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4" r:id="rId7"/>
    <p:sldId id="259" r:id="rId8"/>
    <p:sldId id="260" r:id="rId9"/>
    <p:sldId id="261" r:id="rId10"/>
    <p:sldId id="262" r:id="rId11"/>
    <p:sldId id="263" r:id="rId12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29" d="100"/>
          <a:sy n="12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10084680" cy="5668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0" y="0"/>
            <a:ext cx="10084680" cy="5668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/>
          <p:nvPr/>
        </p:nvPicPr>
        <p:blipFill>
          <a:blip r:embed="rId14"/>
          <a:stretch/>
        </p:blipFill>
        <p:spPr>
          <a:xfrm>
            <a:off x="0" y="0"/>
            <a:ext cx="10084680" cy="56689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Evolution of Microservices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233742-7580-544D-B585-B371836C3F84}"/>
              </a:ext>
            </a:extLst>
          </p:cNvPr>
          <p:cNvSpPr txBox="1"/>
          <p:nvPr/>
        </p:nvSpPr>
        <p:spPr>
          <a:xfrm>
            <a:off x="9173817" y="55162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  <a:ea typeface="DejaVu Sans"/>
              </a:rPr>
              <a:t>Topics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4000" lnSpcReduction="10000"/>
          </a:bodyPr>
          <a:lstStyle/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  <a:ea typeface="DejaVu Sans"/>
              </a:rPr>
              <a:t>Definitions:</a:t>
            </a:r>
            <a:endParaRPr lang="en-US" sz="24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lang="en-US" sz="2100" b="0" strike="noStrike" spc="-1">
                <a:solidFill>
                  <a:srgbClr val="050505"/>
                </a:solidFill>
                <a:latin typeface="Arial"/>
                <a:ea typeface="DejaVu Sans"/>
              </a:rPr>
              <a:t>What is Monolith</a:t>
            </a:r>
            <a:endParaRPr lang="en-US" sz="21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lang="en-US" sz="2100" b="0" strike="noStrike" spc="-1">
                <a:solidFill>
                  <a:srgbClr val="050505"/>
                </a:solidFill>
                <a:latin typeface="Arial"/>
                <a:ea typeface="DejaVu Sans"/>
              </a:rPr>
              <a:t>What is Microservices</a:t>
            </a:r>
            <a:endParaRPr lang="en-US" sz="21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  <a:ea typeface="DejaVu Sans"/>
              </a:rPr>
              <a:t>Need for Microservices</a:t>
            </a:r>
            <a:endParaRPr lang="en-US" sz="24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  <a:ea typeface="DejaVu Sans"/>
              </a:rPr>
              <a:t>Components of Microservices</a:t>
            </a:r>
            <a:endParaRPr lang="en-US" sz="24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50505"/>
                </a:solidFill>
                <a:latin typeface="Arial"/>
                <a:ea typeface="DejaVu Sans"/>
              </a:rPr>
              <a:t>Frameworks of Microservices</a:t>
            </a:r>
            <a:endParaRPr lang="en-US" sz="24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lang="en-US" sz="2100" b="0" strike="noStrike" spc="-1">
                <a:solidFill>
                  <a:srgbClr val="050505"/>
                </a:solidFill>
                <a:latin typeface="Arial"/>
                <a:ea typeface="DejaVu Sans"/>
              </a:rPr>
              <a:t>Spring Cloud Services</a:t>
            </a:r>
            <a:endParaRPr lang="en-US" sz="21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lang="en-US" sz="2100" b="0" strike="noStrike" spc="-1">
                <a:solidFill>
                  <a:srgbClr val="050505"/>
                </a:solidFill>
                <a:latin typeface="Arial"/>
                <a:ea typeface="DejaVu Sans"/>
              </a:rPr>
              <a:t>Istio</a:t>
            </a:r>
            <a:endParaRPr lang="en-US" sz="2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EEBEC9C4-B68E-5344-8735-E90E36AF6D02}"/>
              </a:ext>
            </a:extLst>
          </p:cNvPr>
          <p:cNvSpPr/>
          <p:nvPr/>
        </p:nvSpPr>
        <p:spPr>
          <a:xfrm>
            <a:off x="7498033" y="1442839"/>
            <a:ext cx="1246367" cy="11330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  <a:ea typeface="DejaVu Sans"/>
              </a:rPr>
              <a:t>Typical Monolith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828800" y="1188720"/>
            <a:ext cx="2010600" cy="16448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663440" y="1188720"/>
            <a:ext cx="2010600" cy="16448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Bankend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services: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Product Catalog</a:t>
            </a:r>
            <a:endParaRPr lang="en-US" sz="1200" b="0" strike="noStrike" spc="-1" dirty="0">
              <a:latin typeface="Arial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 Management Service</a:t>
            </a:r>
            <a:endParaRPr lang="en-US" sz="1200" b="0" strike="noStrike" spc="-1" dirty="0">
              <a:latin typeface="Arial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Purchase Service</a:t>
            </a:r>
            <a:endParaRPr lang="en-US" sz="1200" b="0" strike="noStrike" spc="-1" dirty="0">
              <a:latin typeface="Arial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Payment Service</a:t>
            </a:r>
            <a:endParaRPr lang="en-US" sz="1200" b="0" strike="noStrike" spc="-1" dirty="0">
              <a:latin typeface="Arial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Shipment Service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7589520" y="1737360"/>
            <a:ext cx="11548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2011680" y="3017520"/>
            <a:ext cx="191916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HTML/ CSS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4663440" y="3017520"/>
            <a:ext cx="21934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Spring, JSP,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JSTL, ThymeLeaf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2011680" y="4042800"/>
            <a:ext cx="191916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Angular/ React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4754880" y="4042800"/>
            <a:ext cx="21934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Spring Boot REST</a:t>
            </a:r>
            <a:endParaRPr lang="en-US" sz="1800" b="0" strike="noStrike" spc="-1">
              <a:latin typeface="Arial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D51EEB-8E76-6348-812A-4DE8A7F94CBC}"/>
              </a:ext>
            </a:extLst>
          </p:cNvPr>
          <p:cNvCxnSpPr>
            <a:stCxn id="122" idx="3"/>
            <a:endCxn id="123" idx="1"/>
          </p:cNvCxnSpPr>
          <p:nvPr/>
        </p:nvCxnSpPr>
        <p:spPr>
          <a:xfrm>
            <a:off x="3839400" y="2011140"/>
            <a:ext cx="82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758EC6-CCAA-6946-993A-94063A1301E2}"/>
              </a:ext>
            </a:extLst>
          </p:cNvPr>
          <p:cNvCxnSpPr>
            <a:cxnSpLocks/>
            <a:stCxn id="123" idx="3"/>
            <a:endCxn id="2" idx="2"/>
          </p:cNvCxnSpPr>
          <p:nvPr/>
        </p:nvCxnSpPr>
        <p:spPr>
          <a:xfrm flipV="1">
            <a:off x="6674040" y="2009370"/>
            <a:ext cx="823993" cy="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7ADE-127C-0943-A40C-E57B3C97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Controller-Service-Repository 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13D495-77D4-774F-BC54-58811501D4A9}"/>
              </a:ext>
            </a:extLst>
          </p:cNvPr>
          <p:cNvSpPr/>
          <p:nvPr/>
        </p:nvSpPr>
        <p:spPr>
          <a:xfrm>
            <a:off x="3201572" y="1301016"/>
            <a:ext cx="1838740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2EFE3E-F1A3-E944-A9C3-C0432CD54328}"/>
              </a:ext>
            </a:extLst>
          </p:cNvPr>
          <p:cNvSpPr/>
          <p:nvPr/>
        </p:nvSpPr>
        <p:spPr>
          <a:xfrm>
            <a:off x="5358363" y="1281137"/>
            <a:ext cx="1838740" cy="11032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(Mock)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A202C-0A5B-864F-B077-578F61AEE465}"/>
              </a:ext>
            </a:extLst>
          </p:cNvPr>
          <p:cNvSpPr/>
          <p:nvPr/>
        </p:nvSpPr>
        <p:spPr>
          <a:xfrm>
            <a:off x="7505216" y="1301016"/>
            <a:ext cx="1838740" cy="11032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180D2B-B8D5-9046-BEE5-FE0B9946560C}"/>
              </a:ext>
            </a:extLst>
          </p:cNvPr>
          <p:cNvSpPr/>
          <p:nvPr/>
        </p:nvSpPr>
        <p:spPr>
          <a:xfrm>
            <a:off x="3201572" y="2734548"/>
            <a:ext cx="1838740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5DC823-6689-CE48-90F9-46E4D3E4F755}"/>
              </a:ext>
            </a:extLst>
          </p:cNvPr>
          <p:cNvSpPr/>
          <p:nvPr/>
        </p:nvSpPr>
        <p:spPr>
          <a:xfrm>
            <a:off x="5358363" y="2714669"/>
            <a:ext cx="1838740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3D4E96-2915-6540-B522-465D10050CDE}"/>
              </a:ext>
            </a:extLst>
          </p:cNvPr>
          <p:cNvSpPr/>
          <p:nvPr/>
        </p:nvSpPr>
        <p:spPr>
          <a:xfrm>
            <a:off x="7505216" y="2734548"/>
            <a:ext cx="1838740" cy="11032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(Mock)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591E4D-186F-C64C-B5C0-4097965B7F16}"/>
              </a:ext>
            </a:extLst>
          </p:cNvPr>
          <p:cNvSpPr/>
          <p:nvPr/>
        </p:nvSpPr>
        <p:spPr>
          <a:xfrm>
            <a:off x="3201572" y="4168080"/>
            <a:ext cx="1838740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D4927D-804B-1849-9EF8-0CBCF86855BC}"/>
              </a:ext>
            </a:extLst>
          </p:cNvPr>
          <p:cNvSpPr/>
          <p:nvPr/>
        </p:nvSpPr>
        <p:spPr>
          <a:xfrm>
            <a:off x="5358363" y="4148201"/>
            <a:ext cx="1838740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0F9A4A-1827-EF49-A469-350730AEF51A}"/>
              </a:ext>
            </a:extLst>
          </p:cNvPr>
          <p:cNvSpPr/>
          <p:nvPr/>
        </p:nvSpPr>
        <p:spPr>
          <a:xfrm>
            <a:off x="7505216" y="4168080"/>
            <a:ext cx="1838740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CAFCBE-E0BC-8F4B-B05B-7B99307B454F}"/>
              </a:ext>
            </a:extLst>
          </p:cNvPr>
          <p:cNvSpPr txBox="1"/>
          <p:nvPr/>
        </p:nvSpPr>
        <p:spPr>
          <a:xfrm>
            <a:off x="1480930" y="1502470"/>
            <a:ext cx="183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ControllerTest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F302E1-27C8-C147-AAF8-3D901F5C0E0E}"/>
              </a:ext>
            </a:extLst>
          </p:cNvPr>
          <p:cNvSpPr txBox="1"/>
          <p:nvPr/>
        </p:nvSpPr>
        <p:spPr>
          <a:xfrm>
            <a:off x="1441173" y="3019226"/>
            <a:ext cx="183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ServiceTest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B494A-A3E0-5349-BC27-D838C9727A6A}"/>
              </a:ext>
            </a:extLst>
          </p:cNvPr>
          <p:cNvSpPr txBox="1"/>
          <p:nvPr/>
        </p:nvSpPr>
        <p:spPr>
          <a:xfrm>
            <a:off x="1480930" y="4352031"/>
            <a:ext cx="183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RepositoryTert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2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/>
          <p:nvPr/>
        </p:nvPicPr>
        <p:blipFill>
          <a:blip r:embed="rId2"/>
          <a:stretch/>
        </p:blipFill>
        <p:spPr>
          <a:xfrm>
            <a:off x="1737360" y="91440"/>
            <a:ext cx="4655880" cy="3108600"/>
          </a:xfrm>
          <a:prstGeom prst="rect">
            <a:avLst/>
          </a:prstGeom>
          <a:ln>
            <a:noFill/>
          </a:ln>
        </p:spPr>
      </p:pic>
      <p:pic>
        <p:nvPicPr>
          <p:cNvPr id="130" name="Picture 129"/>
          <p:cNvPicPr/>
          <p:nvPr/>
        </p:nvPicPr>
        <p:blipFill>
          <a:blip r:embed="rId3"/>
          <a:stretch/>
        </p:blipFill>
        <p:spPr>
          <a:xfrm>
            <a:off x="5027760" y="3342600"/>
            <a:ext cx="4390200" cy="199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577840" y="1149840"/>
            <a:ext cx="3656520" cy="37479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Bankend</a:t>
            </a: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services:</a:t>
            </a: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050505"/>
                </a:solidFill>
                <a:latin typeface="Times New Roman"/>
                <a:ea typeface="DejaVu Sans"/>
              </a:rPr>
              <a:t>Typical Microservices (Follows Domain Driven Design)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86880" y="1149840"/>
            <a:ext cx="2010600" cy="37479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595440" y="5101200"/>
            <a:ext cx="191916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Angular/ React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754880" y="5120640"/>
            <a:ext cx="21934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Spring Boot REST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5577840" y="1607040"/>
            <a:ext cx="913320" cy="821880"/>
          </a:xfrm>
          <a:custGeom>
            <a:avLst/>
            <a:gdLst/>
            <a:ahLst/>
            <a:cxnLst/>
            <a:rect l="l" t="t" r="r" b="b"/>
            <a:pathLst>
              <a:path w="2542" h="2288">
                <a:moveTo>
                  <a:pt x="635" y="0"/>
                </a:moveTo>
                <a:lnTo>
                  <a:pt x="1905" y="0"/>
                </a:lnTo>
                <a:lnTo>
                  <a:pt x="2541" y="1143"/>
                </a:lnTo>
                <a:lnTo>
                  <a:pt x="1905" y="2287"/>
                </a:lnTo>
                <a:lnTo>
                  <a:pt x="635" y="2287"/>
                </a:lnTo>
                <a:lnTo>
                  <a:pt x="0" y="1143"/>
                </a:lnTo>
                <a:lnTo>
                  <a:pt x="635" y="0"/>
                </a:lnTo>
              </a:path>
            </a:pathLst>
          </a:custGeom>
          <a:solidFill>
            <a:srgbClr val="FFDBB6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 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Mgmt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7498080" y="1607040"/>
            <a:ext cx="913320" cy="821880"/>
          </a:xfrm>
          <a:custGeom>
            <a:avLst/>
            <a:gdLst/>
            <a:ahLst/>
            <a:cxnLst/>
            <a:rect l="l" t="t" r="r" b="b"/>
            <a:pathLst>
              <a:path w="2542" h="2288">
                <a:moveTo>
                  <a:pt x="635" y="0"/>
                </a:moveTo>
                <a:lnTo>
                  <a:pt x="1905" y="0"/>
                </a:lnTo>
                <a:lnTo>
                  <a:pt x="2541" y="1143"/>
                </a:lnTo>
                <a:lnTo>
                  <a:pt x="1905" y="2287"/>
                </a:lnTo>
                <a:lnTo>
                  <a:pt x="635" y="2287"/>
                </a:lnTo>
                <a:lnTo>
                  <a:pt x="0" y="1143"/>
                </a:lnTo>
                <a:lnTo>
                  <a:pt x="635" y="0"/>
                </a:lnTo>
              </a:path>
            </a:pathLst>
          </a:custGeom>
          <a:solidFill>
            <a:srgbClr val="FFDBB6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Product 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Catalog 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5577840" y="2704320"/>
            <a:ext cx="913320" cy="821880"/>
          </a:xfrm>
          <a:custGeom>
            <a:avLst/>
            <a:gdLst/>
            <a:ahLst/>
            <a:cxnLst/>
            <a:rect l="l" t="t" r="r" b="b"/>
            <a:pathLst>
              <a:path w="2542" h="2288">
                <a:moveTo>
                  <a:pt x="635" y="0"/>
                </a:moveTo>
                <a:lnTo>
                  <a:pt x="1905" y="0"/>
                </a:lnTo>
                <a:lnTo>
                  <a:pt x="2541" y="1143"/>
                </a:lnTo>
                <a:lnTo>
                  <a:pt x="1905" y="2287"/>
                </a:lnTo>
                <a:lnTo>
                  <a:pt x="635" y="2287"/>
                </a:lnTo>
                <a:lnTo>
                  <a:pt x="0" y="1143"/>
                </a:lnTo>
                <a:lnTo>
                  <a:pt x="635" y="0"/>
                </a:lnTo>
              </a:path>
            </a:pathLst>
          </a:custGeom>
          <a:solidFill>
            <a:srgbClr val="FFDBB6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Purchase 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7498080" y="2704320"/>
            <a:ext cx="913320" cy="821880"/>
          </a:xfrm>
          <a:custGeom>
            <a:avLst/>
            <a:gdLst/>
            <a:ahLst/>
            <a:cxnLst/>
            <a:rect l="l" t="t" r="r" b="b"/>
            <a:pathLst>
              <a:path w="2542" h="2288">
                <a:moveTo>
                  <a:pt x="635" y="0"/>
                </a:moveTo>
                <a:lnTo>
                  <a:pt x="1905" y="0"/>
                </a:lnTo>
                <a:lnTo>
                  <a:pt x="2541" y="1143"/>
                </a:lnTo>
                <a:lnTo>
                  <a:pt x="1905" y="2287"/>
                </a:lnTo>
                <a:lnTo>
                  <a:pt x="635" y="2287"/>
                </a:lnTo>
                <a:lnTo>
                  <a:pt x="0" y="1143"/>
                </a:lnTo>
                <a:lnTo>
                  <a:pt x="635" y="0"/>
                </a:lnTo>
              </a:path>
            </a:pathLst>
          </a:custGeom>
          <a:solidFill>
            <a:srgbClr val="FFDBB6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Payment 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0" name="CustomShape 10"/>
          <p:cNvSpPr/>
          <p:nvPr/>
        </p:nvSpPr>
        <p:spPr>
          <a:xfrm>
            <a:off x="5577840" y="3801600"/>
            <a:ext cx="913320" cy="821880"/>
          </a:xfrm>
          <a:custGeom>
            <a:avLst/>
            <a:gdLst/>
            <a:ahLst/>
            <a:cxnLst/>
            <a:rect l="l" t="t" r="r" b="b"/>
            <a:pathLst>
              <a:path w="2542" h="2288">
                <a:moveTo>
                  <a:pt x="635" y="0"/>
                </a:moveTo>
                <a:lnTo>
                  <a:pt x="1905" y="0"/>
                </a:lnTo>
                <a:lnTo>
                  <a:pt x="2541" y="1143"/>
                </a:lnTo>
                <a:lnTo>
                  <a:pt x="1905" y="2287"/>
                </a:lnTo>
                <a:lnTo>
                  <a:pt x="635" y="2287"/>
                </a:lnTo>
                <a:lnTo>
                  <a:pt x="0" y="1143"/>
                </a:lnTo>
                <a:lnTo>
                  <a:pt x="635" y="0"/>
                </a:lnTo>
              </a:path>
            </a:pathLst>
          </a:custGeom>
          <a:solidFill>
            <a:srgbClr val="FFDBB6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Shipment 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>
            <a:off x="7498080" y="3801600"/>
            <a:ext cx="913320" cy="821880"/>
          </a:xfrm>
          <a:custGeom>
            <a:avLst/>
            <a:gdLst/>
            <a:ahLst/>
            <a:cxnLst/>
            <a:rect l="l" t="t" r="r" b="b"/>
            <a:pathLst>
              <a:path w="2542" h="2288">
                <a:moveTo>
                  <a:pt x="635" y="0"/>
                </a:moveTo>
                <a:lnTo>
                  <a:pt x="1905" y="0"/>
                </a:lnTo>
                <a:lnTo>
                  <a:pt x="2541" y="1143"/>
                </a:lnTo>
                <a:lnTo>
                  <a:pt x="1905" y="2287"/>
                </a:lnTo>
                <a:lnTo>
                  <a:pt x="635" y="2287"/>
                </a:lnTo>
                <a:lnTo>
                  <a:pt x="0" y="1143"/>
                </a:lnTo>
                <a:lnTo>
                  <a:pt x="635" y="0"/>
                </a:lnTo>
              </a:path>
            </a:pathLst>
          </a:custGeom>
          <a:solidFill>
            <a:srgbClr val="FFDBB6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Inventory 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2" name="CustomShape 12"/>
          <p:cNvSpPr/>
          <p:nvPr/>
        </p:nvSpPr>
        <p:spPr>
          <a:xfrm>
            <a:off x="3585600" y="1149840"/>
            <a:ext cx="821880" cy="37479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API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Gateway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(Spring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Cloud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Gateway)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3" name="CustomShape 13"/>
          <p:cNvSpPr/>
          <p:nvPr/>
        </p:nvSpPr>
        <p:spPr>
          <a:xfrm>
            <a:off x="4591440" y="1149840"/>
            <a:ext cx="821880" cy="10965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Registry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(Eureka)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4" name="CustomShape 14"/>
          <p:cNvSpPr/>
          <p:nvPr/>
        </p:nvSpPr>
        <p:spPr>
          <a:xfrm>
            <a:off x="4591440" y="2466000"/>
            <a:ext cx="821880" cy="10965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Load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Balancing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(Zuul)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5" name="CustomShape 15"/>
          <p:cNvSpPr/>
          <p:nvPr/>
        </p:nvSpPr>
        <p:spPr>
          <a:xfrm>
            <a:off x="4572000" y="3749040"/>
            <a:ext cx="821880" cy="11491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Config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Server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(Spring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Config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Server)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6" name="CustomShape 16"/>
          <p:cNvSpPr/>
          <p:nvPr/>
        </p:nvSpPr>
        <p:spPr>
          <a:xfrm>
            <a:off x="6352200" y="3367440"/>
            <a:ext cx="176868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Circuit Breaker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(Hystrix)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47" name="Line 17"/>
          <p:cNvSpPr/>
          <p:nvPr/>
        </p:nvSpPr>
        <p:spPr>
          <a:xfrm>
            <a:off x="6949440" y="3101760"/>
            <a:ext cx="532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Line 18"/>
          <p:cNvSpPr/>
          <p:nvPr/>
        </p:nvSpPr>
        <p:spPr>
          <a:xfrm flipV="1">
            <a:off x="6491880" y="2795760"/>
            <a:ext cx="457560" cy="2743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9"/>
          <p:cNvSpPr/>
          <p:nvPr/>
        </p:nvSpPr>
        <p:spPr>
          <a:xfrm>
            <a:off x="6903360" y="2662920"/>
            <a:ext cx="182160" cy="182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D4B1DC4C-8CFC-7545-B465-CD6B6D52D65E}"/>
              </a:ext>
            </a:extLst>
          </p:cNvPr>
          <p:cNvSpPr/>
          <p:nvPr/>
        </p:nvSpPr>
        <p:spPr>
          <a:xfrm>
            <a:off x="6491160" y="1749287"/>
            <a:ext cx="412200" cy="497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C0515F2F-3A21-CC48-9414-E7C6ADDFD0BA}"/>
              </a:ext>
            </a:extLst>
          </p:cNvPr>
          <p:cNvSpPr/>
          <p:nvPr/>
        </p:nvSpPr>
        <p:spPr>
          <a:xfrm>
            <a:off x="8410680" y="1740287"/>
            <a:ext cx="412200" cy="497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4199DB04-4B78-704D-B80A-FC1975F32B73}"/>
              </a:ext>
            </a:extLst>
          </p:cNvPr>
          <p:cNvSpPr/>
          <p:nvPr/>
        </p:nvSpPr>
        <p:spPr>
          <a:xfrm>
            <a:off x="8423319" y="2845080"/>
            <a:ext cx="412200" cy="497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D63C7461-5586-A64B-B5D9-7B1F4337F5C1}"/>
              </a:ext>
            </a:extLst>
          </p:cNvPr>
          <p:cNvSpPr/>
          <p:nvPr/>
        </p:nvSpPr>
        <p:spPr>
          <a:xfrm>
            <a:off x="6514560" y="2853203"/>
            <a:ext cx="412200" cy="497113"/>
          </a:xfrm>
          <a:prstGeom prst="can">
            <a:avLst/>
          </a:prstGeom>
          <a:solidFill>
            <a:schemeClr val="accent1">
              <a:alpha val="1873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79429B4C-93B0-3642-A24C-3C17CEDF61F1}"/>
              </a:ext>
            </a:extLst>
          </p:cNvPr>
          <p:cNvSpPr/>
          <p:nvPr/>
        </p:nvSpPr>
        <p:spPr>
          <a:xfrm>
            <a:off x="6491160" y="3944927"/>
            <a:ext cx="412200" cy="497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9F9EE982-5C64-5541-B92A-B6CF42160473}"/>
              </a:ext>
            </a:extLst>
          </p:cNvPr>
          <p:cNvSpPr/>
          <p:nvPr/>
        </p:nvSpPr>
        <p:spPr>
          <a:xfrm>
            <a:off x="8389260" y="3931560"/>
            <a:ext cx="412200" cy="497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620000" y="21528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Issues With the Spring Cloud Services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47500" lnSpcReduction="20000"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Tightly coupled to the Java Platform. However, in a polyglot architecture you need to look for libraries .</a:t>
            </a:r>
            <a:endParaRPr lang="en-US" sz="3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Libraries need to be embedded inside each microservice along with side business functionalities. This causes application bloat since you will need to duplicate similar code across all your services.</a:t>
            </a:r>
            <a:endParaRPr lang="en-US" sz="3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Having both the business logic and infrastructure logic increases the overall application complexity.</a:t>
            </a:r>
            <a:endParaRPr lang="en-US" sz="3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Operational complexity is also enhanced since you now need to handle the patching/upgrades to the components.</a:t>
            </a:r>
            <a:endParaRPr lang="en-US" sz="3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Additional tooling is required to improve the observability of your microservices architecture.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88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b="0" strike="noStrike" spc="-1">
                <a:solidFill>
                  <a:srgbClr val="050505"/>
                </a:solidFill>
                <a:latin typeface="Times New Roman"/>
                <a:ea typeface="DejaVu Sans"/>
              </a:rPr>
              <a:t>Typical Microservices (Istio)</a:t>
            </a:r>
            <a:endParaRPr lang="en-US" sz="33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86880" y="1401840"/>
            <a:ext cx="2010600" cy="37479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965840" y="1401840"/>
            <a:ext cx="3656520" cy="39700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Bankend services: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595440" y="5353200"/>
            <a:ext cx="191916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Angular/ React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4142880" y="5372640"/>
            <a:ext cx="21934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Istio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4965840" y="1859040"/>
            <a:ext cx="913320" cy="821880"/>
          </a:xfrm>
          <a:custGeom>
            <a:avLst/>
            <a:gdLst/>
            <a:ahLst/>
            <a:cxnLst/>
            <a:rect l="l" t="t" r="r" b="b"/>
            <a:pathLst>
              <a:path w="2542" h="2288">
                <a:moveTo>
                  <a:pt x="635" y="0"/>
                </a:moveTo>
                <a:lnTo>
                  <a:pt x="1905" y="0"/>
                </a:lnTo>
                <a:lnTo>
                  <a:pt x="2541" y="1143"/>
                </a:lnTo>
                <a:lnTo>
                  <a:pt x="1905" y="2287"/>
                </a:lnTo>
                <a:lnTo>
                  <a:pt x="635" y="2287"/>
                </a:lnTo>
                <a:lnTo>
                  <a:pt x="0" y="1143"/>
                </a:lnTo>
                <a:lnTo>
                  <a:pt x="635" y="0"/>
                </a:lnTo>
              </a:path>
            </a:pathLst>
          </a:custGeom>
          <a:solidFill>
            <a:srgbClr val="FFDBB6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 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Mgmt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6886080" y="1859040"/>
            <a:ext cx="913320" cy="821880"/>
          </a:xfrm>
          <a:custGeom>
            <a:avLst/>
            <a:gdLst/>
            <a:ahLst/>
            <a:cxnLst/>
            <a:rect l="l" t="t" r="r" b="b"/>
            <a:pathLst>
              <a:path w="2542" h="2288">
                <a:moveTo>
                  <a:pt x="635" y="0"/>
                </a:moveTo>
                <a:lnTo>
                  <a:pt x="1905" y="0"/>
                </a:lnTo>
                <a:lnTo>
                  <a:pt x="2541" y="1143"/>
                </a:lnTo>
                <a:lnTo>
                  <a:pt x="1905" y="2287"/>
                </a:lnTo>
                <a:lnTo>
                  <a:pt x="635" y="2287"/>
                </a:lnTo>
                <a:lnTo>
                  <a:pt x="0" y="1143"/>
                </a:lnTo>
                <a:lnTo>
                  <a:pt x="635" y="0"/>
                </a:lnTo>
              </a:path>
            </a:pathLst>
          </a:custGeom>
          <a:solidFill>
            <a:srgbClr val="FFDBB6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Product 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Catalog 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4965840" y="2956320"/>
            <a:ext cx="913320" cy="821880"/>
          </a:xfrm>
          <a:custGeom>
            <a:avLst/>
            <a:gdLst/>
            <a:ahLst/>
            <a:cxnLst/>
            <a:rect l="l" t="t" r="r" b="b"/>
            <a:pathLst>
              <a:path w="2542" h="2288">
                <a:moveTo>
                  <a:pt x="635" y="0"/>
                </a:moveTo>
                <a:lnTo>
                  <a:pt x="1905" y="0"/>
                </a:lnTo>
                <a:lnTo>
                  <a:pt x="2541" y="1143"/>
                </a:lnTo>
                <a:lnTo>
                  <a:pt x="1905" y="2287"/>
                </a:lnTo>
                <a:lnTo>
                  <a:pt x="635" y="2287"/>
                </a:lnTo>
                <a:lnTo>
                  <a:pt x="0" y="1143"/>
                </a:lnTo>
                <a:lnTo>
                  <a:pt x="635" y="0"/>
                </a:lnTo>
              </a:path>
            </a:pathLst>
          </a:custGeom>
          <a:solidFill>
            <a:srgbClr val="FFDBB6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Purchase 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9"/>
          <p:cNvSpPr/>
          <p:nvPr/>
        </p:nvSpPr>
        <p:spPr>
          <a:xfrm>
            <a:off x="6886080" y="2956320"/>
            <a:ext cx="913320" cy="821880"/>
          </a:xfrm>
          <a:custGeom>
            <a:avLst/>
            <a:gdLst/>
            <a:ahLst/>
            <a:cxnLst/>
            <a:rect l="l" t="t" r="r" b="b"/>
            <a:pathLst>
              <a:path w="2542" h="2288">
                <a:moveTo>
                  <a:pt x="635" y="0"/>
                </a:moveTo>
                <a:lnTo>
                  <a:pt x="1905" y="0"/>
                </a:lnTo>
                <a:lnTo>
                  <a:pt x="2541" y="1143"/>
                </a:lnTo>
                <a:lnTo>
                  <a:pt x="1905" y="2287"/>
                </a:lnTo>
                <a:lnTo>
                  <a:pt x="635" y="2287"/>
                </a:lnTo>
                <a:lnTo>
                  <a:pt x="0" y="1143"/>
                </a:lnTo>
                <a:lnTo>
                  <a:pt x="635" y="0"/>
                </a:lnTo>
              </a:path>
            </a:pathLst>
          </a:custGeom>
          <a:solidFill>
            <a:srgbClr val="FFDBB6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Payment 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10"/>
          <p:cNvSpPr/>
          <p:nvPr/>
        </p:nvSpPr>
        <p:spPr>
          <a:xfrm>
            <a:off x="4965840" y="4053600"/>
            <a:ext cx="913320" cy="821880"/>
          </a:xfrm>
          <a:custGeom>
            <a:avLst/>
            <a:gdLst/>
            <a:ahLst/>
            <a:cxnLst/>
            <a:rect l="l" t="t" r="r" b="b"/>
            <a:pathLst>
              <a:path w="2542" h="2288">
                <a:moveTo>
                  <a:pt x="635" y="0"/>
                </a:moveTo>
                <a:lnTo>
                  <a:pt x="1905" y="0"/>
                </a:lnTo>
                <a:lnTo>
                  <a:pt x="2541" y="1143"/>
                </a:lnTo>
                <a:lnTo>
                  <a:pt x="1905" y="2287"/>
                </a:lnTo>
                <a:lnTo>
                  <a:pt x="635" y="2287"/>
                </a:lnTo>
                <a:lnTo>
                  <a:pt x="0" y="1143"/>
                </a:lnTo>
                <a:lnTo>
                  <a:pt x="635" y="0"/>
                </a:lnTo>
              </a:path>
            </a:pathLst>
          </a:custGeom>
          <a:solidFill>
            <a:srgbClr val="FFDBB6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Shipment 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11"/>
          <p:cNvSpPr/>
          <p:nvPr/>
        </p:nvSpPr>
        <p:spPr>
          <a:xfrm>
            <a:off x="6886080" y="4053600"/>
            <a:ext cx="913320" cy="821880"/>
          </a:xfrm>
          <a:custGeom>
            <a:avLst/>
            <a:gdLst/>
            <a:ahLst/>
            <a:cxnLst/>
            <a:rect l="l" t="t" r="r" b="b"/>
            <a:pathLst>
              <a:path w="2542" h="2288">
                <a:moveTo>
                  <a:pt x="635" y="0"/>
                </a:moveTo>
                <a:lnTo>
                  <a:pt x="1905" y="0"/>
                </a:lnTo>
                <a:lnTo>
                  <a:pt x="2541" y="1143"/>
                </a:lnTo>
                <a:lnTo>
                  <a:pt x="1905" y="2287"/>
                </a:lnTo>
                <a:lnTo>
                  <a:pt x="635" y="2287"/>
                </a:lnTo>
                <a:lnTo>
                  <a:pt x="0" y="1143"/>
                </a:lnTo>
                <a:lnTo>
                  <a:pt x="635" y="0"/>
                </a:lnTo>
              </a:path>
            </a:pathLst>
          </a:custGeom>
          <a:solidFill>
            <a:srgbClr val="FFDBB6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Inventory 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3" name="CustomShape 12"/>
          <p:cNvSpPr/>
          <p:nvPr/>
        </p:nvSpPr>
        <p:spPr>
          <a:xfrm>
            <a:off x="2973600" y="1401840"/>
            <a:ext cx="821880" cy="3878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API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Gateway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(Ingress)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4" name="CustomShape 13"/>
          <p:cNvSpPr/>
          <p:nvPr/>
        </p:nvSpPr>
        <p:spPr>
          <a:xfrm>
            <a:off x="3979440" y="1401840"/>
            <a:ext cx="821880" cy="13183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Registry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5" name="CustomShape 14"/>
          <p:cNvSpPr/>
          <p:nvPr/>
        </p:nvSpPr>
        <p:spPr>
          <a:xfrm>
            <a:off x="3979440" y="2903760"/>
            <a:ext cx="821880" cy="10051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Load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Balancing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6" name="CustomShape 15"/>
          <p:cNvSpPr/>
          <p:nvPr/>
        </p:nvSpPr>
        <p:spPr>
          <a:xfrm>
            <a:off x="3960000" y="4092480"/>
            <a:ext cx="821880" cy="12376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Config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7" name="CustomShape 16"/>
          <p:cNvSpPr/>
          <p:nvPr/>
        </p:nvSpPr>
        <p:spPr>
          <a:xfrm>
            <a:off x="5740200" y="3835440"/>
            <a:ext cx="1768680" cy="3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Circuit Breaker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68" name="Line 17"/>
          <p:cNvSpPr/>
          <p:nvPr/>
        </p:nvSpPr>
        <p:spPr>
          <a:xfrm>
            <a:off x="6337440" y="3353760"/>
            <a:ext cx="532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Line 18"/>
          <p:cNvSpPr/>
          <p:nvPr/>
        </p:nvSpPr>
        <p:spPr>
          <a:xfrm flipV="1">
            <a:off x="5879880" y="3047760"/>
            <a:ext cx="457560" cy="2743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9"/>
          <p:cNvSpPr/>
          <p:nvPr/>
        </p:nvSpPr>
        <p:spPr>
          <a:xfrm>
            <a:off x="6291360" y="2914920"/>
            <a:ext cx="182160" cy="182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20"/>
          <p:cNvSpPr/>
          <p:nvPr/>
        </p:nvSpPr>
        <p:spPr>
          <a:xfrm>
            <a:off x="6922080" y="2627280"/>
            <a:ext cx="1243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Sidecar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(Envoy Proxy)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72" name="CustomShape 21"/>
          <p:cNvSpPr/>
          <p:nvPr/>
        </p:nvSpPr>
        <p:spPr>
          <a:xfrm>
            <a:off x="4965840" y="2627640"/>
            <a:ext cx="1243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Sidecar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(Envoy Proxy)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73" name="CustomShape 22"/>
          <p:cNvSpPr/>
          <p:nvPr/>
        </p:nvSpPr>
        <p:spPr>
          <a:xfrm>
            <a:off x="4965840" y="3726720"/>
            <a:ext cx="1243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Sidecar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(Envoy Proxy)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74" name="CustomShape 23"/>
          <p:cNvSpPr/>
          <p:nvPr/>
        </p:nvSpPr>
        <p:spPr>
          <a:xfrm>
            <a:off x="6922080" y="3724920"/>
            <a:ext cx="1243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Sidecar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(Envoy Proxy)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75" name="CustomShape 24"/>
          <p:cNvSpPr/>
          <p:nvPr/>
        </p:nvSpPr>
        <p:spPr>
          <a:xfrm>
            <a:off x="6922080" y="4822200"/>
            <a:ext cx="1243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Sidecar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(Envoy Proxy)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76" name="CustomShape 25"/>
          <p:cNvSpPr/>
          <p:nvPr/>
        </p:nvSpPr>
        <p:spPr>
          <a:xfrm>
            <a:off x="5001840" y="4822200"/>
            <a:ext cx="12434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Sidecar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(Envoy Proxy)</a:t>
            </a:r>
            <a:endParaRPr lang="en-US" sz="1300" b="0" strike="noStrike" spc="-1">
              <a:latin typeface="Arial"/>
            </a:endParaRPr>
          </a:p>
        </p:txBody>
      </p:sp>
      <p:pic>
        <p:nvPicPr>
          <p:cNvPr id="177" name="Picture 176"/>
          <p:cNvPicPr/>
          <p:nvPr/>
        </p:nvPicPr>
        <p:blipFill>
          <a:blip r:embed="rId2"/>
          <a:stretch/>
        </p:blipFill>
        <p:spPr>
          <a:xfrm>
            <a:off x="6143040" y="72000"/>
            <a:ext cx="3840120" cy="1594800"/>
          </a:xfrm>
          <a:prstGeom prst="rect">
            <a:avLst/>
          </a:prstGeom>
          <a:ln>
            <a:noFill/>
          </a:ln>
        </p:spPr>
      </p:pic>
      <p:sp>
        <p:nvSpPr>
          <p:cNvPr id="28" name="Can 27">
            <a:extLst>
              <a:ext uri="{FF2B5EF4-FFF2-40B4-BE49-F238E27FC236}">
                <a16:creationId xmlns:a16="http://schemas.microsoft.com/office/drawing/2014/main" id="{4EF75083-5C89-2343-B74D-DF1FB7B4233D}"/>
              </a:ext>
            </a:extLst>
          </p:cNvPr>
          <p:cNvSpPr/>
          <p:nvPr/>
        </p:nvSpPr>
        <p:spPr>
          <a:xfrm>
            <a:off x="7799760" y="2057243"/>
            <a:ext cx="412200" cy="497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7C2FBEFA-508E-AA4A-BAE2-27100C7DE371}"/>
              </a:ext>
            </a:extLst>
          </p:cNvPr>
          <p:cNvSpPr/>
          <p:nvPr/>
        </p:nvSpPr>
        <p:spPr>
          <a:xfrm>
            <a:off x="7812399" y="3162036"/>
            <a:ext cx="412200" cy="497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D8D1E312-AECF-6D4B-888C-27A8B946635D}"/>
              </a:ext>
            </a:extLst>
          </p:cNvPr>
          <p:cNvSpPr/>
          <p:nvPr/>
        </p:nvSpPr>
        <p:spPr>
          <a:xfrm>
            <a:off x="7778340" y="4248516"/>
            <a:ext cx="412200" cy="497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0E51B576-4046-9A42-B4DE-D3892DC2AD66}"/>
              </a:ext>
            </a:extLst>
          </p:cNvPr>
          <p:cNvSpPr/>
          <p:nvPr/>
        </p:nvSpPr>
        <p:spPr>
          <a:xfrm>
            <a:off x="5854211" y="2032496"/>
            <a:ext cx="412200" cy="497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>
            <a:extLst>
              <a:ext uri="{FF2B5EF4-FFF2-40B4-BE49-F238E27FC236}">
                <a16:creationId xmlns:a16="http://schemas.microsoft.com/office/drawing/2014/main" id="{B1EE119A-31CE-0843-93DC-E54F13B9B5D4}"/>
              </a:ext>
            </a:extLst>
          </p:cNvPr>
          <p:cNvSpPr/>
          <p:nvPr/>
        </p:nvSpPr>
        <p:spPr>
          <a:xfrm>
            <a:off x="5866850" y="3137289"/>
            <a:ext cx="412200" cy="497113"/>
          </a:xfrm>
          <a:prstGeom prst="can">
            <a:avLst/>
          </a:prstGeom>
          <a:solidFill>
            <a:schemeClr val="accent1">
              <a:alpha val="2354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>
            <a:extLst>
              <a:ext uri="{FF2B5EF4-FFF2-40B4-BE49-F238E27FC236}">
                <a16:creationId xmlns:a16="http://schemas.microsoft.com/office/drawing/2014/main" id="{EB1FB5A9-23D2-C144-B51E-70C19CDEB232}"/>
              </a:ext>
            </a:extLst>
          </p:cNvPr>
          <p:cNvSpPr/>
          <p:nvPr/>
        </p:nvSpPr>
        <p:spPr>
          <a:xfrm>
            <a:off x="5832791" y="4223769"/>
            <a:ext cx="412200" cy="497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620000" y="21564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Benefits of Using a Istio (Sidecar Pattern)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4000" lnSpcReduction="20000"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Supports open standard Kubernates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Support Polyglot programming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Reduces the complexity in the microservice code by abstracting the common infrastructure-related functionalities to a different layer.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Reduces code duplication in a microservice architecture since you do not need to write configuration code inside each microservice.</a:t>
            </a:r>
            <a:endParaRPr lang="en-US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Provides loose coupling between the application code and the underlying platform.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379</Words>
  <Application>Microsoft Macintosh PowerPoint</Application>
  <PresentationFormat>Custom</PresentationFormat>
  <Paragraphs>136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Controller-Service-Repository Pattern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</dc:title>
  <dc:subject/>
  <dc:creator/>
  <dc:description/>
  <cp:lastModifiedBy>Krishna S Prasad</cp:lastModifiedBy>
  <cp:revision>47</cp:revision>
  <dcterms:created xsi:type="dcterms:W3CDTF">2021-09-05T07:06:53Z</dcterms:created>
  <dcterms:modified xsi:type="dcterms:W3CDTF">2021-09-08T19:49:11Z</dcterms:modified>
  <dc:language>en-US</dc:language>
</cp:coreProperties>
</file>