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73BCE-9748-420F-9D72-2481324E235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64FF7-65F5-4F07-AAA5-4951B3F0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0E7BD-0D7B-43D8-A356-74479AB4BFB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9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DA-C025-48AB-967A-D59AE93D36D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13B3-551D-4A28-9B1D-0FE59E15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DA-C025-48AB-967A-D59AE93D36D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13B3-551D-4A28-9B1D-0FE59E15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1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DA-C025-48AB-967A-D59AE93D36D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13B3-551D-4A28-9B1D-0FE59E15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DA-C025-48AB-967A-D59AE93D36D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13B3-551D-4A28-9B1D-0FE59E15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1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DA-C025-48AB-967A-D59AE93D36D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13B3-551D-4A28-9B1D-0FE59E15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4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DA-C025-48AB-967A-D59AE93D36D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13B3-551D-4A28-9B1D-0FE59E15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DA-C025-48AB-967A-D59AE93D36D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13B3-551D-4A28-9B1D-0FE59E15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DA-C025-48AB-967A-D59AE93D36D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13B3-551D-4A28-9B1D-0FE59E15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3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DA-C025-48AB-967A-D59AE93D36D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13B3-551D-4A28-9B1D-0FE59E15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3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DA-C025-48AB-967A-D59AE93D36D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13B3-551D-4A28-9B1D-0FE59E15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6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DA-C025-48AB-967A-D59AE93D36D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13B3-551D-4A28-9B1D-0FE59E15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ABDA-C025-48AB-967A-D59AE93D36D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13B3-551D-4A28-9B1D-0FE59E15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emf"/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emf"/><Relationship Id="rId2" Type="http://schemas.openxmlformats.org/officeDocument/2006/relationships/hyperlink" Target="http://start.spring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hyperlink" Target="https://spring.io/guides/gs/rest-service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spring.io/guides/gs/spring-boo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09366C-D0BE-A840-A476-AD200858DB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86" y="5851399"/>
            <a:ext cx="2081552" cy="697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686706-74E4-0B40-89B3-7ABE182FBC6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7447" y="-30694"/>
            <a:ext cx="3034553" cy="780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E4CDCB-07AB-154D-8ACF-35B9390377F6}"/>
              </a:ext>
            </a:extLst>
          </p:cNvPr>
          <p:cNvSpPr txBox="1"/>
          <p:nvPr/>
        </p:nvSpPr>
        <p:spPr>
          <a:xfrm>
            <a:off x="6239739" y="6061833"/>
            <a:ext cx="552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tham Light" panose="02000504020000020004" pitchFamily="2" charset="0"/>
              </a:rPr>
              <a:t>USD </a:t>
            </a:r>
            <a:r>
              <a:rPr lang="en-US" sz="1200" b="1" dirty="0">
                <a:latin typeface="Gotham Medium" panose="02000604030000020004" pitchFamily="2" charset="0"/>
              </a:rPr>
              <a:t>10 Billion </a:t>
            </a:r>
            <a:r>
              <a:rPr lang="en-US" sz="1200" dirty="0">
                <a:latin typeface="Gotham Light" panose="02000504020000020004" pitchFamily="2" charset="0"/>
              </a:rPr>
              <a:t>| </a:t>
            </a:r>
            <a:r>
              <a:rPr lang="en-US" sz="1200" b="1" dirty="0">
                <a:latin typeface="Gotham Medium" panose="02000604030000020004" pitchFamily="2" charset="0"/>
              </a:rPr>
              <a:t>150,000+ </a:t>
            </a:r>
            <a:r>
              <a:rPr lang="en-US" sz="1200" dirty="0">
                <a:latin typeface="Gotham Light" panose="02000504020000020004" pitchFamily="2" charset="0"/>
              </a:rPr>
              <a:t>Global Workforce | </a:t>
            </a:r>
            <a:r>
              <a:rPr lang="en-US" sz="1200" b="1" dirty="0">
                <a:latin typeface="Gotham Medium" panose="02000604030000020004" pitchFamily="2" charset="0"/>
              </a:rPr>
              <a:t>30 Years </a:t>
            </a:r>
            <a:r>
              <a:rPr lang="en-US" sz="1200" dirty="0">
                <a:latin typeface="Gotham Light" panose="02000504020000020004" pitchFamily="2" charset="0"/>
              </a:rPr>
              <a:t>in 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53BC17-2753-D74B-AD37-7EFCDCBEACE4}"/>
              </a:ext>
            </a:extLst>
          </p:cNvPr>
          <p:cNvSpPr/>
          <p:nvPr/>
        </p:nvSpPr>
        <p:spPr>
          <a:xfrm>
            <a:off x="5906814" y="6441023"/>
            <a:ext cx="6285186" cy="45719"/>
          </a:xfrm>
          <a:prstGeom prst="rect">
            <a:avLst/>
          </a:prstGeom>
          <a:solidFill>
            <a:srgbClr val="FAB91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25C549-41EA-E445-97BC-4D75FCE9F4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127584" y="5958040"/>
            <a:ext cx="882552" cy="713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00A788-29C8-5F4A-BC26-BAD7E881DE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05745">
            <a:off x="5832847" y="5668375"/>
            <a:ext cx="538920" cy="435374"/>
          </a:xfrm>
          <a:prstGeom prst="rect">
            <a:avLst/>
          </a:prstGeom>
        </p:spPr>
      </p:pic>
      <p:pic>
        <p:nvPicPr>
          <p:cNvPr id="1026" name="Picture 2" descr="Professional Development Training Can Make Business Stronger | Paychex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04734"/>
            <a:ext cx="12192000" cy="500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1842439"/>
            <a:ext cx="7256585" cy="2721166"/>
          </a:xfrm>
          <a:prstGeom prst="rect">
            <a:avLst/>
          </a:prstGeom>
          <a:solidFill>
            <a:srgbClr val="1768B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Springboot</a:t>
            </a:r>
            <a:endParaRPr lang="en-US" sz="3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Gotham Light" panose="02000504020000020004" pitchFamily="2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Gotham Light" panose="02000504020000020004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89630" y="3552092"/>
            <a:ext cx="4302369" cy="3467519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3966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cap="small" dirty="0" smtClean="0">
                <a:latin typeface="Franklin Gothic Heavy" panose="020B0903020102020204" pitchFamily="34" charset="0"/>
                <a:ea typeface="+mn-ea"/>
                <a:cs typeface="+mn-cs"/>
              </a:rPr>
              <a:t>Spring boot </a:t>
            </a:r>
            <a:endParaRPr lang="en-US" sz="3600" cap="small" dirty="0">
              <a:latin typeface="Franklin Gothic Heavy" panose="020B0903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99585" cy="4351338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 smtClean="0"/>
              <a:t> Provides a faster and widely accessible for all Spring development</a:t>
            </a:r>
          </a:p>
          <a:p>
            <a:pPr marL="342900" indent="-342900"/>
            <a:r>
              <a:rPr lang="en-US" dirty="0" smtClean="0"/>
              <a:t>No XML Configuration by Developers</a:t>
            </a:r>
          </a:p>
          <a:p>
            <a:pPr marL="342900" indent="-342900"/>
            <a:r>
              <a:rPr lang="en-US" dirty="0" err="1" smtClean="0"/>
              <a:t>Providesopinionated</a:t>
            </a:r>
            <a:r>
              <a:rPr lang="en-US" dirty="0" smtClean="0"/>
              <a:t> starter POMs to </a:t>
            </a:r>
            <a:r>
              <a:rPr lang="en-US" dirty="0" err="1" smtClean="0"/>
              <a:t>simpligy</a:t>
            </a:r>
            <a:r>
              <a:rPr lang="en-US" dirty="0" smtClean="0"/>
              <a:t> </a:t>
            </a:r>
            <a:r>
              <a:rPr lang="en-US" dirty="0" err="1" smtClean="0"/>
              <a:t>yor</a:t>
            </a:r>
            <a:r>
              <a:rPr lang="en-US" dirty="0" smtClean="0"/>
              <a:t> Maven configuration</a:t>
            </a:r>
          </a:p>
          <a:p>
            <a:pPr marL="342900" indent="-342900"/>
            <a:r>
              <a:rPr lang="en-US" dirty="0" smtClean="0"/>
              <a:t>Uses Project management tools </a:t>
            </a:r>
            <a:r>
              <a:rPr lang="en-US" dirty="0" err="1" smtClean="0"/>
              <a:t>suchas</a:t>
            </a:r>
            <a:r>
              <a:rPr lang="en-US" dirty="0" smtClean="0"/>
              <a:t> MAVEN or GRADLE</a:t>
            </a:r>
          </a:p>
          <a:p>
            <a:pPr marL="342900" indent="-342900"/>
            <a:r>
              <a:rPr lang="en-US" dirty="0" smtClean="0"/>
              <a:t>Helps fast development and production ready code</a:t>
            </a:r>
          </a:p>
          <a:p>
            <a:pPr marL="342900" indent="-342900"/>
            <a:r>
              <a:rPr lang="en-US" dirty="0" smtClean="0"/>
              <a:t>Embed Tomcat directly into the Spring Boot Application</a:t>
            </a:r>
          </a:p>
          <a:p>
            <a:pPr marL="342900" indent="-342900"/>
            <a:r>
              <a:rPr lang="en-US" dirty="0" smtClean="0"/>
              <a:t>In memory DB support</a:t>
            </a:r>
          </a:p>
          <a:p>
            <a:r>
              <a:rPr lang="en-US" dirty="0" smtClean="0"/>
              <a:t>Reference </a:t>
            </a:r>
            <a:r>
              <a:rPr lang="en-US" dirty="0" err="1" smtClean="0"/>
              <a:t>Documentation:</a:t>
            </a:r>
            <a:r>
              <a:rPr lang="en-US" dirty="0" err="1" smtClean="0">
                <a:hlinkClick r:id="rId2"/>
              </a:rPr>
              <a:t>Spring</a:t>
            </a:r>
            <a:r>
              <a:rPr lang="en-US" dirty="0" smtClean="0">
                <a:hlinkClick r:id="rId2"/>
              </a:rPr>
              <a:t> Boot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plan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9987" y="3401193"/>
            <a:ext cx="3193813" cy="2044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3BC17-2753-D74B-AD37-7EFCDCBEACE4}"/>
              </a:ext>
            </a:extLst>
          </p:cNvPr>
          <p:cNvSpPr/>
          <p:nvPr/>
        </p:nvSpPr>
        <p:spPr>
          <a:xfrm flipH="1">
            <a:off x="-269629" y="1382781"/>
            <a:ext cx="6285186" cy="45719"/>
          </a:xfrm>
          <a:prstGeom prst="rect">
            <a:avLst/>
          </a:prstGeom>
          <a:solidFill>
            <a:srgbClr val="FAB91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5C549-41EA-E445-97BC-4D75FCE9F4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5873263" y="849119"/>
            <a:ext cx="882552" cy="713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0A788-29C8-5F4A-BC26-BAD7E881D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94255" flipH="1">
            <a:off x="5546943" y="815093"/>
            <a:ext cx="538920" cy="435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1052" y="-413269"/>
            <a:ext cx="3132646" cy="2524774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09366C-D0BE-A840-A476-AD200858DB2F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260" y="6145549"/>
            <a:ext cx="2081552" cy="6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8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cap="small" dirty="0" err="1" smtClean="0">
                <a:latin typeface="Franklin Gothic Heavy" panose="020B0903020102020204" pitchFamily="34" charset="0"/>
                <a:ea typeface="+mn-ea"/>
                <a:cs typeface="+mn-cs"/>
              </a:rPr>
              <a:t>springboot</a:t>
            </a:r>
            <a:endParaRPr lang="en-US" sz="3600" cap="small" dirty="0">
              <a:latin typeface="Franklin Gothic Heavy" panose="020B0903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99585" cy="4351338"/>
          </a:xfrm>
        </p:spPr>
        <p:txBody>
          <a:bodyPr/>
          <a:lstStyle/>
          <a:p>
            <a:r>
              <a:rPr lang="en-US" dirty="0" smtClean="0"/>
              <a:t>Two ways to create </a:t>
            </a:r>
            <a:r>
              <a:rPr lang="en-US" dirty="0" err="1" smtClean="0"/>
              <a:t>springboot</a:t>
            </a:r>
            <a:r>
              <a:rPr lang="en-US" dirty="0" smtClean="0"/>
              <a:t> application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smtClean="0">
                <a:hlinkClick r:id="rId2"/>
              </a:rPr>
              <a:t>http://start.spring.io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ii) using STS spring starter project</a:t>
            </a:r>
          </a:p>
          <a:p>
            <a:r>
              <a:rPr lang="en-US" dirty="0" smtClean="0"/>
              <a:t> Understanding pom.xml</a:t>
            </a:r>
          </a:p>
          <a:p>
            <a:r>
              <a:rPr lang="en-US" dirty="0" smtClean="0"/>
              <a:t>Building runnable jar file</a:t>
            </a:r>
          </a:p>
          <a:p>
            <a:r>
              <a:rPr lang="en-US" dirty="0" smtClean="0"/>
              <a:t>To run the </a:t>
            </a:r>
            <a:r>
              <a:rPr lang="en-US" dirty="0" err="1" smtClean="0"/>
              <a:t>springboot</a:t>
            </a:r>
            <a:r>
              <a:rPr lang="en-US" dirty="0" smtClean="0"/>
              <a:t> application :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spring-boot:run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lan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9987" y="3401193"/>
            <a:ext cx="3193813" cy="2044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3BC17-2753-D74B-AD37-7EFCDCBEACE4}"/>
              </a:ext>
            </a:extLst>
          </p:cNvPr>
          <p:cNvSpPr/>
          <p:nvPr/>
        </p:nvSpPr>
        <p:spPr>
          <a:xfrm flipH="1">
            <a:off x="-269629" y="1382781"/>
            <a:ext cx="6285186" cy="45719"/>
          </a:xfrm>
          <a:prstGeom prst="rect">
            <a:avLst/>
          </a:prstGeom>
          <a:solidFill>
            <a:srgbClr val="FAB91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5C549-41EA-E445-97BC-4D75FCE9F4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5873263" y="849119"/>
            <a:ext cx="882552" cy="713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0A788-29C8-5F4A-BC26-BAD7E881D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94255" flipH="1">
            <a:off x="5546943" y="815093"/>
            <a:ext cx="538920" cy="435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1052" y="-413269"/>
            <a:ext cx="3132646" cy="2524774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09366C-D0BE-A840-A476-AD200858DB2F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86" y="5851399"/>
            <a:ext cx="2081552" cy="6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6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cap="small" dirty="0" err="1" smtClean="0">
                <a:latin typeface="Franklin Gothic Heavy" panose="020B0903020102020204" pitchFamily="34" charset="0"/>
                <a:ea typeface="+mn-ea"/>
                <a:cs typeface="+mn-cs"/>
              </a:rPr>
              <a:t>springboot</a:t>
            </a:r>
            <a:endParaRPr lang="en-US" sz="3600" cap="small" dirty="0">
              <a:latin typeface="Franklin Gothic Heavy" panose="020B0903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99585" cy="4351338"/>
          </a:xfrm>
        </p:spPr>
        <p:txBody>
          <a:bodyPr/>
          <a:lstStyle/>
          <a:p>
            <a:r>
              <a:rPr lang="en-US" dirty="0" smtClean="0"/>
              <a:t>Dev Tools</a:t>
            </a:r>
          </a:p>
          <a:p>
            <a:r>
              <a:rPr lang="en-US" dirty="0" smtClean="0"/>
              <a:t>   Automatic Restart</a:t>
            </a:r>
          </a:p>
          <a:p>
            <a:r>
              <a:rPr lang="en-US" dirty="0" smtClean="0"/>
              <a:t>    Live Reload</a:t>
            </a:r>
          </a:p>
          <a:p>
            <a:r>
              <a:rPr lang="en-US" dirty="0" smtClean="0"/>
              <a:t>    Remote Debug </a:t>
            </a:r>
            <a:r>
              <a:rPr lang="en-US" dirty="0" err="1" smtClean="0"/>
              <a:t>Tunnelling</a:t>
            </a:r>
            <a:endParaRPr lang="en-US" dirty="0" smtClean="0"/>
          </a:p>
          <a:p>
            <a:r>
              <a:rPr lang="en-US" dirty="0" smtClean="0"/>
              <a:t>    Remote Update and Restart</a:t>
            </a:r>
          </a:p>
        </p:txBody>
      </p:sp>
      <p:pic>
        <p:nvPicPr>
          <p:cNvPr id="4" name="Picture 3" descr="plan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9987" y="3401193"/>
            <a:ext cx="3193813" cy="2044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3BC17-2753-D74B-AD37-7EFCDCBEACE4}"/>
              </a:ext>
            </a:extLst>
          </p:cNvPr>
          <p:cNvSpPr/>
          <p:nvPr/>
        </p:nvSpPr>
        <p:spPr>
          <a:xfrm flipH="1">
            <a:off x="-269629" y="1382781"/>
            <a:ext cx="6285186" cy="45719"/>
          </a:xfrm>
          <a:prstGeom prst="rect">
            <a:avLst/>
          </a:prstGeom>
          <a:solidFill>
            <a:srgbClr val="FAB91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5C549-41EA-E445-97BC-4D75FCE9F4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5873263" y="849119"/>
            <a:ext cx="882552" cy="713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0A788-29C8-5F4A-BC26-BAD7E881DE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94255" flipH="1">
            <a:off x="5546943" y="815093"/>
            <a:ext cx="538920" cy="435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1052" y="-413269"/>
            <a:ext cx="3132646" cy="2524774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09366C-D0BE-A840-A476-AD200858DB2F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86" y="5851399"/>
            <a:ext cx="2081552" cy="6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5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cap="small" dirty="0" err="1" smtClean="0">
                <a:latin typeface="Franklin Gothic Heavy" panose="020B0903020102020204" pitchFamily="34" charset="0"/>
                <a:ea typeface="+mn-ea"/>
                <a:cs typeface="+mn-cs"/>
              </a:rPr>
              <a:t>Springboot</a:t>
            </a:r>
            <a:r>
              <a:rPr lang="en-US" sz="3600" cap="small" dirty="0" smtClean="0">
                <a:latin typeface="Franklin Gothic Heavy" panose="020B0903020102020204" pitchFamily="34" charset="0"/>
                <a:ea typeface="+mn-ea"/>
                <a:cs typeface="+mn-cs"/>
              </a:rPr>
              <a:t> web &amp; </a:t>
            </a:r>
            <a:r>
              <a:rPr lang="en-US" sz="3600" cap="small" dirty="0" err="1" smtClean="0">
                <a:latin typeface="Franklin Gothic Heavy" panose="020B0903020102020204" pitchFamily="34" charset="0"/>
                <a:ea typeface="+mn-ea"/>
                <a:cs typeface="+mn-cs"/>
              </a:rPr>
              <a:t>mvc</a:t>
            </a:r>
            <a:endParaRPr lang="en-US" sz="3600" cap="small" dirty="0">
              <a:latin typeface="Franklin Gothic Heavy" panose="020B0903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995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Add the </a:t>
            </a:r>
            <a:r>
              <a:rPr lang="en-US" dirty="0" smtClean="0"/>
              <a:t>dependencies </a:t>
            </a:r>
            <a:r>
              <a:rPr lang="en-US" dirty="0" smtClean="0"/>
              <a:t>in pom.xml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)      spring-boot-starter-web</a:t>
            </a:r>
          </a:p>
          <a:p>
            <a:pPr marL="0" indent="0">
              <a:buNone/>
            </a:pPr>
            <a:r>
              <a:rPr lang="en-US" dirty="0" smtClean="0"/>
              <a:t>   ii)   tomcat-embed-jasper z</a:t>
            </a:r>
          </a:p>
          <a:p>
            <a:pPr marL="0" indent="0">
              <a:buNone/>
            </a:pPr>
            <a:r>
              <a:rPr lang="en-US" dirty="0" smtClean="0"/>
              <a:t>   iii)   servlet dependency</a:t>
            </a:r>
          </a:p>
          <a:p>
            <a:r>
              <a:rPr lang="en-US" dirty="0" err="1" smtClean="0"/>
              <a:t>Application.properties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prefix and suffix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InternalResourceResolver</a:t>
            </a:r>
            <a:endParaRPr lang="en-US" dirty="0" smtClean="0"/>
          </a:p>
          <a:p>
            <a:r>
              <a:rPr lang="en-US" dirty="0" smtClean="0"/>
              <a:t> More general — try </a:t>
            </a:r>
            <a:r>
              <a:rPr lang="en-US" dirty="0" smtClean="0">
                <a:hlinkClick r:id="rId2"/>
              </a:rPr>
              <a:t>Building an Application with Spring Boot</a:t>
            </a:r>
            <a:endParaRPr lang="en-US" dirty="0" smtClean="0"/>
          </a:p>
          <a:p>
            <a:r>
              <a:rPr lang="en-US" dirty="0" smtClean="0"/>
              <a:t>More specific — try </a:t>
            </a:r>
            <a:r>
              <a:rPr lang="en-US" dirty="0" smtClean="0">
                <a:hlinkClick r:id="rId3"/>
              </a:rPr>
              <a:t>Building a RESTful Web Service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Runable</a:t>
            </a:r>
            <a:r>
              <a:rPr lang="en-US" dirty="0" smtClean="0"/>
              <a:t> war – &lt;packaging&gt;war&lt;/packaging&gt;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4" name="Picture 3" descr="plan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9987" y="3401193"/>
            <a:ext cx="3193813" cy="2044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3BC17-2753-D74B-AD37-7EFCDCBEACE4}"/>
              </a:ext>
            </a:extLst>
          </p:cNvPr>
          <p:cNvSpPr/>
          <p:nvPr/>
        </p:nvSpPr>
        <p:spPr>
          <a:xfrm flipH="1">
            <a:off x="-269629" y="1382781"/>
            <a:ext cx="6285186" cy="45719"/>
          </a:xfrm>
          <a:prstGeom prst="rect">
            <a:avLst/>
          </a:prstGeom>
          <a:solidFill>
            <a:srgbClr val="FAB91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5C549-41EA-E445-97BC-4D75FCE9F4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5873263" y="849119"/>
            <a:ext cx="882552" cy="713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0A788-29C8-5F4A-BC26-BAD7E881DE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94255" flipH="1">
            <a:off x="5546943" y="815093"/>
            <a:ext cx="538920" cy="435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1052" y="-413269"/>
            <a:ext cx="3132646" cy="2524774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09366C-D0BE-A840-A476-AD200858DB2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86" y="5851399"/>
            <a:ext cx="2081552" cy="6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5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cap="small" dirty="0" err="1" smtClean="0">
                <a:latin typeface="Franklin Gothic Heavy" panose="020B0903020102020204" pitchFamily="34" charset="0"/>
                <a:ea typeface="+mn-ea"/>
                <a:cs typeface="+mn-cs"/>
              </a:rPr>
              <a:t>Springboot</a:t>
            </a:r>
            <a:r>
              <a:rPr lang="en-US" sz="3600" cap="small" dirty="0" smtClean="0">
                <a:latin typeface="Franklin Gothic Heavy" panose="020B0903020102020204" pitchFamily="34" charset="0"/>
                <a:ea typeface="+mn-ea"/>
                <a:cs typeface="+mn-cs"/>
              </a:rPr>
              <a:t> database</a:t>
            </a:r>
            <a:endParaRPr lang="en-US" sz="3600" cap="small" dirty="0">
              <a:latin typeface="Franklin Gothic Heavy" panose="020B0903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99585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MySQL &amp; JDBC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springboot</a:t>
            </a:r>
            <a:r>
              <a:rPr lang="en-US" dirty="0" smtClean="0"/>
              <a:t> starter </a:t>
            </a:r>
            <a:r>
              <a:rPr lang="en-US" dirty="0" err="1" smtClean="0"/>
              <a:t>jdbc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mysqlconnector</a:t>
            </a:r>
            <a:endParaRPr lang="en-US" dirty="0" smtClean="0"/>
          </a:p>
          <a:p>
            <a:r>
              <a:rPr lang="en-US" dirty="0" smtClean="0"/>
              <a:t>  configure in </a:t>
            </a:r>
            <a:r>
              <a:rPr lang="en-US" dirty="0" err="1" smtClean="0"/>
              <a:t>application.properties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JdbcTemplate</a:t>
            </a:r>
            <a:endParaRPr lang="en-US" dirty="0" smtClean="0"/>
          </a:p>
          <a:p>
            <a:r>
              <a:rPr lang="en-US" dirty="0" smtClean="0"/>
              <a:t>   JPA in </a:t>
            </a:r>
            <a:r>
              <a:rPr lang="en-US" dirty="0" err="1" smtClean="0"/>
              <a:t>springboot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make </a:t>
            </a:r>
            <a:r>
              <a:rPr lang="en-US" dirty="0" err="1" smtClean="0"/>
              <a:t>pojo</a:t>
            </a:r>
            <a:r>
              <a:rPr lang="en-US" dirty="0" smtClean="0"/>
              <a:t> as persistence using </a:t>
            </a:r>
            <a:r>
              <a:rPr lang="en-US" dirty="0" err="1" smtClean="0"/>
              <a:t>jpa</a:t>
            </a:r>
            <a:r>
              <a:rPr lang="en-US" dirty="0" smtClean="0"/>
              <a:t> annotation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Springbootdatajpa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</a:t>
            </a:r>
            <a:r>
              <a:rPr lang="en-US" dirty="0" err="1" smtClean="0"/>
              <a:t>JpaRepository</a:t>
            </a:r>
            <a:endParaRPr lang="en-US" dirty="0" smtClean="0"/>
          </a:p>
          <a:p>
            <a:r>
              <a:rPr lang="en-US" dirty="0" smtClean="0"/>
              <a:t>                  </a:t>
            </a:r>
            <a:r>
              <a:rPr lang="en-US" dirty="0" err="1" smtClean="0"/>
              <a:t>CrudRepository</a:t>
            </a:r>
            <a:endParaRPr lang="en-US" dirty="0" smtClean="0"/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Paging&amp;SortingRepository</a:t>
            </a:r>
            <a:endParaRPr lang="en-US" dirty="0" smtClean="0"/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MongoDbRepository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Runable</a:t>
            </a:r>
            <a:r>
              <a:rPr lang="en-US" dirty="0" smtClean="0"/>
              <a:t> war – &lt;packaging&gt;war&lt;/packaging&gt;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4" name="Picture 3" descr="plan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9987" y="3401193"/>
            <a:ext cx="3193813" cy="2044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3BC17-2753-D74B-AD37-7EFCDCBEACE4}"/>
              </a:ext>
            </a:extLst>
          </p:cNvPr>
          <p:cNvSpPr/>
          <p:nvPr/>
        </p:nvSpPr>
        <p:spPr>
          <a:xfrm flipH="1">
            <a:off x="-269629" y="1382781"/>
            <a:ext cx="6285186" cy="45719"/>
          </a:xfrm>
          <a:prstGeom prst="rect">
            <a:avLst/>
          </a:prstGeom>
          <a:solidFill>
            <a:srgbClr val="FAB91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5C549-41EA-E445-97BC-4D75FCE9F4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5873263" y="849119"/>
            <a:ext cx="882552" cy="713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0A788-29C8-5F4A-BC26-BAD7E881DE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94255" flipH="1">
            <a:off x="5546943" y="815093"/>
            <a:ext cx="538920" cy="435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1052" y="-413269"/>
            <a:ext cx="3132646" cy="2524774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09366C-D0BE-A840-A476-AD200858DB2F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86" y="5851399"/>
            <a:ext cx="2081552" cy="6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7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cap="small" dirty="0" err="1" smtClean="0">
                <a:latin typeface="Franklin Gothic Heavy" panose="020B0903020102020204" pitchFamily="34" charset="0"/>
                <a:ea typeface="+mn-ea"/>
                <a:cs typeface="+mn-cs"/>
              </a:rPr>
              <a:t>Springboot</a:t>
            </a:r>
            <a:r>
              <a:rPr lang="en-US" sz="3600" cap="small" dirty="0" smtClean="0">
                <a:latin typeface="Franklin Gothic Heavy" panose="020B0903020102020204" pitchFamily="34" charset="0"/>
                <a:ea typeface="+mn-ea"/>
                <a:cs typeface="+mn-cs"/>
              </a:rPr>
              <a:t> security</a:t>
            </a:r>
            <a:endParaRPr lang="en-US" sz="3600" cap="small" dirty="0">
              <a:latin typeface="Franklin Gothic Heavy" panose="020B0903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9958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Spring Security is a powerful and highly customizable authentication and access-control framework. It is the de-facto standard for securing Spring-based applications.</a:t>
            </a:r>
          </a:p>
          <a:p>
            <a:r>
              <a:rPr lang="en-US" dirty="0" smtClean="0"/>
              <a:t>Spring Security is a framework that focuses on providing both authentication and authorization to Java applications.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Comprehensive and extensible support for both Authentication and Authorization</a:t>
            </a:r>
          </a:p>
          <a:p>
            <a:r>
              <a:rPr lang="en-US" dirty="0" smtClean="0"/>
              <a:t>Protection against attacks like session fixation, clickjacking, cross site request forgery,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Servlet API integration</a:t>
            </a:r>
          </a:p>
          <a:p>
            <a:r>
              <a:rPr lang="en-US" dirty="0" smtClean="0"/>
              <a:t>Optional integration with Spring Web MVC</a:t>
            </a:r>
          </a:p>
          <a:p>
            <a:endParaRPr lang="en-US" dirty="0"/>
          </a:p>
        </p:txBody>
      </p:sp>
      <p:pic>
        <p:nvPicPr>
          <p:cNvPr id="4" name="Picture 3" descr="plan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9987" y="3401193"/>
            <a:ext cx="3193813" cy="2044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3BC17-2753-D74B-AD37-7EFCDCBEACE4}"/>
              </a:ext>
            </a:extLst>
          </p:cNvPr>
          <p:cNvSpPr/>
          <p:nvPr/>
        </p:nvSpPr>
        <p:spPr>
          <a:xfrm flipH="1">
            <a:off x="-269629" y="1382781"/>
            <a:ext cx="6285186" cy="45719"/>
          </a:xfrm>
          <a:prstGeom prst="rect">
            <a:avLst/>
          </a:prstGeom>
          <a:solidFill>
            <a:srgbClr val="FAB91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5C549-41EA-E445-97BC-4D75FCE9F4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5873263" y="849119"/>
            <a:ext cx="882552" cy="713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0A788-29C8-5F4A-BC26-BAD7E881DE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94255" flipH="1">
            <a:off x="5546943" y="815093"/>
            <a:ext cx="538920" cy="435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1052" y="-413269"/>
            <a:ext cx="3132646" cy="2524774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09366C-D0BE-A840-A476-AD200858DB2F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12" y="6184035"/>
            <a:ext cx="2081552" cy="6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0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313</Words>
  <Application>Microsoft Office PowerPoint</Application>
  <PresentationFormat>Widescreen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Franklin Gothic Heavy</vt:lpstr>
      <vt:lpstr>Gotham Light</vt:lpstr>
      <vt:lpstr>Gotham Medium</vt:lpstr>
      <vt:lpstr>Office Theme</vt:lpstr>
      <vt:lpstr>PowerPoint Presentation</vt:lpstr>
      <vt:lpstr>Spring boot </vt:lpstr>
      <vt:lpstr>springboot</vt:lpstr>
      <vt:lpstr>springboot</vt:lpstr>
      <vt:lpstr>Springboot web &amp; mvc</vt:lpstr>
      <vt:lpstr>Springboot database</vt:lpstr>
      <vt:lpstr>Springboot security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</dc:title>
  <dc:creator>Saravanan Padmanabhan [External]</dc:creator>
  <cp:lastModifiedBy>Saravanan Padmanabhan [External]</cp:lastModifiedBy>
  <cp:revision>14</cp:revision>
  <dcterms:created xsi:type="dcterms:W3CDTF">2021-04-12T13:22:28Z</dcterms:created>
  <dcterms:modified xsi:type="dcterms:W3CDTF">2021-04-13T16:39:13Z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57750d78-e3fb-479d-9ca2-f69bdc203262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