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8" r:id="rId1"/>
  </p:sldMasterIdLst>
  <p:notesMasterIdLst>
    <p:notesMasterId r:id="rId9"/>
  </p:notesMasterIdLst>
  <p:handoutMasterIdLst>
    <p:handoutMasterId r:id="rId10"/>
  </p:handoutMasterIdLst>
  <p:sldIdLst>
    <p:sldId id="430" r:id="rId2"/>
    <p:sldId id="533" r:id="rId3"/>
    <p:sldId id="534" r:id="rId4"/>
    <p:sldId id="535" r:id="rId5"/>
    <p:sldId id="536" r:id="rId6"/>
    <p:sldId id="537" r:id="rId7"/>
    <p:sldId id="520" r:id="rId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00"/>
    <a:srgbClr val="CC0099"/>
    <a:srgbClr val="CC3300"/>
    <a:srgbClr val="0093DD"/>
    <a:srgbClr val="D6E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5394" autoAdjust="0"/>
  </p:normalViewPr>
  <p:slideViewPr>
    <p:cSldViewPr>
      <p:cViewPr varScale="1">
        <p:scale>
          <a:sx n="81" d="100"/>
          <a:sy n="81" d="100"/>
        </p:scale>
        <p:origin x="67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06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fld id="{FC12B9F6-F122-491A-95C6-E018732BC688}" type="datetimeFigureOut">
              <a:rPr lang="en-US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fld id="{4074A5A1-6F31-47AA-9657-1BF1CA7CA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2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0473E206-1088-4AFE-A316-394B348E78B4}" type="datetimeFigureOut">
              <a:rPr lang="zh-CN" altLang="en-US"/>
              <a:pPr>
                <a:defRPr/>
              </a:pPr>
              <a:t>2019/5/23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FF8422B-51DA-4E7A-B534-C1AEC8577A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347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6391278"/>
            <a:ext cx="12192000" cy="466725"/>
          </a:xfrm>
          <a:prstGeom prst="rect">
            <a:avLst/>
          </a:prstGeom>
          <a:solidFill>
            <a:srgbClr val="0093DD"/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CENTER FOR APPLIED GIS OF HCMC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386286"/>
            <a:ext cx="533400" cy="4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667003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kern="120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563351" y="6400803"/>
            <a:ext cx="609600" cy="365125"/>
          </a:xfrm>
        </p:spPr>
        <p:txBody>
          <a:bodyPr/>
          <a:lstStyle>
            <a:lvl1pPr algn="r">
              <a:defRPr sz="1200" b="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E4B53CD-B0DF-407C-A8F3-A0C66FA0C1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23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391278"/>
            <a:ext cx="12192000" cy="466725"/>
          </a:xfrm>
          <a:prstGeom prst="rect">
            <a:avLst/>
          </a:prstGeom>
          <a:solidFill>
            <a:srgbClr val="0093DD"/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charset="0"/>
              </a:rPr>
              <a:t>CENTER FOR APPLIED GIS OF HCMC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94534"/>
            <a:ext cx="11089951" cy="56917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2pPr marL="566738" indent="-276225">
              <a:defRPr baseline="0"/>
            </a:lvl2pPr>
            <a:lvl3pPr marL="798513" indent="-231775">
              <a:buFont typeface="Courier New" pitchFamily="49" charset="0"/>
              <a:buChar char="o"/>
              <a:defRPr baseline="0"/>
            </a:lvl3pPr>
            <a:lvl4pPr marL="973138" indent="-174625">
              <a:buFont typeface="Arial" pitchFamily="34" charset="0"/>
              <a:buChar char="•"/>
              <a:defRPr baseline="0"/>
            </a:lvl4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62000" y="0"/>
            <a:ext cx="11430000" cy="68580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>
            <a:lvl1pPr algn="r">
              <a:defRPr sz="1200" b="0" i="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292F9-12FB-4EB8-BB25-48F1457656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386286"/>
            <a:ext cx="533400" cy="4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497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99060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9FFFB4-400D-1240-AB24-6F86C96D4DFB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5777D43-CACF-4401-B051-E29C008E35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4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6" r:id="rId1"/>
    <p:sldLayoutId id="2147484417" r:id="rId2"/>
  </p:sldLayoutIdLst>
  <p:transition>
    <p:random/>
  </p:transition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gis.org/3.4/pdf/en/QGIS-3.4-UserGuide-en.pdf" TargetMode="External"/><Relationship Id="rId2" Type="http://schemas.openxmlformats.org/officeDocument/2006/relationships/hyperlink" Target="https://docs.qgis.org/3.4/en/doc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quachdongthang@gmail.co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cmgis.vn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5C82FB-501F-487F-A015-683585202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30150"/>
            <a:ext cx="9930226" cy="5337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774" y="-5660"/>
            <a:ext cx="9144000" cy="1524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QGIS COURSE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OUTLINE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96513" y="6400804"/>
            <a:ext cx="457200" cy="365125"/>
          </a:xfrm>
        </p:spPr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96513" y="6400801"/>
            <a:ext cx="457200" cy="365125"/>
          </a:xfrm>
        </p:spPr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11496B-9E9B-464E-A1E7-64A6E098E728}"/>
              </a:ext>
            </a:extLst>
          </p:cNvPr>
          <p:cNvSpPr/>
          <p:nvPr/>
        </p:nvSpPr>
        <p:spPr>
          <a:xfrm>
            <a:off x="495300" y="677999"/>
            <a:ext cx="11201400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name: QGIS Basics</a:t>
            </a:r>
          </a:p>
          <a:p>
            <a:pPr marL="342900" lvl="2" indent="-342900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Length: 5 days</a:t>
            </a:r>
          </a:p>
          <a:p>
            <a:pPr marL="342900" lvl="2" indent="-342900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Goal: Mastering QGIS GUI and basic Tools</a:t>
            </a:r>
          </a:p>
          <a:p>
            <a:pPr marL="342900" lvl="2" indent="-342900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ethods</a:t>
            </a: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Face to face, Step by step.</a:t>
            </a:r>
          </a:p>
          <a:p>
            <a:pPr marL="342900" lvl="2" indent="-342900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Data: Download from HCMGIS OpenData</a:t>
            </a:r>
          </a:p>
          <a:p>
            <a:pPr marL="342900" lvl="2" indent="-342900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 </a:t>
            </a:r>
          </a:p>
          <a:p>
            <a:pPr marL="1028700" lvl="3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https://docs.qgis.org/3.4/en/docs/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028700" lvl="3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https://docs.qgis.org/3.4/pdf/en/QGIS-3.4-UserGuide-en.pdf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18547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234CC1-7347-46B7-BE07-91EC33B4F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08134"/>
              </p:ext>
            </p:extLst>
          </p:nvPr>
        </p:nvGraphicFramePr>
        <p:xfrm>
          <a:off x="762000" y="762000"/>
          <a:ext cx="110490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301">
                  <a:extLst>
                    <a:ext uri="{9D8B030D-6E8A-4147-A177-3AD203B41FA5}">
                      <a16:colId xmlns:a16="http://schemas.microsoft.com/office/drawing/2014/main" val="565213718"/>
                    </a:ext>
                  </a:extLst>
                </a:gridCol>
                <a:gridCol w="9589699">
                  <a:extLst>
                    <a:ext uri="{9D8B030D-6E8A-4147-A177-3AD203B41FA5}">
                      <a16:colId xmlns:a16="http://schemas.microsoft.com/office/drawing/2014/main" val="3737684058"/>
                    </a:ext>
                  </a:extLst>
                </a:gridCol>
              </a:tblGrid>
              <a:tr h="40678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693877"/>
                  </a:ext>
                </a:extLst>
              </a:tr>
              <a:tr h="21717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1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QGIS Overview, how to download and install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Useful Terms: Metadata, Encoding, CRS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Understanding QGIS Project, how to install and use Plugins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Overview of the interface: Menu, Layers list, Browser Panel, Drag and drop, Toolbars, Map Canvas, Status Bar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HCMGIS Plugin: Add </a:t>
                      </a:r>
                      <a:r>
                        <a:rPr lang="en-US" sz="21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Basemap</a:t>
                      </a: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Vietnamese Font Converter, Merge/ Split files,…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28315"/>
                  </a:ext>
                </a:extLst>
              </a:tr>
              <a:tr h="306023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1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 and data types: Shapefile, CSV, </a:t>
                      </a:r>
                      <a:r>
                        <a:rPr lang="en-US" sz="21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GeoPackage</a:t>
                      </a: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1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SpatiaLite</a:t>
                      </a: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1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PostGIS</a:t>
                      </a: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MSSQL, Oracle, DB2, WMS, XYZ Tiles, WFS, ArcGIS </a:t>
                      </a:r>
                      <a:r>
                        <a:rPr lang="en-US" sz="21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Mapserver</a:t>
                      </a: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1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GeoNode</a:t>
                      </a:r>
                      <a:endParaRPr lang="en-US" sz="2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Loading Data: Add tool, QGIS Browser, reordering layers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Layer Properties: Symbology (Single Symbol, Categorized Symbol), Label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Working with Layer Attribute: view/ sort attribute, select feature by expressions, add/ remove fields, calculate field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Adding AutoCAD, MicroStation Files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Export layer, convert geometry type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475458"/>
                  </a:ext>
                </a:extLst>
              </a:tr>
            </a:tbl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949561096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234CC1-7347-46B7-BE07-91EC33B4F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37141"/>
              </p:ext>
            </p:extLst>
          </p:nvPr>
        </p:nvGraphicFramePr>
        <p:xfrm>
          <a:off x="685800" y="762000"/>
          <a:ext cx="11201400" cy="5532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431">
                  <a:extLst>
                    <a:ext uri="{9D8B030D-6E8A-4147-A177-3AD203B41FA5}">
                      <a16:colId xmlns:a16="http://schemas.microsoft.com/office/drawing/2014/main" val="565213718"/>
                    </a:ext>
                  </a:extLst>
                </a:gridCol>
                <a:gridCol w="9721969">
                  <a:extLst>
                    <a:ext uri="{9D8B030D-6E8A-4147-A177-3AD203B41FA5}">
                      <a16:colId xmlns:a16="http://schemas.microsoft.com/office/drawing/2014/main" val="3737684058"/>
                    </a:ext>
                  </a:extLst>
                </a:gridCol>
              </a:tblGrid>
              <a:tr h="547773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693877"/>
                  </a:ext>
                </a:extLst>
              </a:tr>
              <a:tr h="1878663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Useful terms: Geoid, Ellipsoid, Datum, EPSG…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Coordinate systems: Geographic Coordinate system, Projected Coordinate system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Coordinate Reference System in QGIS: “On the fly” projection, VN-2000 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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WGS84 CRS transfer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Define a new custom projection in QGIS for each Provinces in Vietnam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46740"/>
                  </a:ext>
                </a:extLst>
              </a:tr>
              <a:tr h="1755876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Processing tools in Vector menu, Processing Toolbox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Attribute join, Spatial Join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Check validity, fix geometries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Clip, intersection, 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17434"/>
                  </a:ext>
                </a:extLst>
              </a:tr>
              <a:tr h="1350674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2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Editing Mode, Add new feature, Edit Feature.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Compose a print layout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733423"/>
                  </a:ext>
                </a:extLst>
              </a:tr>
            </a:tbl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636573314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11496B-9E9B-464E-A1E7-64A6E098E728}"/>
              </a:ext>
            </a:extLst>
          </p:cNvPr>
          <p:cNvSpPr/>
          <p:nvPr/>
        </p:nvSpPr>
        <p:spPr>
          <a:xfrm>
            <a:off x="685800" y="706777"/>
            <a:ext cx="112014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Quach Dong 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Thang, 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quachdongthang@gmail.com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0933908919</a:t>
            </a:r>
          </a:p>
          <a:p>
            <a:pPr marL="342900" indent="-342900" algn="just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Education:</a:t>
            </a:r>
          </a:p>
          <a:p>
            <a:pPr marL="8001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2008: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of Science in Cartography, Remote Sensing and Geographic Information System (GIS), HCMC University of Technology.</a:t>
            </a:r>
          </a:p>
          <a:p>
            <a:pPr marL="8001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2003: Bachelor of Science in Mathematics and Computer Science , HCMC University of Natural Science.</a:t>
            </a:r>
          </a:p>
          <a:p>
            <a:pPr marL="342900" lvl="1" indent="-342900" algn="just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Employment: </a:t>
            </a:r>
          </a:p>
          <a:p>
            <a:pPr marL="8001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2008 – now:</a:t>
            </a:r>
          </a:p>
          <a:p>
            <a:pPr marL="12573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for Applied GIS of HCM City</a:t>
            </a:r>
          </a:p>
          <a:p>
            <a:pPr marL="12573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held: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 of Technology Development Division</a:t>
            </a:r>
          </a:p>
          <a:p>
            <a:pPr marL="12573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Duties: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and building professional solutions and GIS applications supporting management in urban technical infrastructure, natural resources - environment matters and economic - cultural - social issues.</a:t>
            </a:r>
          </a:p>
          <a:p>
            <a:pPr marL="12573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sng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Designing and building professional solutions and GIS applications supporting management in urban technical infrastructure, natural resources - environment matters and economic - cultural - social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issues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40523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11496B-9E9B-464E-A1E7-64A6E098E728}"/>
              </a:ext>
            </a:extLst>
          </p:cNvPr>
          <p:cNvSpPr/>
          <p:nvPr/>
        </p:nvSpPr>
        <p:spPr>
          <a:xfrm>
            <a:off x="685800" y="838200"/>
            <a:ext cx="11201400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Participated Projects/ Research Subjects:</a:t>
            </a:r>
          </a:p>
          <a:p>
            <a:pPr marL="8001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 Chi Minh City Sewerage Master Plan Update and Adjustment (Package TV-09 -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 Loan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2018 – present.</a:t>
            </a:r>
          </a:p>
          <a:p>
            <a:pPr marL="8001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Spatial Database Infrastructure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HoChiMinh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City, 2016 – 2018.</a:t>
            </a:r>
          </a:p>
          <a:p>
            <a:pPr marL="8001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road network geodatabase to support metro line planning projects of HCM City - funded by Japanese ODA, 2016.</a:t>
            </a:r>
          </a:p>
          <a:p>
            <a:pPr marL="8001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WebGIS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for market and shopping center management and planning of HCM City, 2016.</a:t>
            </a:r>
          </a:p>
          <a:p>
            <a:pPr marL="8001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LiDAR technology for updating the road network geodatabase of HCM City, 2014.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sng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Designing and building professional solutions and GIS applications supporting management in urban technical infrastructure, natural resources - environment matters and economic - cultural - social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issues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419429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62208"/>
            <a:ext cx="7848600" cy="1211463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FF0000"/>
                </a:solidFill>
              </a:rPr>
              <a:t>Keep Calm </a:t>
            </a:r>
            <a:r>
              <a:rPr lang="en-US" sz="4400" dirty="0">
                <a:solidFill>
                  <a:srgbClr val="FF0000"/>
                </a:solidFill>
              </a:rPr>
              <a:t>and enjoy Learning!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10" y="5446699"/>
            <a:ext cx="87487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https://hcmgis.vn</a:t>
            </a:r>
            <a:endParaRPr lang="en-US" sz="2600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HCMGIS </a:t>
            </a:r>
            <a:r>
              <a:rPr lang="en-US" sz="2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 for the 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US" sz="24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GIS for the 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endParaRPr lang="en-US" sz="2600" b="1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799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10954</TotalTime>
  <Words>581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</vt:lpstr>
      <vt:lpstr>Courier New</vt:lpstr>
      <vt:lpstr>Times New Roman</vt:lpstr>
      <vt:lpstr>Parallax</vt:lpstr>
      <vt:lpstr>QGIS COURSE 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Keep Calm and enjoy Learning!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thông tin quản lý</dc:title>
  <dc:creator>Tran Quan</dc:creator>
  <cp:lastModifiedBy>Quach Dong Thang</cp:lastModifiedBy>
  <cp:revision>2069</cp:revision>
  <dcterms:created xsi:type="dcterms:W3CDTF">2009-07-24T04:24:42Z</dcterms:created>
  <dcterms:modified xsi:type="dcterms:W3CDTF">2019-05-23T04:13:15Z</dcterms:modified>
</cp:coreProperties>
</file>