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98" r:id="rId1"/>
  </p:sldMasterIdLst>
  <p:notesMasterIdLst>
    <p:notesMasterId r:id="rId31"/>
  </p:notesMasterIdLst>
  <p:handoutMasterIdLst>
    <p:handoutMasterId r:id="rId32"/>
  </p:handoutMasterIdLst>
  <p:sldIdLst>
    <p:sldId id="430" r:id="rId2"/>
    <p:sldId id="525" r:id="rId3"/>
    <p:sldId id="544" r:id="rId4"/>
    <p:sldId id="545" r:id="rId5"/>
    <p:sldId id="546" r:id="rId6"/>
    <p:sldId id="526" r:id="rId7"/>
    <p:sldId id="547" r:id="rId8"/>
    <p:sldId id="528" r:id="rId9"/>
    <p:sldId id="527" r:id="rId10"/>
    <p:sldId id="529" r:id="rId11"/>
    <p:sldId id="548" r:id="rId12"/>
    <p:sldId id="549" r:id="rId13"/>
    <p:sldId id="550" r:id="rId14"/>
    <p:sldId id="535" r:id="rId15"/>
    <p:sldId id="543" r:id="rId16"/>
    <p:sldId id="530" r:id="rId17"/>
    <p:sldId id="531" r:id="rId18"/>
    <p:sldId id="551" r:id="rId19"/>
    <p:sldId id="532" r:id="rId20"/>
    <p:sldId id="533" r:id="rId21"/>
    <p:sldId id="536" r:id="rId22"/>
    <p:sldId id="534" r:id="rId23"/>
    <p:sldId id="537" r:id="rId24"/>
    <p:sldId id="538" r:id="rId25"/>
    <p:sldId id="539" r:id="rId26"/>
    <p:sldId id="540" r:id="rId27"/>
    <p:sldId id="541" r:id="rId28"/>
    <p:sldId id="542" r:id="rId29"/>
    <p:sldId id="520" r:id="rId30"/>
  </p:sldIdLst>
  <p:sldSz cx="12192000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9900"/>
    <a:srgbClr val="CC0099"/>
    <a:srgbClr val="CC3300"/>
    <a:srgbClr val="0093DD"/>
    <a:srgbClr val="D6E3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96" autoAdjust="0"/>
    <p:restoredTop sz="95394" autoAdjust="0"/>
  </p:normalViewPr>
  <p:slideViewPr>
    <p:cSldViewPr>
      <p:cViewPr varScale="1">
        <p:scale>
          <a:sx n="81" d="100"/>
          <a:sy n="81" d="100"/>
        </p:scale>
        <p:origin x="696" y="53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3106" y="67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B379C79-5675-491D-B467-C593BC34FDEF}" type="doc">
      <dgm:prSet loTypeId="urn:microsoft.com/office/officeart/2005/8/layout/radial6" loCatId="relationship" qsTypeId="urn:microsoft.com/office/officeart/2005/8/quickstyle/simple2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C0EAC771-A4AC-440D-82FD-4BFD1E6BE2A1}">
      <dgm:prSet phldrT="[Text]"/>
      <dgm:spPr/>
      <dgm:t>
        <a:bodyPr/>
        <a:lstStyle/>
        <a:p>
          <a:r>
            <a:rPr 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Freedom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of </a:t>
          </a:r>
          <a:r>
            <a:rPr 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Software</a:t>
          </a:r>
        </a:p>
      </dgm:t>
    </dgm:pt>
    <dgm:pt modelId="{B90962FF-455A-42F8-97ED-56AD823384A8}" type="parTrans" cxnId="{56467C89-11B9-4807-AF93-BF68E0EB0010}">
      <dgm:prSet/>
      <dgm:spPr/>
      <dgm:t>
        <a:bodyPr/>
        <a:lstStyle/>
        <a:p>
          <a:endParaRPr lang="en-US"/>
        </a:p>
      </dgm:t>
    </dgm:pt>
    <dgm:pt modelId="{24F0402D-453E-434F-B3E2-BFE8AF8D3004}" type="sibTrans" cxnId="{56467C89-11B9-4807-AF93-BF68E0EB0010}">
      <dgm:prSet/>
      <dgm:spPr/>
      <dgm:t>
        <a:bodyPr/>
        <a:lstStyle/>
        <a:p>
          <a:endParaRPr lang="en-US"/>
        </a:p>
      </dgm:t>
    </dgm:pt>
    <dgm:pt modelId="{C06A7764-A1DE-4138-8C89-7682D23C1E2D}">
      <dgm:prSet phldrT="[Text]" custT="1"/>
      <dgm:spPr/>
      <dgm:t>
        <a:bodyPr/>
        <a:lstStyle/>
        <a:p>
          <a:r>
            <a:rPr 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Use</a:t>
          </a:r>
        </a:p>
      </dgm:t>
    </dgm:pt>
    <dgm:pt modelId="{A708FAFC-43A6-4558-93BE-75E0113B2AD1}" type="parTrans" cxnId="{A8148148-324F-4B8B-82CE-CEBE1C26C6A6}">
      <dgm:prSet/>
      <dgm:spPr/>
      <dgm:t>
        <a:bodyPr/>
        <a:lstStyle/>
        <a:p>
          <a:endParaRPr lang="en-US"/>
        </a:p>
      </dgm:t>
    </dgm:pt>
    <dgm:pt modelId="{F6950AAD-15CE-47C2-A965-D05C41B11C51}" type="sibTrans" cxnId="{A8148148-324F-4B8B-82CE-CEBE1C26C6A6}">
      <dgm:prSet/>
      <dgm:spPr/>
      <dgm:t>
        <a:bodyPr/>
        <a:lstStyle/>
        <a:p>
          <a:endParaRPr lang="en-US"/>
        </a:p>
      </dgm:t>
    </dgm:pt>
    <dgm:pt modelId="{C9CA6498-1063-4A01-81D0-12B31FA55F9D}">
      <dgm:prSet phldrT="[Text]" custT="1"/>
      <dgm:spPr/>
      <dgm:t>
        <a:bodyPr/>
        <a:lstStyle/>
        <a:p>
          <a:r>
            <a:rPr 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Modify</a:t>
          </a:r>
        </a:p>
      </dgm:t>
    </dgm:pt>
    <dgm:pt modelId="{E72CE0EE-3656-44FE-9A9F-14AFA7497C21}" type="parTrans" cxnId="{862C5818-FEFB-4099-BD61-6AC4F1BD084B}">
      <dgm:prSet/>
      <dgm:spPr/>
      <dgm:t>
        <a:bodyPr/>
        <a:lstStyle/>
        <a:p>
          <a:endParaRPr lang="en-US"/>
        </a:p>
      </dgm:t>
    </dgm:pt>
    <dgm:pt modelId="{B287ED9E-17A7-47C9-A6CB-F9A52D5273C2}" type="sibTrans" cxnId="{862C5818-FEFB-4099-BD61-6AC4F1BD084B}">
      <dgm:prSet/>
      <dgm:spPr/>
      <dgm:t>
        <a:bodyPr/>
        <a:lstStyle/>
        <a:p>
          <a:endParaRPr lang="en-US"/>
        </a:p>
      </dgm:t>
    </dgm:pt>
    <dgm:pt modelId="{51C37417-81F3-43B7-8CDD-A36117764D2C}">
      <dgm:prSet phldrT="[Text]" custT="1"/>
      <dgm:spPr/>
      <dgm:t>
        <a:bodyPr/>
        <a:lstStyle/>
        <a:p>
          <a:r>
            <a:rPr lang="en-US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Redistribute</a:t>
          </a:r>
        </a:p>
      </dgm:t>
    </dgm:pt>
    <dgm:pt modelId="{A47982C5-9AB4-404A-85B3-C3C4867FE812}" type="parTrans" cxnId="{87673382-73FC-4C01-B9B0-8C7BD47C85B3}">
      <dgm:prSet/>
      <dgm:spPr/>
      <dgm:t>
        <a:bodyPr/>
        <a:lstStyle/>
        <a:p>
          <a:endParaRPr lang="en-US"/>
        </a:p>
      </dgm:t>
    </dgm:pt>
    <dgm:pt modelId="{2406B10E-4736-43DF-8752-115CCAD494B0}" type="sibTrans" cxnId="{87673382-73FC-4C01-B9B0-8C7BD47C85B3}">
      <dgm:prSet/>
      <dgm:spPr/>
      <dgm:t>
        <a:bodyPr/>
        <a:lstStyle/>
        <a:p>
          <a:endParaRPr lang="en-US"/>
        </a:p>
      </dgm:t>
    </dgm:pt>
    <dgm:pt modelId="{5DCCD430-FFE4-4E2B-90CC-30747B41336B}">
      <dgm:prSet phldrT="[Text]" custT="1"/>
      <dgm:spPr/>
      <dgm:t>
        <a:bodyPr/>
        <a:lstStyle/>
        <a:p>
          <a:r>
            <a:rPr 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Copy</a:t>
          </a:r>
        </a:p>
      </dgm:t>
    </dgm:pt>
    <dgm:pt modelId="{EA4251E9-E593-4091-84DA-357029769006}" type="parTrans" cxnId="{9381A465-DA56-4203-92DC-410050E49109}">
      <dgm:prSet/>
      <dgm:spPr/>
      <dgm:t>
        <a:bodyPr/>
        <a:lstStyle/>
        <a:p>
          <a:endParaRPr lang="en-US"/>
        </a:p>
      </dgm:t>
    </dgm:pt>
    <dgm:pt modelId="{48C6BEB6-0FCD-461B-85C3-733D2EB868F7}" type="sibTrans" cxnId="{9381A465-DA56-4203-92DC-410050E49109}">
      <dgm:prSet/>
      <dgm:spPr/>
      <dgm:t>
        <a:bodyPr/>
        <a:lstStyle/>
        <a:p>
          <a:endParaRPr lang="en-US"/>
        </a:p>
      </dgm:t>
    </dgm:pt>
    <dgm:pt modelId="{04BC88D0-8093-4BC8-8EC1-230A48F6E0C9}" type="pres">
      <dgm:prSet presAssocID="{CB379C79-5675-491D-B467-C593BC34FDEF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393A5FBC-C2BD-45BA-9B67-FEB0D379499F}" type="pres">
      <dgm:prSet presAssocID="{C0EAC771-A4AC-440D-82FD-4BFD1E6BE2A1}" presName="centerShape" presStyleLbl="node0" presStyleIdx="0" presStyleCnt="1"/>
      <dgm:spPr/>
    </dgm:pt>
    <dgm:pt modelId="{DEBA457B-587E-4949-8EB1-49ABF5C256ED}" type="pres">
      <dgm:prSet presAssocID="{C06A7764-A1DE-4138-8C89-7682D23C1E2D}" presName="node" presStyleLbl="node1" presStyleIdx="0" presStyleCnt="4">
        <dgm:presLayoutVars>
          <dgm:bulletEnabled val="1"/>
        </dgm:presLayoutVars>
      </dgm:prSet>
      <dgm:spPr/>
    </dgm:pt>
    <dgm:pt modelId="{3C42738D-A1D7-4A1D-81AB-235F8F599386}" type="pres">
      <dgm:prSet presAssocID="{C06A7764-A1DE-4138-8C89-7682D23C1E2D}" presName="dummy" presStyleCnt="0"/>
      <dgm:spPr/>
    </dgm:pt>
    <dgm:pt modelId="{022489CE-9017-4560-92A5-D21B97FF2055}" type="pres">
      <dgm:prSet presAssocID="{F6950AAD-15CE-47C2-A965-D05C41B11C51}" presName="sibTrans" presStyleLbl="sibTrans2D1" presStyleIdx="0" presStyleCnt="4"/>
      <dgm:spPr/>
    </dgm:pt>
    <dgm:pt modelId="{FFCCE52B-A4B0-4025-8898-295587B33B33}" type="pres">
      <dgm:prSet presAssocID="{C9CA6498-1063-4A01-81D0-12B31FA55F9D}" presName="node" presStyleLbl="node1" presStyleIdx="1" presStyleCnt="4">
        <dgm:presLayoutVars>
          <dgm:bulletEnabled val="1"/>
        </dgm:presLayoutVars>
      </dgm:prSet>
      <dgm:spPr/>
    </dgm:pt>
    <dgm:pt modelId="{E7EA0ED0-3C85-43BE-AC2F-848C176BD8D2}" type="pres">
      <dgm:prSet presAssocID="{C9CA6498-1063-4A01-81D0-12B31FA55F9D}" presName="dummy" presStyleCnt="0"/>
      <dgm:spPr/>
    </dgm:pt>
    <dgm:pt modelId="{1D867CF2-9ED5-4481-811F-20E92449AF57}" type="pres">
      <dgm:prSet presAssocID="{B287ED9E-17A7-47C9-A6CB-F9A52D5273C2}" presName="sibTrans" presStyleLbl="sibTrans2D1" presStyleIdx="1" presStyleCnt="4"/>
      <dgm:spPr/>
    </dgm:pt>
    <dgm:pt modelId="{586E41BF-7D14-48B4-A15A-A760179715D3}" type="pres">
      <dgm:prSet presAssocID="{51C37417-81F3-43B7-8CDD-A36117764D2C}" presName="node" presStyleLbl="node1" presStyleIdx="2" presStyleCnt="4" custScaleX="136098" custScaleY="84654">
        <dgm:presLayoutVars>
          <dgm:bulletEnabled val="1"/>
        </dgm:presLayoutVars>
      </dgm:prSet>
      <dgm:spPr/>
    </dgm:pt>
    <dgm:pt modelId="{314A4528-10A4-45A8-83C9-B957065A5FE5}" type="pres">
      <dgm:prSet presAssocID="{51C37417-81F3-43B7-8CDD-A36117764D2C}" presName="dummy" presStyleCnt="0"/>
      <dgm:spPr/>
    </dgm:pt>
    <dgm:pt modelId="{A31457C6-E5FD-4135-BAE5-2FA130209C2B}" type="pres">
      <dgm:prSet presAssocID="{2406B10E-4736-43DF-8752-115CCAD494B0}" presName="sibTrans" presStyleLbl="sibTrans2D1" presStyleIdx="2" presStyleCnt="4"/>
      <dgm:spPr/>
    </dgm:pt>
    <dgm:pt modelId="{92D5CADB-2062-4B19-96AA-8ECEC25AA070}" type="pres">
      <dgm:prSet presAssocID="{5DCCD430-FFE4-4E2B-90CC-30747B41336B}" presName="node" presStyleLbl="node1" presStyleIdx="3" presStyleCnt="4">
        <dgm:presLayoutVars>
          <dgm:bulletEnabled val="1"/>
        </dgm:presLayoutVars>
      </dgm:prSet>
      <dgm:spPr/>
    </dgm:pt>
    <dgm:pt modelId="{DEEEDE64-83F1-4DCA-8F85-4034D3DE7DBC}" type="pres">
      <dgm:prSet presAssocID="{5DCCD430-FFE4-4E2B-90CC-30747B41336B}" presName="dummy" presStyleCnt="0"/>
      <dgm:spPr/>
    </dgm:pt>
    <dgm:pt modelId="{5D4D6AE3-8D35-41E1-B720-3F35EEB8519D}" type="pres">
      <dgm:prSet presAssocID="{48C6BEB6-0FCD-461B-85C3-733D2EB868F7}" presName="sibTrans" presStyleLbl="sibTrans2D1" presStyleIdx="3" presStyleCnt="4"/>
      <dgm:spPr/>
    </dgm:pt>
  </dgm:ptLst>
  <dgm:cxnLst>
    <dgm:cxn modelId="{862C5818-FEFB-4099-BD61-6AC4F1BD084B}" srcId="{C0EAC771-A4AC-440D-82FD-4BFD1E6BE2A1}" destId="{C9CA6498-1063-4A01-81D0-12B31FA55F9D}" srcOrd="1" destOrd="0" parTransId="{E72CE0EE-3656-44FE-9A9F-14AFA7497C21}" sibTransId="{B287ED9E-17A7-47C9-A6CB-F9A52D5273C2}"/>
    <dgm:cxn modelId="{2861082A-3A6A-4EBF-99C2-5CE826530AB4}" type="presOf" srcId="{C0EAC771-A4AC-440D-82FD-4BFD1E6BE2A1}" destId="{393A5FBC-C2BD-45BA-9B67-FEB0D379499F}" srcOrd="0" destOrd="0" presId="urn:microsoft.com/office/officeart/2005/8/layout/radial6"/>
    <dgm:cxn modelId="{F2291E2F-9E8B-4378-9DBD-CE642C79209E}" type="presOf" srcId="{C06A7764-A1DE-4138-8C89-7682D23C1E2D}" destId="{DEBA457B-587E-4949-8EB1-49ABF5C256ED}" srcOrd="0" destOrd="0" presId="urn:microsoft.com/office/officeart/2005/8/layout/radial6"/>
    <dgm:cxn modelId="{08A86B3E-B2DC-472D-B063-7AECA4073EC1}" type="presOf" srcId="{CB379C79-5675-491D-B467-C593BC34FDEF}" destId="{04BC88D0-8093-4BC8-8EC1-230A48F6E0C9}" srcOrd="0" destOrd="0" presId="urn:microsoft.com/office/officeart/2005/8/layout/radial6"/>
    <dgm:cxn modelId="{7677923E-4420-41B8-99C2-9F87B0C4EBA6}" type="presOf" srcId="{51C37417-81F3-43B7-8CDD-A36117764D2C}" destId="{586E41BF-7D14-48B4-A15A-A760179715D3}" srcOrd="0" destOrd="0" presId="urn:microsoft.com/office/officeart/2005/8/layout/radial6"/>
    <dgm:cxn modelId="{EEB3BB40-397C-4F26-A10C-F6FF9095451D}" type="presOf" srcId="{5DCCD430-FFE4-4E2B-90CC-30747B41336B}" destId="{92D5CADB-2062-4B19-96AA-8ECEC25AA070}" srcOrd="0" destOrd="0" presId="urn:microsoft.com/office/officeart/2005/8/layout/radial6"/>
    <dgm:cxn modelId="{9381A465-DA56-4203-92DC-410050E49109}" srcId="{C0EAC771-A4AC-440D-82FD-4BFD1E6BE2A1}" destId="{5DCCD430-FFE4-4E2B-90CC-30747B41336B}" srcOrd="3" destOrd="0" parTransId="{EA4251E9-E593-4091-84DA-357029769006}" sibTransId="{48C6BEB6-0FCD-461B-85C3-733D2EB868F7}"/>
    <dgm:cxn modelId="{A8148148-324F-4B8B-82CE-CEBE1C26C6A6}" srcId="{C0EAC771-A4AC-440D-82FD-4BFD1E6BE2A1}" destId="{C06A7764-A1DE-4138-8C89-7682D23C1E2D}" srcOrd="0" destOrd="0" parTransId="{A708FAFC-43A6-4558-93BE-75E0113B2AD1}" sibTransId="{F6950AAD-15CE-47C2-A965-D05C41B11C51}"/>
    <dgm:cxn modelId="{87673382-73FC-4C01-B9B0-8C7BD47C85B3}" srcId="{C0EAC771-A4AC-440D-82FD-4BFD1E6BE2A1}" destId="{51C37417-81F3-43B7-8CDD-A36117764D2C}" srcOrd="2" destOrd="0" parTransId="{A47982C5-9AB4-404A-85B3-C3C4867FE812}" sibTransId="{2406B10E-4736-43DF-8752-115CCAD494B0}"/>
    <dgm:cxn modelId="{420DE284-BA37-4B1C-8D20-D24659E90775}" type="presOf" srcId="{F6950AAD-15CE-47C2-A965-D05C41B11C51}" destId="{022489CE-9017-4560-92A5-D21B97FF2055}" srcOrd="0" destOrd="0" presId="urn:microsoft.com/office/officeart/2005/8/layout/radial6"/>
    <dgm:cxn modelId="{56467C89-11B9-4807-AF93-BF68E0EB0010}" srcId="{CB379C79-5675-491D-B467-C593BC34FDEF}" destId="{C0EAC771-A4AC-440D-82FD-4BFD1E6BE2A1}" srcOrd="0" destOrd="0" parTransId="{B90962FF-455A-42F8-97ED-56AD823384A8}" sibTransId="{24F0402D-453E-434F-B3E2-BFE8AF8D3004}"/>
    <dgm:cxn modelId="{4927728C-4FED-426B-9191-0CBCBA23B1A4}" type="presOf" srcId="{2406B10E-4736-43DF-8752-115CCAD494B0}" destId="{A31457C6-E5FD-4135-BAE5-2FA130209C2B}" srcOrd="0" destOrd="0" presId="urn:microsoft.com/office/officeart/2005/8/layout/radial6"/>
    <dgm:cxn modelId="{4D9D59A2-9092-441C-AB6C-EF280D3E28C0}" type="presOf" srcId="{C9CA6498-1063-4A01-81D0-12B31FA55F9D}" destId="{FFCCE52B-A4B0-4025-8898-295587B33B33}" srcOrd="0" destOrd="0" presId="urn:microsoft.com/office/officeart/2005/8/layout/radial6"/>
    <dgm:cxn modelId="{F3B02ABF-46E4-4287-AE4D-2532EE092376}" type="presOf" srcId="{B287ED9E-17A7-47C9-A6CB-F9A52D5273C2}" destId="{1D867CF2-9ED5-4481-811F-20E92449AF57}" srcOrd="0" destOrd="0" presId="urn:microsoft.com/office/officeart/2005/8/layout/radial6"/>
    <dgm:cxn modelId="{C9A039C8-B108-4A5E-96AD-485AA8E3EF3C}" type="presOf" srcId="{48C6BEB6-0FCD-461B-85C3-733D2EB868F7}" destId="{5D4D6AE3-8D35-41E1-B720-3F35EEB8519D}" srcOrd="0" destOrd="0" presId="urn:microsoft.com/office/officeart/2005/8/layout/radial6"/>
    <dgm:cxn modelId="{E2ABD9B4-CF79-4CE7-96F2-DF57D74E6CD8}" type="presParOf" srcId="{04BC88D0-8093-4BC8-8EC1-230A48F6E0C9}" destId="{393A5FBC-C2BD-45BA-9B67-FEB0D379499F}" srcOrd="0" destOrd="0" presId="urn:microsoft.com/office/officeart/2005/8/layout/radial6"/>
    <dgm:cxn modelId="{008A3F4D-5AE3-4268-A1A8-6819BCBD1843}" type="presParOf" srcId="{04BC88D0-8093-4BC8-8EC1-230A48F6E0C9}" destId="{DEBA457B-587E-4949-8EB1-49ABF5C256ED}" srcOrd="1" destOrd="0" presId="urn:microsoft.com/office/officeart/2005/8/layout/radial6"/>
    <dgm:cxn modelId="{BD811A3C-CE74-42D8-9D5F-7EB050DD04C0}" type="presParOf" srcId="{04BC88D0-8093-4BC8-8EC1-230A48F6E0C9}" destId="{3C42738D-A1D7-4A1D-81AB-235F8F599386}" srcOrd="2" destOrd="0" presId="urn:microsoft.com/office/officeart/2005/8/layout/radial6"/>
    <dgm:cxn modelId="{5D5767F0-E1F2-4E6A-A81D-6F9D447DA586}" type="presParOf" srcId="{04BC88D0-8093-4BC8-8EC1-230A48F6E0C9}" destId="{022489CE-9017-4560-92A5-D21B97FF2055}" srcOrd="3" destOrd="0" presId="urn:microsoft.com/office/officeart/2005/8/layout/radial6"/>
    <dgm:cxn modelId="{839B75E5-DAB0-465D-9E14-5077DEA68528}" type="presParOf" srcId="{04BC88D0-8093-4BC8-8EC1-230A48F6E0C9}" destId="{FFCCE52B-A4B0-4025-8898-295587B33B33}" srcOrd="4" destOrd="0" presId="urn:microsoft.com/office/officeart/2005/8/layout/radial6"/>
    <dgm:cxn modelId="{0C797ACB-8DA0-4611-8972-CCD3147250FA}" type="presParOf" srcId="{04BC88D0-8093-4BC8-8EC1-230A48F6E0C9}" destId="{E7EA0ED0-3C85-43BE-AC2F-848C176BD8D2}" srcOrd="5" destOrd="0" presId="urn:microsoft.com/office/officeart/2005/8/layout/radial6"/>
    <dgm:cxn modelId="{6C7540C4-8CAC-4CD4-B3DA-8025DA257FDA}" type="presParOf" srcId="{04BC88D0-8093-4BC8-8EC1-230A48F6E0C9}" destId="{1D867CF2-9ED5-4481-811F-20E92449AF57}" srcOrd="6" destOrd="0" presId="urn:microsoft.com/office/officeart/2005/8/layout/radial6"/>
    <dgm:cxn modelId="{FD163041-5EE2-40F4-8968-EAA7EC90604B}" type="presParOf" srcId="{04BC88D0-8093-4BC8-8EC1-230A48F6E0C9}" destId="{586E41BF-7D14-48B4-A15A-A760179715D3}" srcOrd="7" destOrd="0" presId="urn:microsoft.com/office/officeart/2005/8/layout/radial6"/>
    <dgm:cxn modelId="{BC2CDF05-978B-433D-99A2-5BBDB9E3E47C}" type="presParOf" srcId="{04BC88D0-8093-4BC8-8EC1-230A48F6E0C9}" destId="{314A4528-10A4-45A8-83C9-B957065A5FE5}" srcOrd="8" destOrd="0" presId="urn:microsoft.com/office/officeart/2005/8/layout/radial6"/>
    <dgm:cxn modelId="{904E347C-3661-46AA-9B42-CB1D13B80D10}" type="presParOf" srcId="{04BC88D0-8093-4BC8-8EC1-230A48F6E0C9}" destId="{A31457C6-E5FD-4135-BAE5-2FA130209C2B}" srcOrd="9" destOrd="0" presId="urn:microsoft.com/office/officeart/2005/8/layout/radial6"/>
    <dgm:cxn modelId="{D26BC158-E9A2-46C3-813B-609DFAE28E90}" type="presParOf" srcId="{04BC88D0-8093-4BC8-8EC1-230A48F6E0C9}" destId="{92D5CADB-2062-4B19-96AA-8ECEC25AA070}" srcOrd="10" destOrd="0" presId="urn:microsoft.com/office/officeart/2005/8/layout/radial6"/>
    <dgm:cxn modelId="{B5C48EE9-F7B0-4379-8F4A-4960C34E2297}" type="presParOf" srcId="{04BC88D0-8093-4BC8-8EC1-230A48F6E0C9}" destId="{DEEEDE64-83F1-4DCA-8F85-4034D3DE7DBC}" srcOrd="11" destOrd="0" presId="urn:microsoft.com/office/officeart/2005/8/layout/radial6"/>
    <dgm:cxn modelId="{1089CA8F-3E43-49B9-BD77-DFE590351B5D}" type="presParOf" srcId="{04BC88D0-8093-4BC8-8EC1-230A48F6E0C9}" destId="{5D4D6AE3-8D35-41E1-B720-3F35EEB8519D}" srcOrd="12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4D6AE3-8D35-41E1-B720-3F35EEB8519D}">
      <dsp:nvSpPr>
        <dsp:cNvPr id="0" name=""/>
        <dsp:cNvSpPr/>
      </dsp:nvSpPr>
      <dsp:spPr>
        <a:xfrm>
          <a:off x="3356703" y="787947"/>
          <a:ext cx="4868993" cy="4868993"/>
        </a:xfrm>
        <a:prstGeom prst="blockArc">
          <a:avLst>
            <a:gd name="adj1" fmla="val 10800000"/>
            <a:gd name="adj2" fmla="val 16200000"/>
            <a:gd name="adj3" fmla="val 4636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31457C6-E5FD-4135-BAE5-2FA130209C2B}">
      <dsp:nvSpPr>
        <dsp:cNvPr id="0" name=""/>
        <dsp:cNvSpPr/>
      </dsp:nvSpPr>
      <dsp:spPr>
        <a:xfrm>
          <a:off x="3356703" y="787947"/>
          <a:ext cx="4868993" cy="4868993"/>
        </a:xfrm>
        <a:prstGeom prst="blockArc">
          <a:avLst>
            <a:gd name="adj1" fmla="val 5400000"/>
            <a:gd name="adj2" fmla="val 10800000"/>
            <a:gd name="adj3" fmla="val 4636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D867CF2-9ED5-4481-811F-20E92449AF57}">
      <dsp:nvSpPr>
        <dsp:cNvPr id="0" name=""/>
        <dsp:cNvSpPr/>
      </dsp:nvSpPr>
      <dsp:spPr>
        <a:xfrm>
          <a:off x="3356703" y="787947"/>
          <a:ext cx="4868993" cy="4868993"/>
        </a:xfrm>
        <a:prstGeom prst="blockArc">
          <a:avLst>
            <a:gd name="adj1" fmla="val 0"/>
            <a:gd name="adj2" fmla="val 5400000"/>
            <a:gd name="adj3" fmla="val 4636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22489CE-9017-4560-92A5-D21B97FF2055}">
      <dsp:nvSpPr>
        <dsp:cNvPr id="0" name=""/>
        <dsp:cNvSpPr/>
      </dsp:nvSpPr>
      <dsp:spPr>
        <a:xfrm>
          <a:off x="3356703" y="787947"/>
          <a:ext cx="4868993" cy="4868993"/>
        </a:xfrm>
        <a:prstGeom prst="blockArc">
          <a:avLst>
            <a:gd name="adj1" fmla="val 16200000"/>
            <a:gd name="adj2" fmla="val 0"/>
            <a:gd name="adj3" fmla="val 4636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93A5FBC-C2BD-45BA-9B67-FEB0D379499F}">
      <dsp:nvSpPr>
        <dsp:cNvPr id="0" name=""/>
        <dsp:cNvSpPr/>
      </dsp:nvSpPr>
      <dsp:spPr>
        <a:xfrm>
          <a:off x="4671417" y="2102661"/>
          <a:ext cx="2239565" cy="223956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1" kern="1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Freedom</a:t>
          </a:r>
          <a:r>
            <a:rPr lang="en-US" sz="3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of </a:t>
          </a:r>
          <a:r>
            <a:rPr lang="en-US" sz="3100" b="1" kern="1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Software</a:t>
          </a:r>
        </a:p>
      </dsp:txBody>
      <dsp:txXfrm>
        <a:off x="4999394" y="2430638"/>
        <a:ext cx="1583611" cy="1583611"/>
      </dsp:txXfrm>
    </dsp:sp>
    <dsp:sp modelId="{DEBA457B-587E-4949-8EB1-49ABF5C256ED}">
      <dsp:nvSpPr>
        <dsp:cNvPr id="0" name=""/>
        <dsp:cNvSpPr/>
      </dsp:nvSpPr>
      <dsp:spPr>
        <a:xfrm>
          <a:off x="5007352" y="60536"/>
          <a:ext cx="1567695" cy="156769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Use</a:t>
          </a:r>
        </a:p>
      </dsp:txBody>
      <dsp:txXfrm>
        <a:off x="5236936" y="290120"/>
        <a:ext cx="1108527" cy="1108527"/>
      </dsp:txXfrm>
    </dsp:sp>
    <dsp:sp modelId="{FFCCE52B-A4B0-4025-8898-295587B33B33}">
      <dsp:nvSpPr>
        <dsp:cNvPr id="0" name=""/>
        <dsp:cNvSpPr/>
      </dsp:nvSpPr>
      <dsp:spPr>
        <a:xfrm>
          <a:off x="7385411" y="2438596"/>
          <a:ext cx="1567695" cy="156769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Modify</a:t>
          </a:r>
        </a:p>
      </dsp:txBody>
      <dsp:txXfrm>
        <a:off x="7614995" y="2668180"/>
        <a:ext cx="1108527" cy="1108527"/>
      </dsp:txXfrm>
    </dsp:sp>
    <dsp:sp modelId="{586E41BF-7D14-48B4-A15A-A760179715D3}">
      <dsp:nvSpPr>
        <dsp:cNvPr id="0" name=""/>
        <dsp:cNvSpPr/>
      </dsp:nvSpPr>
      <dsp:spPr>
        <a:xfrm>
          <a:off x="4724398" y="4936945"/>
          <a:ext cx="2133602" cy="132711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Redistribute</a:t>
          </a:r>
        </a:p>
      </dsp:txBody>
      <dsp:txXfrm>
        <a:off x="5036857" y="5131297"/>
        <a:ext cx="1508684" cy="938413"/>
      </dsp:txXfrm>
    </dsp:sp>
    <dsp:sp modelId="{92D5CADB-2062-4B19-96AA-8ECEC25AA070}">
      <dsp:nvSpPr>
        <dsp:cNvPr id="0" name=""/>
        <dsp:cNvSpPr/>
      </dsp:nvSpPr>
      <dsp:spPr>
        <a:xfrm>
          <a:off x="2629292" y="2438596"/>
          <a:ext cx="1567695" cy="156769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Copy</a:t>
          </a:r>
        </a:p>
      </dsp:txBody>
      <dsp:txXfrm>
        <a:off x="2858876" y="2668180"/>
        <a:ext cx="1108527" cy="11085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cs typeface="Arial" charset="0"/>
              </a:defRPr>
            </a:lvl1pPr>
          </a:lstStyle>
          <a:p>
            <a:pPr>
              <a:defRPr/>
            </a:pPr>
            <a:fld id="{FC12B9F6-F122-491A-95C6-E018732BC688}" type="datetimeFigureOut">
              <a:rPr lang="en-US"/>
              <a:pPr>
                <a:defRPr/>
              </a:pPr>
              <a:t>5/23/2019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cs typeface="Arial" charset="0"/>
              </a:defRPr>
            </a:lvl1pPr>
          </a:lstStyle>
          <a:p>
            <a:pPr>
              <a:defRPr/>
            </a:pPr>
            <a:fld id="{4074A5A1-6F31-47AA-9657-1BF1CA7CA9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9021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defRPr sz="120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0473E206-1088-4AFE-A316-394B348E78B4}" type="datetimeFigureOut">
              <a:rPr lang="zh-CN" altLang="en-US"/>
              <a:pPr>
                <a:defRPr/>
              </a:pPr>
              <a:t>2019/5/23</a:t>
            </a:fld>
            <a:endParaRPr lang="en-US" alt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defRPr sz="120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4FF8422B-51DA-4E7A-B534-C1AEC8577A4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834740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SimSun" pitchFamily="2" charset="-122"/>
        <a:cs typeface="宋体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SimSun" pitchFamily="2" charset="-122"/>
        <a:cs typeface="宋体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SimSun" pitchFamily="2" charset="-122"/>
        <a:cs typeface="宋体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SimSun" pitchFamily="2" charset="-122"/>
        <a:cs typeface="宋体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SimSun" pitchFamily="2" charset="-122"/>
        <a:cs typeface="宋体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ChangeArrowheads="1"/>
          </p:cNvSpPr>
          <p:nvPr userDrawn="1"/>
        </p:nvSpPr>
        <p:spPr bwMode="auto">
          <a:xfrm>
            <a:off x="0" y="6391278"/>
            <a:ext cx="12192000" cy="466725"/>
          </a:xfrm>
          <a:prstGeom prst="rect">
            <a:avLst/>
          </a:prstGeom>
          <a:solidFill>
            <a:srgbClr val="0093DD"/>
          </a:solidFill>
          <a:ln w="38100">
            <a:noFill/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  <a:t>CENTER FOR APPLIED GIS OF HCMC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6386286"/>
            <a:ext cx="533400" cy="466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667003"/>
            <a:ext cx="10363200" cy="1470025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4000" b="1" kern="1200" baseline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8" name="Slide Number Placeholder 20"/>
          <p:cNvSpPr>
            <a:spLocks noGrp="1"/>
          </p:cNvSpPr>
          <p:nvPr>
            <p:ph type="sldNum" sz="quarter" idx="10"/>
          </p:nvPr>
        </p:nvSpPr>
        <p:spPr>
          <a:xfrm>
            <a:off x="11563351" y="6400803"/>
            <a:ext cx="609600" cy="365125"/>
          </a:xfrm>
        </p:spPr>
        <p:txBody>
          <a:bodyPr/>
          <a:lstStyle>
            <a:lvl1pPr algn="r">
              <a:defRPr sz="1200" b="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AE4B53CD-B0DF-407C-A8F3-A0C66FA0C16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0237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0" y="6391278"/>
            <a:ext cx="12192000" cy="466725"/>
          </a:xfrm>
          <a:prstGeom prst="rect">
            <a:avLst/>
          </a:prstGeom>
          <a:solidFill>
            <a:srgbClr val="0093DD"/>
          </a:solidFill>
          <a:ln w="38100">
            <a:noFill/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Arial" charset="0"/>
              </a:rPr>
              <a:t>CENTER FOR APPLIED GIS OF HCMC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2000" y="694534"/>
            <a:ext cx="11089951" cy="5691752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  <a:lvl2pPr marL="566738" indent="-276225">
              <a:defRPr baseline="0"/>
            </a:lvl2pPr>
            <a:lvl3pPr marL="798513" indent="-231775">
              <a:buFont typeface="Courier New" pitchFamily="49" charset="0"/>
              <a:buChar char="o"/>
              <a:defRPr baseline="0"/>
            </a:lvl3pPr>
            <a:lvl4pPr marL="973138" indent="-174625">
              <a:buFont typeface="Arial" pitchFamily="34" charset="0"/>
              <a:buChar char="•"/>
              <a:defRPr baseline="0"/>
            </a:lvl4pPr>
          </a:lstStyle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762000" y="0"/>
            <a:ext cx="11430000" cy="68580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20"/>
          <p:cNvSpPr>
            <a:spLocks noGrp="1"/>
          </p:cNvSpPr>
          <p:nvPr>
            <p:ph type="sldNum" sz="quarter" idx="10"/>
          </p:nvPr>
        </p:nvSpPr>
        <p:spPr>
          <a:xfrm>
            <a:off x="11582400" y="6464303"/>
            <a:ext cx="609600" cy="365125"/>
          </a:xfrm>
        </p:spPr>
        <p:txBody>
          <a:bodyPr/>
          <a:lstStyle>
            <a:lvl1pPr algn="r">
              <a:defRPr sz="1200" b="0" i="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B87292F9-12FB-4EB8-BB25-48F14576567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6386286"/>
            <a:ext cx="533400" cy="466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449778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" y="0"/>
            <a:ext cx="990600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D9FFFB4-400D-1240-AB24-6F86C96D4DFB}" type="datetimeFigureOut">
              <a:rPr lang="en-US" smtClean="0"/>
              <a:t>5/23/2019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fld id="{35777D43-CACF-4401-B051-E29C008E35F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440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16" r:id="rId1"/>
    <p:sldLayoutId id="2147484417" r:id="rId2"/>
  </p:sldLayoutIdLst>
  <p:transition>
    <p:random/>
  </p:transition>
  <p:hf hd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opensource.org/osd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foss4g.org/" TargetMode="External"/><Relationship Id="rId2" Type="http://schemas.openxmlformats.org/officeDocument/2006/relationships/hyperlink" Target="https://www.osgeo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torymaps.hcmgis.vn/show-story?slug=5ccaba7e48201-FOSS4G-Archives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opengeospatial.org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qgis.org/en/site/forusers/download.html" TargetMode="Externa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qgis.org/en/docs/index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hcmgis.vn/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Free_Software_Foundation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55C82FB-501F-487F-A015-6835852020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063308"/>
            <a:ext cx="9930226" cy="53374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99774" y="-5660"/>
            <a:ext cx="9144000" cy="1524000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rgbClr val="FF0000"/>
                </a:solidFill>
              </a:rPr>
              <a:t>Unit 1: </a:t>
            </a:r>
            <a:r>
              <a:rPr lang="en-US" altLang="en-US" sz="3600">
                <a:solidFill>
                  <a:srgbClr val="FF0000"/>
                </a:solidFill>
              </a:rPr>
              <a:t>QGIS Overview</a:t>
            </a:r>
            <a:endParaRPr lang="en-US" altLang="en-US" sz="360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10196513" y="6400804"/>
            <a:ext cx="457200" cy="365125"/>
          </a:xfrm>
        </p:spPr>
        <p:txBody>
          <a:bodyPr/>
          <a:lstStyle/>
          <a:p>
            <a:pPr>
              <a:defRPr/>
            </a:pPr>
            <a:fld id="{FB455955-1896-4E3D-983F-2AD3FBC14837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  <p:transition>
    <p:rand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81CD7C-E4B5-43C8-BE7F-245851460E5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FC9C8E-0622-48DE-805E-8149CB419E80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37EB466-67D8-45D9-8E91-A8DD9CCFCDEE}"/>
              </a:ext>
            </a:extLst>
          </p:cNvPr>
          <p:cNvSpPr/>
          <p:nvPr/>
        </p:nvSpPr>
        <p:spPr>
          <a:xfrm>
            <a:off x="533400" y="635860"/>
            <a:ext cx="11582400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 source Software: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Defined by Eric Raymond in 1998 who thought the Term “Free” would be misunderstood.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source code and certain other rights normally reserved for copyright holders are provided under a software license that meets the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Source Definition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that is in the public domain.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license permits users to use, change, and improve the software, and to redistribute it in modified or unmodified forms.</a:t>
            </a: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E9DB568C-DDFB-4A5E-91BE-2DAE7D1C5A0F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-66261"/>
            <a:ext cx="121920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none" baseline="0">
                <a:ln w="3175" cmpd="sng"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Open Source Software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434309-BE82-49F5-82B8-540972C426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3544485"/>
            <a:ext cx="3281445" cy="28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708693"/>
      </p:ext>
    </p:extLst>
  </p:cSld>
  <p:clrMapOvr>
    <a:masterClrMapping/>
  </p:clrMapOvr>
  <p:transition>
    <p:rand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81CD7C-E4B5-43C8-BE7F-245851460E5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FC9C8E-0622-48DE-805E-8149CB419E80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37EB466-67D8-45D9-8E91-A8DD9CCFCDEE}"/>
              </a:ext>
            </a:extLst>
          </p:cNvPr>
          <p:cNvSpPr/>
          <p:nvPr/>
        </p:nvSpPr>
        <p:spPr>
          <a:xfrm>
            <a:off x="533400" y="635860"/>
            <a:ext cx="11582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 source Software definition on </a:t>
            </a:r>
            <a:r>
              <a:rPr lang="en-US" sz="24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 Source Initiative (OSI):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https://opensource.org/osd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6B30883-AE4C-4740-9E77-BA0CB21C3177}"/>
              </a:ext>
            </a:extLst>
          </p:cNvPr>
          <p:cNvSpPr/>
          <p:nvPr/>
        </p:nvSpPr>
        <p:spPr>
          <a:xfrm>
            <a:off x="856268" y="1536174"/>
            <a:ext cx="11049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Free Redistribution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Source Code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Derived Works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Integrity of The Author's Source Code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No Discrimination Against Persons or Groups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No Discrimination Against Fields of Endeavor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Distribution of License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 License Must Not Be Specific to a Product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9. License Must Not Restrict Other Software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10. License Must Be Technology-Neutral</a:t>
            </a: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E9DB568C-DDFB-4A5E-91BE-2DAE7D1C5A0F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-66261"/>
            <a:ext cx="121920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none" baseline="0">
                <a:ln w="3175" cmpd="sng"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Open Source Software</a:t>
            </a:r>
          </a:p>
        </p:txBody>
      </p:sp>
    </p:spTree>
    <p:extLst>
      <p:ext uri="{BB962C8B-B14F-4D97-AF65-F5344CB8AC3E}">
        <p14:creationId xmlns:p14="http://schemas.microsoft.com/office/powerpoint/2010/main" val="3498078437"/>
      </p:ext>
    </p:extLst>
  </p:cSld>
  <p:clrMapOvr>
    <a:masterClrMapping/>
  </p:clrMapOvr>
  <p:transition>
    <p:rand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81CD7C-E4B5-43C8-BE7F-245851460E5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FC9C8E-0622-48DE-805E-8149CB419E80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37EB466-67D8-45D9-8E91-A8DD9CCFCDEE}"/>
              </a:ext>
            </a:extLst>
          </p:cNvPr>
          <p:cNvSpPr/>
          <p:nvPr/>
        </p:nvSpPr>
        <p:spPr>
          <a:xfrm>
            <a:off x="533400" y="635860"/>
            <a:ext cx="11430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source software vs. Free Software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Source Software and Free Software are different terms for software which comes with certain rights, or freedoms, for the user.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describe two approaches and philosophies towards free software.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are often described as: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Source: a practical development methodology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Free Software: a social movement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Open Source software is “free” and most Free Software is “open source”</a:t>
            </a: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E9DB568C-DDFB-4A5E-91BE-2DAE7D1C5A0F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-66261"/>
            <a:ext cx="121920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none" baseline="0">
                <a:ln w="3175" cmpd="sng"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Free and Open Source Software</a:t>
            </a:r>
          </a:p>
        </p:txBody>
      </p:sp>
    </p:spTree>
    <p:extLst>
      <p:ext uri="{BB962C8B-B14F-4D97-AF65-F5344CB8AC3E}">
        <p14:creationId xmlns:p14="http://schemas.microsoft.com/office/powerpoint/2010/main" val="3695421075"/>
      </p:ext>
    </p:extLst>
  </p:cSld>
  <p:clrMapOvr>
    <a:masterClrMapping/>
  </p:clrMapOvr>
  <p:transition>
    <p:rand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81CD7C-E4B5-43C8-BE7F-245851460E5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FC9C8E-0622-48DE-805E-8149CB419E80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37EB466-67D8-45D9-8E91-A8DD9CCFCDEE}"/>
              </a:ext>
            </a:extLst>
          </p:cNvPr>
          <p:cNvSpPr/>
          <p:nvPr/>
        </p:nvSpPr>
        <p:spPr>
          <a:xfrm>
            <a:off x="533400" y="635860"/>
            <a:ext cx="1143000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FOSS (Free and Open source Software) </a:t>
            </a:r>
            <a:r>
              <a:rPr lang="en-US" sz="32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US" sz="3200" b="1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FLOSS (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Free/Libre and Open Source Software)</a:t>
            </a:r>
            <a:r>
              <a:rPr lang="en-US" sz="3200" b="1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 now just use the term: FOSS = Free and Open Source Software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term Open Source is much more prevalent in popular culture than FOSS, but software users are beginning to use the FOSS term more frequently.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most of us, the availability of source code isn’t the most important factor.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However, the Freedom to use the software is often very attractive.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lack of licensing fees may also be important. </a:t>
            </a: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E9DB568C-DDFB-4A5E-91BE-2DAE7D1C5A0F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-66261"/>
            <a:ext cx="121920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none" baseline="0">
                <a:ln w="3175" cmpd="sng"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Free and Open Source Software</a:t>
            </a:r>
          </a:p>
        </p:txBody>
      </p:sp>
    </p:spTree>
    <p:extLst>
      <p:ext uri="{BB962C8B-B14F-4D97-AF65-F5344CB8AC3E}">
        <p14:creationId xmlns:p14="http://schemas.microsoft.com/office/powerpoint/2010/main" val="59553197"/>
      </p:ext>
    </p:extLst>
  </p:cSld>
  <p:clrMapOvr>
    <a:masterClrMapping/>
  </p:clrMapOvr>
  <p:transition>
    <p:rand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81CD7C-E4B5-43C8-BE7F-245851460E5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FC9C8E-0622-48DE-805E-8149CB419E80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37EB466-67D8-45D9-8E91-A8DD9CCFCDEE}"/>
              </a:ext>
            </a:extLst>
          </p:cNvPr>
          <p:cNvSpPr/>
          <p:nvPr/>
        </p:nvSpPr>
        <p:spPr>
          <a:xfrm>
            <a:off x="533400" y="635860"/>
            <a:ext cx="114300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source licenses: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Comply with the </a:t>
            </a:r>
            <a:r>
              <a:rPr lang="en-US" sz="2400" b="1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 Source Definition</a:t>
            </a:r>
            <a:r>
              <a:rPr lang="en-US" sz="24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and  approved by the </a:t>
            </a:r>
            <a:r>
              <a:rPr lang="en-US" sz="2400" b="1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OSI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brief, they allow software to be freely used, modified, and shared. 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popular OSI-approved licenses: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Apache License 2.0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BSD 3-Clause "New" or "Revised" license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BSD 2-Clause "Simplified" or "FreeBSD" license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GNU General Public License (GPL)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GNU Library or "Lesser" General Public License (LGPL)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MIT license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Mozilla Public License 2.0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 Development and Distribution License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Eclipse Public License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E9DB568C-DDFB-4A5E-91BE-2DAE7D1C5A0F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-66261"/>
            <a:ext cx="121920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none" baseline="0">
                <a:ln w="3175" cmpd="sng"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Free and Open Source Software</a:t>
            </a:r>
          </a:p>
        </p:txBody>
      </p:sp>
    </p:spTree>
    <p:extLst>
      <p:ext uri="{BB962C8B-B14F-4D97-AF65-F5344CB8AC3E}">
        <p14:creationId xmlns:p14="http://schemas.microsoft.com/office/powerpoint/2010/main" val="1672213973"/>
      </p:ext>
    </p:extLst>
  </p:cSld>
  <p:clrMapOvr>
    <a:masterClrMapping/>
  </p:clrMapOvr>
  <p:transition>
    <p:rand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81CD7C-E4B5-43C8-BE7F-245851460E5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FC9C8E-0622-48DE-805E-8149CB419E80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63E4AD-0B49-4E89-818B-4205A45DCD44}"/>
              </a:ext>
            </a:extLst>
          </p:cNvPr>
          <p:cNvSpPr/>
          <p:nvPr/>
        </p:nvSpPr>
        <p:spPr>
          <a:xfrm>
            <a:off x="609600" y="695740"/>
            <a:ext cx="113538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OSGeo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Source Geospatial Foundation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 a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not-for-profit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organization whose mission is to foster global adoption of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geospatial technology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being an inclusive software foundation devoted to an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philosophy and participatory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community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driven development.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https://www.osgeo.org/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FOSS4G (Free and Open Source Software for Geospatial)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annual recurring global event hosted by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OSGeo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since 2006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https://foss4g.org/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https://storymaps.hcmgis.vn/show-story?slug=5ccaba7e48201-FOSS4G-Archives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E9DB568C-DDFB-4A5E-91BE-2DAE7D1C5A0F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-66261"/>
            <a:ext cx="121920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none" baseline="0">
                <a:ln w="3175" cmpd="sng"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Free and Open Source Software</a:t>
            </a:r>
          </a:p>
        </p:txBody>
      </p:sp>
    </p:spTree>
    <p:extLst>
      <p:ext uri="{BB962C8B-B14F-4D97-AF65-F5344CB8AC3E}">
        <p14:creationId xmlns:p14="http://schemas.microsoft.com/office/powerpoint/2010/main" val="3193339287"/>
      </p:ext>
    </p:extLst>
  </p:cSld>
  <p:clrMapOvr>
    <a:masterClrMapping/>
  </p:clrMapOvr>
  <p:transition>
    <p:rand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81CD7C-E4B5-43C8-BE7F-245851460E5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FC9C8E-0622-48DE-805E-8149CB419E80}" type="slidenum">
              <a:rPr lang="en-US"/>
              <a:pPr>
                <a:defRPr/>
              </a:pPr>
              <a:t>16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63E4AD-0B49-4E89-818B-4205A45DCD44}"/>
              </a:ext>
            </a:extLst>
          </p:cNvPr>
          <p:cNvSpPr/>
          <p:nvPr/>
        </p:nvSpPr>
        <p:spPr>
          <a:xfrm>
            <a:off x="609600" y="695740"/>
            <a:ext cx="11353800" cy="71096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OGC (Open Geospatial Consortium)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an international industry consortium of over 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526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companies, government agencies and universities participating in a consensus process to develop publicly available interface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standards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http://www.opengeospatial.org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popular OGC standards: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Map Service (WMS)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Map Tile Service (WMTS)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Feature Service (WFS)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 Features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SensorThings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KML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CityGML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GeoPackage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E9DB568C-DDFB-4A5E-91BE-2DAE7D1C5A0F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-66261"/>
            <a:ext cx="121920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none" baseline="0">
                <a:ln w="3175" cmpd="sng"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Free and Open Source Software</a:t>
            </a:r>
          </a:p>
        </p:txBody>
      </p:sp>
    </p:spTree>
    <p:extLst>
      <p:ext uri="{BB962C8B-B14F-4D97-AF65-F5344CB8AC3E}">
        <p14:creationId xmlns:p14="http://schemas.microsoft.com/office/powerpoint/2010/main" val="479049657"/>
      </p:ext>
    </p:extLst>
  </p:cSld>
  <p:clrMapOvr>
    <a:masterClrMapping/>
  </p:clrMapOvr>
  <p:transition>
    <p:rand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81CD7C-E4B5-43C8-BE7F-245851460E5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FC9C8E-0622-48DE-805E-8149CB419E80}" type="slidenum">
              <a:rPr lang="en-US"/>
              <a:pPr>
                <a:defRPr/>
              </a:pPr>
              <a:t>17</a:t>
            </a:fld>
            <a:endParaRPr lang="en-US"/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1689B1E2-189E-4BBC-B035-070E6355AE8E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14"/>
          <a:stretch/>
        </p:blipFill>
        <p:spPr bwMode="auto">
          <a:xfrm>
            <a:off x="8367713" y="9028113"/>
            <a:ext cx="1397000" cy="101441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40E39E6-39E8-4A1A-9F7F-22B28ADB8D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2118675"/>
            <a:ext cx="9678154" cy="4060916"/>
          </a:xfrm>
          <a:prstGeom prst="rect">
            <a:avLst/>
          </a:prstGeom>
        </p:spPr>
      </p:pic>
      <p:sp>
        <p:nvSpPr>
          <p:cNvPr id="8" name="Title 2">
            <a:extLst>
              <a:ext uri="{FF2B5EF4-FFF2-40B4-BE49-F238E27FC236}">
                <a16:creationId xmlns:a16="http://schemas.microsoft.com/office/drawing/2014/main" id="{E9DB568C-DDFB-4A5E-91BE-2DAE7D1C5A0F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-66261"/>
            <a:ext cx="121920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none" baseline="0">
                <a:ln w="3175" cmpd="sng"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Open Source GIS</a:t>
            </a:r>
          </a:p>
        </p:txBody>
      </p:sp>
      <p:sp>
        <p:nvSpPr>
          <p:cNvPr id="3" name="Rectangle 2"/>
          <p:cNvSpPr/>
          <p:nvPr/>
        </p:nvSpPr>
        <p:spPr>
          <a:xfrm>
            <a:off x="533400" y="680766"/>
            <a:ext cx="11506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Geographic Information System (GIS)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system designed to capture, store, manipulate, analyze, manage, and present all types of geographical data. 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Open Source GIS Software/ Libraries/ Tools:</a:t>
            </a:r>
          </a:p>
        </p:txBody>
      </p:sp>
    </p:spTree>
    <p:extLst>
      <p:ext uri="{BB962C8B-B14F-4D97-AF65-F5344CB8AC3E}">
        <p14:creationId xmlns:p14="http://schemas.microsoft.com/office/powerpoint/2010/main" val="1621669742"/>
      </p:ext>
    </p:extLst>
  </p:cSld>
  <p:clrMapOvr>
    <a:masterClrMapping/>
  </p:clrMapOvr>
  <p:transition>
    <p:rand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81CD7C-E4B5-43C8-BE7F-245851460E5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FC9C8E-0622-48DE-805E-8149CB419E80}" type="slidenum">
              <a:rPr lang="en-US"/>
              <a:pPr>
                <a:defRPr/>
              </a:pPr>
              <a:t>18</a:t>
            </a:fld>
            <a:endParaRPr lang="en-US"/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1689B1E2-189E-4BBC-B035-070E6355AE8E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14"/>
          <a:stretch/>
        </p:blipFill>
        <p:spPr bwMode="auto">
          <a:xfrm>
            <a:off x="8367713" y="9028113"/>
            <a:ext cx="1397000" cy="101441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Title 2">
            <a:extLst>
              <a:ext uri="{FF2B5EF4-FFF2-40B4-BE49-F238E27FC236}">
                <a16:creationId xmlns:a16="http://schemas.microsoft.com/office/drawing/2014/main" id="{E9DB568C-DDFB-4A5E-91BE-2DAE7D1C5A0F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-66261"/>
            <a:ext cx="121920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none" baseline="0">
                <a:ln w="3175" cmpd="sng"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Open Source GIS</a:t>
            </a:r>
          </a:p>
        </p:txBody>
      </p:sp>
      <p:sp>
        <p:nvSpPr>
          <p:cNvPr id="3" name="Rectangle 2"/>
          <p:cNvSpPr/>
          <p:nvPr/>
        </p:nvSpPr>
        <p:spPr>
          <a:xfrm>
            <a:off x="533400" y="680766"/>
            <a:ext cx="11506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Source GIS Software vs Proprietary Software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42EC3E3-8F5E-441C-9B9C-AE255E93FD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6623548"/>
              </p:ext>
            </p:extLst>
          </p:nvPr>
        </p:nvGraphicFramePr>
        <p:xfrm>
          <a:off x="2292350" y="1142431"/>
          <a:ext cx="7988300" cy="521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4150">
                  <a:extLst>
                    <a:ext uri="{9D8B030D-6E8A-4147-A177-3AD203B41FA5}">
                      <a16:colId xmlns:a16="http://schemas.microsoft.com/office/drawing/2014/main" val="3983382193"/>
                    </a:ext>
                  </a:extLst>
                </a:gridCol>
                <a:gridCol w="3994150">
                  <a:extLst>
                    <a:ext uri="{9D8B030D-6E8A-4147-A177-3AD203B41FA5}">
                      <a16:colId xmlns:a16="http://schemas.microsoft.com/office/drawing/2014/main" val="1877254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Proprietary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01415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GeoSpatial</a:t>
                      </a:r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Desktop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4919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QGIS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ArcGIS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24613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MapWindow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MapInfo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2369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gvSIG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Manifold GIS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1636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GRASS GIS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IDRISI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6660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uDig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Intergraph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802098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Web Mapping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3754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GeoServer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ArcGIS Server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7820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MapServer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769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QGIS Server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9568388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Spatial Database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3976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GeoPackage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ESRI File Geodatabase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3452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PostGIS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ArcSDE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5962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480132"/>
      </p:ext>
    </p:extLst>
  </p:cSld>
  <p:clrMapOvr>
    <a:masterClrMapping/>
  </p:clrMapOvr>
  <p:transition>
    <p:rand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81CD7C-E4B5-43C8-BE7F-245851460E5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FC9C8E-0622-48DE-805E-8149CB419E80}" type="slidenum">
              <a:rPr lang="en-US"/>
              <a:pPr>
                <a:defRPr/>
              </a:pPr>
              <a:t>19</a:t>
            </a:fld>
            <a:endParaRPr lang="en-US"/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1689B1E2-189E-4BBC-B035-070E6355AE8E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14"/>
          <a:stretch/>
        </p:blipFill>
        <p:spPr bwMode="auto">
          <a:xfrm>
            <a:off x="8367713" y="9028113"/>
            <a:ext cx="1397000" cy="101441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E9DB568C-DDFB-4A5E-91BE-2DAE7D1C5A0F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-66261"/>
            <a:ext cx="121920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none" baseline="0">
                <a:ln w="3175" cmpd="sng"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QGIS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963E4AD-0B49-4E89-818B-4205A45DCD44}"/>
              </a:ext>
            </a:extLst>
          </p:cNvPr>
          <p:cNvSpPr/>
          <p:nvPr/>
        </p:nvSpPr>
        <p:spPr>
          <a:xfrm>
            <a:off x="381000" y="695740"/>
            <a:ext cx="11734800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QGIS: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Free and Open Source GIS Software licensed under the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GNU General Public License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official project of the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OSGeo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volunteer driven project. 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Cross-platform/  multi-platform/ platform-independent software: runs on Linux, Unix, Mac OSX, Windows and Android.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Download and install: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https://qgis.org/en/site/forusers/download.html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(choose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3.4)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Documents: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https://qgis.org/en/docs/index.html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contribute to QGIS: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Report Bugs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Participate in Support Channels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Translate QGIS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a Plugin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QGIS Core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Sponsor &amp; Donate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2776316"/>
      </p:ext>
    </p:extLst>
  </p:cSld>
  <p:clrMapOvr>
    <a:masterClrMapping/>
  </p:clrMapOvr>
  <p:transition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81CD7C-E4B5-43C8-BE7F-245851460E5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FC9C8E-0622-48DE-805E-8149CB419E80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63E4AD-0B49-4E89-818B-4205A45DCD44}"/>
              </a:ext>
            </a:extLst>
          </p:cNvPr>
          <p:cNvSpPr/>
          <p:nvPr/>
        </p:nvSpPr>
        <p:spPr>
          <a:xfrm>
            <a:off x="609600" y="695741"/>
            <a:ext cx="114300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QGIS Overview</a:t>
            </a:r>
            <a:r>
              <a:rPr lang="en-US" sz="3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how to download and install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Useful Terms</a:t>
            </a:r>
            <a:r>
              <a:rPr lang="en-US" sz="3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Metadata, Encoding, CRS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</a:t>
            </a:r>
            <a:r>
              <a:rPr lang="en-US" sz="3200" b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QGIS Project</a:t>
            </a:r>
            <a:r>
              <a:rPr lang="en-US" sz="3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how to install and use </a:t>
            </a:r>
            <a:r>
              <a:rPr lang="en-US" sz="3200" b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Plugins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Overview of the </a:t>
            </a:r>
            <a:r>
              <a:rPr lang="en-US" sz="3200" b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interface</a:t>
            </a:r>
            <a:r>
              <a:rPr lang="en-US" sz="3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Menu, Layers list, Browser Panel, Drag and drop, Toolbars, Map Canvas, Status Bar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HCMGIS Plugin</a:t>
            </a:r>
            <a:r>
              <a:rPr lang="en-US" sz="3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Add </a:t>
            </a:r>
            <a:r>
              <a:rPr lang="en-US" sz="3200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Basemap</a:t>
            </a:r>
            <a:r>
              <a:rPr lang="en-US" sz="3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Vietnamese Font Converter, Merge/ Split files,…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E9DB568C-DDFB-4A5E-91BE-2DAE7D1C5A0F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-66261"/>
            <a:ext cx="121920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none" baseline="0">
                <a:ln w="3175" cmpd="sng"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QGIS Overview</a:t>
            </a:r>
          </a:p>
        </p:txBody>
      </p:sp>
    </p:spTree>
    <p:extLst>
      <p:ext uri="{BB962C8B-B14F-4D97-AF65-F5344CB8AC3E}">
        <p14:creationId xmlns:p14="http://schemas.microsoft.com/office/powerpoint/2010/main" val="3761745255"/>
      </p:ext>
    </p:extLst>
  </p:cSld>
  <p:clrMapOvr>
    <a:masterClrMapping/>
  </p:clrMapOvr>
  <p:transition>
    <p:rand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81CD7C-E4B5-43C8-BE7F-245851460E5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FC9C8E-0622-48DE-805E-8149CB419E80}" type="slidenum">
              <a:rPr lang="en-US"/>
              <a:pPr>
                <a:defRPr/>
              </a:pPr>
              <a:t>20</a:t>
            </a:fld>
            <a:endParaRPr lang="en-US"/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1689B1E2-189E-4BBC-B035-070E6355AE8E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14"/>
          <a:stretch/>
        </p:blipFill>
        <p:spPr bwMode="auto">
          <a:xfrm>
            <a:off x="8367713" y="9028113"/>
            <a:ext cx="1397000" cy="101441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E9DB568C-DDFB-4A5E-91BE-2DAE7D1C5A0F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-66261"/>
            <a:ext cx="121920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none" baseline="0">
                <a:ln w="3175" cmpd="sng"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QGIS Overview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963E4AD-0B49-4E89-818B-4205A45DCD44}"/>
              </a:ext>
            </a:extLst>
          </p:cNvPr>
          <p:cNvSpPr/>
          <p:nvPr/>
        </p:nvSpPr>
        <p:spPr>
          <a:xfrm>
            <a:off x="609600" y="695740"/>
            <a:ext cx="80010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QGIS Project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(.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qgs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.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qgz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- zipped version of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qgs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QGIS Project: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current state when working in QGIS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QGIS Project: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new (blank) project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an existing project/ recent projects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Save/ Save as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 properties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9200" y="787668"/>
            <a:ext cx="3267075" cy="547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822750"/>
      </p:ext>
    </p:extLst>
  </p:cSld>
  <p:clrMapOvr>
    <a:masterClrMapping/>
  </p:clrMapOvr>
  <p:transition>
    <p:rand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81CD7C-E4B5-43C8-BE7F-245851460E5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FC9C8E-0622-48DE-805E-8149CB419E80}" type="slidenum">
              <a:rPr lang="en-US"/>
              <a:pPr>
                <a:defRPr/>
              </a:pPr>
              <a:t>21</a:t>
            </a:fld>
            <a:endParaRPr lang="en-US"/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1689B1E2-189E-4BBC-B035-070E6355AE8E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14"/>
          <a:stretch/>
        </p:blipFill>
        <p:spPr bwMode="auto">
          <a:xfrm>
            <a:off x="8367713" y="9028113"/>
            <a:ext cx="1397000" cy="101441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E9DB568C-DDFB-4A5E-91BE-2DAE7D1C5A0F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-66261"/>
            <a:ext cx="121920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none" baseline="0">
                <a:ln w="3175" cmpd="sng"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QGIS Project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963E4AD-0B49-4E89-818B-4205A45DCD44}"/>
              </a:ext>
            </a:extLst>
          </p:cNvPr>
          <p:cNvSpPr/>
          <p:nvPr/>
        </p:nvSpPr>
        <p:spPr>
          <a:xfrm>
            <a:off x="533400" y="695740"/>
            <a:ext cx="441203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properties: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Metadata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Default Style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5435" y="619539"/>
            <a:ext cx="7246565" cy="578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140047"/>
      </p:ext>
    </p:extLst>
  </p:cSld>
  <p:clrMapOvr>
    <a:masterClrMapping/>
  </p:clrMapOvr>
  <p:transition>
    <p:rand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81CD7C-E4B5-43C8-BE7F-245851460E5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FC9C8E-0622-48DE-805E-8149CB419E80}" type="slidenum">
              <a:rPr lang="en-US"/>
              <a:pPr>
                <a:defRPr/>
              </a:pPr>
              <a:t>22</a:t>
            </a:fld>
            <a:endParaRPr lang="en-US"/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1689B1E2-189E-4BBC-B035-070E6355AE8E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14"/>
          <a:stretch/>
        </p:blipFill>
        <p:spPr bwMode="auto">
          <a:xfrm>
            <a:off x="8367713" y="9028113"/>
            <a:ext cx="1397000" cy="101441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E9DB568C-DDFB-4A5E-91BE-2DAE7D1C5A0F}"/>
              </a:ext>
            </a:extLst>
          </p:cNvPr>
          <p:cNvSpPr txBox="1">
            <a:spLocks noChangeArrowheads="1"/>
          </p:cNvSpPr>
          <p:nvPr/>
        </p:nvSpPr>
        <p:spPr>
          <a:xfrm>
            <a:off x="-2875" y="-27833"/>
            <a:ext cx="121920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none" baseline="0">
                <a:ln w="3175" cmpd="sng"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QGIS Plugins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963E4AD-0B49-4E89-818B-4205A45DCD44}"/>
              </a:ext>
            </a:extLst>
          </p:cNvPr>
          <p:cNvSpPr/>
          <p:nvPr/>
        </p:nvSpPr>
        <p:spPr>
          <a:xfrm>
            <a:off x="609600" y="695740"/>
            <a:ext cx="11277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QGIS Plugins: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useful tools/ utilities added to QGIS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3513" y="1034743"/>
            <a:ext cx="3124200" cy="142643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963E4AD-0B49-4E89-818B-4205A45DCD44}"/>
              </a:ext>
            </a:extLst>
          </p:cNvPr>
          <p:cNvSpPr/>
          <p:nvPr/>
        </p:nvSpPr>
        <p:spPr>
          <a:xfrm>
            <a:off x="7086600" y="2762122"/>
            <a:ext cx="4648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Install Plugin from zip file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963E4AD-0B49-4E89-818B-4205A45DCD44}"/>
              </a:ext>
            </a:extLst>
          </p:cNvPr>
          <p:cNvSpPr/>
          <p:nvPr/>
        </p:nvSpPr>
        <p:spPr>
          <a:xfrm>
            <a:off x="304800" y="2611487"/>
            <a:ext cx="6096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Install Plugin from QGIS Plugin repository (officially approved by QGIS Team)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t="-270" r="65000" b="46721"/>
          <a:stretch/>
        </p:blipFill>
        <p:spPr>
          <a:xfrm>
            <a:off x="7783959" y="3276600"/>
            <a:ext cx="3763546" cy="253285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/>
          <a:srcRect l="537" t="777" r="60000" b="16925"/>
          <a:stretch/>
        </p:blipFill>
        <p:spPr>
          <a:xfrm>
            <a:off x="1600200" y="3420197"/>
            <a:ext cx="3364352" cy="2952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309944"/>
      </p:ext>
    </p:extLst>
  </p:cSld>
  <p:clrMapOvr>
    <a:masterClrMapping/>
  </p:clrMapOvr>
  <p:transition>
    <p:rand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81CD7C-E4B5-43C8-BE7F-245851460E5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FC9C8E-0622-48DE-805E-8149CB419E80}" type="slidenum">
              <a:rPr lang="en-US"/>
              <a:pPr>
                <a:defRPr/>
              </a:pPr>
              <a:t>23</a:t>
            </a:fld>
            <a:endParaRPr lang="en-US"/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1689B1E2-189E-4BBC-B035-070E6355AE8E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14"/>
          <a:stretch/>
        </p:blipFill>
        <p:spPr bwMode="auto">
          <a:xfrm>
            <a:off x="8367713" y="9028113"/>
            <a:ext cx="1397000" cy="101441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E9DB568C-DDFB-4A5E-91BE-2DAE7D1C5A0F}"/>
              </a:ext>
            </a:extLst>
          </p:cNvPr>
          <p:cNvSpPr txBox="1">
            <a:spLocks noChangeArrowheads="1"/>
          </p:cNvSpPr>
          <p:nvPr/>
        </p:nvSpPr>
        <p:spPr>
          <a:xfrm>
            <a:off x="-2875" y="-27833"/>
            <a:ext cx="121920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none" baseline="0">
                <a:ln w="3175" cmpd="sng"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HCMGIS Plugin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657966"/>
            <a:ext cx="7823985" cy="345683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3944" y="762000"/>
            <a:ext cx="3999199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508769"/>
      </p:ext>
    </p:extLst>
  </p:cSld>
  <p:clrMapOvr>
    <a:masterClrMapping/>
  </p:clrMapOvr>
  <p:transition>
    <p:random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81CD7C-E4B5-43C8-BE7F-245851460E5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FC9C8E-0622-48DE-805E-8149CB419E80}" type="slidenum">
              <a:rPr lang="en-US"/>
              <a:pPr>
                <a:defRPr/>
              </a:pPr>
              <a:t>24</a:t>
            </a:fld>
            <a:endParaRPr lang="en-US"/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1689B1E2-189E-4BBC-B035-070E6355AE8E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14"/>
          <a:stretch/>
        </p:blipFill>
        <p:spPr bwMode="auto">
          <a:xfrm>
            <a:off x="8367713" y="9028113"/>
            <a:ext cx="1397000" cy="101441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E9DB568C-DDFB-4A5E-91BE-2DAE7D1C5A0F}"/>
              </a:ext>
            </a:extLst>
          </p:cNvPr>
          <p:cNvSpPr txBox="1">
            <a:spLocks noChangeArrowheads="1"/>
          </p:cNvSpPr>
          <p:nvPr/>
        </p:nvSpPr>
        <p:spPr>
          <a:xfrm>
            <a:off x="-2875" y="-27833"/>
            <a:ext cx="121920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none" baseline="0">
                <a:ln w="3175" cmpd="sng"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Download Sample Data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63E4AD-0B49-4E89-818B-4205A45DCD44}"/>
              </a:ext>
            </a:extLst>
          </p:cNvPr>
          <p:cNvSpPr/>
          <p:nvPr/>
        </p:nvSpPr>
        <p:spPr>
          <a:xfrm>
            <a:off x="609600" y="695740"/>
            <a:ext cx="11277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QGIS Plugins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HCMGIS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OpenData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 Download Free and Open Data  Choose District 3 Sample Data (Point, Line and Polygon), Check save to Disk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4418" y="1752600"/>
            <a:ext cx="4917414" cy="4322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293188"/>
      </p:ext>
    </p:extLst>
  </p:cSld>
  <p:clrMapOvr>
    <a:masterClrMapping/>
  </p:clrMapOvr>
  <p:transition>
    <p:random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81CD7C-E4B5-43C8-BE7F-245851460E5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FC9C8E-0622-48DE-805E-8149CB419E80}" type="slidenum">
              <a:rPr lang="en-US"/>
              <a:pPr>
                <a:defRPr/>
              </a:pPr>
              <a:t>25</a:t>
            </a:fld>
            <a:endParaRPr lang="en-US"/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1689B1E2-189E-4BBC-B035-070E6355AE8E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14"/>
          <a:stretch/>
        </p:blipFill>
        <p:spPr bwMode="auto">
          <a:xfrm>
            <a:off x="8367713" y="9028113"/>
            <a:ext cx="1397000" cy="101441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E9DB568C-DDFB-4A5E-91BE-2DAE7D1C5A0F}"/>
              </a:ext>
            </a:extLst>
          </p:cNvPr>
          <p:cNvSpPr txBox="1">
            <a:spLocks noChangeArrowheads="1"/>
          </p:cNvSpPr>
          <p:nvPr/>
        </p:nvSpPr>
        <p:spPr>
          <a:xfrm>
            <a:off x="-2875" y="-27833"/>
            <a:ext cx="121920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none" baseline="0">
                <a:ln w="3175" cmpd="sng"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QGIS GUI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875" y="657966"/>
            <a:ext cx="12192000" cy="6233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694507"/>
      </p:ext>
    </p:extLst>
  </p:cSld>
  <p:clrMapOvr>
    <a:masterClrMapping/>
  </p:clrMapOvr>
  <p:transition>
    <p:random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81CD7C-E4B5-43C8-BE7F-245851460E5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FC9C8E-0622-48DE-805E-8149CB419E80}" type="slidenum">
              <a:rPr lang="en-US"/>
              <a:pPr>
                <a:defRPr/>
              </a:pPr>
              <a:t>26</a:t>
            </a:fld>
            <a:endParaRPr lang="en-US"/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1689B1E2-189E-4BBC-B035-070E6355AE8E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14"/>
          <a:stretch/>
        </p:blipFill>
        <p:spPr bwMode="auto">
          <a:xfrm>
            <a:off x="8367713" y="9028113"/>
            <a:ext cx="1397000" cy="101441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E9DB568C-DDFB-4A5E-91BE-2DAE7D1C5A0F}"/>
              </a:ext>
            </a:extLst>
          </p:cNvPr>
          <p:cNvSpPr txBox="1">
            <a:spLocks noChangeArrowheads="1"/>
          </p:cNvSpPr>
          <p:nvPr/>
        </p:nvSpPr>
        <p:spPr>
          <a:xfrm>
            <a:off x="-2875" y="-27833"/>
            <a:ext cx="121920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none" baseline="0">
                <a:ln w="3175" cmpd="sng"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Layer Properties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963E4AD-0B49-4E89-818B-4205A45DCD44}"/>
              </a:ext>
            </a:extLst>
          </p:cNvPr>
          <p:cNvSpPr/>
          <p:nvPr/>
        </p:nvSpPr>
        <p:spPr>
          <a:xfrm>
            <a:off x="609600" y="695740"/>
            <a:ext cx="112776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Symbology: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 Symbol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Categorized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799" y="1772958"/>
            <a:ext cx="9078323" cy="4603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479203"/>
      </p:ext>
    </p:extLst>
  </p:cSld>
  <p:clrMapOvr>
    <a:masterClrMapping/>
  </p:clrMapOvr>
  <p:transition>
    <p:random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81CD7C-E4B5-43C8-BE7F-245851460E5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FC9C8E-0622-48DE-805E-8149CB419E80}" type="slidenum">
              <a:rPr lang="en-US"/>
              <a:pPr>
                <a:defRPr/>
              </a:pPr>
              <a:t>27</a:t>
            </a:fld>
            <a:endParaRPr lang="en-US"/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1689B1E2-189E-4BBC-B035-070E6355AE8E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14"/>
          <a:stretch/>
        </p:blipFill>
        <p:spPr bwMode="auto">
          <a:xfrm>
            <a:off x="8367713" y="9028113"/>
            <a:ext cx="1397000" cy="101441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E9DB568C-DDFB-4A5E-91BE-2DAE7D1C5A0F}"/>
              </a:ext>
            </a:extLst>
          </p:cNvPr>
          <p:cNvSpPr txBox="1">
            <a:spLocks noChangeArrowheads="1"/>
          </p:cNvSpPr>
          <p:nvPr/>
        </p:nvSpPr>
        <p:spPr>
          <a:xfrm>
            <a:off x="-2875" y="-27833"/>
            <a:ext cx="121920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none" baseline="0">
                <a:ln w="3175" cmpd="sng"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Layer Properties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963E4AD-0B49-4E89-818B-4205A45DCD44}"/>
              </a:ext>
            </a:extLst>
          </p:cNvPr>
          <p:cNvSpPr/>
          <p:nvPr/>
        </p:nvSpPr>
        <p:spPr>
          <a:xfrm>
            <a:off x="609600" y="695740"/>
            <a:ext cx="112776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Labels: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 Labels (using Expression)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Rule-based Labeling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799" y="1810731"/>
            <a:ext cx="9041585" cy="4584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805924"/>
      </p:ext>
    </p:extLst>
  </p:cSld>
  <p:clrMapOvr>
    <a:masterClrMapping/>
  </p:clrMapOvr>
  <p:transition>
    <p:random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81CD7C-E4B5-43C8-BE7F-245851460E5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FC9C8E-0622-48DE-805E-8149CB419E80}" type="slidenum">
              <a:rPr lang="en-US"/>
              <a:pPr>
                <a:defRPr/>
              </a:pPr>
              <a:t>28</a:t>
            </a:fld>
            <a:endParaRPr lang="en-US"/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1689B1E2-189E-4BBC-B035-070E6355AE8E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14"/>
          <a:stretch/>
        </p:blipFill>
        <p:spPr bwMode="auto">
          <a:xfrm>
            <a:off x="8367713" y="9028113"/>
            <a:ext cx="1397000" cy="101441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E9DB568C-DDFB-4A5E-91BE-2DAE7D1C5A0F}"/>
              </a:ext>
            </a:extLst>
          </p:cNvPr>
          <p:cNvSpPr txBox="1">
            <a:spLocks noChangeArrowheads="1"/>
          </p:cNvSpPr>
          <p:nvPr/>
        </p:nvSpPr>
        <p:spPr>
          <a:xfrm>
            <a:off x="-2875" y="-27833"/>
            <a:ext cx="121920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none" baseline="0">
                <a:ln w="3175" cmpd="sng"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Layer Properties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963E4AD-0B49-4E89-818B-4205A45DCD44}"/>
              </a:ext>
            </a:extLst>
          </p:cNvPr>
          <p:cNvSpPr/>
          <p:nvPr/>
        </p:nvSpPr>
        <p:spPr>
          <a:xfrm>
            <a:off x="609600" y="695740"/>
            <a:ext cx="112776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Exercises: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+mj-lt"/>
              <a:buAutoNum type="arabicParenR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new project in QGIS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 HCMGIS Plugin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Download Sample Data from HCMGIS Plugin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Basemap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HCMGIS Plugin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Reorder Layers, Drag and Drop, Group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 Attribute Table, Select feature, Identify feature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Labeling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Symbology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3543940"/>
      </p:ext>
    </p:extLst>
  </p:cSld>
  <p:clrMapOvr>
    <a:masterClrMapping/>
  </p:clrMapOvr>
  <p:transition>
    <p:random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71700" y="2362208"/>
            <a:ext cx="7848600" cy="1211463"/>
          </a:xfrm>
        </p:spPr>
        <p:txBody>
          <a:bodyPr>
            <a:normAutofit fontScale="90000"/>
          </a:bodyPr>
          <a:lstStyle/>
          <a:p>
            <a:r>
              <a:rPr lang="en-US" sz="4400">
                <a:solidFill>
                  <a:srgbClr val="FF0000"/>
                </a:solidFill>
              </a:rPr>
              <a:t>Keep Calm </a:t>
            </a:r>
            <a:r>
              <a:rPr lang="en-US" sz="4400" dirty="0">
                <a:solidFill>
                  <a:srgbClr val="FF0000"/>
                </a:solidFill>
              </a:rPr>
              <a:t>and enjoy Learning!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455955-1896-4E3D-983F-2AD3FBC14837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905010" y="5446699"/>
            <a:ext cx="874871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https://hcmgis.vn</a:t>
            </a:r>
            <a:endParaRPr lang="en-US" sz="2600" b="1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600" b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HCMGIS </a:t>
            </a:r>
            <a:r>
              <a:rPr lang="en-US" sz="26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sz="2400" b="1" i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GIS for the </a:t>
            </a:r>
            <a:r>
              <a:rPr lang="en-US" sz="2400" b="1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City</a:t>
            </a:r>
            <a:r>
              <a:rPr lang="en-US" sz="2400" b="1" i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GIS for the </a:t>
            </a:r>
            <a:r>
              <a:rPr lang="en-US" sz="2400" b="1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Community</a:t>
            </a:r>
            <a:endParaRPr lang="en-US" sz="2600" b="1" i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1979945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81CD7C-E4B5-43C8-BE7F-245851460E5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FC9C8E-0622-48DE-805E-8149CB419E80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63E4AD-0B49-4E89-818B-4205A45DCD44}"/>
              </a:ext>
            </a:extLst>
          </p:cNvPr>
          <p:cNvSpPr/>
          <p:nvPr/>
        </p:nvSpPr>
        <p:spPr>
          <a:xfrm>
            <a:off x="609600" y="695741"/>
            <a:ext cx="11430000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Open Source Software?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term refers to how the software is licensed.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source software licensed so that: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Everyone can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use, copy, study, and change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software in any way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 code is available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everyone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are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encouraged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voluntarily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design and functionality of the software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E9DB568C-DDFB-4A5E-91BE-2DAE7D1C5A0F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-66261"/>
            <a:ext cx="121920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none" baseline="0">
                <a:ln w="3175" cmpd="sng"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Source Software</a:t>
            </a:r>
          </a:p>
        </p:txBody>
      </p:sp>
    </p:spTree>
    <p:extLst>
      <p:ext uri="{BB962C8B-B14F-4D97-AF65-F5344CB8AC3E}">
        <p14:creationId xmlns:p14="http://schemas.microsoft.com/office/powerpoint/2010/main" val="1385924323"/>
      </p:ext>
    </p:extLst>
  </p:cSld>
  <p:clrMapOvr>
    <a:masterClrMapping/>
  </p:clrMapOvr>
  <p:transition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81CD7C-E4B5-43C8-BE7F-245851460E5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FC9C8E-0622-48DE-805E-8149CB419E80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63E4AD-0B49-4E89-818B-4205A45DCD44}"/>
              </a:ext>
            </a:extLst>
          </p:cNvPr>
          <p:cNvSpPr/>
          <p:nvPr/>
        </p:nvSpPr>
        <p:spPr>
          <a:xfrm>
            <a:off x="609600" y="695741"/>
            <a:ext cx="114300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Proprietary Software?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term also refers to how the software is licensed.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Proprietary software is software licensed so that: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 code is not available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is restricted in some way: 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limiting the 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computers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 can be installed o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limiting the 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period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software can be used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limiting the 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amount of data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can be processed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limiting the 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features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available 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limiting the 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fields of endeavor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educational, noncommercial…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E9DB568C-DDFB-4A5E-91BE-2DAE7D1C5A0F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-66261"/>
            <a:ext cx="121920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none" baseline="0">
                <a:ln w="3175" cmpd="sng"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Proprietary Software</a:t>
            </a:r>
          </a:p>
        </p:txBody>
      </p:sp>
    </p:spTree>
    <p:extLst>
      <p:ext uri="{BB962C8B-B14F-4D97-AF65-F5344CB8AC3E}">
        <p14:creationId xmlns:p14="http://schemas.microsoft.com/office/powerpoint/2010/main" val="562046094"/>
      </p:ext>
    </p:extLst>
  </p:cSld>
  <p:clrMapOvr>
    <a:masterClrMapping/>
  </p:clrMapOvr>
  <p:transition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81CD7C-E4B5-43C8-BE7F-245851460E5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FC9C8E-0622-48DE-805E-8149CB419E80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63E4AD-0B49-4E89-818B-4205A45DCD44}"/>
              </a:ext>
            </a:extLst>
          </p:cNvPr>
          <p:cNvSpPr/>
          <p:nvPr/>
        </p:nvSpPr>
        <p:spPr>
          <a:xfrm>
            <a:off x="609600" y="695741"/>
            <a:ext cx="114300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Related terms?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Free Software (FS)?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Source Software (OSS)?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FOSS? (Free and Open Source Software)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FOSS4G (FOSS for Geospatial)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E9DB568C-DDFB-4A5E-91BE-2DAE7D1C5A0F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-66261"/>
            <a:ext cx="121920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none" baseline="0">
                <a:ln w="3175" cmpd="sng"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Related Terms</a:t>
            </a:r>
          </a:p>
        </p:txBody>
      </p:sp>
    </p:spTree>
    <p:extLst>
      <p:ext uri="{BB962C8B-B14F-4D97-AF65-F5344CB8AC3E}">
        <p14:creationId xmlns:p14="http://schemas.microsoft.com/office/powerpoint/2010/main" val="4054284005"/>
      </p:ext>
    </p:extLst>
  </p:cSld>
  <p:clrMapOvr>
    <a:masterClrMapping/>
  </p:clrMapOvr>
  <p:transition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81CD7C-E4B5-43C8-BE7F-245851460E5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FC9C8E-0622-48DE-805E-8149CB419E80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63E4AD-0B49-4E89-818B-4205A45DCD44}"/>
              </a:ext>
            </a:extLst>
          </p:cNvPr>
          <p:cNvSpPr/>
          <p:nvPr/>
        </p:nvSpPr>
        <p:spPr>
          <a:xfrm>
            <a:off x="609600" y="695741"/>
            <a:ext cx="112776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free software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movement was conceived in 1983 by Richard Stallman to give the benefit of "software freedom" to computer users.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Stallman founded the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Free Software Foundation (FSF)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1985 to provide the organizational structure to advance his Free Software ideas.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Copyleft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says that anyone who redistributes the software, with or without changes, must pass along the freedom to further copy and change it.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Copyleft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guarantees that every user has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freedom</a:t>
            </a:r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E9DB568C-DDFB-4A5E-91BE-2DAE7D1C5A0F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-66261"/>
            <a:ext cx="121920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none" baseline="0">
                <a:ln w="3175" cmpd="sng"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Free Software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651344-B476-4D85-9F44-33D7AEE886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199" y="3915250"/>
            <a:ext cx="1619250" cy="16192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9AF83AB-9D42-4CE3-9A76-42DB9C1D56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0553" y="3874201"/>
            <a:ext cx="1619251" cy="161925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81B82F5-F080-4951-8E12-3975018A758C}"/>
              </a:ext>
            </a:extLst>
          </p:cNvPr>
          <p:cNvSpPr/>
          <p:nvPr/>
        </p:nvSpPr>
        <p:spPr>
          <a:xfrm>
            <a:off x="1981200" y="5651513"/>
            <a:ext cx="2438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Copyright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F8BB248-250B-49D1-9CAA-13BFA318C624}"/>
              </a:ext>
            </a:extLst>
          </p:cNvPr>
          <p:cNvSpPr/>
          <p:nvPr/>
        </p:nvSpPr>
        <p:spPr>
          <a:xfrm>
            <a:off x="8001000" y="5645467"/>
            <a:ext cx="2438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Copyleft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FB2D4E-4575-49B9-A68B-090EA3B659D4}"/>
              </a:ext>
            </a:extLst>
          </p:cNvPr>
          <p:cNvSpPr/>
          <p:nvPr/>
        </p:nvSpPr>
        <p:spPr>
          <a:xfrm>
            <a:off x="5029200" y="4422216"/>
            <a:ext cx="2438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VS</a:t>
            </a:r>
          </a:p>
        </p:txBody>
      </p:sp>
    </p:spTree>
    <p:extLst>
      <p:ext uri="{BB962C8B-B14F-4D97-AF65-F5344CB8AC3E}">
        <p14:creationId xmlns:p14="http://schemas.microsoft.com/office/powerpoint/2010/main" val="1456450459"/>
      </p:ext>
    </p:extLst>
  </p:cSld>
  <p:clrMapOvr>
    <a:masterClrMapping/>
  </p:clrMapOvr>
  <p:transition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81CD7C-E4B5-43C8-BE7F-245851460E5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FC9C8E-0622-48DE-805E-8149CB419E80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63E4AD-0B49-4E89-818B-4205A45DCD44}"/>
              </a:ext>
            </a:extLst>
          </p:cNvPr>
          <p:cNvSpPr/>
          <p:nvPr/>
        </p:nvSpPr>
        <p:spPr>
          <a:xfrm>
            <a:off x="609600" y="695741"/>
            <a:ext cx="112776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Free Software: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defined by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hlinkClick r:id="rId2" tooltip="Free Software Foundation"/>
              </a:rPr>
              <a:t>Free Software Foundation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(FSF)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Four essential freedoms of Free Software: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freedom to 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program as you wish, for any purpose (freedom 0).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freedom to 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study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the program works, and change it so it does your computing as you wish (freedom 1). Access to the source code is a precondition for this.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freedom to 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redistribute copies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 you can help others (freedom 2).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freedom to 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improve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program, and 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release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your improvements to the public, so that the whole community benefits. .</a:t>
            </a:r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E9DB568C-DDFB-4A5E-91BE-2DAE7D1C5A0F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-66261"/>
            <a:ext cx="121920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none" baseline="0">
                <a:ln w="3175" cmpd="sng"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Free Software</a:t>
            </a:r>
          </a:p>
        </p:txBody>
      </p:sp>
    </p:spTree>
    <p:extLst>
      <p:ext uri="{BB962C8B-B14F-4D97-AF65-F5344CB8AC3E}">
        <p14:creationId xmlns:p14="http://schemas.microsoft.com/office/powerpoint/2010/main" val="3968928583"/>
      </p:ext>
    </p:extLst>
  </p:cSld>
  <p:clrMapOvr>
    <a:masterClrMapping/>
  </p:clrMapOvr>
  <p:transition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81CD7C-E4B5-43C8-BE7F-245851460E5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FC9C8E-0622-48DE-805E-8149CB419E80}" type="slidenum">
              <a:rPr lang="en-US"/>
              <a:pPr>
                <a:defRPr/>
              </a:pPr>
              <a:t>8</a:t>
            </a:fld>
            <a:endParaRPr lang="en-US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01973575-3237-4753-86F3-8FB049441F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27261506"/>
              </p:ext>
            </p:extLst>
          </p:nvPr>
        </p:nvGraphicFramePr>
        <p:xfrm>
          <a:off x="609600" y="0"/>
          <a:ext cx="11582400" cy="63245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72054660"/>
      </p:ext>
    </p:extLst>
  </p:cSld>
  <p:clrMapOvr>
    <a:masterClrMapping/>
  </p:clrMapOvr>
  <p:transition>
    <p:rand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6052252-D159-4B0F-B172-7E0EA1E5BE9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48" t="7792" r="18619" b="5808"/>
          <a:stretch/>
        </p:blipFill>
        <p:spPr>
          <a:xfrm>
            <a:off x="7099330" y="985405"/>
            <a:ext cx="2906714" cy="411480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81CD7C-E4B5-43C8-BE7F-245851460E5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FC9C8E-0622-48DE-805E-8149CB419E80}" type="slidenum">
              <a:rPr lang="en-US"/>
              <a:pPr>
                <a:defRPr/>
              </a:pPr>
              <a:t>9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06263AD-362C-4B71-AE66-71BDA606246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5957" y="990404"/>
            <a:ext cx="2754679" cy="411480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A9CDCC5-6F90-4C06-A977-05A82C1BDCEC}"/>
              </a:ext>
            </a:extLst>
          </p:cNvPr>
          <p:cNvSpPr/>
          <p:nvPr/>
        </p:nvSpPr>
        <p:spPr>
          <a:xfrm>
            <a:off x="1524000" y="5562116"/>
            <a:ext cx="4800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8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Free </a:t>
            </a:r>
            <a:r>
              <a:rPr lang="en-US" sz="280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Freedom/ Liberty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51C86FD-CA8F-4388-A466-8CBDA54EF465}"/>
              </a:ext>
            </a:extLst>
          </p:cNvPr>
          <p:cNvSpPr/>
          <p:nvPr/>
        </p:nvSpPr>
        <p:spPr>
          <a:xfrm>
            <a:off x="6324600" y="5466072"/>
            <a:ext cx="5029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/>
            <a:r>
              <a:rPr lang="en-US" sz="28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as Free Beer, Free of Charge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0830924-A808-4CB8-9758-36F3B573D5C0}"/>
              </a:ext>
            </a:extLst>
          </p:cNvPr>
          <p:cNvGrpSpPr/>
          <p:nvPr/>
        </p:nvGrpSpPr>
        <p:grpSpPr>
          <a:xfrm>
            <a:off x="7275233" y="1013596"/>
            <a:ext cx="2554908" cy="4114801"/>
            <a:chOff x="3393877" y="974441"/>
            <a:chExt cx="2168723" cy="3581323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31A0E880-9A01-4EFC-A687-4A3FF58B4AA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93878" y="974441"/>
              <a:ext cx="2168722" cy="3556164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ED21798F-DFB4-4964-84FC-9FE433B3F935}"/>
                </a:ext>
              </a:extLst>
            </p:cNvPr>
            <p:cNvCxnSpPr>
              <a:cxnSpLocks/>
            </p:cNvCxnSpPr>
            <p:nvPr/>
          </p:nvCxnSpPr>
          <p:spPr>
            <a:xfrm>
              <a:off x="3393877" y="1022082"/>
              <a:ext cx="2104041" cy="3533682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itle 2">
            <a:extLst>
              <a:ext uri="{FF2B5EF4-FFF2-40B4-BE49-F238E27FC236}">
                <a16:creationId xmlns:a16="http://schemas.microsoft.com/office/drawing/2014/main" id="{E9DB568C-DDFB-4A5E-91BE-2DAE7D1C5A0F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-66261"/>
            <a:ext cx="121920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none" baseline="0">
                <a:ln w="3175" cmpd="sng"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Free Software</a:t>
            </a:r>
          </a:p>
        </p:txBody>
      </p:sp>
    </p:spTree>
    <p:extLst>
      <p:ext uri="{BB962C8B-B14F-4D97-AF65-F5344CB8AC3E}">
        <p14:creationId xmlns:p14="http://schemas.microsoft.com/office/powerpoint/2010/main" val="1932062794"/>
      </p:ext>
    </p:extLst>
  </p:cSld>
  <p:clrMapOvr>
    <a:masterClrMapping/>
  </p:clrMapOvr>
  <p:transition>
    <p:random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11386</TotalTime>
  <Words>1135</Words>
  <Application>Microsoft Office PowerPoint</Application>
  <PresentationFormat>Widescreen</PresentationFormat>
  <Paragraphs>233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Arial</vt:lpstr>
      <vt:lpstr>Calibri</vt:lpstr>
      <vt:lpstr>Corbel</vt:lpstr>
      <vt:lpstr>Courier New</vt:lpstr>
      <vt:lpstr>Times New Roman</vt:lpstr>
      <vt:lpstr>Wingdings</vt:lpstr>
      <vt:lpstr>Parallax</vt:lpstr>
      <vt:lpstr>Unit 1: QGIS Overview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Keep Calm and enjoy Learning!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Hệ thống thông tin quản lý</dc:title>
  <dc:creator>Tran Quan</dc:creator>
  <cp:lastModifiedBy>Quach Dong Thang</cp:lastModifiedBy>
  <cp:revision>2232</cp:revision>
  <dcterms:created xsi:type="dcterms:W3CDTF">2009-07-24T04:24:42Z</dcterms:created>
  <dcterms:modified xsi:type="dcterms:W3CDTF">2019-05-23T04:07:05Z</dcterms:modified>
</cp:coreProperties>
</file>