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8" r:id="rId1"/>
  </p:sldMasterIdLst>
  <p:notesMasterIdLst>
    <p:notesMasterId r:id="rId19"/>
  </p:notesMasterIdLst>
  <p:handoutMasterIdLst>
    <p:handoutMasterId r:id="rId20"/>
  </p:handoutMasterIdLst>
  <p:sldIdLst>
    <p:sldId id="430" r:id="rId2"/>
    <p:sldId id="522" r:id="rId3"/>
    <p:sldId id="500" r:id="rId4"/>
    <p:sldId id="532" r:id="rId5"/>
    <p:sldId id="521" r:id="rId6"/>
    <p:sldId id="524" r:id="rId7"/>
    <p:sldId id="525" r:id="rId8"/>
    <p:sldId id="526" r:id="rId9"/>
    <p:sldId id="534" r:id="rId10"/>
    <p:sldId id="535" r:id="rId11"/>
    <p:sldId id="523" r:id="rId12"/>
    <p:sldId id="527" r:id="rId13"/>
    <p:sldId id="530" r:id="rId14"/>
    <p:sldId id="529" r:id="rId15"/>
    <p:sldId id="528" r:id="rId16"/>
    <p:sldId id="531" r:id="rId17"/>
    <p:sldId id="520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CC0099"/>
    <a:srgbClr val="CC3300"/>
    <a:srgbClr val="0093DD"/>
    <a:srgbClr val="D6E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5394" autoAdjust="0"/>
  </p:normalViewPr>
  <p:slideViewPr>
    <p:cSldViewPr>
      <p:cViewPr varScale="1">
        <p:scale>
          <a:sx n="81" d="100"/>
          <a:sy n="81" d="100"/>
        </p:scale>
        <p:origin x="67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06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fld id="{FC12B9F6-F122-491A-95C6-E018732BC688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fld id="{4074A5A1-6F31-47AA-9657-1BF1CA7CA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2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0473E206-1088-4AFE-A316-394B348E78B4}" type="datetimeFigureOut">
              <a:rPr lang="zh-CN" altLang="en-US"/>
              <a:pPr>
                <a:defRPr/>
              </a:pPr>
              <a:t>2019/7/1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FF8422B-51DA-4E7A-B534-C1AEC8577A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47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6391278"/>
            <a:ext cx="12192000" cy="466725"/>
          </a:xfrm>
          <a:prstGeom prst="rect">
            <a:avLst/>
          </a:prstGeom>
          <a:solidFill>
            <a:srgbClr val="0093DD"/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CENTER FOR APPLIED GIS OF HCMC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86286"/>
            <a:ext cx="533400" cy="4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67003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kern="120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63351" y="6400803"/>
            <a:ext cx="609600" cy="365125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E4B53CD-B0DF-407C-A8F3-A0C66FA0C1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2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391278"/>
            <a:ext cx="12192000" cy="466725"/>
          </a:xfrm>
          <a:prstGeom prst="rect">
            <a:avLst/>
          </a:prstGeom>
          <a:solidFill>
            <a:srgbClr val="0093DD"/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charset="0"/>
              </a:rPr>
              <a:t>CENTER FOR APPLIED GIS OF HCMC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94534"/>
            <a:ext cx="11089951" cy="5691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 marL="566738" indent="-276225">
              <a:defRPr baseline="0"/>
            </a:lvl2pPr>
            <a:lvl3pPr marL="798513" indent="-231775">
              <a:buFont typeface="Courier New" pitchFamily="49" charset="0"/>
              <a:buChar char="o"/>
              <a:defRPr baseline="0"/>
            </a:lvl3pPr>
            <a:lvl4pPr marL="973138" indent="-174625">
              <a:buFont typeface="Arial" pitchFamily="34" charset="0"/>
              <a:buChar char="•"/>
              <a:defRPr baseline="0"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62000" y="0"/>
            <a:ext cx="11430000" cy="68580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>
            <a:lvl1pPr algn="r">
              <a:defRPr sz="1200" b="0" i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292F9-12FB-4EB8-BB25-48F1457656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86286"/>
            <a:ext cx="533400" cy="4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97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9060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9FFFB4-400D-1240-AB24-6F86C96D4DFB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</p:sldLayoutIdLst>
  <p:transition>
    <p:random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topology_rules_poster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cmgis.v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5C82FB-501F-487F-A015-68358520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63308"/>
            <a:ext cx="9930226" cy="5337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74" y="-5660"/>
            <a:ext cx="9144000" cy="15240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Unit 4: </a:t>
            </a:r>
            <a:r>
              <a:rPr lang="en-US" altLang="en-US" sz="3600">
                <a:solidFill>
                  <a:srgbClr val="FF0000"/>
                </a:solidFill>
              </a:rPr>
              <a:t>Processing Tools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96513" y="6400804"/>
            <a:ext cx="4572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0ED008-F4EE-4636-94F2-AB2E3AE4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434411"/>
            <a:ext cx="5311521" cy="49467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DEED8D-7DBF-4C3F-9985-CBE278707B26}"/>
              </a:ext>
            </a:extLst>
          </p:cNvPr>
          <p:cNvSpPr/>
          <p:nvPr/>
        </p:nvSpPr>
        <p:spPr>
          <a:xfrm>
            <a:off x="762000" y="695744"/>
            <a:ext cx="1112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Set measurement unit to meter</a:t>
            </a:r>
          </a:p>
        </p:txBody>
      </p:sp>
    </p:spTree>
    <p:extLst>
      <p:ext uri="{BB962C8B-B14F-4D97-AF65-F5344CB8AC3E}">
        <p14:creationId xmlns:p14="http://schemas.microsoft.com/office/powerpoint/2010/main" val="4208376203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Spatial Join: Join features based on their locations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E.x</a:t>
            </a:r>
            <a:r>
              <a:rPr lang="en-US" sz="2400" dirty="0">
                <a:latin typeface="+mj-lt"/>
              </a:rPr>
              <a:t> 1: Auto update District name for hospitals base on their locations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Select by Location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E.g</a:t>
            </a:r>
            <a:r>
              <a:rPr lang="en-US" sz="2400" dirty="0">
                <a:latin typeface="+mj-lt"/>
              </a:rPr>
              <a:t> 1: Select all hospital within a 200m to “</a:t>
            </a:r>
            <a:r>
              <a:rPr lang="en-US" sz="2400" dirty="0" err="1">
                <a:latin typeface="+mj-lt"/>
              </a:rPr>
              <a:t>Lý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Chính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Thắng</a:t>
            </a:r>
            <a:r>
              <a:rPr lang="en-US" sz="2400" dirty="0">
                <a:latin typeface="+mj-lt"/>
              </a:rPr>
              <a:t>” road (buffer the selected road with 100m buffer size and then using Select by Location: within)</a:t>
            </a:r>
          </a:p>
        </p:txBody>
      </p:sp>
    </p:spTree>
    <p:extLst>
      <p:ext uri="{BB962C8B-B14F-4D97-AF65-F5344CB8AC3E}">
        <p14:creationId xmlns:p14="http://schemas.microsoft.com/office/powerpoint/2010/main" val="3082647872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1149" r="8139" b="6817"/>
          <a:stretch/>
        </p:blipFill>
        <p:spPr>
          <a:xfrm>
            <a:off x="8121932" y="838200"/>
            <a:ext cx="4051741" cy="3999121"/>
          </a:xfrm>
          <a:prstGeom prst="rect">
            <a:avLst/>
          </a:prstGeom>
        </p:spPr>
      </p:pic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381000" y="624127"/>
            <a:ext cx="8229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Topology: </a:t>
            </a:r>
            <a:r>
              <a:rPr lang="en-US" sz="2800" dirty="0">
                <a:latin typeface="+mj-lt"/>
              </a:rPr>
              <a:t>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set of rules and behaviors that model how points, lines, and polygons share coincident geometry.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key requirement for GIS data management and integrity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Ensure data quality of the spatial relationships and to aid in data compilation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Represent spatial objects (point, line, and area features) as an underlying graph of topological primitives—nodes, faces, and edges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Ex: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Adjacent features, such as two counties, will have a common boundary between them. They share this edge.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The set of county polygons within each state must completely cover the state polygon and share edges with the state boundary. 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4942169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381000" y="624127"/>
            <a:ext cx="11811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Topology: </a:t>
            </a:r>
            <a:r>
              <a:rPr lang="en-US" sz="2800" dirty="0">
                <a:latin typeface="+mj-lt"/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Manage coincident geometry </a:t>
            </a:r>
            <a:r>
              <a:rPr lang="en-US" sz="2400" dirty="0">
                <a:latin typeface="+mj-lt"/>
              </a:rPr>
              <a:t>(constrain how features share geometry). For example, adjacent polygons, such as parcels, have shared edges; street centerlines and the boundaries of census blocks have coincident geometry; adjacent soil polygons share edges;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Define and enforce data integrity rules </a:t>
            </a:r>
            <a:r>
              <a:rPr lang="en-US" sz="2400" dirty="0">
                <a:latin typeface="+mj-lt"/>
              </a:rPr>
              <a:t>(such as no gaps should exist between parcel features, parcels should not overlap, road centerlines should connect at their endpoints).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Support topological relationship queries and navigation </a:t>
            </a:r>
            <a:r>
              <a:rPr lang="en-US" sz="2400" dirty="0">
                <a:latin typeface="+mj-lt"/>
              </a:rPr>
              <a:t>(for example, to provide the ability to identify adjacent and connected features, find the shared edges, and navigate along a series of connected edges).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Support sophisticated editing tools that enforce the topological constraints of the data model</a:t>
            </a:r>
            <a:r>
              <a:rPr lang="en-US" sz="2400" dirty="0">
                <a:latin typeface="+mj-lt"/>
              </a:rPr>
              <a:t> (such as the ability to edit a shared edge and update all the features that share the common edge). 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5380084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3037" r="2212" b="3146"/>
          <a:stretch/>
        </p:blipFill>
        <p:spPr>
          <a:xfrm>
            <a:off x="-26043" y="-60474"/>
            <a:ext cx="9067800" cy="697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56628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4"/>
            <a:ext cx="11277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>
                <a:latin typeface="+mj-lt"/>
              </a:rPr>
              <a:t>Check Validity Tool: </a:t>
            </a:r>
            <a:r>
              <a:rPr lang="en-US" sz="3200">
                <a:latin typeface="+mj-lt"/>
              </a:rPr>
              <a:t>looks for </a:t>
            </a:r>
            <a:r>
              <a:rPr lang="en-US" sz="3200" i="1">
                <a:latin typeface="+mj-lt"/>
              </a:rPr>
              <a:t>geometry errors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>
                <a:latin typeface="+mj-lt"/>
              </a:rPr>
              <a:t>Why use Check Validity: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>
                <a:latin typeface="+mj-lt"/>
              </a:rPr>
              <a:t>Problems when running Spatial Analysis with invalid geometry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>
                <a:latin typeface="+mj-lt"/>
                <a:sym typeface="Wingdings" panose="05000000000000000000" pitchFamily="2" charset="2"/>
              </a:rPr>
              <a:t> Should check validity and fix geometry errors before running Spatial Analysis</a:t>
            </a:r>
            <a:endParaRPr lang="en-US" sz="320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170550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4"/>
            <a:ext cx="11277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buFont typeface="+mj-lt"/>
              <a:buAutoNum type="arabicParenR"/>
            </a:pPr>
            <a:r>
              <a:rPr lang="en-US" sz="3200" dirty="0">
                <a:latin typeface="+mj-lt"/>
              </a:rPr>
              <a:t>Create new shapefiles just contains roads and hospitals in a chosen ward (</a:t>
            </a:r>
            <a:r>
              <a:rPr lang="en-US" sz="3200" dirty="0" err="1">
                <a:latin typeface="+mj-lt"/>
              </a:rPr>
              <a:t>E.g</a:t>
            </a:r>
            <a:r>
              <a:rPr lang="en-US" sz="3200" dirty="0">
                <a:latin typeface="+mj-lt"/>
              </a:rPr>
              <a:t>: ‘</a:t>
            </a:r>
            <a:r>
              <a:rPr lang="vi-VN" sz="3200" dirty="0">
                <a:latin typeface="+mj-lt"/>
              </a:rPr>
              <a:t>Phường 7</a:t>
            </a:r>
            <a:r>
              <a:rPr lang="en-US" sz="3200" dirty="0">
                <a:latin typeface="+mj-lt"/>
              </a:rPr>
              <a:t>’)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200" dirty="0">
                <a:latin typeface="+mj-lt"/>
              </a:rPr>
              <a:t>Merge all Wards to make a new unique polygon called District 3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200" dirty="0">
                <a:latin typeface="+mj-lt"/>
              </a:rPr>
              <a:t>Create minimum bounding geometry for all hospitals</a:t>
            </a:r>
          </a:p>
        </p:txBody>
      </p:sp>
    </p:spTree>
    <p:extLst>
      <p:ext uri="{BB962C8B-B14F-4D97-AF65-F5344CB8AC3E}">
        <p14:creationId xmlns:p14="http://schemas.microsoft.com/office/powerpoint/2010/main" val="141115370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62208"/>
            <a:ext cx="7848600" cy="1211463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0000"/>
                </a:solidFill>
              </a:rPr>
              <a:t>Keep Calm </a:t>
            </a:r>
            <a:r>
              <a:rPr lang="en-US" sz="4400" dirty="0">
                <a:solidFill>
                  <a:srgbClr val="FF0000"/>
                </a:solidFill>
              </a:rPr>
              <a:t>and enjoy Learning!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10" y="5446699"/>
            <a:ext cx="8748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https://hcmgis.vn</a:t>
            </a:r>
            <a:endParaRPr lang="en-US" sz="2600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HCMGIS </a:t>
            </a:r>
            <a:r>
              <a:rPr lang="en-US" sz="2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 for the 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GIS for the 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endParaRPr lang="en-US" sz="26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799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Attribute joins: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Join/ Append attribute from Table/ Excel files to existing shapefile based on a </a:t>
            </a:r>
            <a:r>
              <a:rPr lang="en-US" sz="2000" b="1" dirty="0">
                <a:latin typeface="+mj-lt"/>
              </a:rPr>
              <a:t>key field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1200"/>
            <a:ext cx="922909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59793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Processing tools in Vector menu, Processing Toolbox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Attribute join, Spatial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Clip, intersection, union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Check validity, fix geometries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D482C9-DD9A-496F-946D-9C6048291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03" y="685800"/>
            <a:ext cx="8582793" cy="43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3407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Processing Toolbox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Search keyword and perform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8033"/>
          <a:stretch/>
        </p:blipFill>
        <p:spPr>
          <a:xfrm>
            <a:off x="8560280" y="619539"/>
            <a:ext cx="3623094" cy="562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71970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>
                <a:latin typeface="+mj-lt"/>
              </a:rPr>
              <a:t>Clip: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12058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21622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>
                <a:latin typeface="+mj-lt"/>
              </a:rPr>
              <a:t>Intersection: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78503"/>
            <a:ext cx="5562600" cy="306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5506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Union: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09800"/>
            <a:ext cx="523303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38515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CA444E-65BE-451A-8002-548C35CB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58525"/>
            <a:ext cx="6734175" cy="474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69123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11017</TotalTime>
  <Words>273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Parallax</vt:lpstr>
      <vt:lpstr>Unit 4: Processing Tools</vt:lpstr>
      <vt:lpstr>Processing Tools</vt:lpstr>
      <vt:lpstr>Processing Tools</vt:lpstr>
      <vt:lpstr>Processing Tools</vt:lpstr>
      <vt:lpstr>Processing Tools</vt:lpstr>
      <vt:lpstr>Processing Tools</vt:lpstr>
      <vt:lpstr>Processing Tools</vt:lpstr>
      <vt:lpstr>Processing Tools</vt:lpstr>
      <vt:lpstr>Geometry Tools</vt:lpstr>
      <vt:lpstr>Geometry Tools</vt:lpstr>
      <vt:lpstr>Processing Tools</vt:lpstr>
      <vt:lpstr>Processing Tools</vt:lpstr>
      <vt:lpstr>Processing Tools</vt:lpstr>
      <vt:lpstr>Processing Tools</vt:lpstr>
      <vt:lpstr>Processing Tools</vt:lpstr>
      <vt:lpstr>Exercises</vt:lpstr>
      <vt:lpstr>Keep Calm and enjoy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thông tin quản lý</dc:title>
  <dc:creator>Tran Quan</dc:creator>
  <cp:lastModifiedBy>Quach Dong Thang</cp:lastModifiedBy>
  <cp:revision>2085</cp:revision>
  <dcterms:created xsi:type="dcterms:W3CDTF">2009-07-24T04:24:42Z</dcterms:created>
  <dcterms:modified xsi:type="dcterms:W3CDTF">2019-07-01T11:07:01Z</dcterms:modified>
</cp:coreProperties>
</file>