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8" r:id="rId1"/>
  </p:sldMasterIdLst>
  <p:notesMasterIdLst>
    <p:notesMasterId r:id="rId19"/>
  </p:notesMasterIdLst>
  <p:handoutMasterIdLst>
    <p:handoutMasterId r:id="rId20"/>
  </p:handoutMasterIdLst>
  <p:sldIdLst>
    <p:sldId id="430" r:id="rId2"/>
    <p:sldId id="500" r:id="rId3"/>
    <p:sldId id="523" r:id="rId4"/>
    <p:sldId id="525" r:id="rId5"/>
    <p:sldId id="522" r:id="rId6"/>
    <p:sldId id="527" r:id="rId7"/>
    <p:sldId id="526" r:id="rId8"/>
    <p:sldId id="528" r:id="rId9"/>
    <p:sldId id="524" r:id="rId10"/>
    <p:sldId id="532" r:id="rId11"/>
    <p:sldId id="530" r:id="rId12"/>
    <p:sldId id="531" r:id="rId13"/>
    <p:sldId id="534" r:id="rId14"/>
    <p:sldId id="529" r:id="rId15"/>
    <p:sldId id="535" r:id="rId16"/>
    <p:sldId id="533" r:id="rId17"/>
    <p:sldId id="520" r:id="rId1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00"/>
    <a:srgbClr val="CC0099"/>
    <a:srgbClr val="CC3300"/>
    <a:srgbClr val="0093DD"/>
    <a:srgbClr val="D6E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5394" autoAdjust="0"/>
  </p:normalViewPr>
  <p:slideViewPr>
    <p:cSldViewPr>
      <p:cViewPr varScale="1">
        <p:scale>
          <a:sx n="81" d="100"/>
          <a:sy n="81" d="100"/>
        </p:scale>
        <p:origin x="672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06" y="6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fld id="{FC12B9F6-F122-491A-95C6-E018732BC688}" type="datetimeFigureOut">
              <a:rPr lang="en-US"/>
              <a:pPr>
                <a:defRPr/>
              </a:pPr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fld id="{4074A5A1-6F31-47AA-9657-1BF1CA7CA9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02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0473E206-1088-4AFE-A316-394B348E78B4}" type="datetimeFigureOut">
              <a:rPr lang="zh-CN" altLang="en-US"/>
              <a:pPr>
                <a:defRPr/>
              </a:pPr>
              <a:t>2019/5/28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FF8422B-51DA-4E7A-B534-C1AEC8577A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347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6391278"/>
            <a:ext cx="12192000" cy="466725"/>
          </a:xfrm>
          <a:prstGeom prst="rect">
            <a:avLst/>
          </a:prstGeom>
          <a:solidFill>
            <a:srgbClr val="0093DD"/>
          </a:solidFill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CENTER FOR APPLIED GIS OF HCMC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386286"/>
            <a:ext cx="533400" cy="46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667003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b="1" kern="1200" baseline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Slide Number Placeholder 20"/>
          <p:cNvSpPr>
            <a:spLocks noGrp="1"/>
          </p:cNvSpPr>
          <p:nvPr>
            <p:ph type="sldNum" sz="quarter" idx="10"/>
          </p:nvPr>
        </p:nvSpPr>
        <p:spPr>
          <a:xfrm>
            <a:off x="11563351" y="6400803"/>
            <a:ext cx="609600" cy="365125"/>
          </a:xfrm>
        </p:spPr>
        <p:txBody>
          <a:bodyPr/>
          <a:lstStyle>
            <a:lvl1pPr algn="r">
              <a:defRPr sz="1200" b="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E4B53CD-B0DF-407C-A8F3-A0C66FA0C1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23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6391278"/>
            <a:ext cx="12192000" cy="466725"/>
          </a:xfrm>
          <a:prstGeom prst="rect">
            <a:avLst/>
          </a:prstGeom>
          <a:solidFill>
            <a:srgbClr val="0093DD"/>
          </a:solidFill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charset="0"/>
              </a:rPr>
              <a:t>CENTER FOR APPLIED GIS OF HCMC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94534"/>
            <a:ext cx="11089951" cy="56917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  <a:lvl2pPr marL="566738" indent="-276225">
              <a:defRPr baseline="0"/>
            </a:lvl2pPr>
            <a:lvl3pPr marL="798513" indent="-231775">
              <a:buFont typeface="Courier New" pitchFamily="49" charset="0"/>
              <a:buChar char="o"/>
              <a:defRPr baseline="0"/>
            </a:lvl3pPr>
            <a:lvl4pPr marL="973138" indent="-174625">
              <a:buFont typeface="Arial" pitchFamily="34" charset="0"/>
              <a:buChar char="•"/>
              <a:defRPr baseline="0"/>
            </a:lvl4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62000" y="0"/>
            <a:ext cx="11430000" cy="68580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20"/>
          <p:cNvSpPr>
            <a:spLocks noGrp="1"/>
          </p:cNvSpPr>
          <p:nvPr>
            <p:ph type="sldNum" sz="quarter" idx="10"/>
          </p:nvPr>
        </p:nvSpPr>
        <p:spPr>
          <a:xfrm>
            <a:off x="11582400" y="6464303"/>
            <a:ext cx="609600" cy="365125"/>
          </a:xfrm>
        </p:spPr>
        <p:txBody>
          <a:bodyPr/>
          <a:lstStyle>
            <a:lvl1pPr algn="r">
              <a:defRPr sz="1200" b="0" i="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7292F9-12FB-4EB8-BB25-48F1457656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386286"/>
            <a:ext cx="533400" cy="46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4977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99060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9FFFB4-400D-1240-AB24-6F86C96D4DFB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5777D43-CACF-4401-B051-E29C008E35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4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6" r:id="rId1"/>
    <p:sldLayoutId id="2147484417" r:id="rId2"/>
  </p:sldLayoutIdLst>
  <p:transition>
    <p:random/>
  </p:transition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hcmgis.v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geospatial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5C82FB-501F-487F-A015-683585202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63308"/>
            <a:ext cx="9930226" cy="5337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774" y="-5660"/>
            <a:ext cx="9144000" cy="152400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Unit 2</a:t>
            </a:r>
            <a:r>
              <a:rPr lang="en-US" sz="3600" dirty="0">
                <a:solidFill>
                  <a:srgbClr val="FF0000"/>
                </a:solidFill>
              </a:rPr>
              <a:t>: </a:t>
            </a:r>
            <a:r>
              <a:rPr lang="en-US" altLang="en-US" sz="3600" dirty="0">
                <a:solidFill>
                  <a:srgbClr val="FF0000"/>
                </a:solidFill>
              </a:rPr>
              <a:t>Working with Vector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96513" y="6400804"/>
            <a:ext cx="457200" cy="365125"/>
          </a:xfrm>
        </p:spPr>
        <p:txBody>
          <a:bodyPr/>
          <a:lstStyle/>
          <a:p>
            <a:pPr>
              <a:defRPr/>
            </a:pPr>
            <a:fld id="{FB455955-1896-4E3D-983F-2AD3FBC1483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File and data types</a:t>
            </a:r>
            <a:endParaRPr lang="en-US" altLang="en-US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533399" y="695745"/>
            <a:ext cx="43434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ways to Add data into QGIS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Add layer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Open Data source Manager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Drag and drop from QGIS Browser or Window Explorer (Add to favorites for frequently used data)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60258A-9884-466F-93B4-9A1F10256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731881"/>
            <a:ext cx="6781799" cy="466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1699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File and data types</a:t>
            </a:r>
            <a:endParaRPr lang="en-US" altLang="en-US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381000" y="695745"/>
            <a:ext cx="11201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XYZ Tile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basemap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i-F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Maps:</a:t>
            </a: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https://mt1.google.com/vt/lyrs=m&amp;x={x}&amp;y={y}&amp;z={z}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HCMGIS Aerial Images: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trueortho.hcmgis.vn/basemap/cache_lidar/{z}/{x}/{y}.jpg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56A6DA-3C44-42E9-88FD-5EE6116AC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4084108" cy="4324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941E70-A7B0-419D-86CC-92CCF7F3E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675" y="2286000"/>
            <a:ext cx="7324725" cy="367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36058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File and data types</a:t>
            </a:r>
            <a:endParaRPr lang="en-US" altLang="en-US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381000" y="695745"/>
            <a:ext cx="491058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data from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Geonode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https://opendata.hcmgis.vn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DF8082-72EB-4A84-99CF-F56699F44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230" y="677677"/>
            <a:ext cx="3647660" cy="56741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B37526-7691-4327-89B8-500F35ECEC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847"/>
          <a:stretch/>
        </p:blipFill>
        <p:spPr>
          <a:xfrm>
            <a:off x="8956531" y="695745"/>
            <a:ext cx="3235469" cy="567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56348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Add AutoCAD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381000" y="695745"/>
            <a:ext cx="11734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AutoCAD/ MicroStation files: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way with other file formats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to shapefile and other formats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geometry type: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&lt;--&gt; Polygon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Polygon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Point (Nodes/ Centroid)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Point (Nodes/ Centroid)</a:t>
            </a:r>
          </a:p>
        </p:txBody>
      </p:sp>
    </p:spTree>
    <p:extLst>
      <p:ext uri="{BB962C8B-B14F-4D97-AF65-F5344CB8AC3E}">
        <p14:creationId xmlns:p14="http://schemas.microsoft.com/office/powerpoint/2010/main" val="1637127871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Attribute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533399" y="695745"/>
            <a:ext cx="1164866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View/ sort attribute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by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feature by expressions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 remove fields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field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FF2301-F652-4ED1-91C8-6C4C753F5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35"/>
          <a:stretch/>
        </p:blipFill>
        <p:spPr>
          <a:xfrm>
            <a:off x="6400800" y="908137"/>
            <a:ext cx="5486400" cy="53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04460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Some advanced Tool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533399" y="695745"/>
            <a:ext cx="1164866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Preview Mode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Toggle Panel, Map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New Map 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Bookmarks: Create, Show, Import, Export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Statistical Summary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tips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Plugin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Map to Image, PDF</a:t>
            </a:r>
          </a:p>
        </p:txBody>
      </p:sp>
    </p:spTree>
    <p:extLst>
      <p:ext uri="{BB962C8B-B14F-4D97-AF65-F5344CB8AC3E}">
        <p14:creationId xmlns:p14="http://schemas.microsoft.com/office/powerpoint/2010/main" val="3626681287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533399" y="695745"/>
            <a:ext cx="1164866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Exercises: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 and drop shapefile into QGIS using Window Explorer or QGIS Browser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feature count, symbology, labeling, set CRS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Layer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geopackage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GeoJSON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Geonode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data, XYZ Tiles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Basemap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Field:</a:t>
            </a:r>
          </a:p>
          <a:p>
            <a:pPr marL="1371589" lvl="2" indent="-457189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field for Ward Shapefile called Population, input some value</a:t>
            </a:r>
          </a:p>
          <a:p>
            <a:pPr marL="1371589" lvl="2" indent="-457189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Population Density: Population/ Area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(km2)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389" lvl="1" indent="-457189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112671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2362208"/>
            <a:ext cx="7848600" cy="1211463"/>
          </a:xfrm>
        </p:spPr>
        <p:txBody>
          <a:bodyPr>
            <a:normAutofit fontScale="90000"/>
          </a:bodyPr>
          <a:lstStyle/>
          <a:p>
            <a:r>
              <a:rPr lang="en-US" sz="4400">
                <a:solidFill>
                  <a:srgbClr val="FF0000"/>
                </a:solidFill>
              </a:rPr>
              <a:t>Keep Calm </a:t>
            </a:r>
            <a:r>
              <a:rPr lang="en-US" sz="4400" dirty="0">
                <a:solidFill>
                  <a:srgbClr val="FF0000"/>
                </a:solidFill>
              </a:rPr>
              <a:t>and enjoy Learning!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455955-1896-4E3D-983F-2AD3FBC1483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5010" y="5446699"/>
            <a:ext cx="87487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https://hcmgis.vn</a:t>
            </a:r>
            <a:endParaRPr lang="en-US" sz="2600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6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HCMGIS </a:t>
            </a:r>
            <a:r>
              <a:rPr lang="en-US" sz="26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GIS for the 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en-US" sz="24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GIS for the 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endParaRPr lang="en-US" sz="2600" b="1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97994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Vector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762000" y="695744"/>
            <a:ext cx="11125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and data types: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Shapefile, CSV,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GeoPackage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SpatiaLite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PostGIS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MSSQL, Oracle, DB2, WMS, XYZ Tiles, WFS, ArcGIS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Mapserver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GeoNode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tool, QGIS Browser, reordering layers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Properties: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Symbology (Single Symbol, Categorized Symbol), Label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AutoCAD, MicroStation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Layer Attribute: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view/ sort attribute, select feature by expressions, add/ remove fields, calculate field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layer, convert geometry type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GIS Data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762000" y="695744"/>
            <a:ext cx="1112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GIS Data model: Vector vs Raster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948" y="1510141"/>
            <a:ext cx="3657739" cy="490629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40237"/>
              </p:ext>
            </p:extLst>
          </p:nvPr>
        </p:nvGraphicFramePr>
        <p:xfrm>
          <a:off x="-9944" y="1524000"/>
          <a:ext cx="8610601" cy="4906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9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6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929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996">
                <a:tc>
                  <a:txBody>
                    <a:bodyPr/>
                    <a:lstStyle/>
                    <a:p>
                      <a:r>
                        <a:rPr lang="en-US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Point,</a:t>
                      </a:r>
                      <a:r>
                        <a:rPr lang="en-US" sz="1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line (connected points) and polygon (closed line) </a:t>
                      </a:r>
                    </a:p>
                    <a:p>
                      <a:r>
                        <a:rPr lang="en-US" sz="1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Represents POI, Street, administrative border,…</a:t>
                      </a: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AKA</a:t>
                      </a:r>
                      <a:r>
                        <a:rPr lang="en-US" sz="1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grid data (a regular grid of cell/ pixel) </a:t>
                      </a:r>
                      <a:r>
                        <a:rPr lang="en-US" sz="1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represents continuous surfaces (digital photograph, satellite image, elevation surface,…)</a:t>
                      </a: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098">
                <a:tc>
                  <a:txBody>
                    <a:bodyPr/>
                    <a:lstStyle/>
                    <a:p>
                      <a:r>
                        <a:rPr lang="en-US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910">
                <a:tc>
                  <a:txBody>
                    <a:bodyPr/>
                    <a:lstStyle/>
                    <a:p>
                      <a:r>
                        <a:rPr lang="en-US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  <a:r>
                        <a:rPr 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output</a:t>
                      </a:r>
                      <a:endParaRPr 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Map-like,</a:t>
                      </a:r>
                      <a:r>
                        <a:rPr lang="en-US" sz="1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smooth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for images, but discrete features</a:t>
                      </a:r>
                      <a:r>
                        <a:rPr lang="en-US" sz="1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may show “stair-step” edges</a:t>
                      </a:r>
                    </a:p>
                    <a:p>
                      <a:r>
                        <a:rPr lang="en-US" sz="1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 scales between layers can be a nightmare</a:t>
                      </a:r>
                    </a:p>
                    <a:p>
                      <a:r>
                        <a:rPr lang="en-US" sz="1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lose information due to generalization</a:t>
                      </a: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992241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File and data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762000" y="695744"/>
            <a:ext cx="111252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used data format: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Shapefile,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geojson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geopackage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Raster: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Georeferenced: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Geotiff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Non-georeferenced: .jpg, .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Tabular (Attributes):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Spreadsheets: .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dbf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vector/raster/tabular: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ESRI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GeoDatabase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 (PostgreSQL/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PostGIS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SQLite/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SQLSpatial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MySQL, MSSQL, Oracle, DB2,…)</a:t>
            </a:r>
          </a:p>
          <a:p>
            <a:pPr lvl="2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144284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Shapefile</a:t>
            </a:r>
            <a:endParaRPr lang="en-US" altLang="en-US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533399" y="695745"/>
            <a:ext cx="1164866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Shapefile: 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simple, nontopological format for storing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of geographic features.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and regulated by 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requires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three files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define one spatial layer.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support column names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 10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supports homogeneous spatial types for each layer (point/ line/ polygon)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supports text fields of up to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characters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size</a:t>
            </a: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limit at </a:t>
            </a:r>
            <a:r>
              <a:rPr lang="en-US" sz="2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2GB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141952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Shapefile</a:t>
            </a:r>
            <a:endParaRPr lang="en-US" altLang="en-US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533399" y="695745"/>
            <a:ext cx="11648661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Shapefile: 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 mandatory files:</a:t>
            </a:r>
          </a:p>
          <a:p>
            <a:pPr marL="1371589" lvl="2" indent="-457189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shape (point, line or polygon)</a:t>
            </a:r>
          </a:p>
          <a:p>
            <a:pPr marL="1371589" lvl="2" indent="-457189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shape index (search optimization)</a:t>
            </a:r>
          </a:p>
          <a:p>
            <a:pPr marL="1371589" lvl="2" indent="-457189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attribute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file, can open in Microsoft Access or Excel)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 files:</a:t>
            </a:r>
          </a:p>
          <a:p>
            <a:pPr marL="1371589" lvl="2" indent="-457189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coordinate and projection system information</a:t>
            </a:r>
          </a:p>
          <a:p>
            <a:pPr marL="1371589" lvl="2" indent="-457189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code page (should be ‘UTF-8’ for Vietnamese Unicode)</a:t>
            </a:r>
          </a:p>
          <a:p>
            <a:pPr marL="1371589" lvl="2" indent="-457189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*.xml: metadata</a:t>
            </a:r>
          </a:p>
          <a:p>
            <a:pPr marL="1371589" lvl="2" indent="-457189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/*.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spatial index that speed up loading times and optimizes spatial queries</a:t>
            </a:r>
          </a:p>
          <a:p>
            <a:pPr marL="1371589" lvl="2" indent="-457189">
              <a:buFont typeface="Wingdings" panose="05000000000000000000" pitchFamily="2" charset="2"/>
              <a:buChar char="§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QGIS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*.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coordinate and projection system information for on the fly projection</a:t>
            </a:r>
          </a:p>
        </p:txBody>
      </p:sp>
    </p:spTree>
    <p:extLst>
      <p:ext uri="{BB962C8B-B14F-4D97-AF65-F5344CB8AC3E}">
        <p14:creationId xmlns:p14="http://schemas.microsoft.com/office/powerpoint/2010/main" val="2592871403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Shapefile</a:t>
            </a:r>
            <a:endParaRPr lang="en-US" altLang="en-US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533399" y="695745"/>
            <a:ext cx="116486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Wingdings" panose="05000000000000000000" pitchFamily="2" charset="2"/>
              <a:buChar char="§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ESRI Geodatabase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80520"/>
            <a:ext cx="9073159" cy="510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81167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Shapefile</a:t>
            </a:r>
            <a:endParaRPr lang="en-US" altLang="en-US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533399" y="695745"/>
            <a:ext cx="1164866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Wingdings" panose="05000000000000000000" pitchFamily="2" charset="2"/>
              <a:buChar char="§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GeoPackage: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Defined by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Open Geospatial Consortium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 (OGC) 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Open Standard,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widely used in the open source world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 “shape file replacement” format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Use open souce SQLite (file-base DBMS) as the storage engine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it-IT" sz="3200">
                <a:latin typeface="Times New Roman" panose="02020603050405020304" pitchFamily="18" charset="0"/>
                <a:cs typeface="Times New Roman" panose="02020603050405020304" pitchFamily="18" charset="0"/>
              </a:rPr>
              <a:t>Stores data in a single file 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it-IT" sz="3200">
                <a:latin typeface="Times New Roman" panose="02020603050405020304" pitchFamily="18" charset="0"/>
                <a:cs typeface="Times New Roman" panose="02020603050405020304" pitchFamily="18" charset="0"/>
              </a:rPr>
              <a:t>Support both vector/ raster (or tiled raster) data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840796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File and data types</a:t>
            </a:r>
            <a:endParaRPr lang="en-US" altLang="en-US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533399" y="695745"/>
            <a:ext cx="116486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format: 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(comma-separated values): Text file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GeoJSON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SpatiaLite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(file-based DBMS),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MSSQL, Oracle, DB2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Map Service: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WMS, XYZ Tiles, WFS, ArcGIS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MapServer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GeoNode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50226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12351</TotalTime>
  <Words>682</Words>
  <Application>Microsoft Office PowerPoint</Application>
  <PresentationFormat>Widescreen</PresentationFormat>
  <Paragraphs>140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Corbel</vt:lpstr>
      <vt:lpstr>Courier New</vt:lpstr>
      <vt:lpstr>Times New Roman</vt:lpstr>
      <vt:lpstr>Wingdings</vt:lpstr>
      <vt:lpstr>Parallax</vt:lpstr>
      <vt:lpstr>Unit 2: Working with Vector Data</vt:lpstr>
      <vt:lpstr>Working with Vector Data</vt:lpstr>
      <vt:lpstr>GIS Data model</vt:lpstr>
      <vt:lpstr>File and data type</vt:lpstr>
      <vt:lpstr>Shapefile</vt:lpstr>
      <vt:lpstr>Shapefile</vt:lpstr>
      <vt:lpstr>Shapefile</vt:lpstr>
      <vt:lpstr>Shapefile</vt:lpstr>
      <vt:lpstr>File and data types</vt:lpstr>
      <vt:lpstr>File and data types</vt:lpstr>
      <vt:lpstr>File and data types</vt:lpstr>
      <vt:lpstr>File and data types</vt:lpstr>
      <vt:lpstr>Add AutoCAD file</vt:lpstr>
      <vt:lpstr>Working with Attribute Table</vt:lpstr>
      <vt:lpstr>Some advanced Tool</vt:lpstr>
      <vt:lpstr>Exercises</vt:lpstr>
      <vt:lpstr>Keep Calm and enjoy Learning!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thông tin quản lý</dc:title>
  <dc:creator>Tran Quan</dc:creator>
  <cp:lastModifiedBy>Quach Dong Thang</cp:lastModifiedBy>
  <cp:revision>2133</cp:revision>
  <dcterms:created xsi:type="dcterms:W3CDTF">2009-07-24T04:24:42Z</dcterms:created>
  <dcterms:modified xsi:type="dcterms:W3CDTF">2019-05-28T08:05:01Z</dcterms:modified>
</cp:coreProperties>
</file>