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58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94660"/>
  </p:normalViewPr>
  <p:slideViewPr>
    <p:cSldViewPr snapToGrid="0">
      <p:cViewPr>
        <p:scale>
          <a:sx n="125" d="100"/>
          <a:sy n="125" d="100"/>
        </p:scale>
        <p:origin x="2811" y="-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EEB53-D4AE-4DC2-8022-F021F89953CF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B3D60-356D-42DC-872F-5C84AF3D6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3D60-356D-42DC-872F-5C84AF3D6C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6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1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8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3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2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7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98BEB-0DCD-B06A-2500-46D2F95B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84310"/>
            <a:ext cx="5915025" cy="906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사업 명</a:t>
            </a:r>
            <a:r>
              <a:rPr lang="en-US" altLang="ko-KR" sz="1800" b="1" dirty="0"/>
              <a:t>: IT</a:t>
            </a:r>
            <a:r>
              <a:rPr lang="ko-KR" altLang="en-US" sz="1800" b="1" dirty="0"/>
              <a:t>품질 전문인력 양성</a:t>
            </a:r>
            <a:br>
              <a:rPr lang="en-US" altLang="ko-KR" sz="1800" b="1" dirty="0"/>
            </a:br>
            <a:r>
              <a:rPr lang="ko-KR" altLang="en-US" sz="1800" b="1" dirty="0"/>
              <a:t>과정 명</a:t>
            </a:r>
            <a:r>
              <a:rPr lang="en-US" altLang="ko-KR" sz="1800" b="1" dirty="0"/>
              <a:t>: AI</a:t>
            </a:r>
            <a:r>
              <a:rPr lang="ko-KR" altLang="en-US" sz="1800" b="1" dirty="0"/>
              <a:t>기반 전파융합 전문인력양성과정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38A6DD7-7615-4084-2007-483083D7D8E4}"/>
              </a:ext>
            </a:extLst>
          </p:cNvPr>
          <p:cNvSpPr txBox="1">
            <a:spLocks/>
          </p:cNvSpPr>
          <p:nvPr/>
        </p:nvSpPr>
        <p:spPr>
          <a:xfrm>
            <a:off x="471488" y="1767325"/>
            <a:ext cx="5998469" cy="17289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Aptos Display" panose="02110004020202020204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Aptos Display" panose="02110004020202020204"/>
                <a:ea typeface="맑은 고딕" panose="020B0503020000020004" pitchFamily="50" charset="-127"/>
              </a:rPr>
              <a:t>정보통신 품질관련 내용에 대한 주제 필요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Aptos Display" panose="02110004020202020204"/>
                <a:ea typeface="맑은 고딕" panose="020B0503020000020004" pitchFamily="50" charset="-127"/>
              </a:rPr>
              <a:t>)</a:t>
            </a:r>
          </a:p>
          <a:p>
            <a:pPr marL="285750" marR="0" lvl="0" indent="-28575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AI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기반 전파융합 인력양성과정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 Display" panose="02110004020202020204"/>
              <a:ea typeface="맑은 고딕" panose="020B0503020000020004" pitchFamily="50" charset="-127"/>
              <a:cs typeface="+mj-cs"/>
            </a:endParaRPr>
          </a:p>
          <a:p>
            <a:pPr marL="285750" marR="0" lvl="0" indent="-28575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분석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평가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시험 인증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 Display" panose="02110004020202020204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       ※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기술분야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: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 고속신호전송을 위한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SI/PI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성능향상 대책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, EMI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성능개선대책 등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 Display" panose="02110004020202020204"/>
              <a:ea typeface="맑은 고딕" panose="020B0503020000020004" pitchFamily="50" charset="-127"/>
              <a:cs typeface="+mj-cs"/>
            </a:endParaRPr>
          </a:p>
          <a:p>
            <a:pPr marR="0" lvl="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                                   고속신호전송을 위한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SI/PI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성능향상 대책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, EMI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성능개선 대책 등에 관련 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 Display" panose="02110004020202020204"/>
              <a:ea typeface="맑은 고딕" panose="020B0503020000020004" pitchFamily="50" charset="-127"/>
              <a:cs typeface="+mj-cs"/>
            </a:endParaRPr>
          </a:p>
          <a:p>
            <a:pPr marR="0" lvl="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                                  내용으로 포장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5C01A-32B6-4844-773D-8C61CDEDA81A}"/>
              </a:ext>
            </a:extLst>
          </p:cNvPr>
          <p:cNvSpPr txBox="1"/>
          <p:nvPr/>
        </p:nvSpPr>
        <p:spPr>
          <a:xfrm>
            <a:off x="471488" y="1352391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 </a:t>
            </a:r>
            <a:r>
              <a:rPr lang="ko-KR" altLang="en-US" sz="1600" dirty="0"/>
              <a:t>고려 사항</a:t>
            </a:r>
            <a:r>
              <a:rPr lang="en-US" altLang="ko-KR" sz="1600" dirty="0"/>
              <a:t> &gt;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A416-092D-EC3A-2905-111F86E8D5EC}"/>
              </a:ext>
            </a:extLst>
          </p:cNvPr>
          <p:cNvSpPr txBox="1"/>
          <p:nvPr/>
        </p:nvSpPr>
        <p:spPr>
          <a:xfrm>
            <a:off x="422622" y="3957277"/>
            <a:ext cx="6157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교육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협의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배경 및 목적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-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정보통신에 중요한 고속신호 및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특성 개선 및 분석 평가 기본 역량 확보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- 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효과적인 업무를 위한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Mind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제고 및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평가를 위한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기초  교육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(LLM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등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대상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- </a:t>
            </a: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-</a:t>
            </a: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교육 구성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3030C4-835A-FD22-D582-9A16BA28DDE5}"/>
              </a:ext>
            </a:extLst>
          </p:cNvPr>
          <p:cNvSpPr/>
          <p:nvPr/>
        </p:nvSpPr>
        <p:spPr>
          <a:xfrm>
            <a:off x="927463" y="7215054"/>
            <a:ext cx="1702526" cy="322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27B55A-6219-FE1B-8A4B-3F17C75CE03E}"/>
              </a:ext>
            </a:extLst>
          </p:cNvPr>
          <p:cNvSpPr/>
          <p:nvPr/>
        </p:nvSpPr>
        <p:spPr>
          <a:xfrm>
            <a:off x="2795452" y="7215054"/>
            <a:ext cx="1702526" cy="322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2ED506-3B23-CB07-2832-866D73DA7452}"/>
              </a:ext>
            </a:extLst>
          </p:cNvPr>
          <p:cNvSpPr/>
          <p:nvPr/>
        </p:nvSpPr>
        <p:spPr>
          <a:xfrm>
            <a:off x="4659088" y="7215054"/>
            <a:ext cx="1702526" cy="322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측정 평가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5DB205-C116-1FD5-CA2F-D936E6EEF76D}"/>
              </a:ext>
            </a:extLst>
          </p:cNvPr>
          <p:cNvSpPr/>
          <p:nvPr/>
        </p:nvSpPr>
        <p:spPr>
          <a:xfrm>
            <a:off x="927463" y="7589523"/>
            <a:ext cx="1702526" cy="849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고속신호전송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EMI Noise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E773F1-0027-0197-953B-7D7E6D28E586}"/>
              </a:ext>
            </a:extLst>
          </p:cNvPr>
          <p:cNvSpPr/>
          <p:nvPr/>
        </p:nvSpPr>
        <p:spPr>
          <a:xfrm>
            <a:off x="2804160" y="7589523"/>
            <a:ext cx="1702526" cy="849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고속신호전송특성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실습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(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예제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3B19C2-779D-AA32-34CD-1646612CE98A}"/>
              </a:ext>
            </a:extLst>
          </p:cNvPr>
          <p:cNvSpPr/>
          <p:nvPr/>
        </p:nvSpPr>
        <p:spPr>
          <a:xfrm>
            <a:off x="4659085" y="7589523"/>
            <a:ext cx="1702526" cy="849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측정 평가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(Skill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향상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B7540-10CB-5E5A-FEA5-0C3A7C46BD1F}"/>
              </a:ext>
            </a:extLst>
          </p:cNvPr>
          <p:cNvSpPr/>
          <p:nvPr/>
        </p:nvSpPr>
        <p:spPr>
          <a:xfrm>
            <a:off x="927463" y="8473443"/>
            <a:ext cx="1702526" cy="4223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개요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전자파에의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D28BDF-0B57-B7F2-997B-137CE325E883}"/>
              </a:ext>
            </a:extLst>
          </p:cNvPr>
          <p:cNvSpPr/>
          <p:nvPr/>
        </p:nvSpPr>
        <p:spPr>
          <a:xfrm>
            <a:off x="2804160" y="8473443"/>
            <a:ext cx="1702526" cy="4223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</a:t>
            </a:r>
          </a:p>
          <a:p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분석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1D8D3A-8385-3016-24D9-CDB89840736C}"/>
              </a:ext>
            </a:extLst>
          </p:cNvPr>
          <p:cNvSpPr/>
          <p:nvPr/>
        </p:nvSpPr>
        <p:spPr>
          <a:xfrm>
            <a:off x="4659085" y="8473443"/>
            <a:ext cx="1702526" cy="4223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측정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분석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※ 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업무향상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F3506-59DD-02E3-CA80-0E0730B9C748}"/>
              </a:ext>
            </a:extLst>
          </p:cNvPr>
          <p:cNvSpPr/>
          <p:nvPr/>
        </p:nvSpPr>
        <p:spPr>
          <a:xfrm>
            <a:off x="2434045" y="6344194"/>
            <a:ext cx="2412274" cy="422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ㅇㅇㅇ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교육 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73BC84E-DFC2-5CEF-D09D-3D453D1BF2C4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rot="5400000">
            <a:off x="2485206" y="6060078"/>
            <a:ext cx="448496" cy="1861456"/>
          </a:xfrm>
          <a:prstGeom prst="bentConnector3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ED3A647-B95B-D3BE-F412-E31E8E0D1FC7}"/>
              </a:ext>
            </a:extLst>
          </p:cNvPr>
          <p:cNvCxnSpPr>
            <a:stCxn id="17" idx="2"/>
            <a:endCxn id="9" idx="0"/>
          </p:cNvCxnSpPr>
          <p:nvPr/>
        </p:nvCxnSpPr>
        <p:spPr>
          <a:xfrm rot="16200000" flipH="1">
            <a:off x="3419200" y="6987539"/>
            <a:ext cx="448496" cy="6533"/>
          </a:xfrm>
          <a:prstGeom prst="bentConnector3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3A90436-F126-FB14-DA13-961B235AECE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rot="16200000" flipH="1">
            <a:off x="4351018" y="6055721"/>
            <a:ext cx="448496" cy="1870169"/>
          </a:xfrm>
          <a:prstGeom prst="bentConnector3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0CA6EB-D1B3-ECCA-7184-F299592882BE}"/>
              </a:ext>
            </a:extLst>
          </p:cNvPr>
          <p:cNvSpPr txBox="1"/>
          <p:nvPr/>
        </p:nvSpPr>
        <p:spPr>
          <a:xfrm>
            <a:off x="1178149" y="8930642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일차</a:t>
            </a:r>
            <a:endParaRPr lang="en-US" altLang="ko-KR" sz="1200" dirty="0"/>
          </a:p>
          <a:p>
            <a:pPr algn="ctr"/>
            <a:r>
              <a:rPr lang="en-US" altLang="ko-KR" sz="1200" dirty="0"/>
              <a:t>(AI</a:t>
            </a:r>
            <a:r>
              <a:rPr lang="ko-KR" altLang="en-US" sz="1200" dirty="0"/>
              <a:t>일부 </a:t>
            </a:r>
            <a:r>
              <a:rPr lang="en-US" altLang="ko-KR" sz="1200" dirty="0"/>
              <a:t>4</a:t>
            </a:r>
            <a:r>
              <a:rPr lang="ko-KR" altLang="en-US" sz="1200" dirty="0"/>
              <a:t>일차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D1912C-4742-EEE1-EEEE-85A5E7230706}"/>
              </a:ext>
            </a:extLst>
          </p:cNvPr>
          <p:cNvSpPr txBox="1"/>
          <p:nvPr/>
        </p:nvSpPr>
        <p:spPr>
          <a:xfrm>
            <a:off x="3416251" y="893064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일차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041C3-ACAC-36C4-8453-4C32A7C063A6}"/>
              </a:ext>
            </a:extLst>
          </p:cNvPr>
          <p:cNvSpPr txBox="1"/>
          <p:nvPr/>
        </p:nvSpPr>
        <p:spPr>
          <a:xfrm>
            <a:off x="5258114" y="893064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19523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58B20-C90C-3EB9-CE8C-ECF2375E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9BF56E-823E-B8A0-706B-5EDC790DB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21179"/>
              </p:ext>
            </p:extLst>
          </p:nvPr>
        </p:nvGraphicFramePr>
        <p:xfrm>
          <a:off x="644437" y="1174673"/>
          <a:ext cx="592908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15">
                  <a:extLst>
                    <a:ext uri="{9D8B030D-6E8A-4147-A177-3AD203B41FA5}">
                      <a16:colId xmlns:a16="http://schemas.microsoft.com/office/drawing/2014/main" val="3224806445"/>
                    </a:ext>
                  </a:extLst>
                </a:gridCol>
                <a:gridCol w="1577427">
                  <a:extLst>
                    <a:ext uri="{9D8B030D-6E8A-4147-A177-3AD203B41FA5}">
                      <a16:colId xmlns:a16="http://schemas.microsoft.com/office/drawing/2014/main" val="1966875294"/>
                    </a:ext>
                  </a:extLst>
                </a:gridCol>
                <a:gridCol w="2071998">
                  <a:extLst>
                    <a:ext uri="{9D8B030D-6E8A-4147-A177-3AD203B41FA5}">
                      <a16:colId xmlns:a16="http://schemas.microsoft.com/office/drawing/2014/main" val="1945549297"/>
                    </a:ext>
                  </a:extLst>
                </a:gridCol>
                <a:gridCol w="1177741">
                  <a:extLst>
                    <a:ext uri="{9D8B030D-6E8A-4147-A177-3AD203B41FA5}">
                      <a16:colId xmlns:a16="http://schemas.microsoft.com/office/drawing/2014/main" val="1277210668"/>
                    </a:ext>
                  </a:extLst>
                </a:gridCol>
              </a:tblGrid>
              <a:tr h="237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강사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66040"/>
                  </a:ext>
                </a:extLst>
              </a:tr>
              <a:tr h="23042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고속신호전송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김종훈대표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28161"/>
                  </a:ext>
                </a:extLst>
              </a:tr>
              <a:tr h="2304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EMI Noise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박현호교수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7262"/>
                  </a:ext>
                </a:extLst>
              </a:tr>
              <a:tr h="2304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활용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박학병대표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22296"/>
                  </a:ext>
                </a:extLst>
              </a:tr>
              <a:tr h="377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Simulation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고속신호 특성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Simulation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Huwin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 </a:t>
                      </a:r>
                      <a:r>
                        <a:rPr lang="en-US" altLang="ko-KR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Moasoft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83528"/>
                  </a:ext>
                </a:extLst>
              </a:tr>
              <a:tr h="3770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활용한 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Simulation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Huwin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 </a:t>
                      </a:r>
                      <a:r>
                        <a:rPr lang="en-US" altLang="ko-KR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Moasoft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05961"/>
                  </a:ext>
                </a:extLst>
              </a:tr>
              <a:tr h="2304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측정 평가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측정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문태수차장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506"/>
                  </a:ext>
                </a:extLst>
              </a:tr>
              <a:tr h="2304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활용 평가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박학병대표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84781"/>
                  </a:ext>
                </a:extLst>
              </a:tr>
              <a:tr h="230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강태엽교수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284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61EA52-9219-1717-C745-3529162475E2}"/>
              </a:ext>
            </a:extLst>
          </p:cNvPr>
          <p:cNvSpPr txBox="1"/>
          <p:nvPr/>
        </p:nvSpPr>
        <p:spPr>
          <a:xfrm>
            <a:off x="493261" y="852671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팀 구성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강사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E6848-2B04-F13E-2453-A84AB94825DE}"/>
              </a:ext>
            </a:extLst>
          </p:cNvPr>
          <p:cNvSpPr txBox="1"/>
          <p:nvPr/>
        </p:nvSpPr>
        <p:spPr>
          <a:xfrm>
            <a:off x="493261" y="4089358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교육 과정 개발 일정 및 방법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BD111E-5746-4A80-372C-12F9094B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60347"/>
              </p:ext>
            </p:extLst>
          </p:nvPr>
        </p:nvGraphicFramePr>
        <p:xfrm>
          <a:off x="649518" y="4406486"/>
          <a:ext cx="606043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514">
                  <a:extLst>
                    <a:ext uri="{9D8B030D-6E8A-4147-A177-3AD203B41FA5}">
                      <a16:colId xmlns:a16="http://schemas.microsoft.com/office/drawing/2014/main" val="2002253323"/>
                    </a:ext>
                  </a:extLst>
                </a:gridCol>
                <a:gridCol w="974287">
                  <a:extLst>
                    <a:ext uri="{9D8B030D-6E8A-4147-A177-3AD203B41FA5}">
                      <a16:colId xmlns:a16="http://schemas.microsoft.com/office/drawing/2014/main" val="3224806445"/>
                    </a:ext>
                  </a:extLst>
                </a:gridCol>
                <a:gridCol w="382651">
                  <a:extLst>
                    <a:ext uri="{9D8B030D-6E8A-4147-A177-3AD203B41FA5}">
                      <a16:colId xmlns:a16="http://schemas.microsoft.com/office/drawing/2014/main" val="1966875294"/>
                    </a:ext>
                  </a:extLst>
                </a:gridCol>
                <a:gridCol w="358355">
                  <a:extLst>
                    <a:ext uri="{9D8B030D-6E8A-4147-A177-3AD203B41FA5}">
                      <a16:colId xmlns:a16="http://schemas.microsoft.com/office/drawing/2014/main" val="1945549297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1277210668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1593154836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2932649601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3640319955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1696535939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4217991446"/>
                    </a:ext>
                  </a:extLst>
                </a:gridCol>
                <a:gridCol w="415448">
                  <a:extLst>
                    <a:ext uri="{9D8B030D-6E8A-4147-A177-3AD203B41FA5}">
                      <a16:colId xmlns:a16="http://schemas.microsoft.com/office/drawing/2014/main" val="3432167622"/>
                    </a:ext>
                  </a:extLst>
                </a:gridCol>
                <a:gridCol w="423557">
                  <a:extLst>
                    <a:ext uri="{9D8B030D-6E8A-4147-A177-3AD203B41FA5}">
                      <a16:colId xmlns:a16="http://schemas.microsoft.com/office/drawing/2014/main" val="3018709515"/>
                    </a:ext>
                  </a:extLst>
                </a:gridCol>
                <a:gridCol w="768990">
                  <a:extLst>
                    <a:ext uri="{9D8B030D-6E8A-4147-A177-3AD203B41FA5}">
                      <a16:colId xmlns:a16="http://schemas.microsoft.com/office/drawing/2014/main" val="3091445851"/>
                    </a:ext>
                  </a:extLst>
                </a:gridCol>
              </a:tblGrid>
              <a:tr h="193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66040"/>
                  </a:ext>
                </a:extLst>
              </a:tr>
              <a:tr h="1933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계획 수립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계획 수립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28161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 구성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역할분장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3688"/>
                  </a:ext>
                </a:extLst>
              </a:tr>
              <a:tr h="1933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 회의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온라인중심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26390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Member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정기 동시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69973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 회의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분야별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07295"/>
                  </a:ext>
                </a:extLst>
              </a:tr>
              <a:tr h="1933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교재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506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S/W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28804"/>
                  </a:ext>
                </a:extLst>
              </a:tr>
              <a:tr h="1933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시범교육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28479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 교육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28771"/>
                  </a:ext>
                </a:extLst>
              </a:tr>
              <a:tr h="193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향후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당일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16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DFB569-764C-1E99-2402-BA0F5EE336A9}"/>
              </a:ext>
            </a:extLst>
          </p:cNvPr>
          <p:cNvSpPr txBox="1"/>
          <p:nvPr/>
        </p:nvSpPr>
        <p:spPr>
          <a:xfrm>
            <a:off x="2191657" y="459014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E118A-62E0-27DA-588A-F4248B2A4159}"/>
              </a:ext>
            </a:extLst>
          </p:cNvPr>
          <p:cNvSpPr txBox="1"/>
          <p:nvPr/>
        </p:nvSpPr>
        <p:spPr>
          <a:xfrm>
            <a:off x="2402114" y="459014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D217-B440-6BE9-2B6C-54E048639BA3}"/>
              </a:ext>
            </a:extLst>
          </p:cNvPr>
          <p:cNvSpPr txBox="1"/>
          <p:nvPr/>
        </p:nvSpPr>
        <p:spPr>
          <a:xfrm>
            <a:off x="2692406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6216F-9D24-EE58-7E5B-7E514B9B745A}"/>
              </a:ext>
            </a:extLst>
          </p:cNvPr>
          <p:cNvSpPr txBox="1"/>
          <p:nvPr/>
        </p:nvSpPr>
        <p:spPr>
          <a:xfrm>
            <a:off x="3399977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5A6FD-C692-5E42-E2B3-A40C94171951}"/>
              </a:ext>
            </a:extLst>
          </p:cNvPr>
          <p:cNvSpPr txBox="1"/>
          <p:nvPr/>
        </p:nvSpPr>
        <p:spPr>
          <a:xfrm>
            <a:off x="4096663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D1FE8-F471-55F4-16CA-FF0D064B112A}"/>
              </a:ext>
            </a:extLst>
          </p:cNvPr>
          <p:cNvSpPr txBox="1"/>
          <p:nvPr/>
        </p:nvSpPr>
        <p:spPr>
          <a:xfrm>
            <a:off x="4796978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3D23B-4113-152A-2449-303A0F1F1D42}"/>
              </a:ext>
            </a:extLst>
          </p:cNvPr>
          <p:cNvSpPr txBox="1"/>
          <p:nvPr/>
        </p:nvSpPr>
        <p:spPr>
          <a:xfrm>
            <a:off x="5606150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99C14E-9548-1230-B9B1-BDAA94179646}"/>
              </a:ext>
            </a:extLst>
          </p:cNvPr>
          <p:cNvSpPr txBox="1"/>
          <p:nvPr/>
        </p:nvSpPr>
        <p:spPr>
          <a:xfrm>
            <a:off x="3080667" y="527595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46BD4-535E-7035-FB29-4806096146F9}"/>
              </a:ext>
            </a:extLst>
          </p:cNvPr>
          <p:cNvSpPr txBox="1"/>
          <p:nvPr/>
        </p:nvSpPr>
        <p:spPr>
          <a:xfrm>
            <a:off x="3770096" y="527595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06EE9-DFAC-E3A2-F909-FB761F1750B4}"/>
              </a:ext>
            </a:extLst>
          </p:cNvPr>
          <p:cNvSpPr txBox="1"/>
          <p:nvPr/>
        </p:nvSpPr>
        <p:spPr>
          <a:xfrm>
            <a:off x="4437753" y="527595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6A313-7D7F-54AC-05C2-871A13DD5E25}"/>
              </a:ext>
            </a:extLst>
          </p:cNvPr>
          <p:cNvSpPr txBox="1"/>
          <p:nvPr/>
        </p:nvSpPr>
        <p:spPr>
          <a:xfrm>
            <a:off x="5185239" y="527595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AB252AB-620E-6245-3B2F-93BAB31D34C6}"/>
              </a:ext>
            </a:extLst>
          </p:cNvPr>
          <p:cNvCxnSpPr>
            <a:cxnSpLocks/>
          </p:cNvCxnSpPr>
          <p:nvPr/>
        </p:nvCxnSpPr>
        <p:spPr>
          <a:xfrm>
            <a:off x="5156200" y="5791200"/>
            <a:ext cx="366486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A55969C-686A-284B-03BD-16A8059197E3}"/>
              </a:ext>
            </a:extLst>
          </p:cNvPr>
          <p:cNvCxnSpPr>
            <a:cxnSpLocks/>
          </p:cNvCxnSpPr>
          <p:nvPr/>
        </p:nvCxnSpPr>
        <p:spPr>
          <a:xfrm>
            <a:off x="5392058" y="6008915"/>
            <a:ext cx="119743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5CF1A4-942D-8163-2A28-588A88AC5F25}"/>
              </a:ext>
            </a:extLst>
          </p:cNvPr>
          <p:cNvSpPr txBox="1"/>
          <p:nvPr/>
        </p:nvSpPr>
        <p:spPr>
          <a:xfrm>
            <a:off x="5457379" y="611777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EDAA5-1820-54E5-D4E1-64DD9D11ABA9}"/>
              </a:ext>
            </a:extLst>
          </p:cNvPr>
          <p:cNvSpPr txBox="1"/>
          <p:nvPr/>
        </p:nvSpPr>
        <p:spPr>
          <a:xfrm>
            <a:off x="5718636" y="634637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8C3512-EB65-31B8-4173-AAD29E2D1E0A}"/>
              </a:ext>
            </a:extLst>
          </p:cNvPr>
          <p:cNvSpPr txBox="1"/>
          <p:nvPr/>
        </p:nvSpPr>
        <p:spPr>
          <a:xfrm>
            <a:off x="5729520" y="654957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B7C490-8213-42CC-D18F-79FC87E340A9}"/>
              </a:ext>
            </a:extLst>
          </p:cNvPr>
          <p:cNvSpPr txBox="1"/>
          <p:nvPr/>
        </p:nvSpPr>
        <p:spPr>
          <a:xfrm>
            <a:off x="2748887" y="6793575"/>
            <a:ext cx="3890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 AI</a:t>
            </a:r>
            <a:r>
              <a:rPr lang="ko-KR" altLang="en-US" sz="900" dirty="0"/>
              <a:t>교육과정 개발은 </a:t>
            </a:r>
            <a:r>
              <a:rPr lang="en-US" altLang="ko-KR" sz="900" dirty="0"/>
              <a:t>Simulation, </a:t>
            </a:r>
            <a:r>
              <a:rPr lang="ko-KR" altLang="en-US" sz="900" dirty="0"/>
              <a:t>계측업체와 별도 미팅 및 협력 계획 수립 </a:t>
            </a:r>
          </a:p>
        </p:txBody>
      </p:sp>
    </p:spTree>
    <p:extLst>
      <p:ext uri="{BB962C8B-B14F-4D97-AF65-F5344CB8AC3E}">
        <p14:creationId xmlns:p14="http://schemas.microsoft.com/office/powerpoint/2010/main" val="153019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81A48-330F-F2C7-6354-A2D9623AB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FE3B-CD54-BB0E-6555-3B6F1154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486887"/>
          </a:xfrm>
        </p:spPr>
        <p:txBody>
          <a:bodyPr>
            <a:normAutofit/>
          </a:bodyPr>
          <a:lstStyle/>
          <a:p>
            <a:pPr algn="ctr"/>
            <a:r>
              <a:rPr lang="ko-KR" altLang="en-US" sz="1800" dirty="0"/>
              <a:t>과정 명</a:t>
            </a:r>
            <a:r>
              <a:rPr lang="en-US" altLang="ko-KR" sz="1800" dirty="0"/>
              <a:t>: AI</a:t>
            </a:r>
            <a:r>
              <a:rPr lang="ko-KR" altLang="en-US" sz="1800" dirty="0"/>
              <a:t>기반 전파융합 전문인력양성과정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114919-4A31-B779-7511-6CFEC917B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78622"/>
              </p:ext>
            </p:extLst>
          </p:nvPr>
        </p:nvGraphicFramePr>
        <p:xfrm>
          <a:off x="396560" y="2113950"/>
          <a:ext cx="6126480" cy="7234607"/>
        </p:xfrm>
        <a:graphic>
          <a:graphicData uri="http://schemas.openxmlformats.org/drawingml/2006/table">
            <a:tbl>
              <a:tblPr/>
              <a:tblGrid>
                <a:gridCol w="809897">
                  <a:extLst>
                    <a:ext uri="{9D8B030D-6E8A-4147-A177-3AD203B41FA5}">
                      <a16:colId xmlns:a16="http://schemas.microsoft.com/office/drawing/2014/main" val="881268161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7978718"/>
                    </a:ext>
                  </a:extLst>
                </a:gridCol>
                <a:gridCol w="3274423">
                  <a:extLst>
                    <a:ext uri="{9D8B030D-6E8A-4147-A177-3AD203B41FA5}">
                      <a16:colId xmlns:a16="http://schemas.microsoft.com/office/drawing/2014/main" val="3596346071"/>
                    </a:ext>
                  </a:extLst>
                </a:gridCol>
                <a:gridCol w="1193074">
                  <a:extLst>
                    <a:ext uri="{9D8B030D-6E8A-4147-A177-3AD203B41FA5}">
                      <a16:colId xmlns:a16="http://schemas.microsoft.com/office/drawing/2014/main" val="1497249316"/>
                    </a:ext>
                  </a:extLst>
                </a:gridCol>
              </a:tblGrid>
              <a:tr h="323903"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내 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06545"/>
                  </a:ext>
                </a:extLst>
              </a:tr>
              <a:tr h="958519">
                <a:tc rowSpan="4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일차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이론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09:00-12:30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SI/PI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· AI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기술의 발전</a:t>
                      </a: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AI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기술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LLM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강태엽교수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?</a:t>
                      </a: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364648"/>
                  </a:ext>
                </a:extLst>
              </a:tr>
              <a:tr h="267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12:30-13:30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78937"/>
                  </a:ext>
                </a:extLst>
              </a:tr>
              <a:tr h="592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13:30-16:30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EMI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설계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· EMC,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기술 개요</a:t>
                      </a: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S-Parameter, TDR, (Shielding), Antenna(NF to FF)</a:t>
                      </a: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박현호교수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427253"/>
                  </a:ext>
                </a:extLst>
              </a:tr>
              <a:tr h="387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lvl="0" indent="-241300" algn="ctr" defTabSz="6858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16:30-17:30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lvl="0" indent="-241300" algn="just" defTabSz="685800" rtl="0" eaLnBrk="1" fontAlgn="base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전자파분석에의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활용 개요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박학병대표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46213"/>
                  </a:ext>
                </a:extLst>
              </a:tr>
              <a:tr h="777559">
                <a:tc rowSpan="4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일차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(Simulation)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09:30-12:30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Ansys Simulation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실습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. Ansys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Simulation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기초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· S-Parameter, TDR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포함</a:t>
                      </a: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Moasoft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or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Huwin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9062"/>
                  </a:ext>
                </a:extLst>
              </a:tr>
              <a:tr h="267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12:30-13:30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76850"/>
                  </a:ext>
                </a:extLst>
              </a:tr>
              <a:tr h="50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13:30-15:30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 Ansys Simulation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실습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계속 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Moasoft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or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Huwin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541948"/>
                  </a:ext>
                </a:extLst>
              </a:tr>
              <a:tr h="43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lvl="0" indent="-241300" algn="ctr" defTabSz="6858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16:30-17:30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활용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Simulation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자동화 또는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Deep Learning</a:t>
                      </a: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. ·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; Deep Learning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이용 해석 오차 보정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Antenna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평가 등</a:t>
                      </a: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박학병대표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273088"/>
                  </a:ext>
                </a:extLst>
              </a:tr>
              <a:tr h="789703">
                <a:tc rowSpan="5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일차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측정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09:30-12:30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측정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이론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정확한 측정 분석을 위한 기술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·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; S-Parameter,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Deembedding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안리쓰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365752"/>
                  </a:ext>
                </a:extLst>
              </a:tr>
              <a:tr h="267064">
                <a:tc vMerge="1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12:30-13:30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393999"/>
                  </a:ext>
                </a:extLst>
              </a:tr>
              <a:tr h="479260">
                <a:tc vMerge="1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13:30-15:30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AI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기술 발전과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Deep Learning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lvl="0" indent="-241300" algn="ctr" defTabSz="685800" rtl="0" eaLnBrk="1" fontAlgn="base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강태엽교수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?</a:t>
                      </a: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120090"/>
                  </a:ext>
                </a:extLst>
              </a:tr>
              <a:tr h="790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15:30-17:30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AI(LMM)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이용 실습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(Low Coding, No Coding)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Low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Deep Learning: Training Data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기반 학습</a:t>
                      </a: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LLM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이용한 특성 평가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 자동화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LMM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이용한 생산성 향상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박학병대표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21009"/>
                  </a:ext>
                </a:extLst>
              </a:tr>
              <a:tr h="395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17:30-18:00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과정 정리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915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AFF254-F001-47C3-DF67-AC13720A3CA7}"/>
              </a:ext>
            </a:extLst>
          </p:cNvPr>
          <p:cNvSpPr txBox="1"/>
          <p:nvPr/>
        </p:nvSpPr>
        <p:spPr>
          <a:xfrm>
            <a:off x="5124245" y="9348558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※ ChatGPT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구독 필요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0709D36-6653-90BC-C13D-86FF35F679BA}"/>
              </a:ext>
            </a:extLst>
          </p:cNvPr>
          <p:cNvSpPr txBox="1">
            <a:spLocks/>
          </p:cNvSpPr>
          <p:nvPr/>
        </p:nvSpPr>
        <p:spPr>
          <a:xfrm>
            <a:off x="843460" y="1014292"/>
            <a:ext cx="5256960" cy="48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※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기술분야는 고속신호전송을 위한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SI/PI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성능향상 대책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, EMI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성능개선대책 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46EBD9-B2C2-8BC1-E2A1-DE763486727C}"/>
              </a:ext>
            </a:extLst>
          </p:cNvPr>
          <p:cNvSpPr/>
          <p:nvPr/>
        </p:nvSpPr>
        <p:spPr>
          <a:xfrm>
            <a:off x="1035559" y="1502231"/>
            <a:ext cx="3328969" cy="374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기존의 </a:t>
            </a:r>
            <a:r>
              <a:rPr lang="en-US" altLang="ko-KR" sz="1200" b="1" dirty="0">
                <a:solidFill>
                  <a:schemeClr val="bg1"/>
                </a:solidFill>
              </a:rPr>
              <a:t>EMI/SI/PI</a:t>
            </a:r>
            <a:r>
              <a:rPr lang="ko-KR" altLang="en-US" sz="1200" b="1" dirty="0">
                <a:solidFill>
                  <a:schemeClr val="bg1"/>
                </a:solidFill>
              </a:rPr>
              <a:t>교육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286DA3-CC7D-603F-1BCF-EE28229F4D40}"/>
              </a:ext>
            </a:extLst>
          </p:cNvPr>
          <p:cNvSpPr/>
          <p:nvPr/>
        </p:nvSpPr>
        <p:spPr>
          <a:xfrm>
            <a:off x="4840941" y="1502231"/>
            <a:ext cx="1029662" cy="3744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AI</a:t>
            </a:r>
            <a:r>
              <a:rPr lang="ko-KR" altLang="en-US" sz="1200" b="1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A7539-9989-7D4F-142A-7ECB698AB5B9}"/>
              </a:ext>
            </a:extLst>
          </p:cNvPr>
          <p:cNvSpPr txBox="1"/>
          <p:nvPr/>
        </p:nvSpPr>
        <p:spPr>
          <a:xfrm>
            <a:off x="4410632" y="140234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884C6-219F-E418-A5FD-C45ACE25FBD7}"/>
              </a:ext>
            </a:extLst>
          </p:cNvPr>
          <p:cNvSpPr txBox="1"/>
          <p:nvPr/>
        </p:nvSpPr>
        <p:spPr>
          <a:xfrm>
            <a:off x="493261" y="65273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예상 비용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C8A764-EF1F-D41B-BDE3-76BEB115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6905"/>
              </p:ext>
            </p:extLst>
          </p:nvPr>
        </p:nvGraphicFramePr>
        <p:xfrm>
          <a:off x="653142" y="1060269"/>
          <a:ext cx="5773784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1920534243"/>
                    </a:ext>
                  </a:extLst>
                </a:gridCol>
                <a:gridCol w="1898469">
                  <a:extLst>
                    <a:ext uri="{9D8B030D-6E8A-4147-A177-3AD203B41FA5}">
                      <a16:colId xmlns:a16="http://schemas.microsoft.com/office/drawing/2014/main" val="249527159"/>
                    </a:ext>
                  </a:extLst>
                </a:gridCol>
                <a:gridCol w="953588">
                  <a:extLst>
                    <a:ext uri="{9D8B030D-6E8A-4147-A177-3AD203B41FA5}">
                      <a16:colId xmlns:a16="http://schemas.microsoft.com/office/drawing/2014/main" val="1038003734"/>
                    </a:ext>
                  </a:extLst>
                </a:gridCol>
                <a:gridCol w="1680755">
                  <a:extLst>
                    <a:ext uri="{9D8B030D-6E8A-4147-A177-3AD203B41FA5}">
                      <a16:colId xmlns:a16="http://schemas.microsoft.com/office/drawing/2014/main" val="259723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금액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만원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0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강연비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(21HRS*20/HR)/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 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840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 진행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(11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5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정기 회의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 5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 5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200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격월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온라인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 공유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협의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 11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 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440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 현황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Issue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9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(Simulation)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Simulation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업체와  회의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8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활용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계측기 측정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계측기 업체와  회의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36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 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6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(PPT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(docx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회의비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8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12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828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397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5F125D-9790-C666-FC89-AB4EEC0A8784}"/>
              </a:ext>
            </a:extLst>
          </p:cNvPr>
          <p:cNvSpPr txBox="1"/>
          <p:nvPr/>
        </p:nvSpPr>
        <p:spPr>
          <a:xfrm>
            <a:off x="5425439" y="2503715"/>
            <a:ext cx="124585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소계</a:t>
            </a:r>
            <a:r>
              <a:rPr lang="en-US" altLang="ko-KR" sz="1200" dirty="0">
                <a:solidFill>
                  <a:srgbClr val="0070C0"/>
                </a:solidFill>
              </a:rPr>
              <a:t>: 1,480</a:t>
            </a:r>
            <a:r>
              <a:rPr lang="ko-KR" altLang="en-US" sz="1200" dirty="0">
                <a:solidFill>
                  <a:srgbClr val="0070C0"/>
                </a:solidFill>
              </a:rPr>
              <a:t>만원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7858E-A90D-036C-8220-5F8E93525794}"/>
              </a:ext>
            </a:extLst>
          </p:cNvPr>
          <p:cNvSpPr txBox="1"/>
          <p:nvPr/>
        </p:nvSpPr>
        <p:spPr>
          <a:xfrm>
            <a:off x="4798423" y="65273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협의 필요</a:t>
            </a:r>
          </a:p>
        </p:txBody>
      </p:sp>
    </p:spTree>
    <p:extLst>
      <p:ext uri="{BB962C8B-B14F-4D97-AF65-F5344CB8AC3E}">
        <p14:creationId xmlns:p14="http://schemas.microsoft.com/office/powerpoint/2010/main" val="208597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719</Words>
  <Application>Microsoft Office PowerPoint</Application>
  <PresentationFormat>A4 용지(210x297mm)</PresentationFormat>
  <Paragraphs>224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Office 테마</vt:lpstr>
      <vt:lpstr>사업 명: IT품질 전문인력 양성 과정 명: AI기반 전파융합 전문인력양성과정</vt:lpstr>
      <vt:lpstr>PowerPoint 프레젠테이션</vt:lpstr>
      <vt:lpstr>과정 명: AI기반 전파융합 전문인력양성과정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HarkByeong Park</dc:creator>
  <cp:lastModifiedBy>HarkByeong Park</cp:lastModifiedBy>
  <cp:revision>16</cp:revision>
  <cp:lastPrinted>2025-02-05T07:46:42Z</cp:lastPrinted>
  <dcterms:created xsi:type="dcterms:W3CDTF">2025-02-05T06:52:59Z</dcterms:created>
  <dcterms:modified xsi:type="dcterms:W3CDTF">2025-02-06T09:37:24Z</dcterms:modified>
</cp:coreProperties>
</file>