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9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pos="21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" d="100"/>
          <a:sy n="14" d="100"/>
        </p:scale>
        <p:origin x="1464" y="144"/>
      </p:cViewPr>
      <p:guideLst>
        <p:guide orient="horz" pos="10368"/>
        <p:guide pos="5760"/>
        <p:guide pos="21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A6137-10D0-4940-B260-C8DC4A3EA09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3B664-89ED-4E76-9118-4EEBC472A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49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3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1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hyperlink" Target="https://natureofcode.com/book/chapter-7-cellular-automata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1DD848-0364-4EAD-999B-662B23863730}"/>
              </a:ext>
            </a:extLst>
          </p:cNvPr>
          <p:cNvSpPr/>
          <p:nvPr/>
        </p:nvSpPr>
        <p:spPr>
          <a:xfrm>
            <a:off x="9223536" y="48980"/>
            <a:ext cx="25603200" cy="32918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8352B43-11F5-4367-A500-2EF15C1CD42D}"/>
              </a:ext>
            </a:extLst>
          </p:cNvPr>
          <p:cNvSpPr/>
          <p:nvPr/>
        </p:nvSpPr>
        <p:spPr>
          <a:xfrm>
            <a:off x="12070291" y="9482889"/>
            <a:ext cx="18332004" cy="4291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E218116-22DE-4B08-9AC6-E00BD2C1129D}"/>
              </a:ext>
            </a:extLst>
          </p:cNvPr>
          <p:cNvSpPr/>
          <p:nvPr/>
        </p:nvSpPr>
        <p:spPr>
          <a:xfrm>
            <a:off x="12070291" y="14779150"/>
            <a:ext cx="18332004" cy="4291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DB0A85A-BB1C-4A37-944C-B0D6BB703BF8}"/>
              </a:ext>
            </a:extLst>
          </p:cNvPr>
          <p:cNvSpPr/>
          <p:nvPr/>
        </p:nvSpPr>
        <p:spPr>
          <a:xfrm>
            <a:off x="12070291" y="26043981"/>
            <a:ext cx="18332004" cy="4291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AB5E65-85D1-4D30-8F61-8C4FECACB1C3}"/>
              </a:ext>
            </a:extLst>
          </p:cNvPr>
          <p:cNvSpPr/>
          <p:nvPr/>
        </p:nvSpPr>
        <p:spPr>
          <a:xfrm>
            <a:off x="11407137" y="20180571"/>
            <a:ext cx="18332004" cy="4291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534601-6CF4-465B-88A8-D1B157A7FB62}"/>
              </a:ext>
            </a:extLst>
          </p:cNvPr>
          <p:cNvSpPr/>
          <p:nvPr/>
        </p:nvSpPr>
        <p:spPr>
          <a:xfrm>
            <a:off x="-1" y="0"/>
            <a:ext cx="9144000" cy="3291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83476-C50F-4D7C-BC26-6E8D4B69D1F4}"/>
              </a:ext>
            </a:extLst>
          </p:cNvPr>
          <p:cNvSpPr/>
          <p:nvPr/>
        </p:nvSpPr>
        <p:spPr>
          <a:xfrm>
            <a:off x="34747200" y="0"/>
            <a:ext cx="9144000" cy="3291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4A416-E8D9-40A1-AC20-D682AA7DF64F}"/>
              </a:ext>
            </a:extLst>
          </p:cNvPr>
          <p:cNvSpPr txBox="1"/>
          <p:nvPr/>
        </p:nvSpPr>
        <p:spPr>
          <a:xfrm>
            <a:off x="10939127" y="2332545"/>
            <a:ext cx="232160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0" b="1" dirty="0">
                <a:solidFill>
                  <a:schemeClr val="bg1"/>
                </a:solidFill>
              </a:rPr>
              <a:t>Dropping objects made of sand using cellular automata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3AC249-6568-4C00-950E-5E78E8658F40}"/>
              </a:ext>
            </a:extLst>
          </p:cNvPr>
          <p:cNvSpPr txBox="1"/>
          <p:nvPr/>
        </p:nvSpPr>
        <p:spPr>
          <a:xfrm>
            <a:off x="718457" y="1632857"/>
            <a:ext cx="7707086" cy="237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Harry Moore</a:t>
            </a:r>
          </a:p>
          <a:p>
            <a:endParaRPr lang="en-US" sz="4800" dirty="0"/>
          </a:p>
          <a:p>
            <a:r>
              <a:rPr lang="en-US" sz="4800" b="1" dirty="0"/>
              <a:t>From emergent integer sequences to falling sand: exploring applications of cellular automata in one and two dimensions</a:t>
            </a:r>
          </a:p>
          <a:p>
            <a:endParaRPr lang="en-US" sz="4800" dirty="0"/>
          </a:p>
          <a:p>
            <a:r>
              <a:rPr lang="en-US" sz="3600" b="1" dirty="0"/>
              <a:t>Cellular Automata (CA) </a:t>
            </a:r>
            <a:r>
              <a:rPr lang="en-US" sz="3600" dirty="0"/>
              <a:t>are, at their simplest, grids of cells which can either be ‘on’ or ‘off’ and which update in discrete timesteps based on fixed rules</a:t>
            </a:r>
          </a:p>
          <a:p>
            <a:endParaRPr lang="en-US" sz="4800" dirty="0"/>
          </a:p>
          <a:p>
            <a:r>
              <a:rPr lang="en-US" sz="4800" b="1" dirty="0"/>
              <a:t>One-Dimensional Cellular Automata: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A 1D CA is just a single row of cells, each either 0 or 1.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In the simplest rules for updating each cell, we consider the neighborhood consisting of that cell plus the two adjacent cells. 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There are eight possible such neighborhoods, from 111 to 000, so for a given rule, each one is mapped to an output of either 0 or 1.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/>
              <a:t>Example:  </a:t>
            </a:r>
          </a:p>
          <a:p>
            <a:r>
              <a:rPr lang="en-US" sz="3600" dirty="0"/>
              <a:t>111, 110, 101, 100, 011, 010, 001, 000</a:t>
            </a:r>
          </a:p>
          <a:p>
            <a:endParaRPr lang="en-US" sz="3600" dirty="0"/>
          </a:p>
          <a:p>
            <a:r>
              <a:rPr lang="en-US" sz="3600" dirty="0"/>
              <a:t>  0       0      1       0      1       1       0       1</a:t>
            </a:r>
          </a:p>
          <a:p>
            <a:r>
              <a:rPr lang="en-US" sz="3600" dirty="0"/>
              <a:t>In binary, these ordered outputs express the integer 45.  For this reason, this mapping would be called “Rule 45”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can visualize the evolution of a 1D CA as a 2D grid, where each row  is an updated version of the same set of cells.  When viewed in this way, certain integer rules </a:t>
            </a:r>
            <a:r>
              <a:rPr lang="en-US" sz="3600"/>
              <a:t>produce fractal </a:t>
            </a:r>
            <a:r>
              <a:rPr lang="en-US" sz="3600" dirty="0"/>
              <a:t>patterns, such as the following: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C3A93E-CB1E-4DCA-AB4E-BF7EE5FC67AE}"/>
              </a:ext>
            </a:extLst>
          </p:cNvPr>
          <p:cNvSpPr txBox="1"/>
          <p:nvPr/>
        </p:nvSpPr>
        <p:spPr>
          <a:xfrm>
            <a:off x="21521057" y="1534885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0E4E8B-EBE9-448F-A4A4-37660E5678E4}"/>
              </a:ext>
            </a:extLst>
          </p:cNvPr>
          <p:cNvCxnSpPr>
            <a:cxnSpLocks/>
          </p:cNvCxnSpPr>
          <p:nvPr/>
        </p:nvCxnSpPr>
        <p:spPr>
          <a:xfrm>
            <a:off x="1150374" y="18577271"/>
            <a:ext cx="0" cy="377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F63849-788F-446E-93D2-DAE1D43118E7}"/>
              </a:ext>
            </a:extLst>
          </p:cNvPr>
          <p:cNvCxnSpPr>
            <a:cxnSpLocks/>
          </p:cNvCxnSpPr>
          <p:nvPr/>
        </p:nvCxnSpPr>
        <p:spPr>
          <a:xfrm>
            <a:off x="2064774" y="18577271"/>
            <a:ext cx="0" cy="377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2DDD43-CA63-402D-B5BF-6557DFFC15C9}"/>
              </a:ext>
            </a:extLst>
          </p:cNvPr>
          <p:cNvCxnSpPr>
            <a:cxnSpLocks/>
          </p:cNvCxnSpPr>
          <p:nvPr/>
        </p:nvCxnSpPr>
        <p:spPr>
          <a:xfrm>
            <a:off x="2949678" y="18553806"/>
            <a:ext cx="0" cy="377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73439A-4158-4291-9D8D-16F192C46572}"/>
              </a:ext>
            </a:extLst>
          </p:cNvPr>
          <p:cNvCxnSpPr>
            <a:cxnSpLocks/>
          </p:cNvCxnSpPr>
          <p:nvPr/>
        </p:nvCxnSpPr>
        <p:spPr>
          <a:xfrm>
            <a:off x="3893574" y="18553807"/>
            <a:ext cx="0" cy="377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70ED95-B06A-41CA-AC9B-5AC3926D6B64}"/>
              </a:ext>
            </a:extLst>
          </p:cNvPr>
          <p:cNvCxnSpPr>
            <a:cxnSpLocks/>
          </p:cNvCxnSpPr>
          <p:nvPr/>
        </p:nvCxnSpPr>
        <p:spPr>
          <a:xfrm>
            <a:off x="4778478" y="18553808"/>
            <a:ext cx="0" cy="377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ECA0B0-1BED-4FB0-8402-F477B4226413}"/>
              </a:ext>
            </a:extLst>
          </p:cNvPr>
          <p:cNvCxnSpPr>
            <a:cxnSpLocks/>
          </p:cNvCxnSpPr>
          <p:nvPr/>
        </p:nvCxnSpPr>
        <p:spPr>
          <a:xfrm>
            <a:off x="5663383" y="18553806"/>
            <a:ext cx="0" cy="377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A89226-BA50-4B19-83E6-3FCF86492C21}"/>
              </a:ext>
            </a:extLst>
          </p:cNvPr>
          <p:cNvCxnSpPr>
            <a:cxnSpLocks/>
          </p:cNvCxnSpPr>
          <p:nvPr/>
        </p:nvCxnSpPr>
        <p:spPr>
          <a:xfrm>
            <a:off x="6607278" y="18553807"/>
            <a:ext cx="0" cy="377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C1CD3F-44D7-486D-AEBD-20E98216DE6F}"/>
              </a:ext>
            </a:extLst>
          </p:cNvPr>
          <p:cNvCxnSpPr>
            <a:cxnSpLocks/>
          </p:cNvCxnSpPr>
          <p:nvPr/>
        </p:nvCxnSpPr>
        <p:spPr>
          <a:xfrm>
            <a:off x="7551175" y="18553808"/>
            <a:ext cx="0" cy="377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A picture containing building, rug&#10;&#10;Description automatically generated">
            <a:extLst>
              <a:ext uri="{FF2B5EF4-FFF2-40B4-BE49-F238E27FC236}">
                <a16:creationId xmlns:a16="http://schemas.microsoft.com/office/drawing/2014/main" id="{9676CAA3-D153-4810-A3D2-2008F86BD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1" y="24703748"/>
            <a:ext cx="8916482" cy="386254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C942A74-0ACC-4678-888D-BCB9DDEA7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89" y="7271601"/>
            <a:ext cx="6212657" cy="515557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6FB1C14-FB97-4A95-A8C8-73CCB053F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943" y="7253753"/>
            <a:ext cx="6212657" cy="5155578"/>
          </a:xfrm>
          <a:prstGeom prst="rect">
            <a:avLst/>
          </a:prstGeom>
        </p:spPr>
      </p:pic>
      <p:pic>
        <p:nvPicPr>
          <p:cNvPr id="81" name="Picture 80" descr="A picture containing monitor, screen&#10;&#10;Description automatically generated">
            <a:extLst>
              <a:ext uri="{FF2B5EF4-FFF2-40B4-BE49-F238E27FC236}">
                <a16:creationId xmlns:a16="http://schemas.microsoft.com/office/drawing/2014/main" id="{D44D6436-A184-4138-ABA5-95532A699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71" y="7289449"/>
            <a:ext cx="6212657" cy="5155578"/>
          </a:xfrm>
          <a:prstGeom prst="rect">
            <a:avLst/>
          </a:prstGeom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C1303FF0-1B49-4336-AF2B-8AFCD60E3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256" y="7403347"/>
            <a:ext cx="6212657" cy="5155578"/>
          </a:xfrm>
          <a:prstGeom prst="rect">
            <a:avLst/>
          </a:prstGeom>
        </p:spPr>
      </p:pic>
      <p:pic>
        <p:nvPicPr>
          <p:cNvPr id="95" name="Picture 94" descr="A picture containing building, computer, fence&#10;&#10;Description automatically generated">
            <a:extLst>
              <a:ext uri="{FF2B5EF4-FFF2-40B4-BE49-F238E27FC236}">
                <a16:creationId xmlns:a16="http://schemas.microsoft.com/office/drawing/2014/main" id="{884DABDD-1ED6-4564-A107-4C688C2F4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1" y="28639959"/>
            <a:ext cx="8937519" cy="386254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C821CC4-F3EF-4233-809F-2D5255EB6AB8}"/>
              </a:ext>
            </a:extLst>
          </p:cNvPr>
          <p:cNvSpPr txBox="1"/>
          <p:nvPr/>
        </p:nvSpPr>
        <p:spPr>
          <a:xfrm>
            <a:off x="35612614" y="1632857"/>
            <a:ext cx="7560129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If we read each row of a 1D CA visualization as an integer in binary, we get a sequence.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Certain rules produce well-known sequences (e.g. Rule 28 gives the </a:t>
            </a:r>
            <a:r>
              <a:rPr lang="en-US" sz="3200" dirty="0" err="1"/>
              <a:t>Jacobsthal</a:t>
            </a:r>
            <a:r>
              <a:rPr lang="en-US" sz="3200" dirty="0"/>
              <a:t> numbers)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For several Rules which give nondecreasing sequences, we compare the gaps between consecutive numbers in the following plot: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sequence for Rule 68 is found to behave uniquely among these, its gaps not strictly increasing</a:t>
            </a:r>
          </a:p>
        </p:txBody>
      </p:sp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6BB59EFC-5124-45C3-A262-2A5117DFC6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984" y="6704347"/>
            <a:ext cx="6061968" cy="4041312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EE2BBB5-CE1B-4081-BDC4-9A3068D8F275}"/>
              </a:ext>
            </a:extLst>
          </p:cNvPr>
          <p:cNvSpPr txBox="1"/>
          <p:nvPr/>
        </p:nvSpPr>
        <p:spPr>
          <a:xfrm>
            <a:off x="35637052" y="12558925"/>
            <a:ext cx="7560129" cy="1929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2D Cellular Automata: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Now a square grid of cells.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update each cell, we might look at cells in the 3x3 neighborhood  around it (e.g. Conway’s “Game of Life”)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We might also use 2D CA to model physical systems.  Here we look at falling grains of sand.  Our rules for updating the grid to simulate falling sand are the following: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A cell which is on will ‘move’ straight down if possible.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Otherwise, it will move either down-left or down-right, deciding which way randomly if both options are available.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Otherwise, it will stay put.</a:t>
            </a:r>
          </a:p>
          <a:p>
            <a:pPr marL="1200150" lvl="1" indent="-742950">
              <a:buFont typeface="+mj-lt"/>
              <a:buAutoNum type="arabicPeriod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This results in the types of deformities on the left.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We might also be interested in the sum of every particle’s height over time (as this would correspond to potential energy in a physical model).  For an example we take the following block of sand: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it is dropped, the sum of particle heights behaves as follows: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1" name="Picture 100" descr="A screenshot of a computer&#10;&#10;Description automatically generated">
            <a:extLst>
              <a:ext uri="{FF2B5EF4-FFF2-40B4-BE49-F238E27FC236}">
                <a16:creationId xmlns:a16="http://schemas.microsoft.com/office/drawing/2014/main" id="{150E304A-DC71-4C7E-A457-3FEC3BA1EC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87" y="12672822"/>
            <a:ext cx="6212656" cy="515557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E7EB1F3-5FA8-4890-9D05-694F72088C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516" y="12654974"/>
            <a:ext cx="6212656" cy="5155577"/>
          </a:xfrm>
          <a:prstGeom prst="rect">
            <a:avLst/>
          </a:prstGeom>
        </p:spPr>
      </p:pic>
      <p:pic>
        <p:nvPicPr>
          <p:cNvPr id="107" name="Picture 106" descr="A close up of a logo&#10;&#10;Description automatically generated">
            <a:extLst>
              <a:ext uri="{FF2B5EF4-FFF2-40B4-BE49-F238E27FC236}">
                <a16:creationId xmlns:a16="http://schemas.microsoft.com/office/drawing/2014/main" id="{7ED2DD79-F3D7-4347-966E-707CBC73B6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254" y="12672822"/>
            <a:ext cx="6212656" cy="515557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C92A442-01EF-442F-9E35-9F2AE2733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88" y="18056194"/>
            <a:ext cx="6212655" cy="5155576"/>
          </a:xfrm>
          <a:prstGeom prst="rect">
            <a:avLst/>
          </a:prstGeom>
        </p:spPr>
      </p:pic>
      <p:pic>
        <p:nvPicPr>
          <p:cNvPr id="113" name="Picture 112" descr="A picture containing monitor, screen&#10;&#10;Description automatically generated">
            <a:extLst>
              <a:ext uri="{FF2B5EF4-FFF2-40B4-BE49-F238E27FC236}">
                <a16:creationId xmlns:a16="http://schemas.microsoft.com/office/drawing/2014/main" id="{77F449F8-D17C-4D52-A051-D465CCCD59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516" y="18056194"/>
            <a:ext cx="6212656" cy="5155577"/>
          </a:xfrm>
          <a:prstGeom prst="rect">
            <a:avLst/>
          </a:prstGeom>
        </p:spPr>
      </p:pic>
      <p:pic>
        <p:nvPicPr>
          <p:cNvPr id="117" name="Picture 116" descr="A close up of a screen&#10;&#10;Description automatically generated">
            <a:extLst>
              <a:ext uri="{FF2B5EF4-FFF2-40B4-BE49-F238E27FC236}">
                <a16:creationId xmlns:a16="http://schemas.microsoft.com/office/drawing/2014/main" id="{BD51FAD6-F725-43DE-A3AD-AEFB970B43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256" y="18029423"/>
            <a:ext cx="6212655" cy="5155576"/>
          </a:xfrm>
          <a:prstGeom prst="rect">
            <a:avLst/>
          </a:prstGeom>
        </p:spPr>
      </p:pic>
      <p:pic>
        <p:nvPicPr>
          <p:cNvPr id="121" name="Picture 120" descr="A picture containing monitor, screen&#10;&#10;Description automatically generated">
            <a:extLst>
              <a:ext uri="{FF2B5EF4-FFF2-40B4-BE49-F238E27FC236}">
                <a16:creationId xmlns:a16="http://schemas.microsoft.com/office/drawing/2014/main" id="{6E3DF8F4-79C3-43A6-B2D4-080E1CDE65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516" y="23895303"/>
            <a:ext cx="6212656" cy="5155577"/>
          </a:xfrm>
          <a:prstGeom prst="rect">
            <a:avLst/>
          </a:prstGeom>
        </p:spPr>
      </p:pic>
      <p:pic>
        <p:nvPicPr>
          <p:cNvPr id="119" name="Picture 118" descr="A close up of a screen&#10;&#10;Description automatically generated">
            <a:extLst>
              <a:ext uri="{FF2B5EF4-FFF2-40B4-BE49-F238E27FC236}">
                <a16:creationId xmlns:a16="http://schemas.microsoft.com/office/drawing/2014/main" id="{857A556C-BE52-4A11-BF0D-019E32335D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89" y="23846323"/>
            <a:ext cx="6212656" cy="5155577"/>
          </a:xfrm>
          <a:prstGeom prst="rect">
            <a:avLst/>
          </a:prstGeom>
        </p:spPr>
      </p:pic>
      <p:pic>
        <p:nvPicPr>
          <p:cNvPr id="123" name="Picture 122" descr="A screen shot of a computer&#10;&#10;Description automatically generated">
            <a:extLst>
              <a:ext uri="{FF2B5EF4-FFF2-40B4-BE49-F238E27FC236}">
                <a16:creationId xmlns:a16="http://schemas.microsoft.com/office/drawing/2014/main" id="{6185DA85-4426-4F94-B5A0-490F5673E5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057" y="23895303"/>
            <a:ext cx="6212655" cy="5155576"/>
          </a:xfrm>
          <a:prstGeom prst="rect">
            <a:avLst/>
          </a:prstGeom>
        </p:spPr>
      </p:pic>
      <p:pic>
        <p:nvPicPr>
          <p:cNvPr id="125" name="Picture 124" descr="A close up of a screen&#10;&#10;Description automatically generated">
            <a:extLst>
              <a:ext uri="{FF2B5EF4-FFF2-40B4-BE49-F238E27FC236}">
                <a16:creationId xmlns:a16="http://schemas.microsoft.com/office/drawing/2014/main" id="{000EB0D6-4F1D-44A1-A54C-24D2988B58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256" y="23895303"/>
            <a:ext cx="6212655" cy="5155576"/>
          </a:xfrm>
          <a:prstGeom prst="rect">
            <a:avLst/>
          </a:prstGeom>
        </p:spPr>
      </p:pic>
      <p:pic>
        <p:nvPicPr>
          <p:cNvPr id="131" name="Picture 130" descr="A screen shot of a computer&#10;&#10;Description automatically generated">
            <a:extLst>
              <a:ext uri="{FF2B5EF4-FFF2-40B4-BE49-F238E27FC236}">
                <a16:creationId xmlns:a16="http://schemas.microsoft.com/office/drawing/2014/main" id="{74FB2735-EAEA-4745-9066-D40D7B46262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162" y="24762742"/>
            <a:ext cx="4265721" cy="3539912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9C41E824-3AD6-46BA-A776-F0667EBB7A1C}"/>
              </a:ext>
            </a:extLst>
          </p:cNvPr>
          <p:cNvSpPr/>
          <p:nvPr/>
        </p:nvSpPr>
        <p:spPr>
          <a:xfrm>
            <a:off x="36383575" y="29172310"/>
            <a:ext cx="6344894" cy="3539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FD6881-480A-4A73-B492-B73A520947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929" y="29172310"/>
            <a:ext cx="5364077" cy="362825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7B3864A-D38C-4DEE-AAFA-E515A18758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600" y="12619278"/>
            <a:ext cx="6212656" cy="5155577"/>
          </a:xfrm>
          <a:prstGeom prst="rect">
            <a:avLst/>
          </a:prstGeom>
        </p:spPr>
      </p:pic>
      <p:pic>
        <p:nvPicPr>
          <p:cNvPr id="115" name="Picture 114" descr="A close up of a screen&#10;&#10;Description automatically generated">
            <a:extLst>
              <a:ext uri="{FF2B5EF4-FFF2-40B4-BE49-F238E27FC236}">
                <a16:creationId xmlns:a16="http://schemas.microsoft.com/office/drawing/2014/main" id="{CE2A098B-B0FB-44DD-8833-37D0E4BB993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111" y="18002649"/>
            <a:ext cx="6212656" cy="5155577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DD401A1-89A2-46DD-B2F7-08808993E119}"/>
              </a:ext>
            </a:extLst>
          </p:cNvPr>
          <p:cNvSpPr/>
          <p:nvPr/>
        </p:nvSpPr>
        <p:spPr>
          <a:xfrm>
            <a:off x="12158872" y="29761183"/>
            <a:ext cx="6624428" cy="1754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D5ED852-7868-4616-B277-8C4AF25788A9}"/>
              </a:ext>
            </a:extLst>
          </p:cNvPr>
          <p:cNvSpPr txBox="1"/>
          <p:nvPr/>
        </p:nvSpPr>
        <p:spPr>
          <a:xfrm>
            <a:off x="12158872" y="29761183"/>
            <a:ext cx="6624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  </a:t>
            </a:r>
          </a:p>
          <a:p>
            <a:pPr marL="342900" indent="-342900">
              <a:buAutoNum type="arabicPeriod"/>
            </a:pPr>
            <a:r>
              <a:rPr lang="en-US" dirty="0" err="1"/>
              <a:t>Shiffman</a:t>
            </a:r>
            <a:r>
              <a:rPr lang="en-US" dirty="0"/>
              <a:t>, Daniel. “THE NATURE OF CODE.” </a:t>
            </a:r>
            <a:r>
              <a:rPr lang="en-US" i="1" dirty="0"/>
              <a:t>The Nature of Code</a:t>
            </a:r>
            <a:r>
              <a:rPr lang="en-US" dirty="0"/>
              <a:t>, </a:t>
            </a:r>
            <a:r>
              <a:rPr lang="en-US" dirty="0">
                <a:hlinkClick r:id="rId24"/>
              </a:rPr>
              <a:t>https://natureofcode.com/book/chapter-7-cellular-automata/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Wolf-</a:t>
            </a:r>
            <a:r>
              <a:rPr lang="en-US" dirty="0" err="1"/>
              <a:t>Gladrow</a:t>
            </a:r>
            <a:r>
              <a:rPr lang="en-US" dirty="0"/>
              <a:t>, Dieter A. </a:t>
            </a:r>
            <a:r>
              <a:rPr lang="en-US" i="1" dirty="0"/>
              <a:t>Lattice Gas Cellular Automata and Lattice </a:t>
            </a:r>
            <a:r>
              <a:rPr lang="en-US" i="1" dirty="0" err="1"/>
              <a:t>Boltzman</a:t>
            </a:r>
            <a:r>
              <a:rPr lang="en-US" i="1" dirty="0"/>
              <a:t> Methods--An Introduction</a:t>
            </a:r>
            <a:r>
              <a:rPr lang="en-US" dirty="0"/>
              <a:t>. Alfred Wegener Institute for Polar and Marine Research, 2005.</a:t>
            </a:r>
          </a:p>
        </p:txBody>
      </p:sp>
      <p:pic>
        <p:nvPicPr>
          <p:cNvPr id="146" name="Picture 145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53DCAB5A-2D48-4097-B0BF-6878F77EFF0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354" y="29461197"/>
            <a:ext cx="2220072" cy="222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457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661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Moore</dc:creator>
  <cp:lastModifiedBy>Harry Moore</cp:lastModifiedBy>
  <cp:revision>28</cp:revision>
  <dcterms:created xsi:type="dcterms:W3CDTF">2019-12-02T02:27:13Z</dcterms:created>
  <dcterms:modified xsi:type="dcterms:W3CDTF">2019-12-03T03:07:28Z</dcterms:modified>
</cp:coreProperties>
</file>