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5" r:id="rId6"/>
    <p:sldId id="295" r:id="rId7"/>
    <p:sldId id="278" r:id="rId8"/>
    <p:sldId id="281" r:id="rId9"/>
    <p:sldId id="282" r:id="rId10"/>
    <p:sldId id="266" r:id="rId11"/>
    <p:sldId id="279" r:id="rId12"/>
    <p:sldId id="280" r:id="rId13"/>
    <p:sldId id="267" r:id="rId14"/>
    <p:sldId id="283" r:id="rId15"/>
    <p:sldId id="284" r:id="rId16"/>
    <p:sldId id="286" r:id="rId17"/>
    <p:sldId id="287" r:id="rId18"/>
    <p:sldId id="288" r:id="rId19"/>
    <p:sldId id="290" r:id="rId20"/>
    <p:sldId id="289" r:id="rId21"/>
    <p:sldId id="291" r:id="rId22"/>
    <p:sldId id="294" r:id="rId23"/>
    <p:sldId id="293" r:id="rId24"/>
    <p:sldId id="292" r:id="rId25"/>
    <p:sldId id="258" r:id="rId26"/>
    <p:sldId id="269" r:id="rId27"/>
    <p:sldId id="270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5" autoAdjust="0"/>
    <p:restoredTop sz="90617" autoAdjust="0"/>
  </p:normalViewPr>
  <p:slideViewPr>
    <p:cSldViewPr>
      <p:cViewPr>
        <p:scale>
          <a:sx n="72" d="100"/>
          <a:sy n="72" d="100"/>
        </p:scale>
        <p:origin x="-32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</a:t>
            </a:r>
            <a:r>
              <a:rPr lang="en-US" dirty="0" smtClean="0"/>
              <a:t>icon</a:t>
            </a:r>
            <a:r>
              <a:rPr lang="en-US" baseline="0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</a:t>
            </a:r>
            <a:r>
              <a:rPr lang="en-US" dirty="0" smtClean="0"/>
              <a:t>icon</a:t>
            </a:r>
            <a:r>
              <a:rPr lang="en-US" baseline="0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</a:t>
            </a:r>
            <a:r>
              <a:rPr lang="en-US" dirty="0" smtClean="0"/>
              <a:t>icon</a:t>
            </a:r>
            <a:r>
              <a:rPr lang="en-US" baseline="0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</a:t>
            </a:r>
            <a:r>
              <a:rPr lang="en-US" dirty="0" smtClean="0"/>
              <a:t>icon</a:t>
            </a:r>
            <a:r>
              <a:rPr lang="en-US" baseline="0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mongodb.org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TÌM HIỂU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2286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Hiền</a:t>
            </a:r>
            <a:r>
              <a:rPr lang="en-US" dirty="0" smtClean="0"/>
              <a:t> </a:t>
            </a:r>
            <a:r>
              <a:rPr lang="en-US" dirty="0" err="1" smtClean="0"/>
              <a:t>Hạo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     </a:t>
            </a: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        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Minh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         </a:t>
            </a:r>
            <a:r>
              <a:rPr lang="en-US" dirty="0" err="1" smtClean="0"/>
              <a:t>Trịnh</a:t>
            </a:r>
            <a:r>
              <a:rPr lang="en-US" dirty="0" smtClean="0"/>
              <a:t> Minh </a:t>
            </a:r>
            <a:r>
              <a:rPr lang="en-US" dirty="0" err="1" smtClean="0"/>
              <a:t>Tuấn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    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1027" name="Picture 3" descr="C:\Users\admin\Pictures\Camera Roll\mongodb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6200"/>
            <a:ext cx="3657600" cy="2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5334000"/>
            <a:ext cx="8104083" cy="579921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Khi</a:t>
            </a:r>
            <a:r>
              <a:rPr lang="en-US" sz="4000" b="1" dirty="0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nào</a:t>
            </a:r>
            <a:r>
              <a:rPr lang="en-US" sz="4000" b="1" dirty="0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nên</a:t>
            </a:r>
            <a:r>
              <a:rPr lang="en-US" sz="4000" b="1" dirty="0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sử</a:t>
            </a:r>
            <a:r>
              <a:rPr lang="en-US" sz="4000" b="1" dirty="0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dụng</a:t>
            </a:r>
            <a:r>
              <a:rPr lang="en-US" sz="4000" b="1" dirty="0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MongoDB</a:t>
            </a:r>
            <a:r>
              <a:rPr lang="en-US" sz="4000" b="1" dirty="0" smtClean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sz="4000" b="1" dirty="0">
              <a:solidFill>
                <a:srgbClr val="00206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802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8" b="9378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r="2435"/>
          <a:stretch>
            <a:fillRect/>
          </a:stretch>
        </p:blipFill>
        <p:spPr/>
      </p:pic>
      <p:pic>
        <p:nvPicPr>
          <p:cNvPr id="1027" name="Picture 3" descr="C:\Users\admin\Pictures\Camera Roll\question-mark-42116_960_7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909038"/>
            <a:ext cx="2187307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Mongo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dùng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cho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các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hệ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thống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.</a:t>
            </a:r>
          </a:p>
          <a:p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Hệ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thống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realtime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(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thời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gian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thực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)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yêu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cầu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phản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hồi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nhanh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.</a:t>
            </a:r>
          </a:p>
          <a:p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Các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hệ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thống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bigdata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với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yêu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cầu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truy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vấn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nhanh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.</a:t>
            </a:r>
          </a:p>
          <a:p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Các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hệ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thống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có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tần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suất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write/insert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lớn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.</a:t>
            </a:r>
          </a:p>
          <a:p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Sử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dụng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làm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search engine</a:t>
            </a:r>
          </a:p>
        </p:txBody>
      </p:sp>
      <p:pic>
        <p:nvPicPr>
          <p:cNvPr id="2050" name="Picture 2" descr="C:\Users\admin\Pictures\Camera Roll\mongo-db-lea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9829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8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CÀI ĐẶT MONGODB 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362200"/>
            <a:ext cx="5486400" cy="91440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smtClean="0">
                <a:solidFill>
                  <a:schemeClr val="accent1"/>
                </a:solidFill>
              </a:rPr>
              <a:t>TRÊN WINDOWS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pic>
        <p:nvPicPr>
          <p:cNvPr id="3075" name="Picture 3" descr="C:\Users\admin\Pictures\Camera Roll\36E58PICnC6_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6264">
            <a:off x="2618775" y="3348352"/>
            <a:ext cx="1785504" cy="25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9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6 -0.07083 C -0.05676 -0.10578 -0.00873 -0.13287 0.04972 -0.13287 C 0.11025 -0.13287 0.15842 -0.10578 0.15842 -0.07083 C 0.15842 -0.03587 0.20671 -0.00879 0.26711 -0.00879 C 0.32569 -0.00879 0.37438 -0.03587 0.37438 -0.07083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9829800" cy="1295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http://www.mongodb.org/downloads/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1298331"/>
            <a:ext cx="8839200" cy="39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Click </a:t>
            </a:r>
            <a:r>
              <a:rPr lang="en-US" sz="3600" dirty="0" err="1"/>
              <a:t>đúp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file </a:t>
            </a:r>
            <a:r>
              <a:rPr lang="en-US" sz="3600" dirty="0" err="1"/>
              <a:t>mới</a:t>
            </a:r>
            <a:r>
              <a:rPr lang="en-US" sz="3600" dirty="0"/>
              <a:t> </a:t>
            </a:r>
            <a:r>
              <a:rPr lang="en-US" sz="3600" dirty="0" err="1"/>
              <a:t>tải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1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8458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1:</a:t>
            </a:r>
            <a:endParaRPr lang="en-US" dirty="0"/>
          </a:p>
        </p:txBody>
      </p:sp>
      <p:pic>
        <p:nvPicPr>
          <p:cNvPr id="4" name="image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371600"/>
            <a:ext cx="8610600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2:</a:t>
            </a:r>
            <a:endParaRPr lang="en-US" dirty="0"/>
          </a:p>
        </p:txBody>
      </p:sp>
      <p:pic>
        <p:nvPicPr>
          <p:cNvPr id="4" name="image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1600"/>
            <a:ext cx="8305800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2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3:</a:t>
            </a:r>
            <a:endParaRPr lang="en-US" dirty="0"/>
          </a:p>
        </p:txBody>
      </p:sp>
      <p:pic>
        <p:nvPicPr>
          <p:cNvPr id="4" name="image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371600"/>
            <a:ext cx="8458200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4:</a:t>
            </a:r>
            <a:endParaRPr lang="en-US" dirty="0"/>
          </a:p>
        </p:txBody>
      </p:sp>
      <p:pic>
        <p:nvPicPr>
          <p:cNvPr id="4" name="image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1600"/>
            <a:ext cx="8610600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5:</a:t>
            </a:r>
            <a:endParaRPr lang="en-US" dirty="0"/>
          </a:p>
        </p:txBody>
      </p:sp>
      <p:pic>
        <p:nvPicPr>
          <p:cNvPr id="4" name="image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1600"/>
            <a:ext cx="8534400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9829800" cy="1082674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solidFill>
                  <a:srgbClr val="29631D"/>
                </a:solidFill>
              </a:rPr>
              <a:t>MongoDB</a:t>
            </a:r>
            <a:r>
              <a:rPr lang="en-US" sz="7200" dirty="0" smtClean="0">
                <a:solidFill>
                  <a:srgbClr val="29631D"/>
                </a:solidFill>
              </a:rPr>
              <a:t> </a:t>
            </a:r>
            <a:r>
              <a:rPr lang="en-US" sz="7200" dirty="0" err="1" smtClean="0">
                <a:solidFill>
                  <a:srgbClr val="29631D"/>
                </a:solidFill>
              </a:rPr>
              <a:t>là</a:t>
            </a:r>
            <a:r>
              <a:rPr lang="en-US" sz="7200" dirty="0" smtClean="0">
                <a:solidFill>
                  <a:srgbClr val="29631D"/>
                </a:solidFill>
              </a:rPr>
              <a:t> </a:t>
            </a:r>
            <a:r>
              <a:rPr lang="en-US" sz="7200" dirty="0" err="1" smtClean="0">
                <a:solidFill>
                  <a:srgbClr val="29631D"/>
                </a:solidFill>
              </a:rPr>
              <a:t>gì</a:t>
            </a:r>
            <a:r>
              <a:rPr lang="en-US" sz="7200" dirty="0" smtClean="0">
                <a:solidFill>
                  <a:srgbClr val="29631D"/>
                </a:solidFill>
              </a:rPr>
              <a:t> ?</a:t>
            </a:r>
            <a:endParaRPr lang="en-US" sz="7200" dirty="0">
              <a:solidFill>
                <a:srgbClr val="29631D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77000" y="1371600"/>
            <a:ext cx="3657600" cy="219456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sym typeface="Wingdings 2"/>
              </a:rPr>
              <a:t> </a:t>
            </a:r>
            <a:r>
              <a:rPr lang="vi-VN" sz="2800" b="1" dirty="0">
                <a:solidFill>
                  <a:srgbClr val="00B050"/>
                </a:solidFill>
                <a:latin typeface="+mj-lt"/>
              </a:rPr>
              <a:t>MongoDB là một hệ quản trị cơ sở dữ liệu mã nguồn mở, là CSDL thuộc NoSql và được hàng triệu người sử dụng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r="886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6477000" y="3775555"/>
            <a:ext cx="350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j-lt"/>
                <a:sym typeface="Wingdings 2"/>
              </a:rPr>
              <a:t>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Là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một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database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hướng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tài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liệu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(document)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được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lưu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trữ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kiểu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JSON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nên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truy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vấn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rất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sym typeface="Wingdings 2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+mj-lt"/>
                <a:sym typeface="Wingdings 2"/>
              </a:rPr>
              <a:t>nhanh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6571E-6 -2.59259E-6 C 3.66571E-6 0.0331 0.04295 0.05996 0.0958 0.05996 C 0.15829 0.05996 0.18068 0.0301 0.19018 0.01204 L 0.19981 -0.01203 C 0.20932 -0.03009 0.2334 -0.05995 0.30382 -0.05995 C 0.3486 -0.05995 0.39989 -0.0331 0.39989 -2.59259E-6 C 0.39989 0.0331 0.3486 0.05996 0.30382 0.05996 C 0.2334 0.05996 0.20932 0.0301 0.19981 0.01204 L 0.19018 -0.01203 C 0.18068 -0.03009 0.15829 -0.05995 0.0958 -0.05995 C 0.04295 -0.05995 3.66571E-6 -0.0331 3.66571E-6 -2.59259E-6 Z " pathEditMode="relative" rAng="0" ptsTypes="ffFffffFfff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6:</a:t>
            </a:r>
            <a:endParaRPr lang="en-US" dirty="0"/>
          </a:p>
        </p:txBody>
      </p:sp>
      <p:pic>
        <p:nvPicPr>
          <p:cNvPr id="4" name="image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371600"/>
            <a:ext cx="8305800" cy="3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BƯỚC 7: </a:t>
            </a:r>
            <a:endParaRPr lang="en-US" dirty="0"/>
          </a:p>
        </p:txBody>
      </p:sp>
      <p:pic>
        <p:nvPicPr>
          <p:cNvPr id="4" name="image19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371600"/>
            <a:ext cx="8686800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Cấu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hình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MongoDB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trên</a:t>
            </a:r>
            <a:r>
              <a:rPr lang="en-US" b="1" dirty="0" smtClean="0">
                <a:solidFill>
                  <a:schemeClr val="accent1"/>
                </a:solidFill>
              </a:rPr>
              <a:t> Windows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dmin\Pictures\Camera Roll\36E58PICnC6_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55110">
            <a:off x="327908" y="-123373"/>
            <a:ext cx="762000" cy="171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Pictures\Camera Roll\36E58PICnC6_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1378">
            <a:off x="3739938" y="1884276"/>
            <a:ext cx="898072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94 0.02083 C -0.05194 0.05648 -0.02396 0.08426 0.01002 0.08426 C 0.04504 0.08426 0.07302 0.05648 0.07302 0.02083 C 0.07302 -0.01505 0.10101 -0.0426 0.13603 -0.0426 C 0.17 -0.0426 0.19812 -0.01505 0.19812 0.02083 " pathEditMode="relative" rAng="0" ptsTypes="fffff">
                                      <p:cBhvr>
                                        <p:cTn id="6" dur="3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0643E-7 -2.22222E-6 C -3.30643E-7 0.03496 0.04465 0.06204 0.09906 0.06204 C 0.15504 0.06204 0.19982 0.03496 0.19982 -2.22222E-6 C 0.19982 -0.03495 0.2446 -0.06203 0.30057 -0.06203 C 0.35499 -0.06203 0.40003 -0.03495 0.40003 -2.22222E-6 " pathEditMode="relative" rAng="0" ptsTypes="fffff">
                                      <p:cBhvr>
                                        <p:cTn id="10" dur="6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MongoDB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8915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23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371600"/>
            <a:ext cx="868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9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PHẦN TRÌNH BÀY CỦA NHÓM TỚI ĐÂY LÀ HẾT !</a:t>
            </a:r>
            <a:endParaRPr lang="en-US" b="1" dirty="0"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8" y="1828800"/>
            <a:ext cx="8305801" cy="34766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j-lt"/>
              </a:rPr>
              <a:t>CÁM ƠN QUÝ THẦY CÔ </a:t>
            </a:r>
            <a:r>
              <a:rPr lang="en-US" sz="4000" smtClean="0">
                <a:latin typeface="+mj-lt"/>
              </a:rPr>
              <a:t>VÀ CÁC BẠN </a:t>
            </a:r>
            <a:r>
              <a:rPr lang="en-US" sz="4000" dirty="0" smtClean="0">
                <a:latin typeface="+mj-lt"/>
              </a:rPr>
              <a:t>SINH VIÊN ĐÃ LẮNG NGHE !</a:t>
            </a:r>
            <a:endParaRPr lang="en-US" sz="4000" dirty="0">
              <a:latin typeface="+mj-lt"/>
            </a:endParaRPr>
          </a:p>
        </p:txBody>
      </p:sp>
      <p:pic>
        <p:nvPicPr>
          <p:cNvPr id="5122" name="Picture 2" descr="C:\Users\admin\Pictures\Camera Roll\hero_squid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399"/>
            <a:ext cx="7505700" cy="318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8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DeflateInflate">
              <a:avLst/>
            </a:prstTxWarp>
          </a:bodyPr>
          <a:lstStyle/>
          <a:p>
            <a:pPr algn="ctr"/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Sự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khác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biệt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giữa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MongoDB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&amp;</a:t>
            </a:r>
            <a:b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các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hệ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quản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trị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CSDL </a:t>
            </a: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khác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endParaRPr lang="en-US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874700"/>
              </p:ext>
            </p:extLst>
          </p:nvPr>
        </p:nvGraphicFramePr>
        <p:xfrm>
          <a:off x="609600" y="1447800"/>
          <a:ext cx="10820400" cy="3620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/>
                <a:gridCol w="5410200"/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Database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Database</a:t>
                      </a:r>
                      <a:endParaRPr lang="en-US" sz="2800" dirty="0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Collection</a:t>
                      </a:r>
                      <a:endParaRPr lang="en-US" sz="2800" dirty="0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Tuple/Row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Document</a:t>
                      </a:r>
                      <a:endParaRPr lang="en-US" sz="2800" dirty="0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Column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Field</a:t>
                      </a:r>
                      <a:endParaRPr lang="en-US" sz="2800" dirty="0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Table Join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Embedded</a:t>
                      </a:r>
                      <a:r>
                        <a:rPr lang="en-US" sz="2800" baseline="0" dirty="0" smtClean="0"/>
                        <a:t> Documents</a:t>
                      </a:r>
                      <a:endParaRPr lang="en-US" sz="2800" dirty="0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Primary Key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Primary Key(</a:t>
                      </a:r>
                      <a:r>
                        <a:rPr lang="en-US" sz="2800" dirty="0" err="1" smtClean="0"/>
                        <a:t>mặc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định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là_id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5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7 L 0.25 0 L 0 0 Z" pathEditMode="relative" ptsTypes="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+mj-lt"/>
              </a:rPr>
              <a:t>COLLECTION </a:t>
            </a:r>
            <a:endParaRPr lang="en-US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  <a:reflection blurRad="6350" stA="55000" endA="50" endPos="85000" dist="29997" dir="5400000" sy="-100000" algn="bl" rotWithShape="0"/>
              </a:effectLst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+mj-lt"/>
              </a:rPr>
              <a:t>DOCUMENT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  <a:reflection blurRad="6350" stA="55000" endA="50" endPos="85000" dist="29997" dir="5400000" sy="-100000" algn="bl" rotWithShape="0"/>
              </a:effectLst>
              <a:latin typeface="+mj-lt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r="13627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38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urveDown">
              <a:avLst/>
            </a:prstTxWarp>
          </a:bodyPr>
          <a:lstStyle/>
          <a:p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COLLECTION</a:t>
            </a:r>
            <a:endParaRPr lang="en-US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Là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nhóm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các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tài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liệu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(document),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tương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đương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với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1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bảng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(table)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trong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CSDL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thông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thường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,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nên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mỗi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collection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sẽ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thuộc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1 database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duy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nhất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.</a:t>
            </a:r>
          </a:p>
          <a:p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Không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có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sự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ràng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buộc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Relationship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như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các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hệ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quản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trị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CSDL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khác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nên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việc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truy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xuất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rất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nhanh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,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chính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vì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thế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mỗi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collection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có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thể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chứa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nhiều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thể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loại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khác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nhau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không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giống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như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table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trong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hệ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quản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trị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MySQL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là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các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field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cố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địnnh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3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urveDown">
              <a:avLst/>
            </a:prstTxWarp>
          </a:bodyPr>
          <a:lstStyle/>
          <a:p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Document</a:t>
            </a:r>
            <a:endParaRPr lang="en-US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Có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cấu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trúc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tương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tự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như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kiểu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dữ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liệu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JSON.</a:t>
            </a:r>
          </a:p>
          <a:p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Giống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như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các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record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dữ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liệu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trong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MySQL,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tuy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nhiên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nó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có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sự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khác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biệt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là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các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cặp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(key =&gt; value)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có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thể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không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giống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nhau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ở </a:t>
            </a:r>
            <a:r>
              <a:rPr lang="en-US" sz="3200" dirty="0" err="1" smtClean="0">
                <a:solidFill>
                  <a:schemeClr val="accent1"/>
                </a:solidFill>
                <a:latin typeface="+mj-lt"/>
              </a:rPr>
              <a:t>mỗi</a:t>
            </a: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document.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46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+mj-lt"/>
              </a:rPr>
              <a:t>ƯU ĐIỂM </a:t>
            </a:r>
            <a:endParaRPr lang="en-US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  <a:reflection blurRad="6350" stA="55000" endA="50" endPos="85000" dist="29997" dir="5400000" sy="-100000" algn="bl" rotWithShape="0"/>
              </a:effectLst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+mj-lt"/>
              </a:rPr>
              <a:t>NHƯỢC ĐIỂM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  <a:reflection blurRad="6350" stA="55000" endA="50" endPos="85000" dist="29997" dir="5400000" sy="-100000" algn="bl" rotWithShape="0"/>
              </a:effectLst>
              <a:latin typeface="+mj-lt"/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6" r="11786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r="8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4440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 -0.038 0.075 -0.062 0.125 -0.062 C 0.175 -0.062 0.22 -0.038 0.25 0 C 0.22 0.038 0.175 0.062 0.125 0.062 C 0.075 0.062 0.03 0.038 0 0 Z" pathEditMode="relative" ptsTypes="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/>
          </a:bodyPr>
          <a:lstStyle/>
          <a:p>
            <a:r>
              <a:rPr lang="en-US" sz="3600" b="1" dirty="0" err="1" smtClean="0">
                <a:solidFill>
                  <a:srgbClr val="00B0F0"/>
                </a:solidFill>
              </a:rPr>
              <a:t>Ưu</a:t>
            </a: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điểm</a:t>
            </a: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của</a:t>
            </a: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MongoDB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Schema </a:t>
            </a:r>
            <a:r>
              <a:rPr lang="en-US" sz="3200" dirty="0" err="1" smtClean="0"/>
              <a:t>linh</a:t>
            </a:r>
            <a:r>
              <a:rPr lang="en-US" sz="3200" dirty="0" smtClean="0"/>
              <a:t> </a:t>
            </a:r>
            <a:r>
              <a:rPr lang="en-US" sz="3200" dirty="0" err="1" smtClean="0"/>
              <a:t>hoạt</a:t>
            </a:r>
            <a:endParaRPr lang="en-US" sz="3200" dirty="0" smtClean="0"/>
          </a:p>
          <a:p>
            <a:r>
              <a:rPr lang="en-US" sz="3200" dirty="0" err="1" smtClean="0"/>
              <a:t>Cấu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r>
              <a:rPr lang="en-US" sz="3200" dirty="0" smtClean="0"/>
              <a:t> </a:t>
            </a:r>
            <a:r>
              <a:rPr lang="en-US" sz="3200" dirty="0" err="1" smtClean="0"/>
              <a:t>rõ</a:t>
            </a:r>
            <a:r>
              <a:rPr lang="en-US" sz="3200" dirty="0" smtClean="0"/>
              <a:t> </a:t>
            </a:r>
            <a:r>
              <a:rPr lang="en-US" sz="3200" dirty="0" err="1" smtClean="0"/>
              <a:t>ràng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nhớ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</a:t>
            </a:r>
            <a:r>
              <a:rPr lang="en-US" sz="3200" dirty="0" err="1" smtClean="0"/>
              <a:t>tại</a:t>
            </a:r>
            <a:r>
              <a:rPr lang="en-US" sz="3200" dirty="0" smtClean="0"/>
              <a:t> ,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truy</a:t>
            </a:r>
            <a:r>
              <a:rPr lang="en-US" sz="3200" dirty="0" smtClean="0"/>
              <a:t> </a:t>
            </a:r>
            <a:r>
              <a:rPr lang="en-US" sz="3200" dirty="0" err="1" smtClean="0"/>
              <a:t>vấn</a:t>
            </a:r>
            <a:r>
              <a:rPr lang="en-US" sz="3200" dirty="0" smtClean="0"/>
              <a:t> </a:t>
            </a:r>
            <a:r>
              <a:rPr lang="en-US" sz="3200" dirty="0" err="1" smtClean="0"/>
              <a:t>nhanh</a:t>
            </a:r>
            <a:endParaRPr lang="en-US" sz="3200" dirty="0" smtClean="0"/>
          </a:p>
          <a:p>
            <a:r>
              <a:rPr lang="en-US" sz="3200" dirty="0" err="1" smtClean="0"/>
              <a:t>MongoDB</a:t>
            </a:r>
            <a:r>
              <a:rPr lang="en-US" sz="3200" dirty="0" smtClean="0"/>
              <a:t> </a:t>
            </a:r>
            <a:r>
              <a:rPr lang="en-US" sz="3200" dirty="0" err="1" smtClean="0"/>
              <a:t>rất</a:t>
            </a:r>
            <a:r>
              <a:rPr lang="en-US" sz="3200" dirty="0" smtClean="0"/>
              <a:t> </a:t>
            </a:r>
            <a:r>
              <a:rPr lang="en-US" sz="3200" dirty="0" err="1" smtClean="0"/>
              <a:t>dễ</a:t>
            </a:r>
            <a:r>
              <a:rPr lang="en-US" sz="3200" dirty="0" smtClean="0"/>
              <a:t> </a:t>
            </a:r>
            <a:r>
              <a:rPr lang="en-US" sz="3200" dirty="0" err="1" smtClean="0"/>
              <a:t>mở</a:t>
            </a:r>
            <a:r>
              <a:rPr lang="en-US" sz="3200" dirty="0" smtClean="0"/>
              <a:t> </a:t>
            </a:r>
            <a:r>
              <a:rPr lang="en-US" sz="3200" dirty="0" err="1" smtClean="0"/>
              <a:t>rộng</a:t>
            </a:r>
            <a:r>
              <a:rPr lang="en-US" sz="3200" dirty="0" smtClean="0"/>
              <a:t>,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join</a:t>
            </a:r>
          </a:p>
          <a:p>
            <a:r>
              <a:rPr lang="en-US" sz="3200" dirty="0" err="1" smtClean="0"/>
              <a:t>Phù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realtime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4130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/>
          </a:bodyPr>
          <a:lstStyle/>
          <a:p>
            <a:r>
              <a:rPr lang="en-US" sz="3600" b="1" dirty="0" err="1" smtClean="0">
                <a:solidFill>
                  <a:srgbClr val="00B0F0"/>
                </a:solidFill>
              </a:rPr>
              <a:t>Nhược</a:t>
            </a: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điểm</a:t>
            </a: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của</a:t>
            </a: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MongoDB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chất</a:t>
            </a:r>
            <a:r>
              <a:rPr lang="en-US" sz="3200" dirty="0" smtClean="0"/>
              <a:t> </a:t>
            </a:r>
            <a:r>
              <a:rPr lang="en-US" sz="3200" dirty="0" err="1" smtClean="0"/>
              <a:t>ràng</a:t>
            </a:r>
            <a:r>
              <a:rPr lang="en-US" sz="3200" dirty="0" smtClean="0"/>
              <a:t> </a:t>
            </a:r>
            <a:r>
              <a:rPr lang="en-US" sz="3200" dirty="0" err="1" smtClean="0"/>
              <a:t>buộc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RDBMS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thao</a:t>
            </a:r>
            <a:r>
              <a:rPr lang="en-US" sz="3200" dirty="0" smtClean="0"/>
              <a:t> </a:t>
            </a:r>
            <a:r>
              <a:rPr lang="en-US" sz="3200" dirty="0" err="1" smtClean="0"/>
              <a:t>tác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</a:t>
            </a:r>
            <a:r>
              <a:rPr lang="en-US" sz="3200" dirty="0" err="1" smtClean="0"/>
              <a:t>thì</a:t>
            </a:r>
            <a:r>
              <a:rPr lang="en-US" sz="3200" dirty="0" smtClean="0"/>
              <a:t> </a:t>
            </a:r>
            <a:r>
              <a:rPr lang="en-US" sz="3200" dirty="0" err="1" smtClean="0"/>
              <a:t>phải</a:t>
            </a:r>
            <a:r>
              <a:rPr lang="en-US" sz="3200" dirty="0" smtClean="0"/>
              <a:t> </a:t>
            </a:r>
            <a:r>
              <a:rPr lang="en-US" sz="3200" dirty="0" err="1" smtClean="0"/>
              <a:t>hết</a:t>
            </a:r>
            <a:r>
              <a:rPr lang="en-US" sz="3200" dirty="0" smtClean="0"/>
              <a:t> </a:t>
            </a:r>
            <a:r>
              <a:rPr lang="en-US" sz="3200" dirty="0" err="1" smtClean="0"/>
              <a:t>sức</a:t>
            </a:r>
            <a:r>
              <a:rPr lang="en-US" sz="3200" dirty="0" smtClean="0"/>
              <a:t> </a:t>
            </a:r>
            <a:r>
              <a:rPr lang="en-US" sz="3200" dirty="0" err="1" smtClean="0"/>
              <a:t>cẩn</a:t>
            </a:r>
            <a:r>
              <a:rPr lang="en-US" sz="3200" dirty="0" smtClean="0"/>
              <a:t> </a:t>
            </a:r>
            <a:r>
              <a:rPr lang="en-US" sz="3200" dirty="0" err="1" smtClean="0"/>
              <a:t>thận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MongoDB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hao</a:t>
            </a:r>
            <a:r>
              <a:rPr lang="en-US" sz="3200" dirty="0" smtClean="0"/>
              <a:t> </a:t>
            </a:r>
            <a:r>
              <a:rPr lang="en-US" sz="3200" dirty="0" err="1" smtClean="0"/>
              <a:t>tổn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nhiều</a:t>
            </a:r>
            <a:r>
              <a:rPr lang="en-US" sz="3200" dirty="0" smtClean="0"/>
              <a:t> </a:t>
            </a:r>
            <a:r>
              <a:rPr lang="en-US" sz="3200" dirty="0" err="1" smtClean="0"/>
              <a:t>hơn</a:t>
            </a:r>
            <a:r>
              <a:rPr lang="en-US" sz="3200" dirty="0" smtClean="0"/>
              <a:t> RDBMS.</a:t>
            </a:r>
          </a:p>
        </p:txBody>
      </p:sp>
    </p:spTree>
    <p:extLst>
      <p:ext uri="{BB962C8B-B14F-4D97-AF65-F5344CB8AC3E}">
        <p14:creationId xmlns:p14="http://schemas.microsoft.com/office/powerpoint/2010/main" val="11353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uthuatphanmem.vn_Slide PowerPoint đẹp 14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thuthuatphanmem.vn_Slide PowerPoint đẹp 14</Template>
  <TotalTime>331</TotalTime>
  <Words>568</Words>
  <Application>Microsoft Office PowerPoint</Application>
  <PresentationFormat>Custom</PresentationFormat>
  <Paragraphs>76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thuthuatphanmem.vn_Slide PowerPoint đẹp 14</vt:lpstr>
      <vt:lpstr>          TÌM HIỂU   </vt:lpstr>
      <vt:lpstr>MongoDB là gì ?</vt:lpstr>
      <vt:lpstr>Sự khác biệt giữa MongoDB &amp; các hệ quản trị CSDL khác </vt:lpstr>
      <vt:lpstr>PowerPoint Presentation</vt:lpstr>
      <vt:lpstr>COLLECTION</vt:lpstr>
      <vt:lpstr>Document</vt:lpstr>
      <vt:lpstr>PowerPoint Presentation</vt:lpstr>
      <vt:lpstr>Ưu điểm của MongoDB</vt:lpstr>
      <vt:lpstr>Nhược điểm của MongoDB</vt:lpstr>
      <vt:lpstr>Khi nào nên sử dụng MongoDB </vt:lpstr>
      <vt:lpstr>PowerPoint Presentation</vt:lpstr>
      <vt:lpstr>CÀI ĐẶT MONGODB </vt:lpstr>
      <vt:lpstr>Vào trang http://www.mongodb.org/downloads/ kéo xuống dưới và làm theo hướng dẫn như hình: </vt:lpstr>
      <vt:lpstr>Click đúp vào file mới tải về và làm như sau: </vt:lpstr>
      <vt:lpstr>BƯỚC 1:</vt:lpstr>
      <vt:lpstr>BƯỚC 2:</vt:lpstr>
      <vt:lpstr>BƯỚC 3:</vt:lpstr>
      <vt:lpstr>BƯỚC 4:</vt:lpstr>
      <vt:lpstr>BƯỚC 5:</vt:lpstr>
      <vt:lpstr>BƯỚC 6:</vt:lpstr>
      <vt:lpstr>BƯỚC 7: </vt:lpstr>
      <vt:lpstr>Cấu hình MongoDB trên Windows</vt:lpstr>
      <vt:lpstr>Thư mục vừa cài đặt MongoDB: </vt:lpstr>
      <vt:lpstr>Cấu hình MongoDB </vt:lpstr>
      <vt:lpstr>PHẦN TRÌNH BÀY CỦA NHÓM TỚI ĐÂY LÀ HẾT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admin</dc:creator>
  <cp:lastModifiedBy>admin</cp:lastModifiedBy>
  <cp:revision>32</cp:revision>
  <dcterms:created xsi:type="dcterms:W3CDTF">2018-10-30T06:34:44Z</dcterms:created>
  <dcterms:modified xsi:type="dcterms:W3CDTF">2018-10-31T00:24:19Z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