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4" r:id="rId5"/>
    <p:sldId id="263" r:id="rId6"/>
    <p:sldId id="265"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ên Trần" initials="TT" lastIdx="1" clrIdx="0">
    <p:extLst>
      <p:ext uri="{19B8F6BF-5375-455C-9EA6-DF929625EA0E}">
        <p15:presenceInfo xmlns:p15="http://schemas.microsoft.com/office/powerpoint/2012/main" userId="1c1f2e26ad8b2f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371" autoAdjust="0"/>
  </p:normalViewPr>
  <p:slideViewPr>
    <p:cSldViewPr snapToGrid="0">
      <p:cViewPr varScale="1">
        <p:scale>
          <a:sx n="70" d="100"/>
          <a:sy n="70" d="100"/>
        </p:scale>
        <p:origin x="566"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3029"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42332-DBCC-45AC-A047-117FB510BEFA}"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B52B5-185A-40FD-9022-865BF8C30EAE}" type="slidenum">
              <a:rPr lang="en-US" smtClean="0"/>
              <a:t>‹#›</a:t>
            </a:fld>
            <a:endParaRPr lang="en-US"/>
          </a:p>
        </p:txBody>
      </p:sp>
    </p:spTree>
    <p:extLst>
      <p:ext uri="{BB962C8B-B14F-4D97-AF65-F5344CB8AC3E}">
        <p14:creationId xmlns:p14="http://schemas.microsoft.com/office/powerpoint/2010/main" val="249269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ndex.php?title=T%C3%ADnh_t%C3%A1ch_bi%E1%BB%87t_(khoa_h%E1%BB%8Dc_m%C3%A1y_t%C3%ADnh)&amp;action=edit&amp;redlink=1" TargetMode="External"/><Relationship Id="rId3" Type="http://schemas.openxmlformats.org/officeDocument/2006/relationships/hyperlink" Target="https://vi.wikipedia.org/wiki/H%E1%BB%87_qu%E1%BA%A3n_tr%E1%BB%8B_c%C6%A1_s%E1%BB%9F_d%E1%BB%AF_li%E1%BB%87u" TargetMode="External"/><Relationship Id="rId7" Type="http://schemas.openxmlformats.org/officeDocument/2006/relationships/hyperlink" Target="https://vi.wikipedia.org/w/index.php?title=T%C3%ADnh_nh%E1%BA%A5t_qu%C3%A1n_c%E1%BB%A7a_c%C6%A1_s%E1%BB%9F_d%E1%BB%AF_li%E1%BB%87u_(khoa_h%E1%BB%8Dc_m%C3%A1y_t%C3%ADnh)&amp;action=edit&amp;redlink=1"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ndex.php?title=T%C3%ADnh_nguy%C3%AAn_t%E1%BB%91_(khoa_h%E1%BB%8Dc_m%C3%A1y_t%C3%ADnh)&amp;action=edit&amp;redlink=1" TargetMode="External"/><Relationship Id="rId5" Type="http://schemas.openxmlformats.org/officeDocument/2006/relationships/hyperlink" Target="https://vi.wikipedia.org/w/index.php?title=T%C3%ADnh_to%C3%A0n_v%E1%BA%B9n_c%E1%BB%A7a_c%C6%A1_s%E1%BB%9F_d%E1%BB%AF_li%E1%BB%87u&amp;action=edit&amp;redlink=1" TargetMode="External"/><Relationship Id="rId4" Type="http://schemas.openxmlformats.org/officeDocument/2006/relationships/hyperlink" Target="https://vi.wikipedia.org/wiki/Giao_d%E1%BB%8Bch_c%C6%A1_s%E1%BB%9F_d%E1%BB%AF_li%E1%BB%87u" TargetMode="External"/><Relationship Id="rId9" Type="http://schemas.openxmlformats.org/officeDocument/2006/relationships/hyperlink" Target="https://vi.wikipedia.org/w/index.php?title=T%C3%ADnh_b%E1%BB%81n_v%E1%BB%AFng_(khoa_h%E1%BB%8Dc_m%C3%A1y_t%C3%ADnh)&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Apache CouchDB là phần mềm cơ sở dữ liệu nguồn mở tập trung vào tính dễ sử dụng và có kiến ​​trúc có thể mở rộng. Nó có kiến ​​trúc cơ sở dữ liệu NoSQL theo định hướng tài liệu và được thực hiện bằng ngôn ngữ </a:t>
            </a:r>
            <a:r>
              <a:rPr lang="vi-VN" sz="1200" b="0" i="0" kern="1200" dirty="0" smtClean="0">
                <a:solidFill>
                  <a:schemeClr val="tx1"/>
                </a:solidFill>
                <a:effectLst/>
                <a:latin typeface="+mn-lt"/>
                <a:ea typeface="+mn-ea"/>
                <a:cs typeface="+mn-cs"/>
              </a:rPr>
              <a:t>Erlang; </a:t>
            </a:r>
            <a:r>
              <a:rPr lang="vi-VN" sz="1200" b="0" i="0" kern="1200" dirty="0" smtClean="0">
                <a:solidFill>
                  <a:schemeClr val="tx1"/>
                </a:solidFill>
                <a:effectLst/>
                <a:latin typeface="+mn-lt"/>
                <a:ea typeface="+mn-ea"/>
                <a:cs typeface="+mn-cs"/>
              </a:rPr>
              <a:t>nó sử dụng JSON để lưu trữ dữ liệu, JavaScript làm ngôn ngữ truy vấn của nó bằng cách sử dụng MapReduce và HTTP cho một API</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Mỗi</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duy</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CouchDB</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API </a:t>
            </a:r>
            <a:r>
              <a:rPr lang="en-US" dirty="0" err="1" smtClean="0"/>
              <a:t>RESTful</a:t>
            </a:r>
            <a:r>
              <a:rPr lang="en-US" dirty="0" smtClean="0"/>
              <a:t> HTTP </a:t>
            </a:r>
            <a:r>
              <a:rPr lang="en-US" dirty="0" err="1" smtClean="0"/>
              <a:t>để</a:t>
            </a:r>
            <a:r>
              <a:rPr lang="en-US" dirty="0" smtClean="0"/>
              <a:t> </a:t>
            </a:r>
            <a:r>
              <a:rPr lang="en-US" dirty="0" err="1" smtClean="0"/>
              <a:t>đọc</a:t>
            </a:r>
            <a:r>
              <a:rPr lang="en-US" dirty="0" smtClean="0"/>
              <a:t> </a:t>
            </a:r>
            <a:r>
              <a:rPr lang="en-US" dirty="0" err="1" smtClean="0"/>
              <a:t>và</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thêm</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xóa</a:t>
            </a:r>
            <a:r>
              <a:rPr lang="en-US" dirty="0" smtClean="0"/>
              <a:t>) </a:t>
            </a:r>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Trước</a:t>
            </a:r>
            <a:r>
              <a:rPr lang="en-US" baseline="0" dirty="0" smtClean="0"/>
              <a:t> </a:t>
            </a:r>
            <a:r>
              <a:rPr lang="en-US" baseline="0" dirty="0" err="1" smtClean="0"/>
              <a:t>mắt</a:t>
            </a:r>
            <a:r>
              <a:rPr lang="en-US" baseline="0" dirty="0" smtClean="0"/>
              <a:t> ta </a:t>
            </a:r>
            <a:r>
              <a:rPr lang="en-US" baseline="0" dirty="0" err="1" smtClean="0"/>
              <a:t>thấy</a:t>
            </a:r>
            <a:r>
              <a:rPr lang="en-US" baseline="0" dirty="0" smtClean="0"/>
              <a:t> </a:t>
            </a:r>
            <a:r>
              <a:rPr lang="en-US" baseline="0" dirty="0" err="1" smtClean="0"/>
              <a:t>điểm</a:t>
            </a:r>
            <a:r>
              <a:rPr lang="en-US" baseline="0" dirty="0" smtClean="0"/>
              <a:t> </a:t>
            </a:r>
            <a:r>
              <a:rPr lang="en-US" baseline="0" dirty="0" err="1" smtClean="0"/>
              <a:t>mạnh</a:t>
            </a:r>
            <a:r>
              <a:rPr lang="en-US" baseline="0" dirty="0" smtClean="0"/>
              <a:t> </a:t>
            </a:r>
            <a:r>
              <a:rPr lang="en-US" baseline="0" dirty="0" err="1" smtClean="0"/>
              <a:t>của</a:t>
            </a:r>
            <a:r>
              <a:rPr lang="en-US" baseline="0" dirty="0" smtClean="0"/>
              <a:t> </a:t>
            </a:r>
            <a:r>
              <a:rPr lang="en-US" baseline="0" dirty="0" err="1" smtClean="0"/>
              <a:t>CouchDB</a:t>
            </a:r>
            <a:r>
              <a:rPr lang="en-US" baseline="0" dirty="0" smtClean="0"/>
              <a:t> </a:t>
            </a:r>
            <a:r>
              <a:rPr lang="en-US" baseline="0" dirty="0" err="1" smtClean="0"/>
              <a:t>là</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kiểu</a:t>
            </a:r>
            <a:r>
              <a:rPr lang="en-US" baseline="0" dirty="0" smtClean="0"/>
              <a:t> JSON </a:t>
            </a:r>
            <a:r>
              <a:rPr lang="en-US" baseline="0" dirty="0" err="1" smtClean="0"/>
              <a:t>tức</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lược</a:t>
            </a:r>
            <a:r>
              <a:rPr lang="en-US" baseline="0" dirty="0" smtClean="0"/>
              <a:t> </a:t>
            </a:r>
            <a:r>
              <a:rPr lang="en-US" baseline="0" dirty="0" err="1" smtClean="0"/>
              <a:t>đồ</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trước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smtClean="0"/>
          </a:p>
          <a:p>
            <a:endParaRPr lang="en-US" dirty="0"/>
          </a:p>
        </p:txBody>
      </p:sp>
      <p:sp>
        <p:nvSpPr>
          <p:cNvPr id="4" name="Slide Number Placeholder 3"/>
          <p:cNvSpPr>
            <a:spLocks noGrp="1"/>
          </p:cNvSpPr>
          <p:nvPr>
            <p:ph type="sldNum" sz="quarter" idx="10"/>
          </p:nvPr>
        </p:nvSpPr>
        <p:spPr/>
        <p:txBody>
          <a:bodyPr/>
          <a:lstStyle/>
          <a:p>
            <a:fld id="{05DB52B5-185A-40FD-9022-865BF8C30EAE}" type="slidenum">
              <a:rPr lang="en-US" smtClean="0"/>
              <a:t>2</a:t>
            </a:fld>
            <a:endParaRPr lang="en-US"/>
          </a:p>
        </p:txBody>
      </p:sp>
    </p:spTree>
    <p:extLst>
      <p:ext uri="{BB962C8B-B14F-4D97-AF65-F5344CB8AC3E}">
        <p14:creationId xmlns:p14="http://schemas.microsoft.com/office/powerpoint/2010/main" val="3440971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Apache CouchDB là một trong những hệ thống quản lý cơ sở dữ liệu mới. Chủ đề này giải thích tại sao có nhu cầu về các hệ thống mới cũng như các động lực đằng sau việc xây dựng CouchDB. Với tư cách là các nhà phát triển CouchDB, chúng tôi rất vui mừng khi sử dụng CouchDB. Trong chủ đề này, chúng tôi sẽ chia sẻ với bạn những lý do cho sự nhiệt tình của chúng tôi. Chúng tôi sẽ cho bạn thấy mô hình tài liệu không có lược đồ của CouchDB phù hợp hơn với các ứng dụng thông thường như thế nào, công cụ truy vấn tích hợp là cách mạnh mẽ để sử dụng và xử lý dữ liệu của bạn, và cách thiết kế của CouchDB tự cung cấp cho mô đun hóa và khả năng mở rộng</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ACID</a:t>
            </a:r>
            <a:r>
              <a:rPr lang="vi-VN" sz="1200" b="0" i="0" kern="1200" dirty="0" smtClean="0">
                <a:solidFill>
                  <a:schemeClr val="tx1"/>
                </a:solidFill>
                <a:effectLst/>
                <a:latin typeface="+mn-lt"/>
                <a:ea typeface="+mn-ea"/>
                <a:cs typeface="+mn-cs"/>
              </a:rPr>
              <a:t> là từ viết tắt các chữ cái đầu của bốn từ tiếng Anh </a:t>
            </a:r>
            <a:r>
              <a:rPr lang="vi-VN" sz="1200" b="0" i="1" kern="1200" dirty="0" smtClean="0">
                <a:solidFill>
                  <a:schemeClr val="tx1"/>
                </a:solidFill>
                <a:effectLst/>
                <a:latin typeface="+mn-lt"/>
                <a:ea typeface="+mn-ea"/>
                <a:cs typeface="+mn-cs"/>
              </a:rPr>
              <a:t>atomicity</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consistency</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isolation</a:t>
            </a:r>
            <a:r>
              <a:rPr lang="vi-VN" sz="1200" b="0" i="0" kern="1200" dirty="0" smtClean="0">
                <a:solidFill>
                  <a:schemeClr val="tx1"/>
                </a:solidFill>
                <a:effectLst/>
                <a:latin typeface="+mn-lt"/>
                <a:ea typeface="+mn-ea"/>
                <a:cs typeface="+mn-cs"/>
              </a:rPr>
              <a:t>, và </a:t>
            </a:r>
            <a:r>
              <a:rPr lang="vi-VN" sz="1200" b="0" i="1" kern="1200" dirty="0" smtClean="0">
                <a:solidFill>
                  <a:schemeClr val="tx1"/>
                </a:solidFill>
                <a:effectLst/>
                <a:latin typeface="+mn-lt"/>
                <a:ea typeface="+mn-ea"/>
                <a:cs typeface="+mn-cs"/>
              </a:rPr>
              <a:t>durability</a:t>
            </a:r>
            <a:r>
              <a:rPr lang="vi-VN" sz="1200" b="0" i="0" kern="1200" dirty="0" smtClean="0">
                <a:solidFill>
                  <a:schemeClr val="tx1"/>
                </a:solidFill>
                <a:effectLst/>
                <a:latin typeface="+mn-lt"/>
                <a:ea typeface="+mn-ea"/>
                <a:cs typeface="+mn-cs"/>
              </a:rPr>
              <a:t>. Chúng được coi là bốn thuộc tính quan trọng của một </a:t>
            </a:r>
            <a:r>
              <a:rPr lang="vi-VN" sz="1200" b="0" i="0" u="none" strike="noStrike" kern="1200" dirty="0" smtClean="0">
                <a:solidFill>
                  <a:schemeClr val="tx1"/>
                </a:solidFill>
                <a:effectLst/>
                <a:latin typeface="+mn-lt"/>
                <a:ea typeface="+mn-ea"/>
                <a:cs typeface="+mn-cs"/>
                <a:hlinkClick r:id="rId3" tooltip="Hệ quản trị cơ sở dữ liệu"/>
              </a:rPr>
              <a:t>hệ quản trị cơ sở dữ liệu</a:t>
            </a:r>
            <a:r>
              <a:rPr lang="vi-VN" sz="1200" b="0" i="0" kern="1200" dirty="0" smtClean="0">
                <a:solidFill>
                  <a:schemeClr val="tx1"/>
                </a:solidFill>
                <a:effectLst/>
                <a:latin typeface="+mn-lt"/>
                <a:ea typeface="+mn-ea"/>
                <a:cs typeface="+mn-cs"/>
              </a:rPr>
              <a:t> khi xử lý bất kỳ </a:t>
            </a:r>
            <a:r>
              <a:rPr lang="vi-VN" sz="1200" b="0" i="0" u="none" strike="noStrike" kern="1200" dirty="0" smtClean="0">
                <a:solidFill>
                  <a:schemeClr val="tx1"/>
                </a:solidFill>
                <a:effectLst/>
                <a:latin typeface="+mn-lt"/>
                <a:ea typeface="+mn-ea"/>
                <a:cs typeface="+mn-cs"/>
                <a:hlinkClick r:id="rId4" tooltip="Giao dịch cơ sở dữ liệu"/>
              </a:rPr>
              <a:t>giao dịch</a:t>
            </a:r>
            <a:r>
              <a:rPr lang="vi-VN" sz="1200" b="0" i="0" kern="1200" dirty="0" smtClean="0">
                <a:solidFill>
                  <a:schemeClr val="tx1"/>
                </a:solidFill>
                <a:effectLst/>
                <a:latin typeface="+mn-lt"/>
                <a:ea typeface="+mn-ea"/>
                <a:cs typeface="+mn-cs"/>
              </a:rPr>
              <a:t>nào. Nếu thiếu một trong những thuộc tính này thì </a:t>
            </a:r>
            <a:r>
              <a:rPr lang="vi-VN" sz="1200" b="0" i="0" u="none" strike="noStrike" kern="1200" dirty="0" smtClean="0">
                <a:solidFill>
                  <a:schemeClr val="tx1"/>
                </a:solidFill>
                <a:effectLst/>
                <a:latin typeface="+mn-lt"/>
                <a:ea typeface="+mn-ea"/>
                <a:cs typeface="+mn-cs"/>
                <a:hlinkClick r:id="rId5" tooltip="Tính toàn vẹn của cơ sở dữ liệu (trang chưa được viết)"/>
              </a:rPr>
              <a:t>tính toàn vẹn của cơ sở dữ liệu</a:t>
            </a:r>
            <a:r>
              <a:rPr lang="vi-VN" sz="1200" b="0" i="0" kern="1200" dirty="0" smtClean="0">
                <a:solidFill>
                  <a:schemeClr val="tx1"/>
                </a:solidFill>
                <a:effectLst/>
                <a:latin typeface="+mn-lt"/>
                <a:ea typeface="+mn-ea"/>
                <a:cs typeface="+mn-cs"/>
              </a:rPr>
              <a:t> khó có thể được đảm bảo. Trong một hệ quản trị cơ sở dư liệu, một </a:t>
            </a:r>
            <a:r>
              <a:rPr lang="vi-VN" sz="1200" b="0" i="0" u="none" strike="noStrike" kern="1200" dirty="0" smtClean="0">
                <a:solidFill>
                  <a:schemeClr val="tx1"/>
                </a:solidFill>
                <a:effectLst/>
                <a:latin typeface="+mn-lt"/>
                <a:ea typeface="+mn-ea"/>
                <a:cs typeface="+mn-cs"/>
                <a:hlinkClick r:id="rId4" tooltip="Giao dịch cơ sở dữ liệu"/>
              </a:rPr>
              <a:t>giao dịch</a:t>
            </a:r>
            <a:r>
              <a:rPr lang="vi-VN" sz="1200" b="0" i="0" kern="1200" dirty="0" smtClean="0">
                <a:solidFill>
                  <a:schemeClr val="tx1"/>
                </a:solidFill>
                <a:effectLst/>
                <a:latin typeface="+mn-lt"/>
                <a:ea typeface="+mn-ea"/>
                <a:cs typeface="+mn-cs"/>
              </a:rPr>
              <a:t> là một đơn vị lô gích thao tác trên dữ liệu, có thể bao gồm nhiều thao tác. Chẳng hạn việc chuyển tiền từ tài khoản này sang tài khoản khác là một giao dịch, bao gồm thao tác trừ tiền một tài khoản và cộng tiền vào tài khoản kia. Các tính chất ACID trong trường hợp này sẽ đảm bảo các giao dịch được thực hiện một cách đáng tin cậy:</a:t>
            </a:r>
          </a:p>
          <a:p>
            <a:r>
              <a:rPr lang="vi-VN" sz="1200" b="0" i="0" u="none" strike="noStrike" kern="1200" dirty="0" smtClean="0">
                <a:solidFill>
                  <a:schemeClr val="tx1"/>
                </a:solidFill>
                <a:effectLst/>
                <a:latin typeface="+mn-lt"/>
                <a:ea typeface="+mn-ea"/>
                <a:cs typeface="+mn-cs"/>
                <a:hlinkClick r:id="rId6" tooltip="Tính nguyên tố (khoa học máy tính) (trang chưa được viết)"/>
              </a:rPr>
              <a:t>Tính nguyên tố</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Atomicity</a:t>
            </a:r>
            <a:r>
              <a:rPr lang="vi-VN" sz="1200" b="0" i="0" kern="1200" dirty="0" smtClean="0">
                <a:solidFill>
                  <a:schemeClr val="tx1"/>
                </a:solidFill>
                <a:effectLst/>
                <a:latin typeface="+mn-lt"/>
                <a:ea typeface="+mn-ea"/>
                <a:cs typeface="+mn-cs"/>
              </a:rPr>
              <a:t>). Một giao dịch có nhiều thao tác khác biệt thì hoặc là toàn bộ các thao tác hoặc là không một thao tác nào được hoàn thành. Chẳng hạn việc chuyển tiền có thể thành công hay trục trặc vì nhiều lý do nhưng tính nguyên tố bảo đảm rằng một tài khoản sẽ không bị trừ tiền nếu như tài khoản kia chưa được cộng số tiền tương ứng.</a:t>
            </a:r>
          </a:p>
          <a:p>
            <a:r>
              <a:rPr lang="vi-VN" sz="1200" b="0" i="0" u="none" strike="noStrike" kern="1200" dirty="0" smtClean="0">
                <a:solidFill>
                  <a:schemeClr val="tx1"/>
                </a:solidFill>
                <a:effectLst/>
                <a:latin typeface="+mn-lt"/>
                <a:ea typeface="+mn-ea"/>
                <a:cs typeface="+mn-cs"/>
                <a:hlinkClick r:id="rId7" tooltip="Tính nhất quán của cơ sở dữ liệu (khoa học máy tính) (trang chưa được viết)"/>
              </a:rPr>
              <a:t>Tính nhất quán</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Consistency</a:t>
            </a:r>
            <a:r>
              <a:rPr lang="vi-VN" sz="1200" b="0" i="0" kern="1200" dirty="0" smtClean="0">
                <a:solidFill>
                  <a:schemeClr val="tx1"/>
                </a:solidFill>
                <a:effectLst/>
                <a:latin typeface="+mn-lt"/>
                <a:ea typeface="+mn-ea"/>
                <a:cs typeface="+mn-cs"/>
              </a:rPr>
              <a:t>). Một giao dịch hoặc là sẽ tạo ra một trạng thái mới và hợp lệ cho dữ liệu, hoặc trong trường hợp có lỗi sẽ chuyển toàn bộ dữ liệu về trạng thái trước khi thực thi giao dịch.</a:t>
            </a:r>
          </a:p>
          <a:p>
            <a:r>
              <a:rPr lang="vi-VN" sz="1200" b="0" i="0" u="none" strike="noStrike" kern="1200" dirty="0" smtClean="0">
                <a:solidFill>
                  <a:schemeClr val="tx1"/>
                </a:solidFill>
                <a:effectLst/>
                <a:latin typeface="+mn-lt"/>
                <a:ea typeface="+mn-ea"/>
                <a:cs typeface="+mn-cs"/>
                <a:hlinkClick r:id="rId8" tooltip="Tính tách biệt (khoa học máy tính) (trang chưa được viết)"/>
              </a:rPr>
              <a:t>Tính độc lập</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Isolation</a:t>
            </a:r>
            <a:r>
              <a:rPr lang="vi-VN" sz="1200" b="0" i="0" kern="1200" dirty="0" smtClean="0">
                <a:solidFill>
                  <a:schemeClr val="tx1"/>
                </a:solidFill>
                <a:effectLst/>
                <a:latin typeface="+mn-lt"/>
                <a:ea typeface="+mn-ea"/>
                <a:cs typeface="+mn-cs"/>
              </a:rPr>
              <a:t>). Một giao dịch đang thực thi và chưa được xác nhận phải bảo đảm tách biệt khỏi các giao dịch khác.</a:t>
            </a:r>
          </a:p>
          <a:p>
            <a:r>
              <a:rPr lang="vi-VN" sz="1200" b="0" i="0" u="none" strike="noStrike" kern="1200" dirty="0" smtClean="0">
                <a:solidFill>
                  <a:schemeClr val="tx1"/>
                </a:solidFill>
                <a:effectLst/>
                <a:latin typeface="+mn-lt"/>
                <a:ea typeface="+mn-ea"/>
                <a:cs typeface="+mn-cs"/>
                <a:hlinkClick r:id="rId9" tooltip="Tính bền vững (khoa học máy tính) (trang chưa được viết)"/>
              </a:rPr>
              <a:t>Tính bền vững</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Durability</a:t>
            </a:r>
            <a:r>
              <a:rPr lang="vi-VN" sz="1200" b="0" i="0" kern="1200" dirty="0" smtClean="0">
                <a:solidFill>
                  <a:schemeClr val="tx1"/>
                </a:solidFill>
                <a:effectLst/>
                <a:latin typeface="+mn-lt"/>
                <a:ea typeface="+mn-ea"/>
                <a:cs typeface="+mn-cs"/>
              </a:rPr>
              <a:t>). Dữ liệu được xác nhận sẽ được hệ thống lưu lại sao cho ngay cả trong trường hợp hỏng hóc hoặc có lỗi hệ thống, dữ liệu vẫn đảm bảo trong trạng thái chuẩn xác.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nén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Theo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vượt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--View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ACID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SQL,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Mô</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hình</a:t>
            </a:r>
            <a:r>
              <a:rPr lang="en-US" sz="1200" b="1" kern="1200" dirty="0" smtClean="0">
                <a:solidFill>
                  <a:schemeClr val="tx1"/>
                </a:solidFill>
                <a:effectLst/>
                <a:latin typeface="+mn-lt"/>
                <a:ea typeface="+mn-ea"/>
                <a:cs typeface="+mn-cs"/>
              </a:rPr>
              <a:t> View </a:t>
            </a:r>
          </a:p>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phi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View. Views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Views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Views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View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DB52B5-185A-40FD-9022-865BF8C30EAE}" type="slidenum">
              <a:rPr lang="en-US" smtClean="0"/>
              <a:t>3</a:t>
            </a:fld>
            <a:endParaRPr lang="en-US"/>
          </a:p>
        </p:txBody>
      </p:sp>
    </p:spTree>
    <p:extLst>
      <p:ext uri="{BB962C8B-B14F-4D97-AF65-F5344CB8AC3E}">
        <p14:creationId xmlns:p14="http://schemas.microsoft.com/office/powerpoint/2010/main" val="88683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Distributed Database</a:t>
            </a:r>
            <a:r>
              <a:rPr lang="vi-VN" sz="1200" b="0" i="0" kern="1200" dirty="0" smtClean="0">
                <a:solidFill>
                  <a:schemeClr val="tx1"/>
                </a:solidFill>
                <a:effectLst/>
                <a:latin typeface="+mn-lt"/>
                <a:ea typeface="+mn-ea"/>
                <a:cs typeface="+mn-cs"/>
              </a:rPr>
              <a:t> (hệ thống cơ sở dữ liệu phân tán): Là hệ thống Cơ sở dữ liệu (CSDL) mà có thể được phân tải, lưu trữ ở nhiều nơi. Ví dụ như ứng dụng sử dụng nhiều CSDL và các CSDL có thể nằm ở các máy chủ vật lý khác nhau.</a:t>
            </a:r>
          </a:p>
          <a:p>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Strong Consistency</a:t>
            </a:r>
            <a:r>
              <a:rPr lang="vi-VN" sz="1200" b="0" i="0" kern="1200" dirty="0" smtClean="0">
                <a:solidFill>
                  <a:schemeClr val="tx1"/>
                </a:solidFill>
                <a:effectLst/>
                <a:latin typeface="+mn-lt"/>
                <a:ea typeface="+mn-ea"/>
                <a:cs typeface="+mn-cs"/>
              </a:rPr>
              <a:t> (tính nhất quán mạnh): Sau khi một cập nhật được diễn ra thì tất cả các lần đọc dữ liệu sau đó đều trả về giá trị mới được cập nhật.</a:t>
            </a:r>
          </a:p>
          <a:p>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Eventual Consistency</a:t>
            </a:r>
            <a:r>
              <a:rPr lang="vi-VN" sz="1200" b="0" i="0" kern="1200" dirty="0" smtClean="0">
                <a:solidFill>
                  <a:schemeClr val="tx1"/>
                </a:solidFill>
                <a:effectLst/>
                <a:latin typeface="+mn-lt"/>
                <a:ea typeface="+mn-ea"/>
                <a:cs typeface="+mn-cs"/>
              </a:rPr>
              <a:t> (tính nhất quán cuối cùng, là một dạng của tính nhất quán yếu - Weak Consistency): Sau khi một cập nhật được diễn ra, các lần đọc sau đó không đảm bảo sẽ luôn trả về giá trị mới được cập nhật (có thể có lần đọc vẫn trả về dữ liệu cũ). Tuy nhiên sau một khoảng thời gian (đồng bộ giữa các CSDL) thì cuối cùng các lần đọc đều trả về giá trị mới nhất.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đọc</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cái-được-gọi-là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đợi</a:t>
            </a:r>
            <a:r>
              <a:rPr lang="en-US" sz="1200" kern="1200" dirty="0" smtClean="0">
                <a:solidFill>
                  <a:schemeClr val="tx1"/>
                </a:solidFill>
                <a:effectLst/>
                <a:latin typeface="+mn-lt"/>
                <a:ea typeface="+mn-ea"/>
                <a:cs typeface="+mn-cs"/>
              </a:rPr>
              <a:t>, v.v.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song </a:t>
            </a:r>
            <a:r>
              <a:rPr lang="en-US" sz="1200" kern="1200" dirty="0" err="1" smtClean="0">
                <a:solidFill>
                  <a:schemeClr val="tx1"/>
                </a:solidFill>
                <a:effectLst/>
                <a:latin typeface="+mn-lt"/>
                <a:ea typeface="+mn-ea"/>
                <a:cs typeface="+mn-cs"/>
              </a:rPr>
              <a:t>song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Multi-Version Concurrency Control (MVCC)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xác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endParaRPr lang="en-US" sz="1200" b="0" i="0" kern="1200" baseline="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JavaScript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endParaRPr lang="en-US" sz="1200" b="0" i="0"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lo </a:t>
            </a:r>
            <a:r>
              <a:rPr lang="en-US" sz="1200" kern="1200" dirty="0" err="1" smtClean="0">
                <a:solidFill>
                  <a:schemeClr val="tx1"/>
                </a:solidFill>
                <a:effectLst/>
                <a:latin typeface="+mn-lt"/>
                <a:ea typeface="+mn-ea"/>
                <a:cs typeface="+mn-cs"/>
              </a:rPr>
              <a:t>lắng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kèm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a:t>
            </a: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DB52B5-185A-40FD-9022-865BF8C30EAE}" type="slidenum">
              <a:rPr lang="en-US" smtClean="0"/>
              <a:t>4</a:t>
            </a:fld>
            <a:endParaRPr lang="en-US"/>
          </a:p>
        </p:txBody>
      </p:sp>
    </p:spTree>
    <p:extLst>
      <p:ext uri="{BB962C8B-B14F-4D97-AF65-F5344CB8AC3E}">
        <p14:creationId xmlns:p14="http://schemas.microsoft.com/office/powerpoint/2010/main" val="145304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khác</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như</a:t>
            </a:r>
            <a:r>
              <a:rPr lang="en-US" baseline="0" dirty="0" smtClean="0"/>
              <a:t> :</a:t>
            </a:r>
            <a:endParaRPr lang="en-US" sz="1200" kern="1200" baseline="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JSON</a:t>
            </a:r>
          </a:p>
          <a:p>
            <a:pPr lvl="0"/>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DB52B5-185A-40FD-9022-865BF8C30EAE}" type="slidenum">
              <a:rPr lang="en-US" smtClean="0"/>
              <a:t>5</a:t>
            </a:fld>
            <a:endParaRPr lang="en-US"/>
          </a:p>
        </p:txBody>
      </p:sp>
    </p:spTree>
    <p:extLst>
      <p:ext uri="{BB962C8B-B14F-4D97-AF65-F5344CB8AC3E}">
        <p14:creationId xmlns:p14="http://schemas.microsoft.com/office/powerpoint/2010/main" val="286878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Lưu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dưới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dạng</a:t>
            </a:r>
            <a:r>
              <a:rPr lang="en-US" sz="1200" b="1" kern="1200" dirty="0" smtClean="0">
                <a:solidFill>
                  <a:schemeClr val="tx1"/>
                </a:solidFill>
                <a:effectLst/>
                <a:latin typeface="+mn-lt"/>
                <a:ea typeface="+mn-ea"/>
                <a:cs typeface="+mn-cs"/>
              </a:rPr>
              <a:t> JSON</a:t>
            </a:r>
          </a:p>
          <a:p>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BigData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Full Text Search</a:t>
            </a:r>
          </a:p>
          <a:p>
            <a:pPr lvl="0"/>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Kho </a:t>
            </a:r>
            <a:r>
              <a:rPr lang="en-US" sz="1200" b="1" kern="1200" dirty="0" err="1" smtClean="0">
                <a:solidFill>
                  <a:schemeClr val="tx1"/>
                </a:solidFill>
                <a:effectLst/>
                <a:latin typeface="+mn-lt"/>
                <a:ea typeface="+mn-ea"/>
                <a:cs typeface="+mn-cs"/>
              </a:rPr>
              <a:t>chứa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a:t>
            </a:r>
            <a:r>
              <a:rPr lang="en-US" sz="1200" b="0" kern="1200" dirty="0" err="1" smtClean="0">
                <a:solidFill>
                  <a:schemeClr val="tx1"/>
                </a:solidFill>
                <a:effectLst/>
                <a:latin typeface="+mn-lt"/>
                <a:ea typeface="+mn-ea"/>
                <a:cs typeface="+mn-cs"/>
              </a:rPr>
              <a:t>u</a:t>
            </a:r>
            <a:r>
              <a:rPr lang="en-US" sz="1200" b="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View </a:t>
            </a:r>
            <a:r>
              <a:rPr lang="en-US" sz="1200" kern="1200" dirty="0" err="1" smtClean="0">
                <a:solidFill>
                  <a:schemeClr val="tx1"/>
                </a:solidFill>
                <a:effectLst/>
                <a:latin typeface="+mn-lt"/>
                <a:ea typeface="+mn-ea"/>
                <a:cs typeface="+mn-cs"/>
              </a:rPr>
              <a:t>tạm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View </a:t>
            </a:r>
            <a:r>
              <a:rPr lang="en-US" sz="1200" kern="1200" dirty="0" err="1" smtClean="0">
                <a:solidFill>
                  <a:schemeClr val="tx1"/>
                </a:solidFill>
                <a:effectLst/>
                <a:latin typeface="+mn-lt"/>
                <a:ea typeface="+mn-ea"/>
                <a:cs typeface="+mn-cs"/>
              </a:rPr>
              <a:t>vĩnh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Lucene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5DB52B5-185A-40FD-9022-865BF8C30EAE}" type="slidenum">
              <a:rPr lang="en-US" smtClean="0"/>
              <a:t>6</a:t>
            </a:fld>
            <a:endParaRPr lang="en-US"/>
          </a:p>
        </p:txBody>
      </p:sp>
    </p:spTree>
    <p:extLst>
      <p:ext uri="{BB962C8B-B14F-4D97-AF65-F5344CB8AC3E}">
        <p14:creationId xmlns:p14="http://schemas.microsoft.com/office/powerpoint/2010/main" val="26028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2DB4A5-8101-4C53-AA8F-20BB362D9866}"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198459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DB4A5-8101-4C53-AA8F-20BB362D9866}"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319508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DB4A5-8101-4C53-AA8F-20BB362D9866}"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58965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DB4A5-8101-4C53-AA8F-20BB362D9866}"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98186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DB4A5-8101-4C53-AA8F-20BB362D9866}"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93917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DB4A5-8101-4C53-AA8F-20BB362D9866}"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407417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2DB4A5-8101-4C53-AA8F-20BB362D9866}"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226772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2DB4A5-8101-4C53-AA8F-20BB362D9866}"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201258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DB4A5-8101-4C53-AA8F-20BB362D9866}"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299423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DB4A5-8101-4C53-AA8F-20BB362D9866}"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320668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DB4A5-8101-4C53-AA8F-20BB362D9866}"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F2EBF-EE6C-46A5-BF18-BE4F9C515E30}" type="slidenum">
              <a:rPr lang="en-US" smtClean="0"/>
              <a:t>‹#›</a:t>
            </a:fld>
            <a:endParaRPr lang="en-US"/>
          </a:p>
        </p:txBody>
      </p:sp>
    </p:spTree>
    <p:extLst>
      <p:ext uri="{BB962C8B-B14F-4D97-AF65-F5344CB8AC3E}">
        <p14:creationId xmlns:p14="http://schemas.microsoft.com/office/powerpoint/2010/main" val="227476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DB4A5-8101-4C53-AA8F-20BB362D9866}" type="datetimeFigureOut">
              <a:rPr lang="en-US" smtClean="0"/>
              <a:t>11/27/2018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F2EBF-EE6C-46A5-BF18-BE4F9C515E30}" type="slidenum">
              <a:rPr lang="en-US" smtClean="0"/>
              <a:t>‹#›</a:t>
            </a:fld>
            <a:endParaRPr lang="en-US"/>
          </a:p>
        </p:txBody>
      </p:sp>
    </p:spTree>
    <p:extLst>
      <p:ext uri="{BB962C8B-B14F-4D97-AF65-F5344CB8AC3E}">
        <p14:creationId xmlns:p14="http://schemas.microsoft.com/office/powerpoint/2010/main" val="240802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Káº¿t quáº£ hÃ¬nh áº£nh cho couch 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819" y="196928"/>
            <a:ext cx="2308631" cy="18396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945" y="4744652"/>
            <a:ext cx="2352086" cy="2376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430088" y="1234540"/>
            <a:ext cx="9837218" cy="1100517"/>
          </a:xfrm>
        </p:spPr>
        <p:txBody>
          <a:bodyPr>
            <a:normAutofit fontScale="90000"/>
          </a:bodyPr>
          <a:lstStyle/>
          <a:p>
            <a:r>
              <a:rPr lang="en-US" b="1" dirty="0" smtClean="0">
                <a:solidFill>
                  <a:srgbClr val="FF0000"/>
                </a:solidFill>
                <a:latin typeface="Arial" panose="020B0604020202020204" pitchFamily="34" charset="0"/>
                <a:cs typeface="Arial" panose="020B0604020202020204" pitchFamily="34" charset="0"/>
              </a:rPr>
              <a:t>CƠ SỞ DỮ LIỆU NÂNG CAO        </a:t>
            </a:r>
            <a:r>
              <a:rPr lang="en-US" dirty="0" smtClean="0">
                <a:solidFill>
                  <a:srgbClr val="FF0000"/>
                </a:solidFill>
                <a:latin typeface="Arial" panose="020B0604020202020204" pitchFamily="34" charset="0"/>
                <a:cs typeface="Arial" panose="020B0604020202020204" pitchFamily="34" charset="0"/>
              </a:rPr>
              <a:t/>
            </a:r>
            <a:br>
              <a:rPr lang="en-US" dirty="0" smtClean="0">
                <a:solidFill>
                  <a:srgbClr val="FF0000"/>
                </a:solidFill>
                <a:latin typeface="Arial" panose="020B0604020202020204" pitchFamily="34" charset="0"/>
                <a:cs typeface="Arial" panose="020B0604020202020204" pitchFamily="34" charset="0"/>
              </a:rPr>
            </a:br>
            <a:r>
              <a:rPr lang="en-US" sz="5300" b="1"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Tìm</a:t>
            </a:r>
            <a:r>
              <a:rPr lang="en-US" sz="53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5300" b="1"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hiểu</a:t>
            </a:r>
            <a:r>
              <a:rPr lang="en-US" sz="53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5300" b="1"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về</a:t>
            </a:r>
            <a:r>
              <a:rPr lang="en-US" sz="53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5300" b="1"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CouchDB</a:t>
            </a:r>
            <a:endParaRPr lang="en-US" sz="53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395242"/>
            <a:ext cx="9144000" cy="2862558"/>
          </a:xfrm>
        </p:spPr>
        <p:txBody>
          <a:bodyPr/>
          <a:lstStyle/>
          <a:p>
            <a:r>
              <a:rPr lang="en-US" b="1" dirty="0" err="1" smtClean="0">
                <a:effectLst>
                  <a:outerShdw blurRad="38100" dist="38100" dir="2700000" algn="tl">
                    <a:srgbClr val="000000">
                      <a:alpha val="43137"/>
                    </a:srgbClr>
                  </a:outerShdw>
                </a:effectLst>
              </a:rPr>
              <a:t>Nhóm</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thực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hiện</a:t>
            </a:r>
            <a:r>
              <a:rPr lang="en-US" b="1" dirty="0" smtClean="0">
                <a:effectLst>
                  <a:outerShdw blurRad="38100" dist="38100" dir="2700000" algn="tl">
                    <a:srgbClr val="000000">
                      <a:alpha val="43137"/>
                    </a:srgbClr>
                  </a:outerShdw>
                </a:effectLst>
              </a:rPr>
              <a:t>: </a:t>
            </a:r>
            <a:r>
              <a:rPr lang="en-US" b="1" dirty="0" smtClean="0">
                <a:solidFill>
                  <a:srgbClr val="FF0000"/>
                </a:solidFill>
                <a:effectLst>
                  <a:outerShdw blurRad="38100" dist="38100" dir="2700000" algn="tl">
                    <a:srgbClr val="000000">
                      <a:alpha val="43137"/>
                    </a:srgbClr>
                  </a:outerShdw>
                </a:effectLst>
              </a:rPr>
              <a:t>13</a:t>
            </a:r>
          </a:p>
          <a:p>
            <a:endParaRPr lang="en-US" dirty="0"/>
          </a:p>
          <a:p>
            <a:endParaRPr lang="en-US" dirty="0" smtClean="0"/>
          </a:p>
          <a:p>
            <a:endParaRPr lang="en-US" dirty="0"/>
          </a:p>
          <a:p>
            <a:endParaRPr lang="en-US" dirty="0" smtClean="0"/>
          </a:p>
          <a:p>
            <a:r>
              <a:rPr lang="en-US" b="1" dirty="0" err="1" smtClean="0">
                <a:effectLst>
                  <a:outerShdw blurRad="38100" dist="38100" dir="2700000" algn="tl">
                    <a:srgbClr val="000000">
                      <a:alpha val="43137"/>
                    </a:srgbClr>
                  </a:outerShdw>
                </a:effectLst>
              </a:rPr>
              <a:t>Giảng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viên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hướng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dẫn</a:t>
            </a:r>
            <a:r>
              <a:rPr lang="en-US" b="1" dirty="0" smtClean="0">
                <a:effectLst>
                  <a:outerShdw blurRad="38100" dist="38100" dir="2700000" algn="tl">
                    <a:srgbClr val="000000">
                      <a:alpha val="43137"/>
                    </a:srgbClr>
                  </a:outerShdw>
                </a:effectLst>
              </a:rPr>
              <a:t>: </a:t>
            </a:r>
            <a:r>
              <a:rPr lang="en-US" b="1" i="1" dirty="0" err="1" smtClean="0">
                <a:solidFill>
                  <a:srgbClr val="FF0000"/>
                </a:solidFill>
                <a:effectLst>
                  <a:outerShdw blurRad="38100" dist="38100" dir="2700000" algn="tl">
                    <a:srgbClr val="000000">
                      <a:alpha val="43137"/>
                    </a:srgbClr>
                  </a:outerShdw>
                </a:effectLst>
              </a:rPr>
              <a:t>Th.s</a:t>
            </a:r>
            <a:r>
              <a:rPr lang="en-US" b="1" i="1" dirty="0" smtClean="0">
                <a:solidFill>
                  <a:srgbClr val="FF0000"/>
                </a:solidFill>
                <a:effectLst>
                  <a:outerShdw blurRad="38100" dist="38100" dir="2700000" algn="tl">
                    <a:srgbClr val="000000">
                      <a:alpha val="43137"/>
                    </a:srgbClr>
                  </a:outerShdw>
                </a:effectLst>
              </a:rPr>
              <a:t> </a:t>
            </a:r>
            <a:r>
              <a:rPr lang="en-US" b="1" i="1" dirty="0" err="1" smtClean="0">
                <a:solidFill>
                  <a:srgbClr val="FF0000"/>
                </a:solidFill>
                <a:effectLst>
                  <a:outerShdw blurRad="38100" dist="38100" dir="2700000" algn="tl">
                    <a:srgbClr val="000000">
                      <a:alpha val="43137"/>
                    </a:srgbClr>
                  </a:outerShdw>
                </a:effectLst>
              </a:rPr>
              <a:t>Lương</a:t>
            </a:r>
            <a:r>
              <a:rPr lang="en-US" b="1" i="1" dirty="0" smtClean="0">
                <a:solidFill>
                  <a:srgbClr val="FF0000"/>
                </a:solidFill>
                <a:effectLst>
                  <a:outerShdw blurRad="38100" dist="38100" dir="2700000" algn="tl">
                    <a:srgbClr val="000000">
                      <a:alpha val="43137"/>
                    </a:srgbClr>
                  </a:outerShdw>
                </a:effectLst>
              </a:rPr>
              <a:t> Trần </a:t>
            </a:r>
            <a:r>
              <a:rPr lang="en-US" b="1" i="1" dirty="0" err="1" smtClean="0">
                <a:solidFill>
                  <a:srgbClr val="FF0000"/>
                </a:solidFill>
                <a:effectLst>
                  <a:outerShdw blurRad="38100" dist="38100" dir="2700000" algn="tl">
                    <a:srgbClr val="000000">
                      <a:alpha val="43137"/>
                    </a:srgbClr>
                  </a:outerShdw>
                </a:effectLst>
              </a:rPr>
              <a:t>Hy</a:t>
            </a:r>
            <a:r>
              <a:rPr lang="en-US" b="1" i="1" dirty="0" smtClean="0">
                <a:solidFill>
                  <a:srgbClr val="FF0000"/>
                </a:solidFill>
                <a:effectLst>
                  <a:outerShdw blurRad="38100" dist="38100" dir="2700000" algn="tl">
                    <a:srgbClr val="000000">
                      <a:alpha val="43137"/>
                    </a:srgbClr>
                  </a:outerShdw>
                </a:effectLst>
              </a:rPr>
              <a:t> </a:t>
            </a:r>
            <a:r>
              <a:rPr lang="en-US" b="1" i="1" dirty="0" err="1" smtClean="0">
                <a:solidFill>
                  <a:srgbClr val="FF0000"/>
                </a:solidFill>
                <a:effectLst>
                  <a:outerShdw blurRad="38100" dist="38100" dir="2700000" algn="tl">
                    <a:srgbClr val="000000">
                      <a:alpha val="43137"/>
                    </a:srgbClr>
                  </a:outerShdw>
                </a:effectLst>
              </a:rPr>
              <a:t>Hiến</a:t>
            </a:r>
            <a:endParaRPr lang="en-US" b="1" i="1" dirty="0" smtClean="0">
              <a:solidFill>
                <a:srgbClr val="FF0000"/>
              </a:solidFill>
              <a:effectLst>
                <a:outerShdw blurRad="38100" dist="38100" dir="2700000" algn="tl">
                  <a:srgbClr val="000000">
                    <a:alpha val="43137"/>
                  </a:srgbClr>
                </a:outerShdw>
              </a:effectLst>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1748676"/>
              </p:ext>
            </p:extLst>
          </p:nvPr>
        </p:nvGraphicFramePr>
        <p:xfrm>
          <a:off x="1950854" y="2840303"/>
          <a:ext cx="8091362" cy="1828800"/>
        </p:xfrm>
        <a:graphic>
          <a:graphicData uri="http://schemas.openxmlformats.org/drawingml/2006/table">
            <a:tbl>
              <a:tblPr>
                <a:tableStyleId>{5C22544A-7EE6-4342-B048-85BDC9FD1C3A}</a:tableStyleId>
              </a:tblPr>
              <a:tblGrid>
                <a:gridCol w="4039837"/>
                <a:gridCol w="4051525"/>
              </a:tblGrid>
              <a:tr h="357668">
                <a:tc>
                  <a:txBody>
                    <a:bodyPr/>
                    <a:lstStyle/>
                    <a:p>
                      <a:pPr algn="l"/>
                      <a:r>
                        <a:rPr lang="en-US" dirty="0" err="1" smtClean="0"/>
                        <a:t>Đỗ</a:t>
                      </a:r>
                      <a:r>
                        <a:rPr lang="en-US" baseline="0" dirty="0" smtClean="0"/>
                        <a:t> </a:t>
                      </a:r>
                      <a:r>
                        <a:rPr lang="en-US" baseline="0" dirty="0" err="1" smtClean="0"/>
                        <a:t>Phúc</a:t>
                      </a:r>
                      <a:r>
                        <a:rPr lang="en-US" baseline="0" dirty="0" smtClean="0"/>
                        <a:t> </a:t>
                      </a:r>
                      <a:r>
                        <a:rPr lang="en-US" baseline="0" dirty="0" err="1" smtClean="0"/>
                        <a:t>Hậu</a:t>
                      </a:r>
                      <a:endParaRPr lang="en-US" dirty="0"/>
                    </a:p>
                  </a:txBody>
                  <a:tcPr anchor="ctr"/>
                </a:tc>
                <a:tc>
                  <a:txBody>
                    <a:bodyPr/>
                    <a:lstStyle/>
                    <a:p>
                      <a:pPr algn="ctr"/>
                      <a:r>
                        <a:rPr lang="en-US" dirty="0" smtClean="0"/>
                        <a:t>42.01.104.043</a:t>
                      </a:r>
                      <a:endParaRPr lang="en-US" dirty="0"/>
                    </a:p>
                  </a:txBody>
                  <a:tcPr anchor="ctr"/>
                </a:tc>
              </a:tr>
              <a:tr h="357668">
                <a:tc>
                  <a:txBody>
                    <a:bodyPr/>
                    <a:lstStyle/>
                    <a:p>
                      <a:pPr algn="l"/>
                      <a:r>
                        <a:rPr lang="en-US" dirty="0" smtClean="0"/>
                        <a:t>Cao </a:t>
                      </a:r>
                      <a:r>
                        <a:rPr lang="en-US" dirty="0" err="1" smtClean="0"/>
                        <a:t>Đức</a:t>
                      </a:r>
                      <a:r>
                        <a:rPr lang="en-US" baseline="0" dirty="0" smtClean="0"/>
                        <a:t> Minh</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42.01.104.082</a:t>
                      </a:r>
                    </a:p>
                  </a:txBody>
                  <a:tcPr anchor="ctr"/>
                </a:tc>
              </a:tr>
              <a:tr h="357668">
                <a:tc>
                  <a:txBody>
                    <a:bodyPr/>
                    <a:lstStyle/>
                    <a:p>
                      <a:pPr algn="l"/>
                      <a:r>
                        <a:rPr lang="en-US" dirty="0" err="1" smtClean="0"/>
                        <a:t>Nguyễn</a:t>
                      </a:r>
                      <a:r>
                        <a:rPr lang="en-US" baseline="0" dirty="0" smtClean="0"/>
                        <a:t> </a:t>
                      </a:r>
                      <a:r>
                        <a:rPr lang="en-US" baseline="0" dirty="0" err="1" smtClean="0"/>
                        <a:t>Thanh</a:t>
                      </a:r>
                      <a:r>
                        <a:rPr lang="en-US" baseline="0" dirty="0" smtClean="0"/>
                        <a:t> Sang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42.01.104.132</a:t>
                      </a:r>
                    </a:p>
                  </a:txBody>
                  <a:tcPr anchor="ctr"/>
                </a:tc>
              </a:tr>
              <a:tr h="357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Nguyễn</a:t>
                      </a:r>
                      <a:r>
                        <a:rPr lang="en-US" baseline="0" dirty="0" smtClean="0"/>
                        <a:t> </a:t>
                      </a:r>
                      <a:r>
                        <a:rPr lang="en-US" baseline="0" dirty="0" err="1" smtClean="0"/>
                        <a:t>Hoàng</a:t>
                      </a:r>
                      <a:r>
                        <a:rPr lang="en-US" baseline="0" dirty="0" smtClean="0"/>
                        <a:t> </a:t>
                      </a:r>
                      <a:r>
                        <a:rPr lang="en-US" baseline="0" dirty="0" err="1" smtClean="0"/>
                        <a:t>Anh</a:t>
                      </a:r>
                      <a:r>
                        <a:rPr lang="en-US" baseline="0" dirty="0" smtClean="0"/>
                        <a:t> </a:t>
                      </a:r>
                      <a:r>
                        <a:rPr lang="en-US" baseline="0" dirty="0" err="1" smtClean="0"/>
                        <a:t>Tú</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42.01.104.148</a:t>
                      </a:r>
                    </a:p>
                  </a:txBody>
                  <a:tcPr anchor="ctr"/>
                </a:tc>
              </a:tr>
              <a:tr h="357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Trần</a:t>
                      </a:r>
                      <a:r>
                        <a:rPr lang="en-US" baseline="0" dirty="0" smtClean="0"/>
                        <a:t> </a:t>
                      </a:r>
                      <a:r>
                        <a:rPr lang="en-US" baseline="0" dirty="0" err="1" smtClean="0"/>
                        <a:t>Thuận</a:t>
                      </a:r>
                      <a:r>
                        <a:rPr lang="en-US" baseline="0" dirty="0" smtClean="0"/>
                        <a:t> Thiên</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42.01.104.169</a:t>
                      </a:r>
                    </a:p>
                  </a:txBody>
                  <a:tcPr anchor="ctr"/>
                </a:tc>
              </a:tr>
            </a:tbl>
          </a:graphicData>
        </a:graphic>
      </p:graphicFrame>
    </p:spTree>
    <p:extLst>
      <p:ext uri="{BB962C8B-B14F-4D97-AF65-F5344CB8AC3E}">
        <p14:creationId xmlns:p14="http://schemas.microsoft.com/office/powerpoint/2010/main" val="666467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359462"/>
            <a:ext cx="9144000" cy="3898338"/>
          </a:xfrm>
        </p:spPr>
        <p:txBody>
          <a:bodyPr/>
          <a:lstStyle/>
          <a:p>
            <a:pPr algn="l"/>
            <a:r>
              <a:rPr lang="en-US" b="1" dirty="0" err="1" smtClean="0"/>
              <a:t>CouchDB</a:t>
            </a:r>
            <a:r>
              <a:rPr lang="en-US" b="1" dirty="0" smtClean="0"/>
              <a:t> </a:t>
            </a:r>
            <a:r>
              <a:rPr lang="en-US" b="1" dirty="0" err="1" smtClean="0"/>
              <a:t>là</a:t>
            </a:r>
            <a:r>
              <a:rPr lang="en-US" b="1" dirty="0" smtClean="0"/>
              <a:t> </a:t>
            </a:r>
            <a:r>
              <a:rPr lang="en-US" b="1" dirty="0" err="1" smtClean="0"/>
              <a:t>cơ</a:t>
            </a:r>
            <a:r>
              <a:rPr lang="en-US" b="1" dirty="0" smtClean="0"/>
              <a:t> </a:t>
            </a:r>
            <a:r>
              <a:rPr lang="en-US" b="1" dirty="0" err="1" smtClean="0"/>
              <a:t>sở</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nguồn</a:t>
            </a:r>
            <a:r>
              <a:rPr lang="en-US" b="1" dirty="0" smtClean="0"/>
              <a:t> </a:t>
            </a:r>
            <a:r>
              <a:rPr lang="en-US" b="1" dirty="0" err="1" smtClean="0"/>
              <a:t>mở</a:t>
            </a:r>
            <a:r>
              <a:rPr lang="en-US" b="1" dirty="0" smtClean="0"/>
              <a:t> </a:t>
            </a:r>
            <a:r>
              <a:rPr lang="en-US" b="1" dirty="0" err="1" smtClean="0"/>
              <a:t>có</a:t>
            </a:r>
            <a:r>
              <a:rPr lang="en-US" b="1" dirty="0" smtClean="0"/>
              <a:t> </a:t>
            </a:r>
            <a:r>
              <a:rPr lang="en-US" b="1" dirty="0" err="1" smtClean="0"/>
              <a:t>dạng</a:t>
            </a:r>
            <a:r>
              <a:rPr lang="en-US" b="1" dirty="0" smtClean="0"/>
              <a:t> NO-SQL  </a:t>
            </a:r>
          </a:p>
          <a:p>
            <a:pPr algn="l"/>
            <a:r>
              <a:rPr lang="en-US" b="1" dirty="0" err="1" smtClean="0"/>
              <a:t>CouchDB</a:t>
            </a:r>
            <a:r>
              <a:rPr lang="en-US" b="1" dirty="0" smtClean="0"/>
              <a:t> </a:t>
            </a:r>
            <a:r>
              <a:rPr lang="en-US" b="1" dirty="0" err="1"/>
              <a:t>lưu</a:t>
            </a:r>
            <a:r>
              <a:rPr lang="en-US" b="1" dirty="0"/>
              <a:t> </a:t>
            </a:r>
            <a:r>
              <a:rPr lang="en-US" b="1" dirty="0" err="1" smtClean="0"/>
              <a:t>trữ</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a:t>dưới</a:t>
            </a:r>
            <a:r>
              <a:rPr lang="en-US" b="1" dirty="0"/>
              <a:t> </a:t>
            </a:r>
            <a:r>
              <a:rPr lang="en-US" b="1" dirty="0" err="1"/>
              <a:t>dạng</a:t>
            </a:r>
            <a:r>
              <a:rPr lang="en-US" b="1" dirty="0"/>
              <a:t> </a:t>
            </a:r>
            <a:r>
              <a:rPr lang="en-US" b="1" dirty="0" err="1"/>
              <a:t>tài</a:t>
            </a:r>
            <a:r>
              <a:rPr lang="en-US" b="1" dirty="0"/>
              <a:t> </a:t>
            </a:r>
            <a:r>
              <a:rPr lang="en-US" b="1" dirty="0" err="1" smtClean="0"/>
              <a:t>liệu</a:t>
            </a:r>
            <a:r>
              <a:rPr lang="en-US" b="1" dirty="0"/>
              <a:t> </a:t>
            </a:r>
            <a:r>
              <a:rPr lang="en-US" b="1" dirty="0" smtClean="0"/>
              <a:t>(document/JSON).</a:t>
            </a:r>
            <a:r>
              <a:rPr lang="en-US" b="1" dirty="0" smtClean="0"/>
              <a:t> </a:t>
            </a:r>
            <a:endParaRPr lang="en-US" b="1" dirty="0" smtClean="0"/>
          </a:p>
          <a:p>
            <a:pPr algn="l"/>
            <a:endParaRPr lang="en-US" dirty="0" smtClean="0"/>
          </a:p>
          <a:p>
            <a:pPr algn="l"/>
            <a:endParaRPr lang="en-US" dirty="0" smtClean="0"/>
          </a:p>
          <a:p>
            <a:pPr algn="l"/>
            <a:endParaRPr lang="en-US" dirty="0" smtClean="0"/>
          </a:p>
          <a:p>
            <a:pPr algn="l"/>
            <a:endParaRPr lang="en-US" dirty="0"/>
          </a:p>
        </p:txBody>
      </p:sp>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0"/>
            <a:ext cx="10282280" cy="9753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94873" y="234668"/>
            <a:ext cx="5201841" cy="646331"/>
          </a:xfrm>
          <a:prstGeom prst="rect">
            <a:avLst/>
          </a:prstGeom>
          <a:noFill/>
        </p:spPr>
        <p:txBody>
          <a:bodyPr wrap="square" rtlCol="0">
            <a:spAutoFit/>
          </a:bodyPr>
          <a:lstStyle/>
          <a:p>
            <a:r>
              <a:rPr lang="en-US" sz="3600" b="1" dirty="0" err="1" smtClean="0">
                <a:solidFill>
                  <a:srgbClr val="FFFF00"/>
                </a:solidFill>
                <a:effectLst>
                  <a:outerShdw blurRad="38100" dist="38100" dir="2700000" algn="tl">
                    <a:srgbClr val="000000">
                      <a:alpha val="43137"/>
                    </a:srgbClr>
                  </a:outerShdw>
                </a:effectLst>
              </a:rPr>
              <a:t>CouchDB</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là</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gì</a:t>
            </a:r>
            <a:r>
              <a:rPr lang="en-US" sz="3600" b="1" dirty="0" smtClean="0">
                <a:solidFill>
                  <a:srgbClr val="FFFF00"/>
                </a:solidFill>
                <a:effectLst>
                  <a:outerShdw blurRad="38100" dist="38100" dir="2700000" algn="tl">
                    <a:srgbClr val="000000">
                      <a:alpha val="43137"/>
                    </a:srgbClr>
                  </a:outerShdw>
                </a:effectLst>
              </a:rPr>
              <a:t> ?</a:t>
            </a:r>
            <a:endParaRPr lang="en-US" sz="3600" b="1" dirty="0">
              <a:solidFill>
                <a:srgbClr val="FFFF00"/>
              </a:solidFill>
              <a:effectLst>
                <a:outerShdw blurRad="38100" dist="38100" dir="2700000" algn="tl">
                  <a:srgbClr val="000000">
                    <a:alpha val="43137"/>
                  </a:srgbClr>
                </a:outerShdw>
              </a:effectLst>
            </a:endParaRPr>
          </a:p>
        </p:txBody>
      </p:sp>
      <p:pic>
        <p:nvPicPr>
          <p:cNvPr id="2050" name="Picture 2" descr="Káº¿t quáº£ hÃ¬nh áº£nh cho couch 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755973" cy="9753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áº¿t quáº£ hÃ¬nh áº£nh cho document storage couch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986" y="2582273"/>
            <a:ext cx="7730838" cy="3165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5807197"/>
            <a:ext cx="5791200" cy="369332"/>
          </a:xfrm>
          <a:prstGeom prst="rect">
            <a:avLst/>
          </a:prstGeom>
          <a:noFill/>
        </p:spPr>
        <p:txBody>
          <a:bodyPr wrap="square" rtlCol="0">
            <a:spAutoFit/>
          </a:bodyPr>
          <a:lstStyle/>
          <a:p>
            <a:r>
              <a:rPr lang="en-US" i="1" dirty="0" err="1" smtClean="0"/>
              <a:t>Sự</a:t>
            </a:r>
            <a:r>
              <a:rPr lang="en-US" i="1" dirty="0" smtClean="0"/>
              <a:t> </a:t>
            </a:r>
            <a:r>
              <a:rPr lang="en-US" i="1" dirty="0" err="1" smtClean="0"/>
              <a:t>khác</a:t>
            </a:r>
            <a:r>
              <a:rPr lang="en-US" i="1" dirty="0" smtClean="0"/>
              <a:t> </a:t>
            </a:r>
            <a:r>
              <a:rPr lang="en-US" i="1" dirty="0" err="1" smtClean="0"/>
              <a:t>nhau</a:t>
            </a:r>
            <a:r>
              <a:rPr lang="en-US" i="1" dirty="0" smtClean="0"/>
              <a:t> </a:t>
            </a:r>
            <a:r>
              <a:rPr lang="en-US" i="1" dirty="0" err="1" smtClean="0"/>
              <a:t>cơ</a:t>
            </a:r>
            <a:r>
              <a:rPr lang="en-US" i="1" dirty="0" smtClean="0"/>
              <a:t> </a:t>
            </a:r>
            <a:r>
              <a:rPr lang="en-US" i="1" dirty="0" err="1" smtClean="0"/>
              <a:t>bản</a:t>
            </a:r>
            <a:r>
              <a:rPr lang="en-US" i="1" dirty="0" smtClean="0"/>
              <a:t> </a:t>
            </a:r>
            <a:r>
              <a:rPr lang="en-US" i="1" dirty="0" err="1" smtClean="0"/>
              <a:t>giữa</a:t>
            </a:r>
            <a:r>
              <a:rPr lang="en-US" i="1" dirty="0" smtClean="0"/>
              <a:t> RDBMS </a:t>
            </a:r>
            <a:r>
              <a:rPr lang="en-US" i="1" dirty="0" err="1" smtClean="0"/>
              <a:t>và</a:t>
            </a:r>
            <a:r>
              <a:rPr lang="en-US" i="1" dirty="0" smtClean="0"/>
              <a:t> </a:t>
            </a:r>
            <a:r>
              <a:rPr lang="en-US" i="1" dirty="0" err="1" smtClean="0"/>
              <a:t>CouchDB</a:t>
            </a:r>
            <a:endParaRPr lang="en-US" i="1" dirty="0"/>
          </a:p>
        </p:txBody>
      </p:sp>
    </p:spTree>
    <p:extLst>
      <p:ext uri="{BB962C8B-B14F-4D97-AF65-F5344CB8AC3E}">
        <p14:creationId xmlns:p14="http://schemas.microsoft.com/office/powerpoint/2010/main" val="2559554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104680"/>
            <a:ext cx="10282280" cy="8334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94873" y="234668"/>
            <a:ext cx="5201841" cy="646331"/>
          </a:xfrm>
          <a:prstGeom prst="rect">
            <a:avLst/>
          </a:prstGeom>
          <a:noFill/>
        </p:spPr>
        <p:txBody>
          <a:bodyPr wrap="square" rtlCol="0">
            <a:spAutoFit/>
          </a:bodyPr>
          <a:lstStyle/>
          <a:p>
            <a:r>
              <a:rPr lang="en-US" sz="3600" b="1" dirty="0" err="1" smtClean="0">
                <a:solidFill>
                  <a:srgbClr val="FFFF00"/>
                </a:solidFill>
                <a:effectLst>
                  <a:outerShdw blurRad="38100" dist="38100" dir="2700000" algn="tl">
                    <a:srgbClr val="000000">
                      <a:alpha val="43137"/>
                    </a:srgbClr>
                  </a:outerShdw>
                </a:effectLst>
              </a:rPr>
              <a:t>Đặc</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điểm</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của</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CouchDB</a:t>
            </a:r>
            <a:endParaRPr lang="en-US" sz="3600" b="1" dirty="0">
              <a:solidFill>
                <a:srgbClr val="FFFF00"/>
              </a:solidFill>
              <a:effectLst>
                <a:outerShdw blurRad="38100" dist="38100" dir="2700000" algn="tl">
                  <a:srgbClr val="000000">
                    <a:alpha val="43137"/>
                  </a:srgbClr>
                </a:outerShdw>
              </a:effectLst>
            </a:endParaRPr>
          </a:p>
        </p:txBody>
      </p:sp>
      <p:pic>
        <p:nvPicPr>
          <p:cNvPr id="2050" name="Picture 2" descr="Káº¿t quáº£ hÃ¬nh áº£nh cho couch 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6963"/>
            <a:ext cx="1699327" cy="866880"/>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a:off x="475343" y="1290431"/>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smtClean="0"/>
              <a:t> </a:t>
            </a:r>
            <a:endParaRPr lang="en-US" sz="2000" kern="1200" dirty="0"/>
          </a:p>
        </p:txBody>
      </p:sp>
      <p:sp>
        <p:nvSpPr>
          <p:cNvPr id="10" name="Freeform 9"/>
          <p:cNvSpPr/>
          <p:nvPr/>
        </p:nvSpPr>
        <p:spPr>
          <a:xfrm>
            <a:off x="1218572" y="1290432"/>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Thuộc</a:t>
            </a:r>
            <a:r>
              <a:rPr lang="en-US" sz="3900" kern="1200" dirty="0" smtClean="0"/>
              <a:t> </a:t>
            </a:r>
            <a:r>
              <a:rPr lang="en-US" sz="3900" kern="1200" dirty="0" err="1" smtClean="0"/>
              <a:t>tính</a:t>
            </a:r>
            <a:r>
              <a:rPr lang="en-US" sz="3900" kern="1200" dirty="0" smtClean="0"/>
              <a:t> ACID</a:t>
            </a:r>
            <a:endParaRPr lang="en-US" sz="3900" kern="1200" dirty="0"/>
          </a:p>
        </p:txBody>
      </p:sp>
      <p:sp>
        <p:nvSpPr>
          <p:cNvPr id="11" name="Freeform 10"/>
          <p:cNvSpPr/>
          <p:nvPr/>
        </p:nvSpPr>
        <p:spPr>
          <a:xfrm>
            <a:off x="475343" y="2234746"/>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2" name="Freeform 11"/>
          <p:cNvSpPr/>
          <p:nvPr/>
        </p:nvSpPr>
        <p:spPr>
          <a:xfrm>
            <a:off x="1218572" y="2234747"/>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Khả</a:t>
            </a:r>
            <a:r>
              <a:rPr lang="en-US" sz="3900" kern="1200" dirty="0" smtClean="0"/>
              <a:t> </a:t>
            </a:r>
            <a:r>
              <a:rPr lang="en-US" sz="3900" kern="1200" dirty="0" err="1" smtClean="0"/>
              <a:t>năng</a:t>
            </a:r>
            <a:r>
              <a:rPr lang="en-US" sz="3900" kern="1200" dirty="0" smtClean="0"/>
              <a:t> </a:t>
            </a:r>
            <a:r>
              <a:rPr lang="en-US" sz="3900" kern="1200" dirty="0" err="1" smtClean="0"/>
              <a:t>nén</a:t>
            </a:r>
            <a:endParaRPr lang="en-US" sz="3900" kern="1200" dirty="0"/>
          </a:p>
        </p:txBody>
      </p:sp>
      <p:sp>
        <p:nvSpPr>
          <p:cNvPr id="13" name="Freeform 12"/>
          <p:cNvSpPr/>
          <p:nvPr/>
        </p:nvSpPr>
        <p:spPr>
          <a:xfrm>
            <a:off x="475343" y="3179060"/>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4" name="Freeform 13"/>
          <p:cNvSpPr/>
          <p:nvPr/>
        </p:nvSpPr>
        <p:spPr>
          <a:xfrm>
            <a:off x="1218572" y="3179062"/>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Các</a:t>
            </a:r>
            <a:r>
              <a:rPr lang="en-US" sz="3900" kern="1200" dirty="0" smtClean="0"/>
              <a:t> </a:t>
            </a:r>
            <a:r>
              <a:rPr lang="en-US" sz="3900" kern="1200" dirty="0" err="1" smtClean="0"/>
              <a:t>khung</a:t>
            </a:r>
            <a:r>
              <a:rPr lang="en-US" sz="3900" kern="1200" dirty="0" smtClean="0"/>
              <a:t> </a:t>
            </a:r>
            <a:r>
              <a:rPr lang="en-US" sz="3900" kern="1200" dirty="0" err="1" smtClean="0"/>
              <a:t>nhìn</a:t>
            </a:r>
            <a:r>
              <a:rPr lang="en-US" sz="3900" kern="1200" dirty="0" smtClean="0"/>
              <a:t> (View)</a:t>
            </a:r>
            <a:endParaRPr lang="en-US" sz="3900" kern="1200" dirty="0"/>
          </a:p>
        </p:txBody>
      </p:sp>
      <p:sp>
        <p:nvSpPr>
          <p:cNvPr id="15" name="Freeform 14"/>
          <p:cNvSpPr/>
          <p:nvPr/>
        </p:nvSpPr>
        <p:spPr>
          <a:xfrm>
            <a:off x="475343" y="4123375"/>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16" name="Freeform 15"/>
          <p:cNvSpPr/>
          <p:nvPr/>
        </p:nvSpPr>
        <p:spPr>
          <a:xfrm>
            <a:off x="1218572" y="4123377"/>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Phân</a:t>
            </a:r>
            <a:r>
              <a:rPr lang="en-US" sz="3900" kern="1200" dirty="0" smtClean="0"/>
              <a:t> </a:t>
            </a:r>
            <a:r>
              <a:rPr lang="en-US" sz="3900" kern="1200" dirty="0" err="1" smtClean="0"/>
              <a:t>tán</a:t>
            </a:r>
            <a:r>
              <a:rPr lang="en-US" sz="3900" kern="1200" dirty="0" smtClean="0"/>
              <a:t> </a:t>
            </a:r>
            <a:r>
              <a:rPr lang="en-US" sz="3900" kern="1200" dirty="0" err="1" smtClean="0"/>
              <a:t>cập</a:t>
            </a:r>
            <a:r>
              <a:rPr lang="en-US" sz="3900" kern="1200" dirty="0" smtClean="0"/>
              <a:t> </a:t>
            </a:r>
            <a:r>
              <a:rPr lang="en-US" sz="3900" kern="1200" dirty="0" err="1" smtClean="0"/>
              <a:t>nhật</a:t>
            </a:r>
            <a:r>
              <a:rPr lang="en-US" sz="3900" kern="1200" dirty="0" smtClean="0"/>
              <a:t> </a:t>
            </a:r>
            <a:r>
              <a:rPr lang="en-US" sz="3900" kern="1200" dirty="0" err="1" smtClean="0"/>
              <a:t>và</a:t>
            </a:r>
            <a:r>
              <a:rPr lang="en-US" sz="3900" kern="1200" dirty="0" smtClean="0"/>
              <a:t> </a:t>
            </a:r>
            <a:r>
              <a:rPr lang="en-US" sz="3900" kern="1200" dirty="0" err="1" smtClean="0"/>
              <a:t>nhân</a:t>
            </a:r>
            <a:r>
              <a:rPr lang="en-US" sz="3900" kern="1200" dirty="0" smtClean="0"/>
              <a:t> </a:t>
            </a:r>
            <a:r>
              <a:rPr lang="en-US" sz="3900" kern="1200" dirty="0" err="1" smtClean="0"/>
              <a:t>rộng</a:t>
            </a:r>
            <a:endParaRPr lang="en-US" sz="3900" kern="1200" dirty="0"/>
          </a:p>
        </p:txBody>
      </p:sp>
      <p:sp>
        <p:nvSpPr>
          <p:cNvPr id="17" name="Freeform 16"/>
          <p:cNvSpPr/>
          <p:nvPr/>
        </p:nvSpPr>
        <p:spPr>
          <a:xfrm>
            <a:off x="475343" y="5067690"/>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18" name="Freeform 17"/>
          <p:cNvSpPr/>
          <p:nvPr/>
        </p:nvSpPr>
        <p:spPr>
          <a:xfrm>
            <a:off x="1218572" y="5067690"/>
            <a:ext cx="7098113" cy="690142"/>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6"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Xử</a:t>
            </a:r>
            <a:r>
              <a:rPr lang="en-US" sz="3900" kern="1200" dirty="0" smtClean="0"/>
              <a:t> </a:t>
            </a:r>
            <a:r>
              <a:rPr lang="en-US" sz="3900" kern="1200" dirty="0" err="1" smtClean="0"/>
              <a:t>lý</a:t>
            </a:r>
            <a:r>
              <a:rPr lang="en-US" sz="3900" kern="1200" dirty="0" smtClean="0"/>
              <a:t> </a:t>
            </a:r>
            <a:r>
              <a:rPr lang="en-US" sz="3900" kern="1200" dirty="0" err="1" smtClean="0"/>
              <a:t>xung</a:t>
            </a:r>
            <a:r>
              <a:rPr lang="en-US" sz="3900" kern="1200" dirty="0" smtClean="0"/>
              <a:t> </a:t>
            </a:r>
            <a:r>
              <a:rPr lang="en-US" sz="3900" kern="1200" dirty="0" err="1" smtClean="0"/>
              <a:t>đột</a:t>
            </a:r>
            <a:endParaRPr lang="en-US" sz="3900" kern="1200" dirty="0"/>
          </a:p>
        </p:txBody>
      </p:sp>
      <p:pic>
        <p:nvPicPr>
          <p:cNvPr id="19" name="Picture 2" descr="What_is_MapRedu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663" y="1068146"/>
            <a:ext cx="5878601" cy="468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945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xit" presetSubtype="32" fill="hold" nodeType="clickEffect">
                                  <p:stCondLst>
                                    <p:cond delay="0"/>
                                  </p:stCondLst>
                                  <p:childTnLst>
                                    <p:animEffect transition="out" filter="circle(out)">
                                      <p:cBhvr>
                                        <p:cTn id="35" dur="2000"/>
                                        <p:tgtEl>
                                          <p:spTgt spid="19"/>
                                        </p:tgtEl>
                                      </p:cBhvr>
                                    </p:animEffect>
                                    <p:set>
                                      <p:cBhvr>
                                        <p:cTn id="36" dur="1" fill="hold">
                                          <p:stCondLst>
                                            <p:cond delay="1999"/>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104680"/>
            <a:ext cx="10282280" cy="8334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94873" y="234668"/>
            <a:ext cx="6410927" cy="646331"/>
          </a:xfrm>
          <a:prstGeom prst="rect">
            <a:avLst/>
          </a:prstGeom>
          <a:noFill/>
        </p:spPr>
        <p:txBody>
          <a:bodyPr wrap="square" rtlCol="0">
            <a:spAutoFit/>
          </a:bodyPr>
          <a:lstStyle/>
          <a:p>
            <a:r>
              <a:rPr lang="en-US" sz="3600" b="1" dirty="0" err="1" smtClean="0">
                <a:solidFill>
                  <a:srgbClr val="FFFF00"/>
                </a:solidFill>
                <a:effectLst>
                  <a:outerShdw blurRad="38100" dist="38100" dir="2700000" algn="tl">
                    <a:srgbClr val="000000">
                      <a:alpha val="43137"/>
                    </a:srgbClr>
                  </a:outerShdw>
                </a:effectLst>
              </a:rPr>
              <a:t>Tính</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nhất</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quán</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của</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CouchDB</a:t>
            </a:r>
            <a:endParaRPr lang="en-US" sz="3600" b="1" dirty="0">
              <a:solidFill>
                <a:srgbClr val="FFFF00"/>
              </a:solidFill>
              <a:effectLst>
                <a:outerShdw blurRad="38100" dist="38100" dir="2700000" algn="tl">
                  <a:srgbClr val="000000">
                    <a:alpha val="43137"/>
                  </a:srgbClr>
                </a:outerShdw>
              </a:effectLst>
            </a:endParaRPr>
          </a:p>
        </p:txBody>
      </p:sp>
      <p:pic>
        <p:nvPicPr>
          <p:cNvPr id="2050" name="Picture 2" descr="Káº¿t quáº£ hÃ¬nh áº£nh cho couch 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6963"/>
            <a:ext cx="1699327" cy="866880"/>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a:off x="464458" y="1187385"/>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smtClean="0"/>
              <a:t> </a:t>
            </a:r>
            <a:endParaRPr lang="en-US" sz="2000" kern="1200" dirty="0"/>
          </a:p>
        </p:txBody>
      </p:sp>
      <p:sp>
        <p:nvSpPr>
          <p:cNvPr id="10" name="Freeform 9"/>
          <p:cNvSpPr/>
          <p:nvPr/>
        </p:nvSpPr>
        <p:spPr>
          <a:xfrm>
            <a:off x="1207687" y="1187386"/>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Không</a:t>
            </a:r>
            <a:r>
              <a:rPr lang="en-US" sz="3900" kern="1200" dirty="0" smtClean="0"/>
              <a:t> </a:t>
            </a:r>
            <a:r>
              <a:rPr lang="en-US" sz="3900" kern="1200" dirty="0" err="1" smtClean="0"/>
              <a:t>có</a:t>
            </a:r>
            <a:r>
              <a:rPr lang="en-US" sz="3900" kern="1200" dirty="0" smtClean="0"/>
              <a:t> </a:t>
            </a:r>
            <a:r>
              <a:rPr lang="en-US" sz="3900" kern="1200" dirty="0" err="1" smtClean="0"/>
              <a:t>khóa</a:t>
            </a:r>
            <a:r>
              <a:rPr lang="en-US" sz="3900" kern="1200" dirty="0" smtClean="0"/>
              <a:t> </a:t>
            </a:r>
            <a:r>
              <a:rPr lang="en-US" sz="3900" kern="1200" dirty="0" err="1" smtClean="0"/>
              <a:t>đọc</a:t>
            </a:r>
            <a:r>
              <a:rPr lang="en-US" sz="3900" kern="1200" dirty="0" smtClean="0"/>
              <a:t> (no locking)</a:t>
            </a:r>
            <a:endParaRPr lang="en-US" sz="3900" kern="1200" dirty="0"/>
          </a:p>
        </p:txBody>
      </p:sp>
      <p:sp>
        <p:nvSpPr>
          <p:cNvPr id="11" name="Freeform 10"/>
          <p:cNvSpPr/>
          <p:nvPr/>
        </p:nvSpPr>
        <p:spPr>
          <a:xfrm>
            <a:off x="464458" y="2131700"/>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2" name="Freeform 11"/>
          <p:cNvSpPr/>
          <p:nvPr/>
        </p:nvSpPr>
        <p:spPr>
          <a:xfrm>
            <a:off x="1207687" y="2131701"/>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Tính</a:t>
            </a:r>
            <a:r>
              <a:rPr lang="en-US" sz="3900" kern="1200" dirty="0" smtClean="0"/>
              <a:t> </a:t>
            </a:r>
            <a:r>
              <a:rPr lang="en-US" sz="3900" kern="1200" dirty="0" err="1" smtClean="0"/>
              <a:t>xác</a:t>
            </a:r>
            <a:r>
              <a:rPr lang="en-US" sz="3900" kern="1200" dirty="0" smtClean="0"/>
              <a:t> </a:t>
            </a:r>
            <a:r>
              <a:rPr lang="en-US" sz="3900" kern="1200" dirty="0" err="1" smtClean="0"/>
              <a:t>thực</a:t>
            </a:r>
            <a:r>
              <a:rPr lang="en-US" sz="3900" kern="1200" dirty="0" smtClean="0"/>
              <a:t> (validation)</a:t>
            </a:r>
            <a:endParaRPr lang="en-US" sz="3900" kern="1200" dirty="0"/>
          </a:p>
        </p:txBody>
      </p:sp>
      <p:sp>
        <p:nvSpPr>
          <p:cNvPr id="13" name="Freeform 12"/>
          <p:cNvSpPr/>
          <p:nvPr/>
        </p:nvSpPr>
        <p:spPr>
          <a:xfrm>
            <a:off x="464458" y="3076014"/>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4" name="Freeform 13"/>
          <p:cNvSpPr/>
          <p:nvPr/>
        </p:nvSpPr>
        <p:spPr>
          <a:xfrm>
            <a:off x="1207687" y="3076016"/>
            <a:ext cx="7098113"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err="1" smtClean="0"/>
              <a:t>Mô</a:t>
            </a:r>
            <a:r>
              <a:rPr lang="en-US" sz="3900" kern="1200" dirty="0" smtClean="0"/>
              <a:t> </a:t>
            </a:r>
            <a:r>
              <a:rPr lang="en-US" sz="3900" kern="1200" dirty="0" err="1" smtClean="0"/>
              <a:t>hình</a:t>
            </a:r>
            <a:r>
              <a:rPr lang="en-US" sz="3900" kern="1200" dirty="0" smtClean="0"/>
              <a:t> </a:t>
            </a:r>
            <a:r>
              <a:rPr lang="en-US" sz="3900" kern="1200" dirty="0" err="1" smtClean="0"/>
              <a:t>nhân</a:t>
            </a:r>
            <a:r>
              <a:rPr lang="en-US" sz="3900" kern="1200" dirty="0" smtClean="0"/>
              <a:t> </a:t>
            </a:r>
            <a:r>
              <a:rPr lang="en-US" sz="3900" kern="1200" dirty="0" err="1" smtClean="0"/>
              <a:t>rộng</a:t>
            </a:r>
            <a:endParaRPr lang="en-US" sz="3900" kern="1200" dirty="0"/>
          </a:p>
        </p:txBody>
      </p:sp>
      <p:pic>
        <p:nvPicPr>
          <p:cNvPr id="19" name="Picture 18" descr="MVCC means no locking"/>
          <p:cNvPicPr/>
          <p:nvPr/>
        </p:nvPicPr>
        <p:blipFill>
          <a:blip r:embed="rId4">
            <a:extLst>
              <a:ext uri="{28A0092B-C50C-407E-A947-70E740481C1C}">
                <a14:useLocalDpi xmlns:a14="http://schemas.microsoft.com/office/drawing/2010/main" val="0"/>
              </a:ext>
            </a:extLst>
          </a:blip>
          <a:srcRect/>
          <a:stretch>
            <a:fillRect/>
          </a:stretch>
        </p:blipFill>
        <p:spPr bwMode="auto">
          <a:xfrm>
            <a:off x="4863555" y="2917372"/>
            <a:ext cx="6893016" cy="3278330"/>
          </a:xfrm>
          <a:prstGeom prst="rect">
            <a:avLst/>
          </a:prstGeom>
          <a:noFill/>
          <a:ln>
            <a:noFill/>
          </a:ln>
        </p:spPr>
      </p:pic>
    </p:spTree>
    <p:extLst>
      <p:ext uri="{BB962C8B-B14F-4D97-AF65-F5344CB8AC3E}">
        <p14:creationId xmlns:p14="http://schemas.microsoft.com/office/powerpoint/2010/main" val="1226410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104680"/>
            <a:ext cx="10282280" cy="8334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94873" y="234668"/>
            <a:ext cx="5201841" cy="646331"/>
          </a:xfrm>
          <a:prstGeom prst="rect">
            <a:avLst/>
          </a:prstGeom>
          <a:noFill/>
        </p:spPr>
        <p:txBody>
          <a:bodyPr wrap="square" rtlCol="0">
            <a:spAutoFit/>
          </a:bodyPr>
          <a:lstStyle/>
          <a:p>
            <a:r>
              <a:rPr lang="en-US" sz="3600" b="1" dirty="0" err="1" smtClean="0">
                <a:solidFill>
                  <a:srgbClr val="FFFF00"/>
                </a:solidFill>
                <a:effectLst>
                  <a:outerShdw blurRad="38100" dist="38100" dir="2700000" algn="tl">
                    <a:srgbClr val="000000">
                      <a:alpha val="43137"/>
                    </a:srgbClr>
                  </a:outerShdw>
                </a:effectLst>
              </a:rPr>
              <a:t>Điểm</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mạnh</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của</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CouchDB</a:t>
            </a:r>
            <a:endParaRPr lang="en-US" sz="3600" b="1" dirty="0">
              <a:solidFill>
                <a:srgbClr val="FFFF00"/>
              </a:solidFill>
              <a:effectLst>
                <a:outerShdw blurRad="38100" dist="38100" dir="2700000" algn="tl">
                  <a:srgbClr val="000000">
                    <a:alpha val="43137"/>
                  </a:srgbClr>
                </a:outerShdw>
              </a:effectLst>
            </a:endParaRPr>
          </a:p>
        </p:txBody>
      </p:sp>
      <p:pic>
        <p:nvPicPr>
          <p:cNvPr id="2050" name="Picture 2" descr="Káº¿t quáº£ hÃ¬nh áº£nh cho couch 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6963"/>
            <a:ext cx="1699327" cy="86688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rot="10800000">
            <a:off x="475342" y="938159"/>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rgbClr val="C00000"/>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smtClean="0"/>
              <a:t> </a:t>
            </a:r>
            <a:endParaRPr lang="en-US" sz="2000" kern="1200" dirty="0"/>
          </a:p>
        </p:txBody>
      </p:sp>
      <p:sp>
        <p:nvSpPr>
          <p:cNvPr id="8" name="Freeform 7"/>
          <p:cNvSpPr/>
          <p:nvPr/>
        </p:nvSpPr>
        <p:spPr>
          <a:xfrm>
            <a:off x="1218572" y="1290432"/>
            <a:ext cx="9133742"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Lược</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đồ</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thiết</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kế</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linh</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hoạt</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schemaless</a:t>
            </a:r>
            <a:r>
              <a:rPr lang="en-US" sz="2800" b="1" kern="1200" dirty="0" smtClean="0">
                <a:effectLst>
                  <a:outerShdw blurRad="38100" dist="38100" dir="2700000" algn="tl">
                    <a:srgbClr val="000000">
                      <a:alpha val="43137"/>
                    </a:srgbClr>
                  </a:outerShdw>
                </a:effectLst>
              </a:rPr>
              <a:t>)</a:t>
            </a:r>
            <a:endParaRPr lang="en-US" sz="2800" b="1" kern="1200" dirty="0">
              <a:effectLst>
                <a:outerShdw blurRad="38100" dist="38100" dir="2700000" algn="tl">
                  <a:srgbClr val="000000">
                    <a:alpha val="43137"/>
                  </a:srgbClr>
                </a:outerShdw>
              </a:effectLst>
            </a:endParaRPr>
          </a:p>
        </p:txBody>
      </p:sp>
      <p:sp>
        <p:nvSpPr>
          <p:cNvPr id="9" name="Freeform 8"/>
          <p:cNvSpPr/>
          <p:nvPr/>
        </p:nvSpPr>
        <p:spPr>
          <a:xfrm rot="10800000">
            <a:off x="475342" y="1882474"/>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rgbClr val="C00000"/>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0" name="Freeform 9"/>
          <p:cNvSpPr/>
          <p:nvPr/>
        </p:nvSpPr>
        <p:spPr>
          <a:xfrm>
            <a:off x="1218572" y="2234747"/>
            <a:ext cx="9133742"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Có</a:t>
            </a:r>
            <a:r>
              <a:rPr lang="en-US" sz="2800" b="1" kern="1200" dirty="0" smtClean="0">
                <a:effectLst>
                  <a:outerShdw blurRad="38100" dist="38100" dir="2700000" algn="tl">
                    <a:srgbClr val="000000">
                      <a:alpha val="43137"/>
                    </a:srgbClr>
                  </a:outerShdw>
                </a:effectLst>
              </a:rPr>
              <a:t> API </a:t>
            </a:r>
            <a:r>
              <a:rPr lang="en-US" sz="2800" b="1" kern="1200" dirty="0" err="1" smtClean="0">
                <a:effectLst>
                  <a:outerShdw blurRad="38100" dist="38100" dir="2700000" algn="tl">
                    <a:srgbClr val="000000">
                      <a:alpha val="43137"/>
                    </a:srgbClr>
                  </a:outerShdw>
                </a:effectLst>
              </a:rPr>
              <a:t>dạng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RESTful</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giúp</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việc</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giao</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tiếp</a:t>
            </a:r>
            <a:r>
              <a:rPr lang="en-US" sz="2800" b="1" kern="1200" dirty="0" smtClean="0">
                <a:effectLst>
                  <a:outerShdw blurRad="38100" dist="38100" dir="2700000" algn="tl">
                    <a:srgbClr val="000000">
                      <a:alpha val="43137"/>
                    </a:srgbClr>
                  </a:outerShdw>
                </a:effectLst>
              </a:rPr>
              <a:t> CSDL </a:t>
            </a:r>
            <a:r>
              <a:rPr lang="en-US" sz="2800" b="1" kern="1200" dirty="0" err="1" smtClean="0">
                <a:effectLst>
                  <a:outerShdw blurRad="38100" dist="38100" dir="2700000" algn="tl">
                    <a:srgbClr val="000000">
                      <a:alpha val="43137"/>
                    </a:srgbClr>
                  </a:outerShdw>
                </a:effectLst>
              </a:rPr>
              <a:t>được</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đơn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giản</a:t>
            </a:r>
            <a:endParaRPr lang="en-US" sz="2800" b="1" kern="1200" dirty="0">
              <a:effectLst>
                <a:outerShdw blurRad="38100" dist="38100" dir="2700000" algn="tl">
                  <a:srgbClr val="000000">
                    <a:alpha val="43137"/>
                  </a:srgbClr>
                </a:outerShdw>
              </a:effectLst>
            </a:endParaRPr>
          </a:p>
        </p:txBody>
      </p:sp>
      <p:sp>
        <p:nvSpPr>
          <p:cNvPr id="11" name="Freeform 10"/>
          <p:cNvSpPr/>
          <p:nvPr/>
        </p:nvSpPr>
        <p:spPr>
          <a:xfrm rot="10800000">
            <a:off x="475342" y="2826788"/>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rgbClr val="C00000"/>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US" sz="2000" kern="1200" dirty="0"/>
          </a:p>
        </p:txBody>
      </p:sp>
      <p:sp>
        <p:nvSpPr>
          <p:cNvPr id="12" name="Freeform 11"/>
          <p:cNvSpPr/>
          <p:nvPr/>
        </p:nvSpPr>
        <p:spPr>
          <a:xfrm>
            <a:off x="1218572" y="3179062"/>
            <a:ext cx="9253485"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Thủ</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tục</a:t>
            </a:r>
            <a:r>
              <a:rPr lang="en-US" sz="2800" b="1" kern="1200" dirty="0" smtClean="0">
                <a:effectLst>
                  <a:outerShdw blurRad="38100" dist="38100" dir="2700000" algn="tl">
                    <a:srgbClr val="000000">
                      <a:alpha val="43137"/>
                    </a:srgbClr>
                  </a:outerShdw>
                </a:effectLst>
              </a:rPr>
              <a:t> Map/Reduce </a:t>
            </a:r>
            <a:r>
              <a:rPr lang="en-US" sz="2800" b="1" kern="1200" dirty="0" err="1" smtClean="0">
                <a:effectLst>
                  <a:outerShdw blurRad="38100" dist="38100" dir="2700000" algn="tl">
                    <a:srgbClr val="000000">
                      <a:alpha val="43137"/>
                    </a:srgbClr>
                  </a:outerShdw>
                </a:effectLst>
              </a:rPr>
              <a:t>giúp</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truy</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vấn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nhanh</a:t>
            </a:r>
            <a:endParaRPr lang="en-US" sz="2800" b="1" kern="1200" dirty="0">
              <a:effectLst>
                <a:outerShdw blurRad="38100" dist="38100" dir="2700000" algn="tl">
                  <a:srgbClr val="000000">
                    <a:alpha val="43137"/>
                  </a:srgbClr>
                </a:outerShdw>
              </a:effectLst>
            </a:endParaRPr>
          </a:p>
        </p:txBody>
      </p:sp>
      <p:sp>
        <p:nvSpPr>
          <p:cNvPr id="13" name="Freeform 12"/>
          <p:cNvSpPr/>
          <p:nvPr/>
        </p:nvSpPr>
        <p:spPr>
          <a:xfrm rot="10800000">
            <a:off x="475342" y="3771103"/>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rgbClr val="C00000"/>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14" name="Freeform 13"/>
          <p:cNvSpPr/>
          <p:nvPr/>
        </p:nvSpPr>
        <p:spPr>
          <a:xfrm>
            <a:off x="1218572" y="4123377"/>
            <a:ext cx="9253485"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Khả</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năng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nhân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rộng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đơn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giản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và</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hai</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chiều</a:t>
            </a:r>
            <a:endParaRPr lang="en-US" sz="2800" b="1" kern="1200" dirty="0">
              <a:effectLst>
                <a:outerShdw blurRad="38100" dist="38100" dir="2700000" algn="tl">
                  <a:srgbClr val="000000">
                    <a:alpha val="43137"/>
                  </a:srgbClr>
                </a:outerShdw>
              </a:effectLst>
            </a:endParaRPr>
          </a:p>
        </p:txBody>
      </p:sp>
      <p:sp>
        <p:nvSpPr>
          <p:cNvPr id="15" name="Freeform 14"/>
          <p:cNvSpPr/>
          <p:nvPr/>
        </p:nvSpPr>
        <p:spPr>
          <a:xfrm rot="10800000">
            <a:off x="475342" y="4715418"/>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rgbClr val="C00000"/>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16" name="Freeform 15"/>
          <p:cNvSpPr/>
          <p:nvPr/>
        </p:nvSpPr>
        <p:spPr>
          <a:xfrm>
            <a:off x="1218572" y="5067690"/>
            <a:ext cx="9253485" cy="690142"/>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6"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Khả</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năng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nén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giúp</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tối</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ưu</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tình</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trạng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không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chuẩn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hóa</a:t>
            </a:r>
            <a:endParaRPr lang="en-US" sz="2800" b="1" kern="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495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104680"/>
            <a:ext cx="10282280" cy="8334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94873" y="234668"/>
            <a:ext cx="5201841" cy="646331"/>
          </a:xfrm>
          <a:prstGeom prst="rect">
            <a:avLst/>
          </a:prstGeom>
          <a:noFill/>
        </p:spPr>
        <p:txBody>
          <a:bodyPr wrap="square" rtlCol="0">
            <a:spAutoFit/>
          </a:bodyPr>
          <a:lstStyle/>
          <a:p>
            <a:r>
              <a:rPr lang="en-US" sz="3600" b="1" dirty="0" err="1">
                <a:solidFill>
                  <a:srgbClr val="FFFF00"/>
                </a:solidFill>
                <a:effectLst>
                  <a:outerShdw blurRad="38100" dist="38100" dir="2700000" algn="tl">
                    <a:srgbClr val="000000">
                      <a:alpha val="43137"/>
                    </a:srgbClr>
                  </a:outerShdw>
                </a:effectLst>
              </a:rPr>
              <a:t>Hạn</a:t>
            </a:r>
            <a:r>
              <a:rPr lang="en-US" sz="3600" b="1" dirty="0">
                <a:solidFill>
                  <a:srgbClr val="FFFF00"/>
                </a:solidFill>
                <a:effectLst>
                  <a:outerShdw blurRad="38100" dist="38100" dir="2700000" algn="tl">
                    <a:srgbClr val="000000">
                      <a:alpha val="43137"/>
                    </a:srgbClr>
                  </a:outerShdw>
                </a:effectLst>
              </a:rPr>
              <a:t> </a:t>
            </a:r>
            <a:r>
              <a:rPr lang="en-US" sz="3600" b="1" dirty="0" err="1">
                <a:solidFill>
                  <a:srgbClr val="FFFF00"/>
                </a:solidFill>
                <a:effectLst>
                  <a:outerShdw blurRad="38100" dist="38100" dir="2700000" algn="tl">
                    <a:srgbClr val="000000">
                      <a:alpha val="43137"/>
                    </a:srgbClr>
                  </a:outerShdw>
                </a:effectLst>
              </a:rPr>
              <a:t>chế</a:t>
            </a:r>
            <a:r>
              <a:rPr lang="en-US" sz="3600" b="1" dirty="0">
                <a:solidFill>
                  <a:srgbClr val="FFFF00"/>
                </a:solidFill>
                <a:effectLst>
                  <a:outerShdw blurRad="38100" dist="38100" dir="2700000" algn="tl">
                    <a:srgbClr val="000000">
                      <a:alpha val="43137"/>
                    </a:srgbClr>
                  </a:outerShdw>
                </a:effectLst>
              </a:rPr>
              <a:t> </a:t>
            </a:r>
            <a:r>
              <a:rPr lang="en-US" sz="3600" b="1" dirty="0" err="1">
                <a:solidFill>
                  <a:srgbClr val="FFFF00"/>
                </a:solidFill>
                <a:effectLst>
                  <a:outerShdw blurRad="38100" dist="38100" dir="2700000" algn="tl">
                    <a:srgbClr val="000000">
                      <a:alpha val="43137"/>
                    </a:srgbClr>
                  </a:outerShdw>
                </a:effectLst>
              </a:rPr>
              <a:t>của</a:t>
            </a:r>
            <a:r>
              <a:rPr lang="en-US" sz="3600" b="1" dirty="0">
                <a:solidFill>
                  <a:srgbClr val="FFFF00"/>
                </a:solidFill>
                <a:effectLst>
                  <a:outerShdw blurRad="38100" dist="38100" dir="2700000" algn="tl">
                    <a:srgbClr val="000000">
                      <a:alpha val="43137"/>
                    </a:srgbClr>
                  </a:outerShdw>
                </a:effectLst>
              </a:rPr>
              <a:t> </a:t>
            </a:r>
            <a:r>
              <a:rPr lang="en-US" sz="3600" b="1" dirty="0" err="1">
                <a:solidFill>
                  <a:srgbClr val="FFFF00"/>
                </a:solidFill>
                <a:effectLst>
                  <a:outerShdw blurRad="38100" dist="38100" dir="2700000" algn="tl">
                    <a:srgbClr val="000000">
                      <a:alpha val="43137"/>
                    </a:srgbClr>
                  </a:outerShdw>
                </a:effectLst>
              </a:rPr>
              <a:t>CouchDB</a:t>
            </a:r>
            <a:endParaRPr lang="en-US" sz="3600" b="1" dirty="0">
              <a:solidFill>
                <a:srgbClr val="FFFF00"/>
              </a:solidFill>
              <a:effectLst>
                <a:outerShdw blurRad="38100" dist="38100" dir="2700000" algn="tl">
                  <a:srgbClr val="000000">
                    <a:alpha val="43137"/>
                  </a:srgbClr>
                </a:outerShdw>
              </a:effectLst>
            </a:endParaRPr>
          </a:p>
        </p:txBody>
      </p:sp>
      <p:pic>
        <p:nvPicPr>
          <p:cNvPr id="2050" name="Picture 2" descr="Káº¿t quáº£ hÃ¬nh áº£nh cho couch 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6963"/>
            <a:ext cx="1699327" cy="86688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75342" y="1280760"/>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chemeClr val="bg2">
              <a:lumMod val="10000"/>
            </a:schemeClr>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smtClean="0">
                <a:solidFill>
                  <a:schemeClr val="bg2">
                    <a:lumMod val="75000"/>
                  </a:schemeClr>
                </a:solidFill>
              </a:rPr>
              <a:t> </a:t>
            </a:r>
            <a:endParaRPr lang="en-US" sz="2000" kern="1200" dirty="0">
              <a:solidFill>
                <a:schemeClr val="bg2">
                  <a:lumMod val="75000"/>
                </a:schemeClr>
              </a:solidFill>
            </a:endParaRPr>
          </a:p>
        </p:txBody>
      </p:sp>
      <p:sp>
        <p:nvSpPr>
          <p:cNvPr id="8" name="Freeform 7"/>
          <p:cNvSpPr/>
          <p:nvPr/>
        </p:nvSpPr>
        <p:spPr>
          <a:xfrm>
            <a:off x="1218572" y="1290432"/>
            <a:ext cx="9133742"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defTabSz="1733550">
              <a:lnSpc>
                <a:spcPct val="90000"/>
              </a:lnSpc>
              <a:spcBef>
                <a:spcPct val="0"/>
              </a:spcBef>
              <a:spcAft>
                <a:spcPct val="15000"/>
              </a:spcAft>
              <a:buChar char="••"/>
            </a:pPr>
            <a:r>
              <a:rPr lang="vi-VN" sz="2800" b="1" dirty="0" smtClean="0">
                <a:effectLst>
                  <a:outerShdw blurRad="38100" dist="38100" dir="2700000" algn="tl">
                    <a:srgbClr val="000000">
                      <a:alpha val="43137"/>
                    </a:srgbClr>
                  </a:outerShdw>
                </a:effectLst>
              </a:rPr>
              <a:t>Lưu </a:t>
            </a:r>
            <a:r>
              <a:rPr lang="vi-VN" sz="2800" b="1" dirty="0">
                <a:effectLst>
                  <a:outerShdw blurRad="38100" dist="38100" dir="2700000" algn="tl">
                    <a:srgbClr val="000000">
                      <a:alpha val="43137"/>
                    </a:srgbClr>
                  </a:outerShdw>
                </a:effectLst>
              </a:rPr>
              <a:t>trữ dưới dạng JSON</a:t>
            </a:r>
            <a:endParaRPr lang="en-US" sz="2800" b="1" kern="1200" dirty="0">
              <a:effectLst>
                <a:outerShdw blurRad="38100" dist="38100" dir="2700000" algn="tl">
                  <a:srgbClr val="000000">
                    <a:alpha val="43137"/>
                  </a:srgbClr>
                </a:outerShdw>
              </a:effectLst>
            </a:endParaRPr>
          </a:p>
        </p:txBody>
      </p:sp>
      <p:sp>
        <p:nvSpPr>
          <p:cNvPr id="9" name="Freeform 8"/>
          <p:cNvSpPr/>
          <p:nvPr/>
        </p:nvSpPr>
        <p:spPr>
          <a:xfrm>
            <a:off x="475342" y="2225075"/>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chemeClr val="bg2">
              <a:lumMod val="10000"/>
            </a:schemeClr>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2">
                    <a:lumMod val="75000"/>
                  </a:schemeClr>
                </a:solidFill>
              </a:rPr>
              <a:t> </a:t>
            </a:r>
            <a:endParaRPr lang="en-US" sz="2000" kern="1200" dirty="0">
              <a:solidFill>
                <a:schemeClr val="bg2">
                  <a:lumMod val="75000"/>
                </a:schemeClr>
              </a:solidFill>
            </a:endParaRPr>
          </a:p>
        </p:txBody>
      </p:sp>
      <p:sp>
        <p:nvSpPr>
          <p:cNvPr id="10" name="Freeform 9"/>
          <p:cNvSpPr/>
          <p:nvPr/>
        </p:nvSpPr>
        <p:spPr>
          <a:xfrm>
            <a:off x="1218572" y="2234747"/>
            <a:ext cx="9133742"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defTabSz="1733550">
              <a:lnSpc>
                <a:spcPct val="90000"/>
              </a:lnSpc>
              <a:spcBef>
                <a:spcPct val="0"/>
              </a:spcBef>
              <a:spcAft>
                <a:spcPct val="15000"/>
              </a:spcAft>
              <a:buChar char="••"/>
            </a:pPr>
            <a:r>
              <a:rPr lang="en-US" sz="2800" b="1" dirty="0" err="1" smtClean="0">
                <a:effectLst>
                  <a:outerShdw blurRad="38100" dist="38100" dir="2700000" algn="tl">
                    <a:srgbClr val="000000">
                      <a:alpha val="43137"/>
                    </a:srgbClr>
                  </a:outerShdw>
                </a:effectLst>
              </a:rPr>
              <a:t>Không</a:t>
            </a:r>
            <a:r>
              <a:rPr lang="en-US" sz="2800" b="1" dirty="0" smtClean="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tích</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hợp</a:t>
            </a:r>
            <a:r>
              <a:rPr lang="en-US" sz="2800" b="1" dirty="0">
                <a:effectLst>
                  <a:outerShdw blurRad="38100" dist="38100" dir="2700000" algn="tl">
                    <a:srgbClr val="000000">
                      <a:alpha val="43137"/>
                    </a:srgbClr>
                  </a:outerShdw>
                </a:effectLst>
              </a:rPr>
              <a:t> Full Text Search</a:t>
            </a:r>
            <a:endParaRPr lang="en-US" sz="2800" b="1" kern="1200" dirty="0">
              <a:effectLst>
                <a:outerShdw blurRad="38100" dist="38100" dir="2700000" algn="tl">
                  <a:srgbClr val="000000">
                    <a:alpha val="43137"/>
                  </a:srgbClr>
                </a:outerShdw>
              </a:effectLst>
            </a:endParaRPr>
          </a:p>
        </p:txBody>
      </p:sp>
      <p:sp>
        <p:nvSpPr>
          <p:cNvPr id="11" name="Freeform 10"/>
          <p:cNvSpPr/>
          <p:nvPr/>
        </p:nvSpPr>
        <p:spPr>
          <a:xfrm>
            <a:off x="475342" y="3169389"/>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chemeClr val="bg2">
              <a:lumMod val="10000"/>
            </a:schemeClr>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2">
                    <a:lumMod val="75000"/>
                  </a:schemeClr>
                </a:solidFill>
              </a:rPr>
              <a:t> </a:t>
            </a:r>
            <a:endParaRPr lang="en-US" sz="2000" kern="1200" dirty="0">
              <a:solidFill>
                <a:schemeClr val="bg2">
                  <a:lumMod val="75000"/>
                </a:schemeClr>
              </a:solidFill>
            </a:endParaRPr>
          </a:p>
        </p:txBody>
      </p:sp>
      <p:sp>
        <p:nvSpPr>
          <p:cNvPr id="12" name="Freeform 11"/>
          <p:cNvSpPr/>
          <p:nvPr/>
        </p:nvSpPr>
        <p:spPr>
          <a:xfrm>
            <a:off x="1218572" y="3179062"/>
            <a:ext cx="9253485"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defTabSz="1733550">
              <a:lnSpc>
                <a:spcPct val="90000"/>
              </a:lnSpc>
              <a:spcBef>
                <a:spcPct val="0"/>
              </a:spcBef>
              <a:spcAft>
                <a:spcPct val="15000"/>
              </a:spcAft>
              <a:buChar char="••"/>
            </a:pPr>
            <a:r>
              <a:rPr lang="en-US" sz="2800" b="1" dirty="0" smtClean="0">
                <a:effectLst>
                  <a:outerShdw blurRad="38100" dist="38100" dir="2700000" algn="tl">
                    <a:srgbClr val="000000">
                      <a:alpha val="43137"/>
                    </a:srgbClr>
                  </a:outerShdw>
                </a:effectLst>
              </a:rPr>
              <a:t>Kho </a:t>
            </a:r>
            <a:r>
              <a:rPr lang="en-US" sz="2800" b="1" dirty="0" err="1">
                <a:effectLst>
                  <a:outerShdw blurRad="38100" dist="38100" dir="2700000" algn="tl">
                    <a:srgbClr val="000000">
                      <a:alpha val="43137"/>
                    </a:srgbClr>
                  </a:outerShdw>
                </a:effectLst>
              </a:rPr>
              <a:t>chứa</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dữ</a:t>
            </a:r>
            <a:r>
              <a:rPr lang="en-US" sz="2800" b="1" dirty="0">
                <a:effectLst>
                  <a:outerShdw blurRad="38100" dist="38100" dir="2700000" algn="tl">
                    <a:srgbClr val="000000">
                      <a:alpha val="43137"/>
                    </a:srgbClr>
                  </a:outerShdw>
                </a:effectLst>
              </a:rPr>
              <a:t> </a:t>
            </a:r>
            <a:r>
              <a:rPr lang="en-US" sz="2800" b="1" dirty="0" err="1" smtClean="0">
                <a:effectLst>
                  <a:outerShdw blurRad="38100" dist="38100" dir="2700000" algn="tl">
                    <a:srgbClr val="000000">
                      <a:alpha val="43137"/>
                    </a:srgbClr>
                  </a:outerShdw>
                </a:effectLst>
              </a:rPr>
              <a:t>liệu</a:t>
            </a:r>
            <a:r>
              <a:rPr lang="en-US" sz="2800" b="1" dirty="0" smtClean="0">
                <a:effectLst>
                  <a:outerShdw blurRad="38100" dist="38100" dir="2700000" algn="tl">
                    <a:srgbClr val="000000">
                      <a:alpha val="43137"/>
                    </a:srgbClr>
                  </a:outerShdw>
                </a:effectLst>
              </a:rPr>
              <a:t> </a:t>
            </a:r>
            <a:r>
              <a:rPr lang="en-US" sz="2800" b="1" dirty="0" err="1" smtClean="0">
                <a:effectLst>
                  <a:outerShdw blurRad="38100" dist="38100" dir="2700000" algn="tl">
                    <a:srgbClr val="000000">
                      <a:alpha val="43137"/>
                    </a:srgbClr>
                  </a:outerShdw>
                </a:effectLst>
              </a:rPr>
              <a:t>lớn</a:t>
            </a:r>
            <a:r>
              <a:rPr lang="en-US" sz="2800" b="1" dirty="0" smtClean="0">
                <a:effectLst>
                  <a:outerShdw blurRad="38100" dist="38100" dir="2700000" algn="tl">
                    <a:srgbClr val="000000">
                      <a:alpha val="43137"/>
                    </a:srgbClr>
                  </a:outerShdw>
                </a:effectLst>
              </a:rPr>
              <a:t> </a:t>
            </a:r>
            <a:endParaRPr lang="en-US" sz="2800" b="1" kern="1200" dirty="0">
              <a:effectLst>
                <a:outerShdw blurRad="38100" dist="38100" dir="2700000" algn="tl">
                  <a:srgbClr val="000000">
                    <a:alpha val="43137"/>
                  </a:srgbClr>
                </a:outerShdw>
              </a:effectLst>
            </a:endParaRPr>
          </a:p>
        </p:txBody>
      </p:sp>
      <p:sp>
        <p:nvSpPr>
          <p:cNvPr id="13" name="Freeform 12"/>
          <p:cNvSpPr/>
          <p:nvPr/>
        </p:nvSpPr>
        <p:spPr>
          <a:xfrm>
            <a:off x="475342" y="4113704"/>
            <a:ext cx="743230" cy="1061757"/>
          </a:xfrm>
          <a:custGeom>
            <a:avLst/>
            <a:gdLst>
              <a:gd name="connsiteX0" fmla="*/ 0 w 1061756"/>
              <a:gd name="connsiteY0" fmla="*/ 0 h 743229"/>
              <a:gd name="connsiteX1" fmla="*/ 690142 w 1061756"/>
              <a:gd name="connsiteY1" fmla="*/ 0 h 743229"/>
              <a:gd name="connsiteX2" fmla="*/ 1061756 w 1061756"/>
              <a:gd name="connsiteY2" fmla="*/ 371615 h 743229"/>
              <a:gd name="connsiteX3" fmla="*/ 690142 w 1061756"/>
              <a:gd name="connsiteY3" fmla="*/ 743229 h 743229"/>
              <a:gd name="connsiteX4" fmla="*/ 0 w 1061756"/>
              <a:gd name="connsiteY4" fmla="*/ 743229 h 743229"/>
              <a:gd name="connsiteX5" fmla="*/ 371615 w 1061756"/>
              <a:gd name="connsiteY5" fmla="*/ 371615 h 743229"/>
              <a:gd name="connsiteX6" fmla="*/ 0 w 1061756"/>
              <a:gd name="connsiteY6" fmla="*/ 0 h 74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56" h="743229">
                <a:moveTo>
                  <a:pt x="1061755" y="0"/>
                </a:moveTo>
                <a:lnTo>
                  <a:pt x="1061755" y="483099"/>
                </a:lnTo>
                <a:lnTo>
                  <a:pt x="530877" y="743229"/>
                </a:lnTo>
                <a:lnTo>
                  <a:pt x="1" y="483099"/>
                </a:lnTo>
                <a:lnTo>
                  <a:pt x="1" y="0"/>
                </a:lnTo>
                <a:lnTo>
                  <a:pt x="530877" y="260131"/>
                </a:lnTo>
                <a:lnTo>
                  <a:pt x="1061755" y="0"/>
                </a:lnTo>
                <a:close/>
              </a:path>
            </a:pathLst>
          </a:custGeom>
          <a:solidFill>
            <a:schemeClr val="bg2">
              <a:lumMod val="10000"/>
            </a:schemeClr>
          </a:solidFill>
          <a:scene3d>
            <a:camera prst="orthographicFront"/>
            <a:lightRig rig="chilly" dir="t"/>
          </a:scene3d>
          <a:sp3d prstMaterial="translucentPowder">
            <a:bevelT w="127000" h="25400" prst="softRound"/>
          </a:sp3d>
        </p:spPr>
        <p:style>
          <a:lnRef idx="1">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1" tIns="384316" rIns="12700" bIns="384314" numCol="1" spcCol="1270" anchor="ctr" anchorCtr="0">
            <a:noAutofit/>
          </a:bodyPr>
          <a:lstStyle/>
          <a:p>
            <a:pPr lvl="0" algn="ctr" defTabSz="889000">
              <a:lnSpc>
                <a:spcPct val="90000"/>
              </a:lnSpc>
              <a:spcBef>
                <a:spcPct val="0"/>
              </a:spcBef>
              <a:spcAft>
                <a:spcPct val="35000"/>
              </a:spcAft>
            </a:pPr>
            <a:endParaRPr lang="en-US" sz="2000" kern="1200" dirty="0">
              <a:solidFill>
                <a:schemeClr val="bg2">
                  <a:lumMod val="75000"/>
                </a:schemeClr>
              </a:solidFill>
            </a:endParaRPr>
          </a:p>
        </p:txBody>
      </p:sp>
      <p:sp>
        <p:nvSpPr>
          <p:cNvPr id="14" name="Freeform 13"/>
          <p:cNvSpPr/>
          <p:nvPr/>
        </p:nvSpPr>
        <p:spPr>
          <a:xfrm>
            <a:off x="1218572" y="4123377"/>
            <a:ext cx="9253485" cy="690141"/>
          </a:xfrm>
          <a:custGeom>
            <a:avLst/>
            <a:gdLst>
              <a:gd name="connsiteX0" fmla="*/ 115026 w 690141"/>
              <a:gd name="connsiteY0" fmla="*/ 0 h 7098113"/>
              <a:gd name="connsiteX1" fmla="*/ 575115 w 690141"/>
              <a:gd name="connsiteY1" fmla="*/ 0 h 7098113"/>
              <a:gd name="connsiteX2" fmla="*/ 690141 w 690141"/>
              <a:gd name="connsiteY2" fmla="*/ 115026 h 7098113"/>
              <a:gd name="connsiteX3" fmla="*/ 690141 w 690141"/>
              <a:gd name="connsiteY3" fmla="*/ 7098113 h 7098113"/>
              <a:gd name="connsiteX4" fmla="*/ 690141 w 690141"/>
              <a:gd name="connsiteY4" fmla="*/ 7098113 h 7098113"/>
              <a:gd name="connsiteX5" fmla="*/ 0 w 690141"/>
              <a:gd name="connsiteY5" fmla="*/ 7098113 h 7098113"/>
              <a:gd name="connsiteX6" fmla="*/ 0 w 690141"/>
              <a:gd name="connsiteY6" fmla="*/ 7098113 h 7098113"/>
              <a:gd name="connsiteX7" fmla="*/ 0 w 690141"/>
              <a:gd name="connsiteY7" fmla="*/ 115026 h 7098113"/>
              <a:gd name="connsiteX8" fmla="*/ 115026 w 690141"/>
              <a:gd name="connsiteY8" fmla="*/ 0 h 70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141" h="7098113">
                <a:moveTo>
                  <a:pt x="690141" y="1183048"/>
                </a:moveTo>
                <a:lnTo>
                  <a:pt x="690141" y="5915065"/>
                </a:lnTo>
                <a:cubicBezTo>
                  <a:pt x="690141" y="6568440"/>
                  <a:pt x="685134" y="7098108"/>
                  <a:pt x="678957" y="7098108"/>
                </a:cubicBezTo>
                <a:lnTo>
                  <a:pt x="0" y="7098108"/>
                </a:lnTo>
                <a:lnTo>
                  <a:pt x="0" y="7098108"/>
                </a:lnTo>
                <a:lnTo>
                  <a:pt x="0" y="5"/>
                </a:lnTo>
                <a:lnTo>
                  <a:pt x="0" y="5"/>
                </a:lnTo>
                <a:lnTo>
                  <a:pt x="678957" y="5"/>
                </a:lnTo>
                <a:cubicBezTo>
                  <a:pt x="685134" y="5"/>
                  <a:pt x="690141" y="529673"/>
                  <a:pt x="690141" y="1183048"/>
                </a:cubicBezTo>
                <a:close/>
              </a:path>
            </a:pathLst>
          </a:custGeom>
          <a:scene3d>
            <a:camera prst="orthographicFront"/>
            <a:lightRig rig="chilly" dir="t"/>
          </a:scene3d>
          <a:sp3d prstMaterial="dkEdge">
            <a:bevelT w="25400" h="6350" prst="softRound"/>
            <a:bevelB w="0" h="0" prst="convex"/>
          </a:sp3d>
        </p:spPr>
        <p:style>
          <a:lnRef idx="1">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7368" tIns="58455" rIns="58455" bIns="58455" numCol="1" spcCol="1270" anchor="ctr" anchorCtr="0">
            <a:noAutofit/>
          </a:bodyPr>
          <a:lstStyle/>
          <a:p>
            <a:pPr marL="285750" lvl="1" indent="-285750" algn="l" defTabSz="1733550">
              <a:lnSpc>
                <a:spcPct val="90000"/>
              </a:lnSpc>
              <a:spcBef>
                <a:spcPct val="0"/>
              </a:spcBef>
              <a:spcAft>
                <a:spcPct val="15000"/>
              </a:spcAft>
              <a:buChar char="••"/>
            </a:pPr>
            <a:r>
              <a:rPr lang="en-US" sz="2800" b="1" kern="1200" dirty="0" err="1" smtClean="0">
                <a:effectLst>
                  <a:outerShdw blurRad="38100" dist="38100" dir="2700000" algn="tl">
                    <a:srgbClr val="000000">
                      <a:alpha val="43137"/>
                    </a:srgbClr>
                  </a:outerShdw>
                </a:effectLst>
              </a:rPr>
              <a:t>Khả</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năng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nhân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rộng</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đơn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giản</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và</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hai</a:t>
            </a:r>
            <a:r>
              <a:rPr lang="en-US" sz="2800" b="1" kern="1200" dirty="0" smtClean="0">
                <a:effectLst>
                  <a:outerShdw blurRad="38100" dist="38100" dir="2700000" algn="tl">
                    <a:srgbClr val="000000">
                      <a:alpha val="43137"/>
                    </a:srgbClr>
                  </a:outerShdw>
                </a:effectLst>
              </a:rPr>
              <a:t> </a:t>
            </a:r>
            <a:r>
              <a:rPr lang="en-US" sz="2800" b="1" kern="1200" dirty="0" err="1" smtClean="0">
                <a:effectLst>
                  <a:outerShdw blurRad="38100" dist="38100" dir="2700000" algn="tl">
                    <a:srgbClr val="000000">
                      <a:alpha val="43137"/>
                    </a:srgbClr>
                  </a:outerShdw>
                </a:effectLst>
              </a:rPr>
              <a:t>chiều</a:t>
            </a:r>
            <a:endParaRPr lang="en-US" sz="2800" b="1" kern="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223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1720"/>
            <a:ext cx="12192000" cy="376280"/>
          </a:xfrm>
          <a:prstGeom prst="rect">
            <a:avLst/>
          </a:prstGeom>
          <a:solidFill>
            <a:srgbClr val="E4252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844984" y="104680"/>
            <a:ext cx="10282280" cy="8334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áº¿t quáº£ hÃ¬nh áº£nh cho couch 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76963"/>
            <a:ext cx="1699327" cy="8668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94873" y="234668"/>
            <a:ext cx="5201841" cy="646331"/>
          </a:xfrm>
          <a:prstGeom prst="rect">
            <a:avLst/>
          </a:prstGeom>
          <a:noFill/>
        </p:spPr>
        <p:txBody>
          <a:bodyPr wrap="square" rtlCol="0">
            <a:spAutoFit/>
          </a:bodyPr>
          <a:lstStyle/>
          <a:p>
            <a:r>
              <a:rPr lang="en-US" sz="3600" b="1" dirty="0" smtClean="0">
                <a:solidFill>
                  <a:srgbClr val="FFFF00"/>
                </a:solidFill>
                <a:effectLst>
                  <a:outerShdw blurRad="38100" dist="38100" dir="2700000" algn="tl">
                    <a:srgbClr val="000000">
                      <a:alpha val="43137"/>
                    </a:srgbClr>
                  </a:outerShdw>
                </a:effectLst>
              </a:rPr>
              <a:t>Demo </a:t>
            </a:r>
            <a:r>
              <a:rPr lang="en-US" sz="3600" b="1" dirty="0" err="1" smtClean="0">
                <a:solidFill>
                  <a:srgbClr val="FFFF00"/>
                </a:solidFill>
                <a:effectLst>
                  <a:outerShdw blurRad="38100" dist="38100" dir="2700000" algn="tl">
                    <a:srgbClr val="000000">
                      <a:alpha val="43137"/>
                    </a:srgbClr>
                  </a:outerShdw>
                </a:effectLst>
              </a:rPr>
              <a:t>chương</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trình</a:t>
            </a:r>
            <a:endParaRPr lang="en-US" sz="36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077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749</Words>
  <Application>Microsoft Office PowerPoint</Application>
  <PresentationFormat>Widescreen</PresentationFormat>
  <Paragraphs>115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CƠ SỞ DỮ LIỆU NÂNG CAO         Tìm hiểu về CouchDB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CouchDB</dc:title>
  <dc:creator>Thiên Trần</dc:creator>
  <cp:lastModifiedBy>Thiên Trần</cp:lastModifiedBy>
  <cp:revision>26</cp:revision>
  <dcterms:created xsi:type="dcterms:W3CDTF">2018-11-24T16:18:46Z</dcterms:created>
  <dcterms:modified xsi:type="dcterms:W3CDTF">2018-11-27T18:48:29Z</dcterms:modified>
</cp:coreProperties>
</file>