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9" r:id="rId3"/>
    <p:sldId id="280" r:id="rId4"/>
    <p:sldId id="281" r:id="rId5"/>
    <p:sldId id="257" r:id="rId6"/>
    <p:sldId id="258" r:id="rId7"/>
    <p:sldId id="259" r:id="rId8"/>
    <p:sldId id="260" r:id="rId9"/>
    <p:sldId id="282" r:id="rId10"/>
    <p:sldId id="283"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8" r:id="rId25"/>
    <p:sldId id="276" r:id="rId26"/>
    <p:sldId id="27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96" y="-106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0AE26C-4329-415B-9AF2-3F4CBE0BAECD}"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D1AFFF7A-A693-43A2-B96A-C0B6A9CAC7F5}">
      <dgm:prSet phldrT="[Text]" phldr="1"/>
      <dgm:spPr/>
      <dgm:t>
        <a:bodyPr/>
        <a:lstStyle/>
        <a:p>
          <a:endParaRPr lang="en-US" dirty="0"/>
        </a:p>
      </dgm:t>
    </dgm:pt>
    <dgm:pt modelId="{36D5B2E9-5B2D-462F-B931-706E05324471}" type="parTrans" cxnId="{F0060C71-EF08-4BE7-A1A7-F698EDE2F016}">
      <dgm:prSet/>
      <dgm:spPr/>
      <dgm:t>
        <a:bodyPr/>
        <a:lstStyle/>
        <a:p>
          <a:endParaRPr lang="en-US"/>
        </a:p>
      </dgm:t>
    </dgm:pt>
    <dgm:pt modelId="{8D4DDA09-6D35-422B-A896-E9EE09B69C36}" type="sibTrans" cxnId="{F0060C71-EF08-4BE7-A1A7-F698EDE2F016}">
      <dgm:prSet/>
      <dgm:spPr/>
      <dgm:t>
        <a:bodyPr/>
        <a:lstStyle/>
        <a:p>
          <a:endParaRPr lang="en-US"/>
        </a:p>
      </dgm:t>
    </dgm:pt>
    <dgm:pt modelId="{2F9960CF-3299-48C3-8005-B739FCB6317F}">
      <dgm:prSet phldrT="[Text]" custT="1">
        <dgm:style>
          <a:lnRef idx="1">
            <a:schemeClr val="accent2"/>
          </a:lnRef>
          <a:fillRef idx="2">
            <a:schemeClr val="accent2"/>
          </a:fillRef>
          <a:effectRef idx="1">
            <a:schemeClr val="accent2"/>
          </a:effectRef>
          <a:fontRef idx="minor">
            <a:schemeClr val="dk1"/>
          </a:fontRef>
        </dgm:style>
      </dgm:prSet>
      <dgm:spPr/>
      <dgm:t>
        <a:bodyPr/>
        <a:lstStyle/>
        <a:p>
          <a:pPr algn="l"/>
          <a:endParaRPr lang="en-US" sz="1800" b="1" dirty="0" smtClean="0"/>
        </a:p>
      </dgm:t>
    </dgm:pt>
    <dgm:pt modelId="{AFEB5636-C4DE-48AE-B340-F72689D1E24A}" type="parTrans" cxnId="{AB041579-76DE-4E3C-900D-46EDA0C96333}">
      <dgm:prSet/>
      <dgm:spPr/>
      <dgm:t>
        <a:bodyPr/>
        <a:lstStyle/>
        <a:p>
          <a:endParaRPr lang="en-US"/>
        </a:p>
      </dgm:t>
    </dgm:pt>
    <dgm:pt modelId="{6639EBF4-16DB-4AC5-8A2D-D0FE0028730C}" type="sibTrans" cxnId="{AB041579-76DE-4E3C-900D-46EDA0C96333}">
      <dgm:prSet/>
      <dgm:spPr/>
      <dgm:t>
        <a:bodyPr/>
        <a:lstStyle/>
        <a:p>
          <a:endParaRPr lang="en-US"/>
        </a:p>
      </dgm:t>
    </dgm:pt>
    <dgm:pt modelId="{4A29D751-2568-4341-BFA6-9430C296136F}">
      <dgm:prSet phldrT="[Text]" phldr="1">
        <dgm:style>
          <a:lnRef idx="1">
            <a:schemeClr val="accent3"/>
          </a:lnRef>
          <a:fillRef idx="2">
            <a:schemeClr val="accent3"/>
          </a:fillRef>
          <a:effectRef idx="1">
            <a:schemeClr val="accent3"/>
          </a:effectRef>
          <a:fontRef idx="minor">
            <a:schemeClr val="dk1"/>
          </a:fontRef>
        </dgm:style>
      </dgm:prSet>
      <dgm:spPr/>
      <dgm:t>
        <a:bodyPr/>
        <a:lstStyle/>
        <a:p>
          <a:endParaRPr lang="en-US" dirty="0"/>
        </a:p>
      </dgm:t>
    </dgm:pt>
    <dgm:pt modelId="{41AB31E4-3EDA-4921-8DA5-4B7C08E660A9}" type="parTrans" cxnId="{B6C82174-8E51-4BCF-9889-ED8C281DC5DD}">
      <dgm:prSet/>
      <dgm:spPr/>
      <dgm:t>
        <a:bodyPr/>
        <a:lstStyle/>
        <a:p>
          <a:endParaRPr lang="en-US"/>
        </a:p>
      </dgm:t>
    </dgm:pt>
    <dgm:pt modelId="{6E463776-D61D-4CFB-BD08-A16701E1DA6E}" type="sibTrans" cxnId="{B6C82174-8E51-4BCF-9889-ED8C281DC5DD}">
      <dgm:prSet/>
      <dgm:spPr/>
      <dgm:t>
        <a:bodyPr/>
        <a:lstStyle/>
        <a:p>
          <a:endParaRPr lang="en-US"/>
        </a:p>
      </dgm:t>
    </dgm:pt>
    <dgm:pt modelId="{404DA71E-303D-4E63-A6EC-10D8B6060B1F}">
      <dgm:prSet phldrT="[Text]" phldr="1">
        <dgm:style>
          <a:lnRef idx="1">
            <a:schemeClr val="accent4"/>
          </a:lnRef>
          <a:fillRef idx="2">
            <a:schemeClr val="accent4"/>
          </a:fillRef>
          <a:effectRef idx="1">
            <a:schemeClr val="accent4"/>
          </a:effectRef>
          <a:fontRef idx="minor">
            <a:schemeClr val="dk1"/>
          </a:fontRef>
        </dgm:style>
      </dgm:prSet>
      <dgm:spPr/>
      <dgm:t>
        <a:bodyPr/>
        <a:lstStyle/>
        <a:p>
          <a:endParaRPr lang="en-US" dirty="0"/>
        </a:p>
      </dgm:t>
    </dgm:pt>
    <dgm:pt modelId="{FD01BFCB-22B3-44E0-A3DD-14311950EEE0}" type="parTrans" cxnId="{DA8297AC-6CA3-4FA3-A8F4-FAC969ADEA8D}">
      <dgm:prSet/>
      <dgm:spPr/>
      <dgm:t>
        <a:bodyPr/>
        <a:lstStyle/>
        <a:p>
          <a:endParaRPr lang="en-US"/>
        </a:p>
      </dgm:t>
    </dgm:pt>
    <dgm:pt modelId="{8327B5F9-6A65-4E09-B9AE-0A038D04A982}" type="sibTrans" cxnId="{DA8297AC-6CA3-4FA3-A8F4-FAC969ADEA8D}">
      <dgm:prSet/>
      <dgm:spPr/>
      <dgm:t>
        <a:bodyPr/>
        <a:lstStyle/>
        <a:p>
          <a:endParaRPr lang="en-US"/>
        </a:p>
      </dgm:t>
    </dgm:pt>
    <dgm:pt modelId="{9CBD35BD-5C12-43A1-B2B6-E4B808194703}">
      <dgm:prSet phldrT="[Text]" phldr="1">
        <dgm:style>
          <a:lnRef idx="1">
            <a:schemeClr val="accent6"/>
          </a:lnRef>
          <a:fillRef idx="2">
            <a:schemeClr val="accent6"/>
          </a:fillRef>
          <a:effectRef idx="1">
            <a:schemeClr val="accent6"/>
          </a:effectRef>
          <a:fontRef idx="minor">
            <a:schemeClr val="dk1"/>
          </a:fontRef>
        </dgm:style>
      </dgm:prSet>
      <dgm:spPr/>
      <dgm:t>
        <a:bodyPr/>
        <a:lstStyle/>
        <a:p>
          <a:endParaRPr lang="en-US"/>
        </a:p>
      </dgm:t>
    </dgm:pt>
    <dgm:pt modelId="{AF01249B-A669-4EA2-AB17-2262AF601F8E}" type="parTrans" cxnId="{9B3E4BF9-1516-4C6F-9978-4FB02ED50166}">
      <dgm:prSet/>
      <dgm:spPr/>
      <dgm:t>
        <a:bodyPr/>
        <a:lstStyle/>
        <a:p>
          <a:endParaRPr lang="en-US"/>
        </a:p>
      </dgm:t>
    </dgm:pt>
    <dgm:pt modelId="{462EE1FC-F460-4982-9F86-EAA94BA7F967}" type="sibTrans" cxnId="{9B3E4BF9-1516-4C6F-9978-4FB02ED50166}">
      <dgm:prSet/>
      <dgm:spPr/>
      <dgm:t>
        <a:bodyPr/>
        <a:lstStyle/>
        <a:p>
          <a:endParaRPr lang="en-US"/>
        </a:p>
      </dgm:t>
    </dgm:pt>
    <dgm:pt modelId="{4424A948-D0A8-468F-9F4E-4FF206366B1C}" type="pres">
      <dgm:prSet presAssocID="{920AE26C-4329-415B-9AF2-3F4CBE0BAECD}" presName="diagram" presStyleCnt="0">
        <dgm:presLayoutVars>
          <dgm:chMax val="1"/>
          <dgm:dir/>
          <dgm:animLvl val="ctr"/>
          <dgm:resizeHandles val="exact"/>
        </dgm:presLayoutVars>
      </dgm:prSet>
      <dgm:spPr/>
    </dgm:pt>
    <dgm:pt modelId="{9744A206-6B90-4C35-AC87-716B94A3177A}" type="pres">
      <dgm:prSet presAssocID="{920AE26C-4329-415B-9AF2-3F4CBE0BAECD}" presName="matrix" presStyleCnt="0"/>
      <dgm:spPr/>
    </dgm:pt>
    <dgm:pt modelId="{9138EB7E-AD2A-4785-A740-A381002AD4FA}" type="pres">
      <dgm:prSet presAssocID="{920AE26C-4329-415B-9AF2-3F4CBE0BAECD}" presName="tile1" presStyleLbl="node1" presStyleIdx="0" presStyleCnt="4"/>
      <dgm:spPr/>
      <dgm:t>
        <a:bodyPr/>
        <a:lstStyle/>
        <a:p>
          <a:endParaRPr lang="en-US"/>
        </a:p>
      </dgm:t>
    </dgm:pt>
    <dgm:pt modelId="{B82E8C69-7D5D-4357-84FD-66D3E7AB6B34}" type="pres">
      <dgm:prSet presAssocID="{920AE26C-4329-415B-9AF2-3F4CBE0BAECD}" presName="tile1text" presStyleLbl="node1" presStyleIdx="0" presStyleCnt="4">
        <dgm:presLayoutVars>
          <dgm:chMax val="0"/>
          <dgm:chPref val="0"/>
          <dgm:bulletEnabled val="1"/>
        </dgm:presLayoutVars>
      </dgm:prSet>
      <dgm:spPr/>
      <dgm:t>
        <a:bodyPr/>
        <a:lstStyle/>
        <a:p>
          <a:endParaRPr lang="en-US"/>
        </a:p>
      </dgm:t>
    </dgm:pt>
    <dgm:pt modelId="{102EEAE5-5C55-4825-B9FA-1A5FA3BA824C}" type="pres">
      <dgm:prSet presAssocID="{920AE26C-4329-415B-9AF2-3F4CBE0BAECD}" presName="tile2" presStyleLbl="node1" presStyleIdx="1" presStyleCnt="4"/>
      <dgm:spPr/>
    </dgm:pt>
    <dgm:pt modelId="{22AEB075-CED5-41BF-99C2-C2CBA56954D7}" type="pres">
      <dgm:prSet presAssocID="{920AE26C-4329-415B-9AF2-3F4CBE0BAECD}" presName="tile2text" presStyleLbl="node1" presStyleIdx="1" presStyleCnt="4">
        <dgm:presLayoutVars>
          <dgm:chMax val="0"/>
          <dgm:chPref val="0"/>
          <dgm:bulletEnabled val="1"/>
        </dgm:presLayoutVars>
      </dgm:prSet>
      <dgm:spPr/>
    </dgm:pt>
    <dgm:pt modelId="{478AFC8D-AD92-4AEE-A0D7-F067D78DDE92}" type="pres">
      <dgm:prSet presAssocID="{920AE26C-4329-415B-9AF2-3F4CBE0BAECD}" presName="tile3" presStyleLbl="node1" presStyleIdx="2" presStyleCnt="4"/>
      <dgm:spPr/>
    </dgm:pt>
    <dgm:pt modelId="{B3FD2046-891A-47CF-AEEE-4CF41051D419}" type="pres">
      <dgm:prSet presAssocID="{920AE26C-4329-415B-9AF2-3F4CBE0BAECD}" presName="tile3text" presStyleLbl="node1" presStyleIdx="2" presStyleCnt="4">
        <dgm:presLayoutVars>
          <dgm:chMax val="0"/>
          <dgm:chPref val="0"/>
          <dgm:bulletEnabled val="1"/>
        </dgm:presLayoutVars>
      </dgm:prSet>
      <dgm:spPr/>
    </dgm:pt>
    <dgm:pt modelId="{EF3D8808-F643-432F-813E-1C556C7D39FE}" type="pres">
      <dgm:prSet presAssocID="{920AE26C-4329-415B-9AF2-3F4CBE0BAECD}" presName="tile4" presStyleLbl="node1" presStyleIdx="3" presStyleCnt="4"/>
      <dgm:spPr/>
    </dgm:pt>
    <dgm:pt modelId="{2D7EE4E4-6522-4169-902F-0CED2B3D09B7}" type="pres">
      <dgm:prSet presAssocID="{920AE26C-4329-415B-9AF2-3F4CBE0BAECD}" presName="tile4text" presStyleLbl="node1" presStyleIdx="3" presStyleCnt="4">
        <dgm:presLayoutVars>
          <dgm:chMax val="0"/>
          <dgm:chPref val="0"/>
          <dgm:bulletEnabled val="1"/>
        </dgm:presLayoutVars>
      </dgm:prSet>
      <dgm:spPr/>
    </dgm:pt>
    <dgm:pt modelId="{DF19BA7D-C3D2-4EE3-9779-305727825199}" type="pres">
      <dgm:prSet presAssocID="{920AE26C-4329-415B-9AF2-3F4CBE0BAECD}" presName="centerTile" presStyleLbl="fgShp" presStyleIdx="0" presStyleCnt="1" custScaleX="1452" custScaleY="4217">
        <dgm:presLayoutVars>
          <dgm:chMax val="0"/>
          <dgm:chPref val="0"/>
        </dgm:presLayoutVars>
      </dgm:prSet>
      <dgm:spPr/>
    </dgm:pt>
  </dgm:ptLst>
  <dgm:cxnLst>
    <dgm:cxn modelId="{0FD31A3F-3AA3-469F-A8F1-A4800F0EAF92}" type="presOf" srcId="{4A29D751-2568-4341-BFA6-9430C296136F}" destId="{22AEB075-CED5-41BF-99C2-C2CBA56954D7}" srcOrd="1" destOrd="0" presId="urn:microsoft.com/office/officeart/2005/8/layout/matrix1"/>
    <dgm:cxn modelId="{9B3E4BF9-1516-4C6F-9978-4FB02ED50166}" srcId="{D1AFFF7A-A693-43A2-B96A-C0B6A9CAC7F5}" destId="{9CBD35BD-5C12-43A1-B2B6-E4B808194703}" srcOrd="3" destOrd="0" parTransId="{AF01249B-A669-4EA2-AB17-2262AF601F8E}" sibTransId="{462EE1FC-F460-4982-9F86-EAA94BA7F967}"/>
    <dgm:cxn modelId="{A12D8635-2695-457E-A8F4-6050920CD823}" type="presOf" srcId="{D1AFFF7A-A693-43A2-B96A-C0B6A9CAC7F5}" destId="{DF19BA7D-C3D2-4EE3-9779-305727825199}" srcOrd="0" destOrd="0" presId="urn:microsoft.com/office/officeart/2005/8/layout/matrix1"/>
    <dgm:cxn modelId="{AB041579-76DE-4E3C-900D-46EDA0C96333}" srcId="{D1AFFF7A-A693-43A2-B96A-C0B6A9CAC7F5}" destId="{2F9960CF-3299-48C3-8005-B739FCB6317F}" srcOrd="0" destOrd="0" parTransId="{AFEB5636-C4DE-48AE-B340-F72689D1E24A}" sibTransId="{6639EBF4-16DB-4AC5-8A2D-D0FE0028730C}"/>
    <dgm:cxn modelId="{C5D695AF-1B17-49A0-91BA-6EE9D02B5E43}" type="presOf" srcId="{9CBD35BD-5C12-43A1-B2B6-E4B808194703}" destId="{EF3D8808-F643-432F-813E-1C556C7D39FE}" srcOrd="0" destOrd="0" presId="urn:microsoft.com/office/officeart/2005/8/layout/matrix1"/>
    <dgm:cxn modelId="{87864D47-BA05-4AC1-ACE7-301242649B25}" type="presOf" srcId="{9CBD35BD-5C12-43A1-B2B6-E4B808194703}" destId="{2D7EE4E4-6522-4169-902F-0CED2B3D09B7}" srcOrd="1" destOrd="0" presId="urn:microsoft.com/office/officeart/2005/8/layout/matrix1"/>
    <dgm:cxn modelId="{43487EDC-A98A-47F1-9BE7-514918505E04}" type="presOf" srcId="{2F9960CF-3299-48C3-8005-B739FCB6317F}" destId="{B82E8C69-7D5D-4357-84FD-66D3E7AB6B34}" srcOrd="1" destOrd="0" presId="urn:microsoft.com/office/officeart/2005/8/layout/matrix1"/>
    <dgm:cxn modelId="{DA8297AC-6CA3-4FA3-A8F4-FAC969ADEA8D}" srcId="{D1AFFF7A-A693-43A2-B96A-C0B6A9CAC7F5}" destId="{404DA71E-303D-4E63-A6EC-10D8B6060B1F}" srcOrd="2" destOrd="0" parTransId="{FD01BFCB-22B3-44E0-A3DD-14311950EEE0}" sibTransId="{8327B5F9-6A65-4E09-B9AE-0A038D04A982}"/>
    <dgm:cxn modelId="{37680A47-1FCA-452C-B590-C02AB3FF557E}" type="presOf" srcId="{2F9960CF-3299-48C3-8005-B739FCB6317F}" destId="{9138EB7E-AD2A-4785-A740-A381002AD4FA}" srcOrd="0" destOrd="0" presId="urn:microsoft.com/office/officeart/2005/8/layout/matrix1"/>
    <dgm:cxn modelId="{5EF5EC39-82B3-41C3-9177-55BA5201AEDA}" type="presOf" srcId="{404DA71E-303D-4E63-A6EC-10D8B6060B1F}" destId="{B3FD2046-891A-47CF-AEEE-4CF41051D419}" srcOrd="1" destOrd="0" presId="urn:microsoft.com/office/officeart/2005/8/layout/matrix1"/>
    <dgm:cxn modelId="{7D60EB53-6068-48AD-989B-209477BEF261}" type="presOf" srcId="{4A29D751-2568-4341-BFA6-9430C296136F}" destId="{102EEAE5-5C55-4825-B9FA-1A5FA3BA824C}" srcOrd="0" destOrd="0" presId="urn:microsoft.com/office/officeart/2005/8/layout/matrix1"/>
    <dgm:cxn modelId="{5D50A7BB-CBE5-4989-867B-99EF227509AC}" type="presOf" srcId="{920AE26C-4329-415B-9AF2-3F4CBE0BAECD}" destId="{4424A948-D0A8-468F-9F4E-4FF206366B1C}" srcOrd="0" destOrd="0" presId="urn:microsoft.com/office/officeart/2005/8/layout/matrix1"/>
    <dgm:cxn modelId="{B6C82174-8E51-4BCF-9889-ED8C281DC5DD}" srcId="{D1AFFF7A-A693-43A2-B96A-C0B6A9CAC7F5}" destId="{4A29D751-2568-4341-BFA6-9430C296136F}" srcOrd="1" destOrd="0" parTransId="{41AB31E4-3EDA-4921-8DA5-4B7C08E660A9}" sibTransId="{6E463776-D61D-4CFB-BD08-A16701E1DA6E}"/>
    <dgm:cxn modelId="{4F2DF2F6-D09E-4046-B92D-116AB3FECC11}" type="presOf" srcId="{404DA71E-303D-4E63-A6EC-10D8B6060B1F}" destId="{478AFC8D-AD92-4AEE-A0D7-F067D78DDE92}" srcOrd="0" destOrd="0" presId="urn:microsoft.com/office/officeart/2005/8/layout/matrix1"/>
    <dgm:cxn modelId="{F0060C71-EF08-4BE7-A1A7-F698EDE2F016}" srcId="{920AE26C-4329-415B-9AF2-3F4CBE0BAECD}" destId="{D1AFFF7A-A693-43A2-B96A-C0B6A9CAC7F5}" srcOrd="0" destOrd="0" parTransId="{36D5B2E9-5B2D-462F-B931-706E05324471}" sibTransId="{8D4DDA09-6D35-422B-A896-E9EE09B69C36}"/>
    <dgm:cxn modelId="{E0E921B9-698D-454F-B770-0C374E28557F}" type="presParOf" srcId="{4424A948-D0A8-468F-9F4E-4FF206366B1C}" destId="{9744A206-6B90-4C35-AC87-716B94A3177A}" srcOrd="0" destOrd="0" presId="urn:microsoft.com/office/officeart/2005/8/layout/matrix1"/>
    <dgm:cxn modelId="{AC2C1E9B-2D0D-40E9-AAF1-F5F11CF9963E}" type="presParOf" srcId="{9744A206-6B90-4C35-AC87-716B94A3177A}" destId="{9138EB7E-AD2A-4785-A740-A381002AD4FA}" srcOrd="0" destOrd="0" presId="urn:microsoft.com/office/officeart/2005/8/layout/matrix1"/>
    <dgm:cxn modelId="{4F5419F4-B2A6-4638-9162-C60B467F8CB0}" type="presParOf" srcId="{9744A206-6B90-4C35-AC87-716B94A3177A}" destId="{B82E8C69-7D5D-4357-84FD-66D3E7AB6B34}" srcOrd="1" destOrd="0" presId="urn:microsoft.com/office/officeart/2005/8/layout/matrix1"/>
    <dgm:cxn modelId="{4CB66862-3ABF-4BB3-AC09-C1737E4C7920}" type="presParOf" srcId="{9744A206-6B90-4C35-AC87-716B94A3177A}" destId="{102EEAE5-5C55-4825-B9FA-1A5FA3BA824C}" srcOrd="2" destOrd="0" presId="urn:microsoft.com/office/officeart/2005/8/layout/matrix1"/>
    <dgm:cxn modelId="{F47DE28F-FD25-4E07-9931-FD0AB2030185}" type="presParOf" srcId="{9744A206-6B90-4C35-AC87-716B94A3177A}" destId="{22AEB075-CED5-41BF-99C2-C2CBA56954D7}" srcOrd="3" destOrd="0" presId="urn:microsoft.com/office/officeart/2005/8/layout/matrix1"/>
    <dgm:cxn modelId="{8EE8C93D-7894-46D5-8036-C1A2FF77F0A0}" type="presParOf" srcId="{9744A206-6B90-4C35-AC87-716B94A3177A}" destId="{478AFC8D-AD92-4AEE-A0D7-F067D78DDE92}" srcOrd="4" destOrd="0" presId="urn:microsoft.com/office/officeart/2005/8/layout/matrix1"/>
    <dgm:cxn modelId="{78514AE5-49A4-45BE-A3D5-C615EA231F27}" type="presParOf" srcId="{9744A206-6B90-4C35-AC87-716B94A3177A}" destId="{B3FD2046-891A-47CF-AEEE-4CF41051D419}" srcOrd="5" destOrd="0" presId="urn:microsoft.com/office/officeart/2005/8/layout/matrix1"/>
    <dgm:cxn modelId="{088E8CEC-CB3C-4376-9C15-7D47B81A68B8}" type="presParOf" srcId="{9744A206-6B90-4C35-AC87-716B94A3177A}" destId="{EF3D8808-F643-432F-813E-1C556C7D39FE}" srcOrd="6" destOrd="0" presId="urn:microsoft.com/office/officeart/2005/8/layout/matrix1"/>
    <dgm:cxn modelId="{DA237820-E2CF-4898-85B3-6A35722F51C9}" type="presParOf" srcId="{9744A206-6B90-4C35-AC87-716B94A3177A}" destId="{2D7EE4E4-6522-4169-902F-0CED2B3D09B7}" srcOrd="7" destOrd="0" presId="urn:microsoft.com/office/officeart/2005/8/layout/matrix1"/>
    <dgm:cxn modelId="{5A2B2DE3-B740-4738-8D94-0A8B37631019}" type="presParOf" srcId="{4424A948-D0A8-468F-9F4E-4FF206366B1C}" destId="{DF19BA7D-C3D2-4EE3-9779-305727825199}"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38EB7E-AD2A-4785-A740-A381002AD4FA}">
      <dsp:nvSpPr>
        <dsp:cNvPr id="0" name=""/>
        <dsp:cNvSpPr/>
      </dsp:nvSpPr>
      <dsp:spPr>
        <a:xfrm rot="16200000">
          <a:off x="1216168" y="-1216168"/>
          <a:ext cx="2921861" cy="5354198"/>
        </a:xfrm>
        <a:prstGeom prst="round1Rect">
          <a:avLst/>
        </a:prstGeom>
        <a:gradFill rotWithShape="1">
          <a:gsLst>
            <a:gs pos="0">
              <a:schemeClr val="accent2">
                <a:tint val="65000"/>
                <a:lumMod val="110000"/>
              </a:schemeClr>
            </a:gs>
            <a:gs pos="88000">
              <a:schemeClr val="accent2">
                <a:tint val="90000"/>
              </a:schemeClr>
            </a:gs>
          </a:gsLst>
          <a:lin ang="5400000" scaled="0"/>
        </a:gradFill>
        <a:ln w="12700" cap="rnd" cmpd="sng" algn="ctr">
          <a:solidFill>
            <a:schemeClr val="accent2"/>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endParaRPr lang="en-US" sz="1800" b="1" kern="1200" dirty="0" smtClean="0"/>
        </a:p>
      </dsp:txBody>
      <dsp:txXfrm rot="5400000">
        <a:off x="-1" y="1"/>
        <a:ext cx="5354198" cy="2191396"/>
      </dsp:txXfrm>
    </dsp:sp>
    <dsp:sp modelId="{102EEAE5-5C55-4825-B9FA-1A5FA3BA824C}">
      <dsp:nvSpPr>
        <dsp:cNvPr id="0" name=""/>
        <dsp:cNvSpPr/>
      </dsp:nvSpPr>
      <dsp:spPr>
        <a:xfrm>
          <a:off x="5354198" y="0"/>
          <a:ext cx="5354198" cy="2921861"/>
        </a:xfrm>
        <a:prstGeom prst="round1Rect">
          <a:avLst/>
        </a:prstGeom>
        <a:gradFill rotWithShape="1">
          <a:gsLst>
            <a:gs pos="0">
              <a:schemeClr val="accent3">
                <a:tint val="65000"/>
                <a:lumMod val="110000"/>
              </a:schemeClr>
            </a:gs>
            <a:gs pos="88000">
              <a:schemeClr val="accent3">
                <a:tint val="90000"/>
              </a:schemeClr>
            </a:gs>
          </a:gsLst>
          <a:lin ang="5400000" scaled="0"/>
        </a:gradFill>
        <a:ln w="12700" cap="rnd"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462280" tIns="462280" rIns="462280" bIns="462280" numCol="1" spcCol="1270" anchor="ctr" anchorCtr="0">
          <a:noAutofit/>
        </a:bodyPr>
        <a:lstStyle/>
        <a:p>
          <a:pPr lvl="0" algn="ctr" defTabSz="2889250">
            <a:lnSpc>
              <a:spcPct val="90000"/>
            </a:lnSpc>
            <a:spcBef>
              <a:spcPct val="0"/>
            </a:spcBef>
            <a:spcAft>
              <a:spcPct val="35000"/>
            </a:spcAft>
          </a:pPr>
          <a:endParaRPr lang="en-US" sz="6500" kern="1200" dirty="0"/>
        </a:p>
      </dsp:txBody>
      <dsp:txXfrm>
        <a:off x="5354198" y="0"/>
        <a:ext cx="5354198" cy="2191396"/>
      </dsp:txXfrm>
    </dsp:sp>
    <dsp:sp modelId="{478AFC8D-AD92-4AEE-A0D7-F067D78DDE92}">
      <dsp:nvSpPr>
        <dsp:cNvPr id="0" name=""/>
        <dsp:cNvSpPr/>
      </dsp:nvSpPr>
      <dsp:spPr>
        <a:xfrm rot="10800000">
          <a:off x="0" y="2921861"/>
          <a:ext cx="5354198" cy="2921861"/>
        </a:xfrm>
        <a:prstGeom prst="round1Rect">
          <a:avLst/>
        </a:prstGeom>
        <a:gradFill rotWithShape="1">
          <a:gsLst>
            <a:gs pos="0">
              <a:schemeClr val="accent4">
                <a:tint val="65000"/>
                <a:lumMod val="110000"/>
              </a:schemeClr>
            </a:gs>
            <a:gs pos="88000">
              <a:schemeClr val="accent4">
                <a:tint val="90000"/>
              </a:schemeClr>
            </a:gs>
          </a:gsLst>
          <a:lin ang="5400000" scaled="0"/>
        </a:gradFill>
        <a:ln w="12700" cap="rnd"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462280" tIns="462280" rIns="462280" bIns="462280" numCol="1" spcCol="1270" anchor="ctr" anchorCtr="0">
          <a:noAutofit/>
        </a:bodyPr>
        <a:lstStyle/>
        <a:p>
          <a:pPr lvl="0" algn="ctr" defTabSz="2889250">
            <a:lnSpc>
              <a:spcPct val="90000"/>
            </a:lnSpc>
            <a:spcBef>
              <a:spcPct val="0"/>
            </a:spcBef>
            <a:spcAft>
              <a:spcPct val="35000"/>
            </a:spcAft>
          </a:pPr>
          <a:endParaRPr lang="en-US" sz="6500" kern="1200" dirty="0"/>
        </a:p>
      </dsp:txBody>
      <dsp:txXfrm rot="10800000">
        <a:off x="0" y="3652326"/>
        <a:ext cx="5354198" cy="2191396"/>
      </dsp:txXfrm>
    </dsp:sp>
    <dsp:sp modelId="{EF3D8808-F643-432F-813E-1C556C7D39FE}">
      <dsp:nvSpPr>
        <dsp:cNvPr id="0" name=""/>
        <dsp:cNvSpPr/>
      </dsp:nvSpPr>
      <dsp:spPr>
        <a:xfrm rot="5400000">
          <a:off x="6570366" y="1705693"/>
          <a:ext cx="2921861" cy="5354198"/>
        </a:xfrm>
        <a:prstGeom prst="round1Rect">
          <a:avLst/>
        </a:prstGeom>
        <a:gradFill rotWithShape="1">
          <a:gsLst>
            <a:gs pos="0">
              <a:schemeClr val="accent6">
                <a:tint val="65000"/>
                <a:lumMod val="110000"/>
              </a:schemeClr>
            </a:gs>
            <a:gs pos="88000">
              <a:schemeClr val="accent6">
                <a:tint val="90000"/>
              </a:schemeClr>
            </a:gs>
          </a:gsLst>
          <a:lin ang="5400000" scaled="0"/>
        </a:gradFill>
        <a:ln w="12700" cap="rnd" cmpd="sng" algn="ctr">
          <a:solidFill>
            <a:schemeClr val="accent6"/>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62280" tIns="462280" rIns="462280" bIns="462280" numCol="1" spcCol="1270" anchor="ctr" anchorCtr="0">
          <a:noAutofit/>
        </a:bodyPr>
        <a:lstStyle/>
        <a:p>
          <a:pPr lvl="0" algn="ctr" defTabSz="2889250">
            <a:lnSpc>
              <a:spcPct val="90000"/>
            </a:lnSpc>
            <a:spcBef>
              <a:spcPct val="0"/>
            </a:spcBef>
            <a:spcAft>
              <a:spcPct val="35000"/>
            </a:spcAft>
          </a:pPr>
          <a:endParaRPr lang="en-US" sz="6500" kern="1200"/>
        </a:p>
      </dsp:txBody>
      <dsp:txXfrm rot="-5400000">
        <a:off x="5354197" y="3652326"/>
        <a:ext cx="5354198" cy="2191396"/>
      </dsp:txXfrm>
    </dsp:sp>
    <dsp:sp modelId="{DF19BA7D-C3D2-4EE3-9779-305727825199}">
      <dsp:nvSpPr>
        <dsp:cNvPr id="0" name=""/>
        <dsp:cNvSpPr/>
      </dsp:nvSpPr>
      <dsp:spPr>
        <a:xfrm>
          <a:off x="5330875" y="2891057"/>
          <a:ext cx="46645" cy="61607"/>
        </a:xfrm>
        <a:prstGeom prst="roundRect">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endParaRPr lang="en-US" sz="500" kern="1200" dirty="0"/>
        </a:p>
      </dsp:txBody>
      <dsp:txXfrm>
        <a:off x="5333152" y="2893334"/>
        <a:ext cx="42091" cy="57053"/>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11/27/2018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mongodb.com/" TargetMode="External"/><Relationship Id="rId2" Type="http://schemas.openxmlformats.org/officeDocument/2006/relationships/hyperlink" Target="https://viblo.asia/p/mongodb-va-nhung-dieu-can-biet-phan-1-m68Z03VQKkG?fbclid=IwAR3YElIAFxcq_QBoR3XgibhVa8Fu1VyjSayGePuAYfQ0DGWoqixi8UvOW1U" TargetMode="External"/><Relationship Id="rId1" Type="http://schemas.openxmlformats.org/officeDocument/2006/relationships/slideLayout" Target="../slideLayouts/slideLayout2.xml"/><Relationship Id="rId5" Type="http://schemas.openxmlformats.org/officeDocument/2006/relationships/hyperlink" Target="https://www.slideshare.net/MrNoo1/tm-hiu-mongodb?fbclid=IwAR1dujH-gGrIruwVVu5m91LfcaDypmJ3mslZM1W69meDBzOtIxx63MYZ0JU" TargetMode="External"/><Relationship Id="rId4" Type="http://schemas.openxmlformats.org/officeDocument/2006/relationships/hyperlink" Target="https://bigsonata.wordpress.com/2014/06/05/mongodb/?fbclid=IwAR11idLoCRr3MxB2XYDnrGzHVo7YrAxepr30UkdDVQTYZ_IVfkZ3KGfG_tU"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55601" y="4385570"/>
            <a:ext cx="7766936" cy="1288610"/>
          </a:xfrm>
        </p:spPr>
        <p:txBody>
          <a:bodyPr>
            <a:noAutofit/>
          </a:bodyPr>
          <a:lstStyle/>
          <a:p>
            <a:pPr algn="l"/>
            <a:r>
              <a:rPr lang="en-US" sz="2000" b="1" dirty="0">
                <a:solidFill>
                  <a:srgbClr val="00B0F0"/>
                </a:solidFill>
                <a:latin typeface="Times New Roman" panose="02020603050405020304" pitchFamily="18" charset="0"/>
                <a:cs typeface="Times New Roman" panose="02020603050405020304" pitchFamily="18" charset="0"/>
              </a:rPr>
              <a:t>Seamless</a:t>
            </a:r>
            <a:r>
              <a:rPr lang="en-US" sz="2000" dirty="0">
                <a:solidFill>
                  <a:srgbClr val="00B0F0"/>
                </a:solidFill>
                <a:latin typeface="Times New Roman" panose="02020603050405020304" pitchFamily="18" charset="0"/>
                <a:cs typeface="Times New Roman" panose="02020603050405020304" pitchFamily="18" charset="0"/>
              </a:rPr>
              <a:t> multi-master sync, </a:t>
            </a:r>
            <a:endParaRPr lang="en-US" sz="2000" dirty="0" smtClean="0">
              <a:solidFill>
                <a:srgbClr val="00B0F0"/>
              </a:solidFill>
              <a:latin typeface="Times New Roman" panose="02020603050405020304" pitchFamily="18" charset="0"/>
              <a:cs typeface="Times New Roman" panose="02020603050405020304" pitchFamily="18" charset="0"/>
            </a:endParaRPr>
          </a:p>
          <a:p>
            <a:pPr algn="l"/>
            <a:r>
              <a:rPr lang="en-US" sz="2000" dirty="0" smtClean="0">
                <a:solidFill>
                  <a:srgbClr val="00B0F0"/>
                </a:solidFill>
                <a:latin typeface="Times New Roman" panose="02020603050405020304" pitchFamily="18" charset="0"/>
                <a:cs typeface="Times New Roman" panose="02020603050405020304" pitchFamily="18" charset="0"/>
              </a:rPr>
              <a:t>	that scales </a:t>
            </a:r>
            <a:r>
              <a:rPr lang="en-US" sz="2000" dirty="0">
                <a:solidFill>
                  <a:srgbClr val="00B0F0"/>
                </a:solidFill>
                <a:latin typeface="Times New Roman" panose="02020603050405020304" pitchFamily="18" charset="0"/>
                <a:cs typeface="Times New Roman" panose="02020603050405020304" pitchFamily="18" charset="0"/>
              </a:rPr>
              <a:t>from </a:t>
            </a:r>
            <a:r>
              <a:rPr lang="en-US" sz="2000" b="1" dirty="0">
                <a:solidFill>
                  <a:srgbClr val="00B0F0"/>
                </a:solidFill>
                <a:latin typeface="Times New Roman" panose="02020603050405020304" pitchFamily="18" charset="0"/>
                <a:cs typeface="Times New Roman" panose="02020603050405020304" pitchFamily="18" charset="0"/>
              </a:rPr>
              <a:t>Big Data</a:t>
            </a:r>
            <a:r>
              <a:rPr lang="en-US" sz="2000" dirty="0">
                <a:solidFill>
                  <a:srgbClr val="00B0F0"/>
                </a:solidFill>
                <a:latin typeface="Times New Roman" panose="02020603050405020304" pitchFamily="18" charset="0"/>
                <a:cs typeface="Times New Roman" panose="02020603050405020304" pitchFamily="18" charset="0"/>
              </a:rPr>
              <a:t> to </a:t>
            </a:r>
            <a:r>
              <a:rPr lang="en-US" sz="2000" b="1" dirty="0">
                <a:solidFill>
                  <a:srgbClr val="00B0F0"/>
                </a:solidFill>
                <a:latin typeface="Times New Roman" panose="02020603050405020304" pitchFamily="18" charset="0"/>
                <a:cs typeface="Times New Roman" panose="02020603050405020304" pitchFamily="18" charset="0"/>
              </a:rPr>
              <a:t>Mobile,</a:t>
            </a:r>
            <a:endParaRPr lang="en-US" sz="2000" dirty="0">
              <a:solidFill>
                <a:srgbClr val="00B0F0"/>
              </a:solidFill>
              <a:latin typeface="Times New Roman" panose="02020603050405020304" pitchFamily="18" charset="0"/>
              <a:cs typeface="Times New Roman" panose="02020603050405020304" pitchFamily="18" charset="0"/>
            </a:endParaRPr>
          </a:p>
          <a:p>
            <a:pPr algn="l"/>
            <a:r>
              <a:rPr lang="en-US" sz="2000" dirty="0" smtClean="0">
                <a:solidFill>
                  <a:srgbClr val="00B0F0"/>
                </a:solidFill>
                <a:latin typeface="Times New Roman" panose="02020603050405020304" pitchFamily="18" charset="0"/>
                <a:cs typeface="Times New Roman" panose="02020603050405020304" pitchFamily="18" charset="0"/>
              </a:rPr>
              <a:t>		with </a:t>
            </a:r>
            <a:r>
              <a:rPr lang="en-US" sz="2000" dirty="0">
                <a:solidFill>
                  <a:srgbClr val="00B0F0"/>
                </a:solidFill>
                <a:latin typeface="Times New Roman" panose="02020603050405020304" pitchFamily="18" charset="0"/>
                <a:cs typeface="Times New Roman" panose="02020603050405020304" pitchFamily="18" charset="0"/>
              </a:rPr>
              <a:t>an </a:t>
            </a:r>
            <a:r>
              <a:rPr lang="en-US" sz="2000" b="1" dirty="0">
                <a:solidFill>
                  <a:srgbClr val="00B0F0"/>
                </a:solidFill>
                <a:latin typeface="Times New Roman" panose="02020603050405020304" pitchFamily="18" charset="0"/>
                <a:cs typeface="Times New Roman" panose="02020603050405020304" pitchFamily="18" charset="0"/>
              </a:rPr>
              <a:t>Intuitive</a:t>
            </a:r>
            <a:r>
              <a:rPr lang="en-US" sz="2000" dirty="0">
                <a:solidFill>
                  <a:srgbClr val="00B0F0"/>
                </a:solidFill>
                <a:latin typeface="Times New Roman" panose="02020603050405020304" pitchFamily="18" charset="0"/>
                <a:cs typeface="Times New Roman" panose="02020603050405020304" pitchFamily="18" charset="0"/>
              </a:rPr>
              <a:t> HTTP/JSON API</a:t>
            </a:r>
          </a:p>
          <a:p>
            <a:pPr algn="l"/>
            <a:r>
              <a:rPr lang="en-US" sz="2000" dirty="0" smtClean="0">
                <a:solidFill>
                  <a:srgbClr val="00B0F0"/>
                </a:solidFill>
                <a:latin typeface="Times New Roman" panose="02020603050405020304" pitchFamily="18" charset="0"/>
                <a:cs typeface="Times New Roman" panose="02020603050405020304" pitchFamily="18" charset="0"/>
              </a:rPr>
              <a:t>			and </a:t>
            </a:r>
            <a:r>
              <a:rPr lang="en-US" sz="2000" dirty="0">
                <a:solidFill>
                  <a:srgbClr val="00B0F0"/>
                </a:solidFill>
                <a:latin typeface="Times New Roman" panose="02020603050405020304" pitchFamily="18" charset="0"/>
                <a:cs typeface="Times New Roman" panose="02020603050405020304" pitchFamily="18" charset="0"/>
              </a:rPr>
              <a:t>designed for </a:t>
            </a:r>
            <a:r>
              <a:rPr lang="en-US" sz="2000" b="1" dirty="0">
                <a:solidFill>
                  <a:srgbClr val="00B0F0"/>
                </a:solidFill>
                <a:latin typeface="Times New Roman" panose="02020603050405020304" pitchFamily="18" charset="0"/>
                <a:cs typeface="Times New Roman" panose="02020603050405020304" pitchFamily="18" charset="0"/>
              </a:rPr>
              <a:t>Reliability</a:t>
            </a:r>
            <a:r>
              <a:rPr lang="en-US" b="1" dirty="0">
                <a:solidFill>
                  <a:srgbClr val="00B0F0"/>
                </a:solidFill>
                <a:latin typeface="Times New Roman" panose="02020603050405020304" pitchFamily="18" charset="0"/>
                <a:cs typeface="Times New Roman" panose="02020603050405020304" pitchFamily="18" charset="0"/>
              </a:rPr>
              <a:t>.</a:t>
            </a:r>
            <a:endParaRPr lang="en-US" dirty="0">
              <a:solidFill>
                <a:srgbClr val="00B0F0"/>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026" y="946279"/>
            <a:ext cx="3308092" cy="3342917"/>
          </a:xfrm>
          <a:prstGeom prst="rect">
            <a:avLst/>
          </a:prstGeom>
        </p:spPr>
      </p:pic>
    </p:spTree>
    <p:extLst>
      <p:ext uri="{BB962C8B-B14F-4D97-AF65-F5344CB8AC3E}">
        <p14:creationId xmlns:p14="http://schemas.microsoft.com/office/powerpoint/2010/main" val="14228606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30568230"/>
              </p:ext>
            </p:extLst>
          </p:nvPr>
        </p:nvGraphicFramePr>
        <p:xfrm>
          <a:off x="342900" y="441325"/>
          <a:ext cx="11013622" cy="6147256"/>
        </p:xfrm>
        <a:graphic>
          <a:graphicData uri="http://schemas.openxmlformats.org/drawingml/2006/table">
            <a:tbl>
              <a:tblPr firstRow="1" bandRow="1">
                <a:tableStyleId>{5C22544A-7EE6-4342-B048-85BDC9FD1C3A}</a:tableStyleId>
              </a:tblPr>
              <a:tblGrid>
                <a:gridCol w="2196332"/>
                <a:gridCol w="4675669"/>
                <a:gridCol w="4141621"/>
              </a:tblGrid>
              <a:tr h="439090">
                <a:tc>
                  <a:txBody>
                    <a:bodyPr/>
                    <a:lstStyle/>
                    <a:p>
                      <a:r>
                        <a:rPr lang="en-US" dirty="0" err="1" smtClean="0"/>
                        <a:t>Câu</a:t>
                      </a:r>
                      <a:r>
                        <a:rPr lang="en-US" dirty="0" smtClean="0"/>
                        <a:t> </a:t>
                      </a:r>
                      <a:r>
                        <a:rPr lang="en-US" dirty="0" err="1" smtClean="0"/>
                        <a:t>lệnh</a:t>
                      </a:r>
                      <a:endParaRPr lang="en-US" dirty="0"/>
                    </a:p>
                  </a:txBody>
                  <a:tcPr/>
                </a:tc>
                <a:tc>
                  <a:txBody>
                    <a:bodyPr/>
                    <a:lstStyle/>
                    <a:p>
                      <a:r>
                        <a:rPr lang="en-US" dirty="0" smtClean="0"/>
                        <a:t>SQL</a:t>
                      </a:r>
                      <a:endParaRPr lang="en-US" dirty="0"/>
                    </a:p>
                  </a:txBody>
                  <a:tcPr/>
                </a:tc>
                <a:tc>
                  <a:txBody>
                    <a:bodyPr/>
                    <a:lstStyle/>
                    <a:p>
                      <a:r>
                        <a:rPr lang="en-US" dirty="0" smtClean="0"/>
                        <a:t>MongoDB</a:t>
                      </a:r>
                      <a:endParaRPr lang="en-US" dirty="0"/>
                    </a:p>
                  </a:txBody>
                  <a:tcPr/>
                </a:tc>
              </a:tr>
              <a:tr h="1427041">
                <a:tc>
                  <a:txBody>
                    <a:bodyPr/>
                    <a:lstStyle/>
                    <a:p>
                      <a:r>
                        <a:rPr lang="en-US" dirty="0" smtClean="0"/>
                        <a:t>Create Table</a:t>
                      </a:r>
                      <a:endParaRPr lang="en-US" dirty="0"/>
                    </a:p>
                  </a:txBody>
                  <a:tcPr/>
                </a:tc>
                <a:tc>
                  <a:txBody>
                    <a:bodyPr/>
                    <a:lstStyle/>
                    <a:p>
                      <a:r>
                        <a:rPr lang="en-US" sz="1800" b="0" i="0" kern="1200" dirty="0" smtClean="0">
                          <a:solidFill>
                            <a:schemeClr val="dk1"/>
                          </a:solidFill>
                          <a:effectLst/>
                          <a:latin typeface="+mn-lt"/>
                          <a:ea typeface="+mn-ea"/>
                          <a:cs typeface="+mn-cs"/>
                        </a:rPr>
                        <a:t>CREATE TABLE people (id MEDIUMINT NOT NULL AUTO_INCREMENT, </a:t>
                      </a:r>
                      <a:r>
                        <a:rPr lang="en-US" sz="1800" b="0" i="0" kern="1200" dirty="0" err="1" smtClean="0">
                          <a:solidFill>
                            <a:schemeClr val="dk1"/>
                          </a:solidFill>
                          <a:effectLst/>
                          <a:latin typeface="+mn-lt"/>
                          <a:ea typeface="+mn-ea"/>
                          <a:cs typeface="+mn-cs"/>
                        </a:rPr>
                        <a:t>user_id</a:t>
                      </a:r>
                      <a:r>
                        <a:rPr lang="en-US" sz="1800" b="0" i="0" kern="1200" dirty="0" smtClean="0">
                          <a:solidFill>
                            <a:schemeClr val="dk1"/>
                          </a:solidFill>
                          <a:effectLst/>
                          <a:latin typeface="+mn-lt"/>
                          <a:ea typeface="+mn-ea"/>
                          <a:cs typeface="+mn-cs"/>
                        </a:rPr>
                        <a:t> Varchar(30), age Number, status char(1), PRIMARY KEY (id))</a:t>
                      </a:r>
                      <a:endParaRPr lang="en-US" dirty="0"/>
                    </a:p>
                  </a:txBody>
                  <a:tcPr/>
                </a:tc>
                <a:tc>
                  <a:txBody>
                    <a:bodyPr/>
                    <a:lstStyle/>
                    <a:p>
                      <a:r>
                        <a:rPr lang="en-US" sz="1800" b="0" i="0" kern="1200" dirty="0" err="1" smtClean="0">
                          <a:solidFill>
                            <a:schemeClr val="dk1"/>
                          </a:solidFill>
                          <a:effectLst/>
                          <a:latin typeface="+mn-lt"/>
                          <a:ea typeface="+mn-ea"/>
                          <a:cs typeface="+mn-cs"/>
                        </a:rPr>
                        <a:t>db.people.insertOne</a:t>
                      </a:r>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User_id</a:t>
                      </a:r>
                      <a:r>
                        <a:rPr lang="en-US" sz="1800" b="0" i="0" kern="1200" dirty="0" smtClean="0">
                          <a:solidFill>
                            <a:schemeClr val="dk1"/>
                          </a:solidFill>
                          <a:effectLst/>
                          <a:latin typeface="+mn-lt"/>
                          <a:ea typeface="+mn-ea"/>
                          <a:cs typeface="+mn-cs"/>
                        </a:rPr>
                        <a:t>: “abc123”, Age: 55, Status: “A”})</a:t>
                      </a:r>
                      <a:endParaRPr lang="en-US" dirty="0"/>
                    </a:p>
                  </a:txBody>
                  <a:tcPr/>
                </a:tc>
              </a:tr>
              <a:tr h="439090">
                <a:tc>
                  <a:txBody>
                    <a:bodyPr/>
                    <a:lstStyle/>
                    <a:p>
                      <a:r>
                        <a:rPr lang="en-US" dirty="0" smtClean="0"/>
                        <a:t>Drop Table</a:t>
                      </a:r>
                      <a:endParaRPr lang="en-US" dirty="0"/>
                    </a:p>
                  </a:txBody>
                  <a:tcPr/>
                </a:tc>
                <a:tc>
                  <a:txBody>
                    <a:bodyPr/>
                    <a:lstStyle/>
                    <a:p>
                      <a:r>
                        <a:rPr lang="en-US" sz="1800" b="0" i="0" kern="1200" dirty="0" smtClean="0">
                          <a:solidFill>
                            <a:schemeClr val="dk1"/>
                          </a:solidFill>
                          <a:effectLst/>
                          <a:latin typeface="+mn-lt"/>
                          <a:ea typeface="+mn-ea"/>
                          <a:cs typeface="+mn-cs"/>
                        </a:rPr>
                        <a:t>DROP TABLE people</a:t>
                      </a:r>
                      <a:endParaRPr lang="en-US" dirty="0"/>
                    </a:p>
                  </a:txBody>
                  <a:tcPr/>
                </a:tc>
                <a:tc>
                  <a:txBody>
                    <a:bodyPr/>
                    <a:lstStyle/>
                    <a:p>
                      <a:r>
                        <a:rPr lang="en-US" sz="1800" b="0" i="0" kern="1200" dirty="0" err="1" smtClean="0">
                          <a:solidFill>
                            <a:schemeClr val="dk1"/>
                          </a:solidFill>
                          <a:effectLst/>
                          <a:latin typeface="+mn-lt"/>
                          <a:ea typeface="+mn-ea"/>
                          <a:cs typeface="+mn-cs"/>
                        </a:rPr>
                        <a:t>db.people.drop</a:t>
                      </a:r>
                      <a:r>
                        <a:rPr lang="en-US" sz="1800" b="0" i="0" kern="1200" dirty="0" smtClean="0">
                          <a:solidFill>
                            <a:schemeClr val="dk1"/>
                          </a:solidFill>
                          <a:effectLst/>
                          <a:latin typeface="+mn-lt"/>
                          <a:ea typeface="+mn-ea"/>
                          <a:cs typeface="+mn-cs"/>
                        </a:rPr>
                        <a:t>()</a:t>
                      </a:r>
                      <a:endParaRPr lang="en-US" dirty="0"/>
                    </a:p>
                  </a:txBody>
                  <a:tcPr/>
                </a:tc>
              </a:tr>
              <a:tr h="768407">
                <a:tc>
                  <a:txBody>
                    <a:bodyPr/>
                    <a:lstStyle/>
                    <a:p>
                      <a:r>
                        <a:rPr lang="en-US" dirty="0" smtClean="0"/>
                        <a:t>Insert</a:t>
                      </a:r>
                      <a:r>
                        <a:rPr lang="en-US" baseline="0" dirty="0" smtClean="0"/>
                        <a:t> into tables</a:t>
                      </a:r>
                      <a:endParaRPr lang="en-US" dirty="0"/>
                    </a:p>
                  </a:txBody>
                  <a:tcPr/>
                </a:tc>
                <a:tc>
                  <a:txBody>
                    <a:bodyPr/>
                    <a:lstStyle/>
                    <a:p>
                      <a:r>
                        <a:rPr lang="en-US" sz="1800" b="0" i="0" kern="1200" dirty="0" smtClean="0">
                          <a:solidFill>
                            <a:schemeClr val="dk1"/>
                          </a:solidFill>
                          <a:effectLst/>
                          <a:latin typeface="+mn-lt"/>
                          <a:ea typeface="+mn-ea"/>
                          <a:cs typeface="+mn-cs"/>
                        </a:rPr>
                        <a:t>INSERT INTO people(</a:t>
                      </a:r>
                      <a:r>
                        <a:rPr lang="en-US" sz="1800" b="0" i="0" kern="1200" dirty="0" err="1" smtClean="0">
                          <a:solidFill>
                            <a:schemeClr val="dk1"/>
                          </a:solidFill>
                          <a:effectLst/>
                          <a:latin typeface="+mn-lt"/>
                          <a:ea typeface="+mn-ea"/>
                          <a:cs typeface="+mn-cs"/>
                        </a:rPr>
                        <a:t>user_id</a:t>
                      </a:r>
                      <a:r>
                        <a:rPr lang="en-US" sz="1800" b="0" i="0" kern="1200" dirty="0" smtClean="0">
                          <a:solidFill>
                            <a:schemeClr val="dk1"/>
                          </a:solidFill>
                          <a:effectLst/>
                          <a:latin typeface="+mn-lt"/>
                          <a:ea typeface="+mn-ea"/>
                          <a:cs typeface="+mn-cs"/>
                        </a:rPr>
                        <a:t>, age, status) VALUES ("bcd001", 45, "A")</a:t>
                      </a:r>
                      <a:endParaRPr lang="en-US" dirty="0"/>
                    </a:p>
                  </a:txBody>
                  <a:tcPr/>
                </a:tc>
                <a:tc>
                  <a:txBody>
                    <a:bodyPr/>
                    <a:lstStyle/>
                    <a:p>
                      <a:r>
                        <a:rPr lang="en-US" sz="1800" b="0" i="0" kern="1200" dirty="0" err="1" smtClean="0">
                          <a:solidFill>
                            <a:schemeClr val="dk1"/>
                          </a:solidFill>
                          <a:effectLst/>
                          <a:latin typeface="+mn-lt"/>
                          <a:ea typeface="+mn-ea"/>
                          <a:cs typeface="+mn-cs"/>
                        </a:rPr>
                        <a:t>db.people.insertOne</a:t>
                      </a:r>
                      <a:r>
                        <a:rPr lang="en-US" sz="1800" b="0" i="0" kern="1200" dirty="0" smtClean="0">
                          <a:solidFill>
                            <a:schemeClr val="dk1"/>
                          </a:solidFill>
                          <a:effectLst/>
                          <a:latin typeface="+mn-lt"/>
                          <a:ea typeface="+mn-ea"/>
                          <a:cs typeface="+mn-cs"/>
                        </a:rPr>
                        <a:t>( { </a:t>
                      </a:r>
                      <a:r>
                        <a:rPr lang="en-US" sz="1800" b="0" i="0" kern="1200" dirty="0" err="1" smtClean="0">
                          <a:solidFill>
                            <a:schemeClr val="dk1"/>
                          </a:solidFill>
                          <a:effectLst/>
                          <a:latin typeface="+mn-lt"/>
                          <a:ea typeface="+mn-ea"/>
                          <a:cs typeface="+mn-cs"/>
                        </a:rPr>
                        <a:t>user_id</a:t>
                      </a:r>
                      <a:r>
                        <a:rPr lang="en-US" sz="1800" b="0" i="0" kern="1200" dirty="0" smtClean="0">
                          <a:solidFill>
                            <a:schemeClr val="dk1"/>
                          </a:solidFill>
                          <a:effectLst/>
                          <a:latin typeface="+mn-lt"/>
                          <a:ea typeface="+mn-ea"/>
                          <a:cs typeface="+mn-cs"/>
                        </a:rPr>
                        <a:t>: "bcd001", age: 45, status: "A" })</a:t>
                      </a:r>
                      <a:endParaRPr lang="en-US" dirty="0"/>
                    </a:p>
                  </a:txBody>
                  <a:tcPr/>
                </a:tc>
              </a:tr>
              <a:tr h="439090">
                <a:tc>
                  <a:txBody>
                    <a:bodyPr/>
                    <a:lstStyle/>
                    <a:p>
                      <a:r>
                        <a:rPr lang="en-US" sz="1800" b="0" i="0" kern="1200" dirty="0" smtClean="0">
                          <a:solidFill>
                            <a:schemeClr val="dk1"/>
                          </a:solidFill>
                          <a:effectLst/>
                          <a:latin typeface="+mn-lt"/>
                          <a:ea typeface="+mn-ea"/>
                          <a:cs typeface="+mn-cs"/>
                        </a:rPr>
                        <a:t>Select</a:t>
                      </a:r>
                      <a:endParaRPr lang="en-US" dirty="0"/>
                    </a:p>
                  </a:txBody>
                  <a:tcPr/>
                </a:tc>
                <a:tc>
                  <a:txBody>
                    <a:bodyPr/>
                    <a:lstStyle/>
                    <a:p>
                      <a:r>
                        <a:rPr lang="en-US" sz="1800" b="0" i="0" kern="1200" dirty="0" smtClean="0">
                          <a:solidFill>
                            <a:schemeClr val="dk1"/>
                          </a:solidFill>
                          <a:effectLst/>
                          <a:latin typeface="+mn-lt"/>
                          <a:ea typeface="+mn-ea"/>
                          <a:cs typeface="+mn-cs"/>
                        </a:rPr>
                        <a:t>SELECT *FROM people</a:t>
                      </a:r>
                      <a:endParaRPr lang="en-US" dirty="0"/>
                    </a:p>
                  </a:txBody>
                  <a:tcPr/>
                </a:tc>
                <a:tc>
                  <a:txBody>
                    <a:bodyPr/>
                    <a:lstStyle/>
                    <a:p>
                      <a:r>
                        <a:rPr lang="en-US" sz="1800" b="0" i="0" kern="1200" dirty="0" err="1" smtClean="0">
                          <a:solidFill>
                            <a:schemeClr val="dk1"/>
                          </a:solidFill>
                          <a:effectLst/>
                          <a:latin typeface="+mn-lt"/>
                          <a:ea typeface="+mn-ea"/>
                          <a:cs typeface="+mn-cs"/>
                        </a:rPr>
                        <a:t>db.people.find</a:t>
                      </a:r>
                      <a:r>
                        <a:rPr lang="en-US" sz="1800" b="0" i="0" kern="1200" dirty="0" smtClean="0">
                          <a:solidFill>
                            <a:schemeClr val="dk1"/>
                          </a:solidFill>
                          <a:effectLst/>
                          <a:latin typeface="+mn-lt"/>
                          <a:ea typeface="+mn-ea"/>
                          <a:cs typeface="+mn-cs"/>
                        </a:rPr>
                        <a:t>()</a:t>
                      </a:r>
                      <a:endParaRPr lang="en-US" dirty="0"/>
                    </a:p>
                  </a:txBody>
                  <a:tcPr/>
                </a:tc>
              </a:tr>
              <a:tr h="768407">
                <a:tc>
                  <a:txBody>
                    <a:bodyPr/>
                    <a:lstStyle/>
                    <a:p>
                      <a:r>
                        <a:rPr lang="en-US" sz="1800" b="0" i="0" kern="1200" dirty="0" smtClean="0">
                          <a:solidFill>
                            <a:schemeClr val="dk1"/>
                          </a:solidFill>
                          <a:effectLst/>
                          <a:latin typeface="+mn-lt"/>
                          <a:ea typeface="+mn-ea"/>
                          <a:cs typeface="+mn-cs"/>
                        </a:rPr>
                        <a:t>Update records</a:t>
                      </a:r>
                      <a:endParaRPr lang="en-US" dirty="0"/>
                    </a:p>
                  </a:txBody>
                  <a:tcPr/>
                </a:tc>
                <a:tc>
                  <a:txBody>
                    <a:bodyPr/>
                    <a:lstStyle/>
                    <a:p>
                      <a:r>
                        <a:rPr lang="en-US" sz="1800" b="0" i="0" kern="1200" dirty="0" smtClean="0">
                          <a:solidFill>
                            <a:schemeClr val="dk1"/>
                          </a:solidFill>
                          <a:effectLst/>
                          <a:latin typeface="+mn-lt"/>
                          <a:ea typeface="+mn-ea"/>
                          <a:cs typeface="+mn-cs"/>
                        </a:rPr>
                        <a:t>UPDATE people SET status = "C" WHERE age &gt; 25</a:t>
                      </a:r>
                      <a:endParaRPr lang="en-US" dirty="0"/>
                    </a:p>
                  </a:txBody>
                  <a:tcPr/>
                </a:tc>
                <a:tc>
                  <a:txBody>
                    <a:bodyPr/>
                    <a:lstStyle/>
                    <a:p>
                      <a:r>
                        <a:rPr lang="en-US" sz="1800" b="0" i="0" kern="1200" dirty="0" err="1" smtClean="0">
                          <a:solidFill>
                            <a:schemeClr val="dk1"/>
                          </a:solidFill>
                          <a:effectLst/>
                          <a:latin typeface="+mn-lt"/>
                          <a:ea typeface="+mn-ea"/>
                          <a:cs typeface="+mn-cs"/>
                        </a:rPr>
                        <a:t>db.people.updateMany</a:t>
                      </a:r>
                      <a:r>
                        <a:rPr lang="en-US" sz="1800" b="0" i="0" kern="1200" dirty="0" smtClean="0">
                          <a:solidFill>
                            <a:schemeClr val="dk1"/>
                          </a:solidFill>
                          <a:effectLst/>
                          <a:latin typeface="+mn-lt"/>
                          <a:ea typeface="+mn-ea"/>
                          <a:cs typeface="+mn-cs"/>
                        </a:rPr>
                        <a:t>( { age: { $</a:t>
                      </a:r>
                      <a:r>
                        <a:rPr lang="en-US" sz="1800" b="0" i="0" kern="1200" dirty="0" err="1" smtClean="0">
                          <a:solidFill>
                            <a:schemeClr val="dk1"/>
                          </a:solidFill>
                          <a:effectLst/>
                          <a:latin typeface="+mn-lt"/>
                          <a:ea typeface="+mn-ea"/>
                          <a:cs typeface="+mn-cs"/>
                        </a:rPr>
                        <a:t>gt</a:t>
                      </a:r>
                      <a:r>
                        <a:rPr lang="en-US" sz="1800" b="0" i="0" kern="1200" dirty="0" smtClean="0">
                          <a:solidFill>
                            <a:schemeClr val="dk1"/>
                          </a:solidFill>
                          <a:effectLst/>
                          <a:latin typeface="+mn-lt"/>
                          <a:ea typeface="+mn-ea"/>
                          <a:cs typeface="+mn-cs"/>
                        </a:rPr>
                        <a:t>: 25 } }, { $set: { status: "C" } } )</a:t>
                      </a:r>
                      <a:endParaRPr lang="en-US" dirty="0"/>
                    </a:p>
                  </a:txBody>
                  <a:tcPr/>
                </a:tc>
              </a:tr>
              <a:tr h="768407">
                <a:tc>
                  <a:txBody>
                    <a:bodyPr/>
                    <a:lstStyle/>
                    <a:p>
                      <a:endParaRPr lang="en-US" dirty="0"/>
                    </a:p>
                  </a:txBody>
                  <a:tcPr/>
                </a:tc>
                <a:tc>
                  <a:txBody>
                    <a:bodyPr/>
                    <a:lstStyle/>
                    <a:p>
                      <a:r>
                        <a:rPr lang="en-US" sz="1800" b="0" i="0" kern="1200" dirty="0" smtClean="0">
                          <a:solidFill>
                            <a:schemeClr val="dk1"/>
                          </a:solidFill>
                          <a:effectLst/>
                          <a:latin typeface="+mn-lt"/>
                          <a:ea typeface="+mn-ea"/>
                          <a:cs typeface="+mn-cs"/>
                        </a:rPr>
                        <a:t>UPDATE people SET age = age + 3 WHERE status = "A"</a:t>
                      </a:r>
                      <a:endParaRPr lang="en-US" dirty="0"/>
                    </a:p>
                  </a:txBody>
                  <a:tcPr/>
                </a:tc>
                <a:tc>
                  <a:txBody>
                    <a:bodyPr/>
                    <a:lstStyle/>
                    <a:p>
                      <a:r>
                        <a:rPr lang="en-US" sz="1800" b="0" i="0" kern="1200" dirty="0" err="1" smtClean="0">
                          <a:solidFill>
                            <a:schemeClr val="dk1"/>
                          </a:solidFill>
                          <a:effectLst/>
                          <a:latin typeface="+mn-lt"/>
                          <a:ea typeface="+mn-ea"/>
                          <a:cs typeface="+mn-cs"/>
                        </a:rPr>
                        <a:t>db.people.updateMany</a:t>
                      </a:r>
                      <a:r>
                        <a:rPr lang="en-US" sz="1800" b="0" i="0" kern="1200" dirty="0" smtClean="0">
                          <a:solidFill>
                            <a:schemeClr val="dk1"/>
                          </a:solidFill>
                          <a:effectLst/>
                          <a:latin typeface="+mn-lt"/>
                          <a:ea typeface="+mn-ea"/>
                          <a:cs typeface="+mn-cs"/>
                        </a:rPr>
                        <a:t>( { status: "A" } , { $</a:t>
                      </a:r>
                      <a:r>
                        <a:rPr lang="en-US" sz="1800" b="0" i="0" kern="1200" dirty="0" err="1" smtClean="0">
                          <a:solidFill>
                            <a:schemeClr val="dk1"/>
                          </a:solidFill>
                          <a:effectLst/>
                          <a:latin typeface="+mn-lt"/>
                          <a:ea typeface="+mn-ea"/>
                          <a:cs typeface="+mn-cs"/>
                        </a:rPr>
                        <a:t>inc</a:t>
                      </a:r>
                      <a:r>
                        <a:rPr lang="en-US" sz="1800" b="0" i="0" kern="1200" dirty="0" smtClean="0">
                          <a:solidFill>
                            <a:schemeClr val="dk1"/>
                          </a:solidFill>
                          <a:effectLst/>
                          <a:latin typeface="+mn-lt"/>
                          <a:ea typeface="+mn-ea"/>
                          <a:cs typeface="+mn-cs"/>
                        </a:rPr>
                        <a:t>: { age: 3 } } )</a:t>
                      </a:r>
                      <a:endParaRPr lang="en-US" dirty="0"/>
                    </a:p>
                  </a:txBody>
                  <a:tcPr/>
                </a:tc>
              </a:tr>
              <a:tr h="1097724">
                <a:tc>
                  <a:txBody>
                    <a:bodyPr/>
                    <a:lstStyle/>
                    <a:p>
                      <a:r>
                        <a:rPr lang="en-US" sz="1800" b="0" i="0" kern="1200" dirty="0" smtClean="0">
                          <a:solidFill>
                            <a:schemeClr val="dk1"/>
                          </a:solidFill>
                          <a:effectLst/>
                          <a:latin typeface="+mn-lt"/>
                          <a:ea typeface="+mn-ea"/>
                          <a:cs typeface="+mn-cs"/>
                        </a:rPr>
                        <a:t>Delete Records</a:t>
                      </a:r>
                      <a:endParaRPr lang="en-US" dirty="0"/>
                    </a:p>
                  </a:txBody>
                  <a:tcPr/>
                </a:tc>
                <a:tc>
                  <a:txBody>
                    <a:bodyPr/>
                    <a:lstStyle/>
                    <a:p>
                      <a:r>
                        <a:rPr lang="en-US" sz="1800" b="0" i="0" kern="1200" dirty="0" smtClean="0">
                          <a:solidFill>
                            <a:schemeClr val="dk1"/>
                          </a:solidFill>
                          <a:effectLst/>
                          <a:latin typeface="+mn-lt"/>
                          <a:ea typeface="+mn-ea"/>
                          <a:cs typeface="+mn-cs"/>
                        </a:rPr>
                        <a:t>DELETE FROM people WHERE status = "D"</a:t>
                      </a:r>
                      <a:endParaRPr lang="en-US" dirty="0"/>
                    </a:p>
                  </a:txBody>
                  <a:tcPr/>
                </a:tc>
                <a:tc>
                  <a:txBody>
                    <a:bodyPr/>
                    <a:lstStyle/>
                    <a:p>
                      <a:pPr fontAlgn="t"/>
                      <a:r>
                        <a:rPr lang="en-US" dirty="0">
                          <a:effectLst/>
                        </a:rPr>
                        <a:t/>
                      </a:r>
                      <a:br>
                        <a:rPr lang="en-US" dirty="0">
                          <a:effectLst/>
                        </a:rPr>
                      </a:br>
                      <a:r>
                        <a:rPr lang="en-US" dirty="0" err="1">
                          <a:effectLst/>
                        </a:rPr>
                        <a:t>db.people.deleteMany</a:t>
                      </a:r>
                      <a:r>
                        <a:rPr lang="en-US" dirty="0">
                          <a:effectLst/>
                        </a:rPr>
                        <a:t>( { status: "D" } )</a:t>
                      </a:r>
                    </a:p>
                  </a:txBody>
                  <a:tcPr/>
                </a:tc>
              </a:tr>
            </a:tbl>
          </a:graphicData>
        </a:graphic>
      </p:graphicFrame>
    </p:spTree>
    <p:extLst>
      <p:ext uri="{BB962C8B-B14F-4D97-AF65-F5344CB8AC3E}">
        <p14:creationId xmlns:p14="http://schemas.microsoft.com/office/powerpoint/2010/main" val="393520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Các</a:t>
            </a:r>
            <a:r>
              <a:rPr lang="en-US" dirty="0" smtClean="0"/>
              <a:t> </a:t>
            </a:r>
            <a:r>
              <a:rPr lang="en-US" dirty="0" err="1" smtClean="0"/>
              <a:t>kiểu</a:t>
            </a:r>
            <a:r>
              <a:rPr lang="en-US" dirty="0"/>
              <a:t> </a:t>
            </a:r>
            <a:r>
              <a:rPr lang="en-US" dirty="0" err="1" smtClean="0"/>
              <a:t>dữ</a:t>
            </a:r>
            <a:r>
              <a:rPr lang="en-US" dirty="0"/>
              <a:t> </a:t>
            </a:r>
            <a:r>
              <a:rPr lang="en-US" dirty="0" err="1" smtClean="0"/>
              <a:t>liệu</a:t>
            </a:r>
            <a:r>
              <a:rPr lang="en-US" dirty="0" smtClean="0"/>
              <a:t> </a:t>
            </a:r>
            <a:r>
              <a:rPr lang="en-US" dirty="0" err="1" smtClean="0"/>
              <a:t>trong</a:t>
            </a:r>
            <a:r>
              <a:rPr lang="en-US" dirty="0" smtClean="0"/>
              <a:t> MongoDB</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08764200"/>
              </p:ext>
            </p:extLst>
          </p:nvPr>
        </p:nvGraphicFramePr>
        <p:xfrm>
          <a:off x="677863" y="1690008"/>
          <a:ext cx="8596311" cy="4846320"/>
        </p:xfrm>
        <a:graphic>
          <a:graphicData uri="http://schemas.openxmlformats.org/drawingml/2006/table">
            <a:tbl>
              <a:tblPr firstRow="1" bandRow="1">
                <a:tableStyleId>{5C22544A-7EE6-4342-B048-85BDC9FD1C3A}</a:tableStyleId>
              </a:tblPr>
              <a:tblGrid>
                <a:gridCol w="2865437"/>
                <a:gridCol w="2090057"/>
                <a:gridCol w="3640817"/>
              </a:tblGrid>
              <a:tr h="353227">
                <a:tc>
                  <a:txBody>
                    <a:bodyPr/>
                    <a:lstStyle/>
                    <a:p>
                      <a:r>
                        <a:rPr lang="en-US" dirty="0" err="1" smtClean="0"/>
                        <a:t>Kiểu</a:t>
                      </a:r>
                      <a:r>
                        <a:rPr lang="en-US" dirty="0" smtClean="0"/>
                        <a:t> </a:t>
                      </a:r>
                      <a:r>
                        <a:rPr lang="en-US" dirty="0" err="1" smtClean="0"/>
                        <a:t>dữ</a:t>
                      </a:r>
                      <a:r>
                        <a:rPr lang="en-US" dirty="0" smtClean="0"/>
                        <a:t> </a:t>
                      </a:r>
                      <a:r>
                        <a:rPr lang="en-US" dirty="0" err="1" smtClean="0"/>
                        <a:t>liệu</a:t>
                      </a:r>
                      <a:endParaRPr lang="en-US" dirty="0"/>
                    </a:p>
                  </a:txBody>
                  <a:tcPr/>
                </a:tc>
                <a:tc>
                  <a:txBody>
                    <a:bodyPr/>
                    <a:lstStyle/>
                    <a:p>
                      <a:r>
                        <a:rPr lang="en-US" dirty="0" smtClean="0"/>
                        <a:t>Number</a:t>
                      </a:r>
                      <a:endParaRPr lang="en-US" dirty="0"/>
                    </a:p>
                  </a:txBody>
                  <a:tcPr/>
                </a:tc>
                <a:tc>
                  <a:txBody>
                    <a:bodyPr/>
                    <a:lstStyle/>
                    <a:p>
                      <a:r>
                        <a:rPr lang="en-US" dirty="0" err="1" smtClean="0"/>
                        <a:t>Cú</a:t>
                      </a:r>
                      <a:r>
                        <a:rPr lang="en-US" dirty="0" smtClean="0"/>
                        <a:t> </a:t>
                      </a:r>
                      <a:r>
                        <a:rPr lang="en-US" dirty="0" err="1" smtClean="0"/>
                        <a:t>pháp</a:t>
                      </a:r>
                      <a:endParaRPr lang="en-US" dirty="0"/>
                    </a:p>
                  </a:txBody>
                  <a:tcPr/>
                </a:tc>
              </a:tr>
              <a:tr h="609680">
                <a:tc>
                  <a:txBody>
                    <a:bodyPr/>
                    <a:lstStyle/>
                    <a:p>
                      <a:r>
                        <a:rPr lang="en-US" dirty="0" smtClean="0"/>
                        <a:t>Double</a:t>
                      </a:r>
                      <a:endParaRPr lang="en-US" dirty="0"/>
                    </a:p>
                  </a:txBody>
                  <a:tcPr/>
                </a:tc>
                <a:tc>
                  <a:txBody>
                    <a:bodyPr/>
                    <a:lstStyle/>
                    <a:p>
                      <a:r>
                        <a:rPr lang="en-US" dirty="0" smtClean="0"/>
                        <a:t>1</a:t>
                      </a:r>
                      <a:endParaRPr lang="en-US" dirty="0"/>
                    </a:p>
                  </a:txBody>
                  <a:tcPr/>
                </a:tc>
                <a:tc>
                  <a:txBody>
                    <a:bodyPr/>
                    <a:lstStyle/>
                    <a:p>
                      <a:r>
                        <a:rPr lang="en-US" dirty="0" smtClean="0"/>
                        <a:t>“double”</a:t>
                      </a:r>
                    </a:p>
                    <a:p>
                      <a:endParaRPr lang="en-US" dirty="0"/>
                    </a:p>
                  </a:txBody>
                  <a:tcPr/>
                </a:tc>
              </a:tr>
              <a:tr h="609680">
                <a:tc>
                  <a:txBody>
                    <a:bodyPr/>
                    <a:lstStyle/>
                    <a:p>
                      <a:r>
                        <a:rPr lang="en-US" dirty="0" smtClean="0"/>
                        <a:t>String</a:t>
                      </a:r>
                    </a:p>
                    <a:p>
                      <a:endParaRPr lang="en-US" dirty="0"/>
                    </a:p>
                  </a:txBody>
                  <a:tcPr/>
                </a:tc>
                <a:tc>
                  <a:txBody>
                    <a:bodyPr/>
                    <a:lstStyle/>
                    <a:p>
                      <a:r>
                        <a:rPr lang="en-US" dirty="0" smtClean="0"/>
                        <a:t>2</a:t>
                      </a:r>
                    </a:p>
                    <a:p>
                      <a:endParaRPr lang="en-US" dirty="0"/>
                    </a:p>
                  </a:txBody>
                  <a:tcPr/>
                </a:tc>
                <a:tc>
                  <a:txBody>
                    <a:bodyPr/>
                    <a:lstStyle/>
                    <a:p>
                      <a:r>
                        <a:rPr lang="en-US" dirty="0" smtClean="0"/>
                        <a:t>“string”</a:t>
                      </a:r>
                      <a:endParaRPr lang="en-US" dirty="0"/>
                    </a:p>
                  </a:txBody>
                  <a:tcPr/>
                </a:tc>
              </a:tr>
              <a:tr h="609680">
                <a:tc>
                  <a:txBody>
                    <a:bodyPr/>
                    <a:lstStyle/>
                    <a:p>
                      <a:r>
                        <a:rPr lang="en-US" dirty="0" smtClean="0"/>
                        <a:t>Object</a:t>
                      </a:r>
                      <a:endParaRPr lang="en-US" dirty="0"/>
                    </a:p>
                  </a:txBody>
                  <a:tcPr/>
                </a:tc>
                <a:tc>
                  <a:txBody>
                    <a:bodyPr/>
                    <a:lstStyle/>
                    <a:p>
                      <a:r>
                        <a:rPr lang="en-US" dirty="0" smtClean="0"/>
                        <a:t>3</a:t>
                      </a:r>
                    </a:p>
                    <a:p>
                      <a:endParaRPr lang="en-US" dirty="0"/>
                    </a:p>
                  </a:txBody>
                  <a:tcPr/>
                </a:tc>
                <a:tc>
                  <a:txBody>
                    <a:bodyPr/>
                    <a:lstStyle/>
                    <a:p>
                      <a:r>
                        <a:rPr lang="en-US" dirty="0" smtClean="0"/>
                        <a:t>“object”</a:t>
                      </a:r>
                      <a:endParaRPr lang="en-US" dirty="0"/>
                    </a:p>
                  </a:txBody>
                  <a:tcPr/>
                </a:tc>
              </a:tr>
              <a:tr h="609680">
                <a:tc>
                  <a:txBody>
                    <a:bodyPr/>
                    <a:lstStyle/>
                    <a:p>
                      <a:r>
                        <a:rPr lang="en-US" dirty="0" smtClean="0"/>
                        <a:t>Array</a:t>
                      </a:r>
                      <a:endParaRPr lang="en-US" dirty="0"/>
                    </a:p>
                  </a:txBody>
                  <a:tcPr/>
                </a:tc>
                <a:tc>
                  <a:txBody>
                    <a:bodyPr/>
                    <a:lstStyle/>
                    <a:p>
                      <a:r>
                        <a:rPr lang="en-US" dirty="0" smtClean="0"/>
                        <a:t>4</a:t>
                      </a:r>
                      <a:endParaRPr lang="en-US" dirty="0"/>
                    </a:p>
                  </a:txBody>
                  <a:tcPr/>
                </a:tc>
                <a:tc>
                  <a:txBody>
                    <a:bodyPr/>
                    <a:lstStyle/>
                    <a:p>
                      <a:r>
                        <a:rPr lang="en-US" dirty="0" smtClean="0"/>
                        <a:t>“array”</a:t>
                      </a:r>
                    </a:p>
                    <a:p>
                      <a:endParaRPr lang="en-US" dirty="0"/>
                    </a:p>
                  </a:txBody>
                  <a:tcPr/>
                </a:tc>
              </a:tr>
              <a:tr h="609680">
                <a:tc>
                  <a:txBody>
                    <a:bodyPr/>
                    <a:lstStyle/>
                    <a:p>
                      <a:r>
                        <a:rPr lang="en-US" dirty="0" smtClean="0"/>
                        <a:t>Binary data</a:t>
                      </a:r>
                      <a:endParaRPr lang="en-US" dirty="0"/>
                    </a:p>
                  </a:txBody>
                  <a:tcPr/>
                </a:tc>
                <a:tc>
                  <a:txBody>
                    <a:bodyPr/>
                    <a:lstStyle/>
                    <a:p>
                      <a:r>
                        <a:rPr lang="en-US" dirty="0" smtClean="0"/>
                        <a:t>5</a:t>
                      </a:r>
                      <a:endParaRPr lang="en-US" dirty="0"/>
                    </a:p>
                  </a:txBody>
                  <a:tcPr/>
                </a:tc>
                <a:tc>
                  <a:txBody>
                    <a:bodyPr/>
                    <a:lstStyle/>
                    <a:p>
                      <a:r>
                        <a:rPr lang="en-US" dirty="0" smtClean="0"/>
                        <a:t>“</a:t>
                      </a:r>
                      <a:r>
                        <a:rPr lang="en-US" dirty="0" err="1" smtClean="0"/>
                        <a:t>binData</a:t>
                      </a:r>
                      <a:r>
                        <a:rPr lang="en-US" dirty="0" smtClean="0"/>
                        <a:t>”</a:t>
                      </a:r>
                    </a:p>
                    <a:p>
                      <a:endParaRPr lang="en-US" dirty="0"/>
                    </a:p>
                  </a:txBody>
                  <a:tcPr/>
                </a:tc>
              </a:tr>
              <a:tr h="609680">
                <a:tc>
                  <a:txBody>
                    <a:bodyPr/>
                    <a:lstStyle/>
                    <a:p>
                      <a:r>
                        <a:rPr lang="en-US" dirty="0" smtClean="0"/>
                        <a:t>Undefined</a:t>
                      </a:r>
                      <a:endParaRPr lang="en-US" dirty="0"/>
                    </a:p>
                  </a:txBody>
                  <a:tcPr/>
                </a:tc>
                <a:tc>
                  <a:txBody>
                    <a:bodyPr/>
                    <a:lstStyle/>
                    <a:p>
                      <a:r>
                        <a:rPr lang="en-US" dirty="0" smtClean="0"/>
                        <a:t>6</a:t>
                      </a:r>
                      <a:endParaRPr lang="en-US" dirty="0"/>
                    </a:p>
                  </a:txBody>
                  <a:tcPr/>
                </a:tc>
                <a:tc>
                  <a:txBody>
                    <a:bodyPr/>
                    <a:lstStyle/>
                    <a:p>
                      <a:r>
                        <a:rPr lang="en-US" dirty="0" smtClean="0"/>
                        <a:t>“undefined”</a:t>
                      </a:r>
                    </a:p>
                    <a:p>
                      <a:endParaRPr lang="en-US" dirty="0"/>
                    </a:p>
                  </a:txBody>
                  <a:tcPr/>
                </a:tc>
              </a:tr>
              <a:tr h="609680">
                <a:tc>
                  <a:txBody>
                    <a:bodyPr/>
                    <a:lstStyle/>
                    <a:p>
                      <a:r>
                        <a:rPr lang="en-US" dirty="0" err="1" smtClean="0"/>
                        <a:t>Objectld</a:t>
                      </a:r>
                      <a:endParaRPr lang="en-US" dirty="0"/>
                    </a:p>
                  </a:txBody>
                  <a:tcPr/>
                </a:tc>
                <a:tc>
                  <a:txBody>
                    <a:bodyPr/>
                    <a:lstStyle/>
                    <a:p>
                      <a:r>
                        <a:rPr lang="en-US" dirty="0" smtClean="0"/>
                        <a:t>7</a:t>
                      </a:r>
                      <a:endParaRPr lang="en-US" dirty="0"/>
                    </a:p>
                  </a:txBody>
                  <a:tcPr/>
                </a:tc>
                <a:tc>
                  <a:txBody>
                    <a:bodyPr/>
                    <a:lstStyle/>
                    <a:p>
                      <a:r>
                        <a:rPr lang="en-US" dirty="0" smtClean="0"/>
                        <a:t>“</a:t>
                      </a:r>
                      <a:r>
                        <a:rPr lang="en-US" dirty="0" err="1" smtClean="0"/>
                        <a:t>objectld</a:t>
                      </a:r>
                      <a:r>
                        <a:rPr lang="en-US" dirty="0" smtClean="0"/>
                        <a:t>”</a:t>
                      </a:r>
                    </a:p>
                    <a:p>
                      <a:endParaRPr lang="en-US" dirty="0" smtClean="0"/>
                    </a:p>
                  </a:txBody>
                  <a:tcPr/>
                </a:tc>
              </a:tr>
            </a:tbl>
          </a:graphicData>
        </a:graphic>
      </p:graphicFrame>
    </p:spTree>
    <p:extLst>
      <p:ext uri="{BB962C8B-B14F-4D97-AF65-F5344CB8AC3E}">
        <p14:creationId xmlns:p14="http://schemas.microsoft.com/office/powerpoint/2010/main" val="21255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11571287"/>
              </p:ext>
            </p:extLst>
          </p:nvPr>
        </p:nvGraphicFramePr>
        <p:xfrm>
          <a:off x="677863" y="350840"/>
          <a:ext cx="8596311" cy="5976480"/>
        </p:xfrm>
        <a:graphic>
          <a:graphicData uri="http://schemas.openxmlformats.org/drawingml/2006/table">
            <a:tbl>
              <a:tblPr firstRow="1" bandRow="1">
                <a:tableStyleId>{5C22544A-7EE6-4342-B048-85BDC9FD1C3A}</a:tableStyleId>
              </a:tblPr>
              <a:tblGrid>
                <a:gridCol w="2865437"/>
                <a:gridCol w="2539093"/>
                <a:gridCol w="3191781"/>
              </a:tblGrid>
              <a:tr h="747060">
                <a:tc>
                  <a:txBody>
                    <a:bodyPr/>
                    <a:lstStyle/>
                    <a:p>
                      <a:r>
                        <a:rPr lang="en-US" dirty="0" smtClean="0"/>
                        <a:t>Boolean</a:t>
                      </a:r>
                      <a:endParaRPr lang="en-US" dirty="0"/>
                    </a:p>
                  </a:txBody>
                  <a:tcPr/>
                </a:tc>
                <a:tc>
                  <a:txBody>
                    <a:bodyPr/>
                    <a:lstStyle/>
                    <a:p>
                      <a:r>
                        <a:rPr lang="en-US" dirty="0" smtClean="0"/>
                        <a:t>8</a:t>
                      </a:r>
                      <a:endParaRPr lang="en-US" dirty="0"/>
                    </a:p>
                  </a:txBody>
                  <a:tcPr/>
                </a:tc>
                <a:tc>
                  <a:txBody>
                    <a:bodyPr/>
                    <a:lstStyle/>
                    <a:p>
                      <a:r>
                        <a:rPr lang="en-US" dirty="0" smtClean="0"/>
                        <a:t>“bool”</a:t>
                      </a:r>
                      <a:endParaRPr lang="en-US" dirty="0"/>
                    </a:p>
                  </a:txBody>
                  <a:tcPr/>
                </a:tc>
              </a:tr>
              <a:tr h="747060">
                <a:tc>
                  <a:txBody>
                    <a:bodyPr/>
                    <a:lstStyle/>
                    <a:p>
                      <a:r>
                        <a:rPr lang="en-US" dirty="0" smtClean="0"/>
                        <a:t>Date</a:t>
                      </a:r>
                      <a:endParaRPr lang="en-US" dirty="0"/>
                    </a:p>
                  </a:txBody>
                  <a:tcPr/>
                </a:tc>
                <a:tc>
                  <a:txBody>
                    <a:bodyPr/>
                    <a:lstStyle/>
                    <a:p>
                      <a:r>
                        <a:rPr lang="en-US" dirty="0" smtClean="0"/>
                        <a:t>9</a:t>
                      </a:r>
                      <a:endParaRPr lang="en-US" dirty="0"/>
                    </a:p>
                  </a:txBody>
                  <a:tcPr/>
                </a:tc>
                <a:tc>
                  <a:txBody>
                    <a:bodyPr/>
                    <a:lstStyle/>
                    <a:p>
                      <a:r>
                        <a:rPr lang="en-US" dirty="0" smtClean="0"/>
                        <a:t>“date”</a:t>
                      </a:r>
                      <a:endParaRPr lang="en-US" dirty="0"/>
                    </a:p>
                  </a:txBody>
                  <a:tcPr/>
                </a:tc>
              </a:tr>
              <a:tr h="747060">
                <a:tc>
                  <a:txBody>
                    <a:bodyPr/>
                    <a:lstStyle/>
                    <a:p>
                      <a:r>
                        <a:rPr lang="en-US" dirty="0" smtClean="0"/>
                        <a:t>Null</a:t>
                      </a:r>
                      <a:endParaRPr lang="en-US" dirty="0"/>
                    </a:p>
                  </a:txBody>
                  <a:tcPr/>
                </a:tc>
                <a:tc>
                  <a:txBody>
                    <a:bodyPr/>
                    <a:lstStyle/>
                    <a:p>
                      <a:r>
                        <a:rPr lang="en-US" dirty="0" smtClean="0"/>
                        <a:t>10</a:t>
                      </a:r>
                      <a:endParaRPr lang="en-US" dirty="0"/>
                    </a:p>
                  </a:txBody>
                  <a:tcPr/>
                </a:tc>
                <a:tc>
                  <a:txBody>
                    <a:bodyPr/>
                    <a:lstStyle/>
                    <a:p>
                      <a:r>
                        <a:rPr lang="en-US" dirty="0" smtClean="0"/>
                        <a:t>“null”</a:t>
                      </a:r>
                      <a:endParaRPr lang="en-US" dirty="0"/>
                    </a:p>
                  </a:txBody>
                  <a:tcPr/>
                </a:tc>
              </a:tr>
              <a:tr h="747060">
                <a:tc>
                  <a:txBody>
                    <a:bodyPr/>
                    <a:lstStyle/>
                    <a:p>
                      <a:r>
                        <a:rPr lang="en-US" dirty="0" smtClean="0"/>
                        <a:t>Regular Expression</a:t>
                      </a:r>
                      <a:endParaRPr lang="en-US" dirty="0"/>
                    </a:p>
                  </a:txBody>
                  <a:tcPr/>
                </a:tc>
                <a:tc>
                  <a:txBody>
                    <a:bodyPr/>
                    <a:lstStyle/>
                    <a:p>
                      <a:r>
                        <a:rPr lang="en-US" dirty="0" smtClean="0"/>
                        <a:t>11</a:t>
                      </a:r>
                      <a:endParaRPr lang="en-US" dirty="0"/>
                    </a:p>
                  </a:txBody>
                  <a:tcPr/>
                </a:tc>
                <a:tc>
                  <a:txBody>
                    <a:bodyPr/>
                    <a:lstStyle/>
                    <a:p>
                      <a:r>
                        <a:rPr lang="en-US" dirty="0" smtClean="0"/>
                        <a:t>“regex”</a:t>
                      </a:r>
                      <a:endParaRPr lang="en-US" dirty="0"/>
                    </a:p>
                  </a:txBody>
                  <a:tcPr/>
                </a:tc>
              </a:tr>
              <a:tr h="747060">
                <a:tc>
                  <a:txBody>
                    <a:bodyPr/>
                    <a:lstStyle/>
                    <a:p>
                      <a:r>
                        <a:rPr lang="en-US" dirty="0" err="1" smtClean="0"/>
                        <a:t>DBPointer</a:t>
                      </a:r>
                      <a:endParaRPr lang="en-US" dirty="0"/>
                    </a:p>
                  </a:txBody>
                  <a:tcPr/>
                </a:tc>
                <a:tc>
                  <a:txBody>
                    <a:bodyPr/>
                    <a:lstStyle/>
                    <a:p>
                      <a:r>
                        <a:rPr lang="en-US" dirty="0" smtClean="0"/>
                        <a:t>12</a:t>
                      </a:r>
                      <a:endParaRPr lang="en-US" dirty="0"/>
                    </a:p>
                  </a:txBody>
                  <a:tcPr/>
                </a:tc>
                <a:tc>
                  <a:txBody>
                    <a:bodyPr/>
                    <a:lstStyle/>
                    <a:p>
                      <a:r>
                        <a:rPr lang="en-US" dirty="0" smtClean="0"/>
                        <a:t>“</a:t>
                      </a:r>
                      <a:r>
                        <a:rPr lang="en-US" dirty="0" err="1" smtClean="0"/>
                        <a:t>dbPointer</a:t>
                      </a:r>
                      <a:r>
                        <a:rPr lang="en-US" dirty="0" smtClean="0"/>
                        <a:t>”</a:t>
                      </a:r>
                      <a:endParaRPr lang="en-US" dirty="0"/>
                    </a:p>
                  </a:txBody>
                  <a:tcPr/>
                </a:tc>
              </a:tr>
              <a:tr h="747060">
                <a:tc>
                  <a:txBody>
                    <a:bodyPr/>
                    <a:lstStyle/>
                    <a:p>
                      <a:r>
                        <a:rPr lang="en-US" dirty="0" err="1" smtClean="0"/>
                        <a:t>Javascript</a:t>
                      </a:r>
                      <a:endParaRPr lang="en-US" dirty="0"/>
                    </a:p>
                  </a:txBody>
                  <a:tcPr/>
                </a:tc>
                <a:tc>
                  <a:txBody>
                    <a:bodyPr/>
                    <a:lstStyle/>
                    <a:p>
                      <a:r>
                        <a:rPr lang="en-US" dirty="0" smtClean="0"/>
                        <a:t>13</a:t>
                      </a:r>
                      <a:endParaRPr lang="en-US" dirty="0"/>
                    </a:p>
                  </a:txBody>
                  <a:tcPr/>
                </a:tc>
                <a:tc>
                  <a:txBody>
                    <a:bodyPr/>
                    <a:lstStyle/>
                    <a:p>
                      <a:r>
                        <a:rPr lang="en-US" dirty="0" smtClean="0"/>
                        <a:t>“</a:t>
                      </a:r>
                      <a:r>
                        <a:rPr lang="en-US" dirty="0" err="1" smtClean="0"/>
                        <a:t>javascript</a:t>
                      </a:r>
                      <a:r>
                        <a:rPr lang="en-US" dirty="0" smtClean="0"/>
                        <a:t>”</a:t>
                      </a:r>
                      <a:endParaRPr lang="en-US" dirty="0"/>
                    </a:p>
                  </a:txBody>
                  <a:tcPr/>
                </a:tc>
              </a:tr>
              <a:tr h="747060">
                <a:tc>
                  <a:txBody>
                    <a:bodyPr/>
                    <a:lstStyle/>
                    <a:p>
                      <a:r>
                        <a:rPr lang="en-US" dirty="0" smtClean="0"/>
                        <a:t>Symbol</a:t>
                      </a:r>
                      <a:endParaRPr lang="en-US" dirty="0"/>
                    </a:p>
                  </a:txBody>
                  <a:tcPr/>
                </a:tc>
                <a:tc>
                  <a:txBody>
                    <a:bodyPr/>
                    <a:lstStyle/>
                    <a:p>
                      <a:r>
                        <a:rPr lang="en-US" dirty="0" smtClean="0"/>
                        <a:t>14</a:t>
                      </a:r>
                      <a:endParaRPr lang="en-US" dirty="0"/>
                    </a:p>
                  </a:txBody>
                  <a:tcPr/>
                </a:tc>
                <a:tc>
                  <a:txBody>
                    <a:bodyPr/>
                    <a:lstStyle/>
                    <a:p>
                      <a:r>
                        <a:rPr lang="en-US" dirty="0" smtClean="0"/>
                        <a:t>“symbol”</a:t>
                      </a:r>
                      <a:endParaRPr lang="en-US" dirty="0"/>
                    </a:p>
                  </a:txBody>
                  <a:tcPr/>
                </a:tc>
              </a:tr>
              <a:tr h="747060">
                <a:tc>
                  <a:txBody>
                    <a:bodyPr/>
                    <a:lstStyle/>
                    <a:p>
                      <a:r>
                        <a:rPr lang="en-US" dirty="0" err="1" smtClean="0"/>
                        <a:t>Javascript</a:t>
                      </a:r>
                      <a:r>
                        <a:rPr lang="en-US" baseline="0" dirty="0" smtClean="0"/>
                        <a:t> (with scope)</a:t>
                      </a:r>
                      <a:endParaRPr lang="en-US" dirty="0"/>
                    </a:p>
                  </a:txBody>
                  <a:tcPr/>
                </a:tc>
                <a:tc>
                  <a:txBody>
                    <a:bodyPr/>
                    <a:lstStyle/>
                    <a:p>
                      <a:r>
                        <a:rPr lang="en-US" dirty="0" smtClean="0"/>
                        <a:t>15</a:t>
                      </a:r>
                      <a:endParaRPr lang="en-US" dirty="0"/>
                    </a:p>
                  </a:txBody>
                  <a:tcPr/>
                </a:tc>
                <a:tc>
                  <a:txBody>
                    <a:bodyPr/>
                    <a:lstStyle/>
                    <a:p>
                      <a:r>
                        <a:rPr lang="en-US" dirty="0" smtClean="0"/>
                        <a:t>“</a:t>
                      </a:r>
                      <a:r>
                        <a:rPr lang="en-US" dirty="0" err="1" smtClean="0"/>
                        <a:t>javascriptWithScope</a:t>
                      </a:r>
                      <a:r>
                        <a:rPr lang="en-US" dirty="0" smtClean="0"/>
                        <a:t>”</a:t>
                      </a:r>
                      <a:endParaRPr lang="en-US" dirty="0"/>
                    </a:p>
                  </a:txBody>
                  <a:tcPr/>
                </a:tc>
              </a:tr>
            </a:tbl>
          </a:graphicData>
        </a:graphic>
      </p:graphicFrame>
    </p:spTree>
    <p:extLst>
      <p:ext uri="{BB962C8B-B14F-4D97-AF65-F5344CB8AC3E}">
        <p14:creationId xmlns:p14="http://schemas.microsoft.com/office/powerpoint/2010/main" val="359116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4255632"/>
              </p:ext>
            </p:extLst>
          </p:nvPr>
        </p:nvGraphicFramePr>
        <p:xfrm>
          <a:off x="677863" y="342900"/>
          <a:ext cx="8596311" cy="5388433"/>
        </p:xfrm>
        <a:graphic>
          <a:graphicData uri="http://schemas.openxmlformats.org/drawingml/2006/table">
            <a:tbl>
              <a:tblPr firstRow="1" bandRow="1">
                <a:tableStyleId>{5C22544A-7EE6-4342-B048-85BDC9FD1C3A}</a:tableStyleId>
              </a:tblPr>
              <a:tblGrid>
                <a:gridCol w="2865437"/>
                <a:gridCol w="2865437"/>
                <a:gridCol w="2865437"/>
              </a:tblGrid>
              <a:tr h="756360">
                <a:tc>
                  <a:txBody>
                    <a:bodyPr/>
                    <a:lstStyle/>
                    <a:p>
                      <a:r>
                        <a:rPr lang="en-US" dirty="0" err="1" smtClean="0"/>
                        <a:t>Kiểu</a:t>
                      </a:r>
                      <a:r>
                        <a:rPr lang="en-US" dirty="0" smtClean="0"/>
                        <a:t> </a:t>
                      </a:r>
                      <a:r>
                        <a:rPr lang="en-US" dirty="0" err="1" smtClean="0"/>
                        <a:t>dữ</a:t>
                      </a:r>
                      <a:r>
                        <a:rPr lang="en-US" dirty="0" smtClean="0"/>
                        <a:t> </a:t>
                      </a:r>
                      <a:r>
                        <a:rPr lang="en-US" dirty="0" err="1" smtClean="0"/>
                        <a:t>liệu</a:t>
                      </a:r>
                      <a:endParaRPr lang="en-US" dirty="0"/>
                    </a:p>
                  </a:txBody>
                  <a:tcPr/>
                </a:tc>
                <a:tc>
                  <a:txBody>
                    <a:bodyPr/>
                    <a:lstStyle/>
                    <a:p>
                      <a:r>
                        <a:rPr lang="en-US" dirty="0" smtClean="0"/>
                        <a:t>Number</a:t>
                      </a:r>
                      <a:endParaRPr lang="en-US" dirty="0"/>
                    </a:p>
                  </a:txBody>
                  <a:tcPr/>
                </a:tc>
                <a:tc>
                  <a:txBody>
                    <a:bodyPr/>
                    <a:lstStyle/>
                    <a:p>
                      <a:r>
                        <a:rPr lang="en-US" dirty="0" err="1" smtClean="0"/>
                        <a:t>Cú</a:t>
                      </a:r>
                      <a:r>
                        <a:rPr lang="en-US" dirty="0" smtClean="0"/>
                        <a:t> </a:t>
                      </a:r>
                      <a:r>
                        <a:rPr lang="en-US" dirty="0" err="1" smtClean="0"/>
                        <a:t>pháp</a:t>
                      </a:r>
                      <a:endParaRPr lang="en-US" dirty="0"/>
                    </a:p>
                  </a:txBody>
                  <a:tcPr/>
                </a:tc>
              </a:tr>
              <a:tr h="756360">
                <a:tc>
                  <a:txBody>
                    <a:bodyPr/>
                    <a:lstStyle/>
                    <a:p>
                      <a:r>
                        <a:rPr lang="en-US" dirty="0" smtClean="0"/>
                        <a:t>32-bit integer</a:t>
                      </a:r>
                      <a:endParaRPr lang="en-US" dirty="0"/>
                    </a:p>
                  </a:txBody>
                  <a:tcPr/>
                </a:tc>
                <a:tc>
                  <a:txBody>
                    <a:bodyPr/>
                    <a:lstStyle/>
                    <a:p>
                      <a:r>
                        <a:rPr lang="en-US" dirty="0" smtClean="0"/>
                        <a:t>16</a:t>
                      </a:r>
                      <a:endParaRPr lang="en-US" dirty="0"/>
                    </a:p>
                  </a:txBody>
                  <a:tcPr/>
                </a:tc>
                <a:tc>
                  <a:txBody>
                    <a:bodyPr/>
                    <a:lstStyle/>
                    <a:p>
                      <a:r>
                        <a:rPr lang="en-US" dirty="0" smtClean="0"/>
                        <a:t>“</a:t>
                      </a:r>
                      <a:r>
                        <a:rPr lang="en-US" dirty="0" err="1" smtClean="0"/>
                        <a:t>int</a:t>
                      </a:r>
                      <a:r>
                        <a:rPr lang="en-US" dirty="0" smtClean="0"/>
                        <a:t>”</a:t>
                      </a:r>
                      <a:endParaRPr lang="en-US" dirty="0"/>
                    </a:p>
                  </a:txBody>
                  <a:tcPr/>
                </a:tc>
              </a:tr>
              <a:tr h="756360">
                <a:tc>
                  <a:txBody>
                    <a:bodyPr/>
                    <a:lstStyle/>
                    <a:p>
                      <a:r>
                        <a:rPr lang="en-US" dirty="0" smtClean="0"/>
                        <a:t>Timestamp</a:t>
                      </a:r>
                      <a:endParaRPr lang="en-US" dirty="0"/>
                    </a:p>
                  </a:txBody>
                  <a:tcPr/>
                </a:tc>
                <a:tc>
                  <a:txBody>
                    <a:bodyPr/>
                    <a:lstStyle/>
                    <a:p>
                      <a:r>
                        <a:rPr lang="en-US" dirty="0" smtClean="0"/>
                        <a:t>17</a:t>
                      </a:r>
                      <a:endParaRPr lang="en-US" dirty="0"/>
                    </a:p>
                  </a:txBody>
                  <a:tcPr/>
                </a:tc>
                <a:tc>
                  <a:txBody>
                    <a:bodyPr/>
                    <a:lstStyle/>
                    <a:p>
                      <a:r>
                        <a:rPr lang="en-US" dirty="0" smtClean="0"/>
                        <a:t>“timestamp”</a:t>
                      </a:r>
                      <a:endParaRPr lang="en-US" dirty="0"/>
                    </a:p>
                  </a:txBody>
                  <a:tcPr/>
                </a:tc>
              </a:tr>
              <a:tr h="756360">
                <a:tc>
                  <a:txBody>
                    <a:bodyPr/>
                    <a:lstStyle/>
                    <a:p>
                      <a:r>
                        <a:rPr lang="en-US" dirty="0" smtClean="0"/>
                        <a:t>64-bit integer</a:t>
                      </a:r>
                      <a:endParaRPr lang="en-US" dirty="0"/>
                    </a:p>
                  </a:txBody>
                  <a:tcPr/>
                </a:tc>
                <a:tc>
                  <a:txBody>
                    <a:bodyPr/>
                    <a:lstStyle/>
                    <a:p>
                      <a:r>
                        <a:rPr lang="en-US" dirty="0" smtClean="0"/>
                        <a:t>18</a:t>
                      </a:r>
                      <a:endParaRPr lang="en-US" dirty="0"/>
                    </a:p>
                  </a:txBody>
                  <a:tcPr/>
                </a:tc>
                <a:tc>
                  <a:txBody>
                    <a:bodyPr/>
                    <a:lstStyle/>
                    <a:p>
                      <a:r>
                        <a:rPr lang="en-US" dirty="0" smtClean="0"/>
                        <a:t>“long”</a:t>
                      </a:r>
                      <a:endParaRPr lang="en-US" dirty="0"/>
                    </a:p>
                  </a:txBody>
                  <a:tcPr/>
                </a:tc>
              </a:tr>
              <a:tr h="850273">
                <a:tc>
                  <a:txBody>
                    <a:bodyPr/>
                    <a:lstStyle/>
                    <a:p>
                      <a:r>
                        <a:rPr lang="en-US" dirty="0" smtClean="0"/>
                        <a:t>Decimal128</a:t>
                      </a:r>
                      <a:endParaRPr lang="en-US" dirty="0"/>
                    </a:p>
                  </a:txBody>
                  <a:tcPr/>
                </a:tc>
                <a:tc>
                  <a:txBody>
                    <a:bodyPr/>
                    <a:lstStyle/>
                    <a:p>
                      <a:r>
                        <a:rPr lang="en-US" dirty="0" smtClean="0"/>
                        <a:t>19</a:t>
                      </a:r>
                      <a:endParaRPr lang="en-US" dirty="0"/>
                    </a:p>
                  </a:txBody>
                  <a:tcPr/>
                </a:tc>
                <a:tc>
                  <a:txBody>
                    <a:bodyPr/>
                    <a:lstStyle/>
                    <a:p>
                      <a:r>
                        <a:rPr lang="en-US" dirty="0" smtClean="0"/>
                        <a:t>“decimal”</a:t>
                      </a:r>
                      <a:endParaRPr lang="en-US" dirty="0"/>
                    </a:p>
                  </a:txBody>
                  <a:tcPr/>
                </a:tc>
              </a:tr>
              <a:tr h="756360">
                <a:tc>
                  <a:txBody>
                    <a:bodyPr/>
                    <a:lstStyle/>
                    <a:p>
                      <a:r>
                        <a:rPr lang="en-US" dirty="0" smtClean="0"/>
                        <a:t>Min key</a:t>
                      </a:r>
                      <a:endParaRPr lang="en-US" dirty="0"/>
                    </a:p>
                  </a:txBody>
                  <a:tcPr/>
                </a:tc>
                <a:tc>
                  <a:txBody>
                    <a:bodyPr/>
                    <a:lstStyle/>
                    <a:p>
                      <a:r>
                        <a:rPr lang="en-US" dirty="0" smtClean="0"/>
                        <a:t>-1</a:t>
                      </a:r>
                      <a:endParaRPr lang="en-US" dirty="0"/>
                    </a:p>
                  </a:txBody>
                  <a:tcPr/>
                </a:tc>
                <a:tc>
                  <a:txBody>
                    <a:bodyPr/>
                    <a:lstStyle/>
                    <a:p>
                      <a:r>
                        <a:rPr lang="en-US" dirty="0" smtClean="0"/>
                        <a:t>“</a:t>
                      </a:r>
                      <a:r>
                        <a:rPr lang="en-US" dirty="0" err="1" smtClean="0"/>
                        <a:t>minKey</a:t>
                      </a:r>
                      <a:r>
                        <a:rPr lang="en-US" dirty="0" smtClean="0"/>
                        <a:t>”</a:t>
                      </a:r>
                      <a:endParaRPr lang="en-US" dirty="0"/>
                    </a:p>
                  </a:txBody>
                  <a:tcPr/>
                </a:tc>
              </a:tr>
              <a:tr h="756360">
                <a:tc>
                  <a:txBody>
                    <a:bodyPr/>
                    <a:lstStyle/>
                    <a:p>
                      <a:r>
                        <a:rPr lang="en-US" dirty="0" smtClean="0"/>
                        <a:t>Max key</a:t>
                      </a:r>
                      <a:endParaRPr lang="en-US" dirty="0"/>
                    </a:p>
                  </a:txBody>
                  <a:tcPr/>
                </a:tc>
                <a:tc>
                  <a:txBody>
                    <a:bodyPr/>
                    <a:lstStyle/>
                    <a:p>
                      <a:r>
                        <a:rPr lang="en-US" dirty="0" smtClean="0"/>
                        <a:t>127</a:t>
                      </a:r>
                      <a:endParaRPr lang="en-US" dirty="0"/>
                    </a:p>
                  </a:txBody>
                  <a:tcPr/>
                </a:tc>
                <a:tc>
                  <a:txBody>
                    <a:bodyPr/>
                    <a:lstStyle/>
                    <a:p>
                      <a:r>
                        <a:rPr lang="en-US" dirty="0" smtClean="0"/>
                        <a:t>“</a:t>
                      </a:r>
                      <a:r>
                        <a:rPr lang="en-US" dirty="0" err="1" smtClean="0"/>
                        <a:t>maxKey</a:t>
                      </a:r>
                      <a:r>
                        <a:rPr lang="en-US" dirty="0" smtClean="0"/>
                        <a:t>”</a:t>
                      </a:r>
                      <a:endParaRPr lang="en-US" dirty="0"/>
                    </a:p>
                  </a:txBody>
                  <a:tcPr/>
                </a:tc>
              </a:tr>
            </a:tbl>
          </a:graphicData>
        </a:graphic>
      </p:graphicFrame>
    </p:spTree>
    <p:extLst>
      <p:ext uri="{BB962C8B-B14F-4D97-AF65-F5344CB8AC3E}">
        <p14:creationId xmlns:p14="http://schemas.microsoft.com/office/powerpoint/2010/main" val="262666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6107"/>
          </a:xfrm>
        </p:spPr>
        <p:txBody>
          <a:bodyPr/>
          <a:lstStyle/>
          <a:p>
            <a:r>
              <a:rPr lang="en-US" dirty="0" smtClean="0"/>
              <a:t>		</a:t>
            </a:r>
            <a:r>
              <a:rPr lang="en-US" dirty="0" err="1" smtClean="0"/>
              <a:t>Cách</a:t>
            </a:r>
            <a:r>
              <a:rPr lang="en-US" dirty="0" smtClean="0"/>
              <a:t> </a:t>
            </a:r>
            <a:r>
              <a:rPr lang="en-US" dirty="0" err="1" smtClean="0"/>
              <a:t>hoạt</a:t>
            </a:r>
            <a:r>
              <a:rPr lang="en-US" dirty="0"/>
              <a:t> </a:t>
            </a:r>
            <a:r>
              <a:rPr lang="en-US" dirty="0" err="1" smtClean="0"/>
              <a:t>động</a:t>
            </a:r>
            <a:r>
              <a:rPr lang="en-US" dirty="0"/>
              <a:t> </a:t>
            </a:r>
            <a:r>
              <a:rPr lang="en-US" dirty="0" err="1" smtClean="0"/>
              <a:t>của</a:t>
            </a:r>
            <a:r>
              <a:rPr lang="en-US" dirty="0" smtClean="0"/>
              <a:t> MongoDB</a:t>
            </a:r>
            <a:endParaRPr lang="en-US" dirty="0"/>
          </a:p>
        </p:txBody>
      </p:sp>
      <p:sp>
        <p:nvSpPr>
          <p:cNvPr id="3" name="Content Placeholder 2"/>
          <p:cNvSpPr>
            <a:spLocks noGrp="1"/>
          </p:cNvSpPr>
          <p:nvPr>
            <p:ph idx="1"/>
          </p:nvPr>
        </p:nvSpPr>
        <p:spPr>
          <a:xfrm>
            <a:off x="677334" y="1485900"/>
            <a:ext cx="8596668" cy="4555463"/>
          </a:xfrm>
        </p:spPr>
        <p:txBody>
          <a:bodyPr/>
          <a:lstStyle/>
          <a:p>
            <a:r>
              <a:rPr lang="vi-VN" dirty="0"/>
              <a:t>MongoDB hoạt động dưới một tiến trình ngầm service, luôn mở một cổng (Cổng mặc định là 27017) để lắng nghe các yêu cầu truy vấn, thao tác từ các ứng dụng gửi vào sau đó mới tiến hành xử lý.</a:t>
            </a:r>
          </a:p>
          <a:p>
            <a:r>
              <a:rPr lang="vi-VN" dirty="0"/>
              <a:t>Mỗi một bản ghi của MongoDB được tự động gắn thêm một field có tên “_id” thuộc kiểu dữ liệu ObjectId mà nó quy định để xác định được tính duy nhất của bản ghi này so với bản ghi khác, cũng như phục vụ các thao tác tìm kiếm và truy vấn thông tin về sau. Trường dữ liệu “_id” luôn được tự động đánh index (chỉ mục) để tốc độ truy vấn thông tin đạt hiệu suất cao nhất.</a:t>
            </a:r>
          </a:p>
          <a:p>
            <a:r>
              <a:rPr lang="vi-VN" dirty="0"/>
              <a:t>Mỗi khi có một truy vấn dữ liệu, bản ghi được cache (ghi đệm) lên bộ nhớ Ram, để phục vụ lượt truy vấn sau diễn ra nhanh hơn mà không cần phải đọc từ ổ cứng.</a:t>
            </a:r>
          </a:p>
          <a:p>
            <a:r>
              <a:rPr lang="vi-VN" dirty="0"/>
              <a:t>Khi có yêu cầu thêm/sửa/xóa bản ghi, để đảm bảo hiệu suất của ứng dụng mặc định MongoDB sẽ chưa cập nhật xuống ổ cứng ngay, mà sau 60 giây MongoDB mới thực hiện ghi toàn bộ dữ liệu thay đổi từ RAM xuống ổ cứng.</a:t>
            </a:r>
          </a:p>
          <a:p>
            <a:endParaRPr lang="en-US" dirty="0"/>
          </a:p>
        </p:txBody>
      </p:sp>
    </p:spTree>
    <p:extLst>
      <p:ext uri="{BB962C8B-B14F-4D97-AF65-F5344CB8AC3E}">
        <p14:creationId xmlns:p14="http://schemas.microsoft.com/office/powerpoint/2010/main" val="119082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	</a:t>
            </a:r>
            <a:r>
              <a:rPr lang="en-US" dirty="0" smtClean="0"/>
              <a:t>	</a:t>
            </a:r>
            <a:r>
              <a:rPr lang="en-US" dirty="0" err="1" smtClean="0"/>
              <a:t>Kiến</a:t>
            </a:r>
            <a:r>
              <a:rPr lang="en-US" dirty="0" smtClean="0"/>
              <a:t> </a:t>
            </a:r>
            <a:r>
              <a:rPr lang="en-US" dirty="0" err="1" smtClean="0"/>
              <a:t>trúc</a:t>
            </a:r>
            <a:r>
              <a:rPr lang="en-US" dirty="0"/>
              <a:t> </a:t>
            </a:r>
            <a:r>
              <a:rPr lang="en-US" dirty="0" err="1" smtClean="0"/>
              <a:t>phần</a:t>
            </a:r>
            <a:r>
              <a:rPr lang="en-US" dirty="0"/>
              <a:t> </a:t>
            </a:r>
            <a:r>
              <a:rPr lang="en-US" dirty="0" err="1" smtClean="0"/>
              <a:t>mềm</a:t>
            </a:r>
            <a:r>
              <a:rPr lang="en-US" dirty="0" smtClean="0"/>
              <a:t/>
            </a:r>
            <a:br>
              <a:rPr lang="en-US" dirty="0" smtClean="0"/>
            </a:br>
            <a:r>
              <a:rPr lang="en-US" dirty="0"/>
              <a:t>	</a:t>
            </a:r>
            <a:r>
              <a:rPr lang="en-US" dirty="0" smtClean="0"/>
              <a:t>			</a:t>
            </a:r>
            <a:r>
              <a:rPr lang="en-US" dirty="0"/>
              <a:t>	</a:t>
            </a:r>
            <a:r>
              <a:rPr lang="en-US" sz="2000" dirty="0" smtClean="0"/>
              <a:t>(</a:t>
            </a:r>
            <a:r>
              <a:rPr lang="en-US" dirty="0" smtClean="0"/>
              <a:t> </a:t>
            </a:r>
            <a:r>
              <a:rPr lang="en-US" sz="2000" dirty="0" smtClean="0"/>
              <a:t>minh </a:t>
            </a:r>
            <a:r>
              <a:rPr lang="en-US" sz="2000" dirty="0" err="1" smtClean="0"/>
              <a:t>hoạ</a:t>
            </a:r>
            <a:r>
              <a:rPr lang="en-US" sz="2000" dirty="0"/>
              <a:t> </a:t>
            </a:r>
            <a:r>
              <a:rPr lang="en-US" sz="2000" dirty="0" err="1" smtClean="0"/>
              <a:t>cách</a:t>
            </a:r>
            <a:r>
              <a:rPr lang="en-US" sz="2000" dirty="0"/>
              <a:t> </a:t>
            </a:r>
            <a:r>
              <a:rPr lang="en-US" sz="2000" dirty="0" err="1" smtClean="0"/>
              <a:t>thức</a:t>
            </a:r>
            <a:r>
              <a:rPr lang="en-US" sz="2000" dirty="0"/>
              <a:t> </a:t>
            </a:r>
            <a:r>
              <a:rPr lang="en-US" sz="2000" dirty="0" err="1" smtClean="0"/>
              <a:t>hoạt</a:t>
            </a:r>
            <a:r>
              <a:rPr lang="en-US" sz="2000" dirty="0"/>
              <a:t> </a:t>
            </a:r>
            <a:r>
              <a:rPr lang="en-US" sz="2000" dirty="0" err="1" smtClean="0"/>
              <a:t>động</a:t>
            </a:r>
            <a:r>
              <a:rPr lang="en-US" sz="2000" dirty="0" smtClean="0"/>
              <a:t> ) </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881" y="2057398"/>
            <a:ext cx="5487574" cy="4147458"/>
          </a:xfrm>
        </p:spPr>
      </p:pic>
    </p:spTree>
    <p:extLst>
      <p:ext uri="{BB962C8B-B14F-4D97-AF65-F5344CB8AC3E}">
        <p14:creationId xmlns:p14="http://schemas.microsoft.com/office/powerpoint/2010/main" val="2166510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778329"/>
          </a:xfrm>
        </p:spPr>
        <p:txBody>
          <a:bodyPr>
            <a:normAutofit/>
          </a:bodyPr>
          <a:lstStyle/>
          <a:p>
            <a:r>
              <a:rPr lang="en-US" dirty="0" smtClean="0"/>
              <a:t>		</a:t>
            </a:r>
            <a:r>
              <a:rPr lang="en-US" dirty="0" err="1" smtClean="0"/>
              <a:t>Một</a:t>
            </a:r>
            <a:r>
              <a:rPr lang="en-US" dirty="0" smtClean="0"/>
              <a:t> </a:t>
            </a:r>
            <a:r>
              <a:rPr lang="en-US" dirty="0" err="1" smtClean="0"/>
              <a:t>số</a:t>
            </a:r>
            <a:r>
              <a:rPr lang="en-US" dirty="0"/>
              <a:t> </a:t>
            </a:r>
            <a:r>
              <a:rPr lang="en-US" dirty="0" err="1" smtClean="0"/>
              <a:t>đặc</a:t>
            </a:r>
            <a:r>
              <a:rPr lang="en-US" dirty="0" smtClean="0"/>
              <a:t> </a:t>
            </a:r>
            <a:r>
              <a:rPr lang="en-US" dirty="0" err="1" smtClean="0"/>
              <a:t>tr</a:t>
            </a:r>
            <a:r>
              <a:rPr lang="vi-VN" dirty="0" smtClean="0"/>
              <a:t>ư</a:t>
            </a:r>
            <a:r>
              <a:rPr lang="en-US" dirty="0"/>
              <a:t>ng </a:t>
            </a:r>
            <a:r>
              <a:rPr lang="en-US" dirty="0" err="1" smtClean="0"/>
              <a:t>của</a:t>
            </a:r>
            <a:r>
              <a:rPr lang="en-US" dirty="0" smtClean="0"/>
              <a:t> MongoDB</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32165830"/>
              </p:ext>
            </p:extLst>
          </p:nvPr>
        </p:nvGraphicFramePr>
        <p:xfrm>
          <a:off x="677863" y="1387475"/>
          <a:ext cx="8596312" cy="5125720"/>
        </p:xfrm>
        <a:graphic>
          <a:graphicData uri="http://schemas.openxmlformats.org/drawingml/2006/table">
            <a:tbl>
              <a:tblPr firstRow="1" bandRow="1">
                <a:tableStyleId>{5C22544A-7EE6-4342-B048-85BDC9FD1C3A}</a:tableStyleId>
              </a:tblPr>
              <a:tblGrid>
                <a:gridCol w="4298156"/>
                <a:gridCol w="4298156"/>
              </a:tblGrid>
              <a:tr h="370840">
                <a:tc>
                  <a:txBody>
                    <a:bodyPr/>
                    <a:lstStyle/>
                    <a:p>
                      <a:r>
                        <a:rPr lang="en-US" dirty="0" err="1" smtClean="0"/>
                        <a:t>Thuộc</a:t>
                      </a:r>
                      <a:r>
                        <a:rPr lang="en-US" dirty="0" smtClean="0"/>
                        <a:t> </a:t>
                      </a:r>
                      <a:r>
                        <a:rPr lang="en-US" dirty="0" err="1" smtClean="0"/>
                        <a:t>tính</a:t>
                      </a:r>
                      <a:endParaRPr lang="en-US" dirty="0"/>
                    </a:p>
                  </a:txBody>
                  <a:tcPr/>
                </a:tc>
                <a:tc>
                  <a:txBody>
                    <a:bodyPr/>
                    <a:lstStyle/>
                    <a:p>
                      <a:r>
                        <a:rPr lang="en-US" dirty="0" err="1" smtClean="0"/>
                        <a:t>Đặc</a:t>
                      </a:r>
                      <a:r>
                        <a:rPr lang="en-US" dirty="0" smtClean="0"/>
                        <a:t> </a:t>
                      </a:r>
                      <a:r>
                        <a:rPr lang="en-US" dirty="0" err="1" smtClean="0"/>
                        <a:t>tr</a:t>
                      </a:r>
                      <a:r>
                        <a:rPr lang="vi-VN" dirty="0" smtClean="0"/>
                        <a:t>ư</a:t>
                      </a:r>
                      <a:r>
                        <a:rPr lang="en-US" dirty="0" smtClean="0"/>
                        <a:t>ng</a:t>
                      </a:r>
                      <a:endParaRPr lang="en-US" dirty="0"/>
                    </a:p>
                  </a:txBody>
                  <a:tcPr/>
                </a:tc>
              </a:tr>
              <a:tr h="370840">
                <a:tc>
                  <a:txBody>
                    <a:bodyPr/>
                    <a:lstStyle/>
                    <a:p>
                      <a:r>
                        <a:rPr lang="en-US" dirty="0" smtClean="0"/>
                        <a:t>L</a:t>
                      </a:r>
                      <a:r>
                        <a:rPr lang="vi-VN" dirty="0" smtClean="0"/>
                        <a:t>ư</a:t>
                      </a:r>
                      <a:r>
                        <a:rPr lang="en-US" dirty="0" smtClean="0"/>
                        <a:t>u </a:t>
                      </a:r>
                      <a:r>
                        <a:rPr lang="en-US" dirty="0" err="1" smtClean="0"/>
                        <a:t>trữ</a:t>
                      </a:r>
                      <a:r>
                        <a:rPr lang="en-US" dirty="0" smtClean="0"/>
                        <a:t> h</a:t>
                      </a:r>
                      <a:r>
                        <a:rPr lang="vi-VN" dirty="0" smtClean="0"/>
                        <a:t>ướng</a:t>
                      </a:r>
                      <a:r>
                        <a:rPr lang="en-US" dirty="0" smtClean="0"/>
                        <a:t> </a:t>
                      </a:r>
                      <a:r>
                        <a:rPr lang="en-US" dirty="0" err="1" smtClean="0"/>
                        <a:t>văn</a:t>
                      </a:r>
                      <a:r>
                        <a:rPr lang="en-US" dirty="0" smtClean="0"/>
                        <a:t> </a:t>
                      </a:r>
                      <a:r>
                        <a:rPr lang="en-US" dirty="0" err="1" smtClean="0"/>
                        <a:t>bản</a:t>
                      </a:r>
                      <a:endParaRPr lang="en-US" dirty="0"/>
                    </a:p>
                  </a:txBody>
                  <a:tcPr/>
                </a:tc>
                <a:tc>
                  <a:txBody>
                    <a:bodyPr/>
                    <a:lstStyle/>
                    <a:p>
                      <a:r>
                        <a:rPr lang="en-US" dirty="0" err="1" smtClean="0"/>
                        <a:t>Văn</a:t>
                      </a:r>
                      <a:r>
                        <a:rPr lang="en-US" dirty="0" smtClean="0"/>
                        <a:t> </a:t>
                      </a:r>
                      <a:r>
                        <a:rPr lang="en-US" dirty="0" err="1" smtClean="0"/>
                        <a:t>bản</a:t>
                      </a:r>
                      <a:r>
                        <a:rPr lang="en-US" dirty="0" smtClean="0"/>
                        <a:t> </a:t>
                      </a:r>
                      <a:r>
                        <a:rPr lang="en-US" dirty="0" err="1" smtClean="0"/>
                        <a:t>theo</a:t>
                      </a:r>
                      <a:r>
                        <a:rPr lang="en-US" dirty="0" smtClean="0"/>
                        <a:t> </a:t>
                      </a:r>
                      <a:r>
                        <a:rPr lang="en-US" dirty="0" err="1" smtClean="0"/>
                        <a:t>phong</a:t>
                      </a:r>
                      <a:r>
                        <a:rPr lang="en-US" dirty="0" smtClean="0"/>
                        <a:t> </a:t>
                      </a:r>
                      <a:r>
                        <a:rPr lang="en-US" dirty="0" err="1" smtClean="0"/>
                        <a:t>cách</a:t>
                      </a:r>
                      <a:r>
                        <a:rPr lang="en-US" dirty="0" smtClean="0"/>
                        <a:t> JSON</a:t>
                      </a:r>
                      <a:r>
                        <a:rPr lang="en-US" baseline="0" dirty="0" smtClean="0"/>
                        <a:t> </a:t>
                      </a:r>
                      <a:r>
                        <a:rPr lang="en-US" baseline="0" dirty="0" err="1" smtClean="0"/>
                        <a:t>với</a:t>
                      </a:r>
                      <a:r>
                        <a:rPr lang="en-US" baseline="0" dirty="0" smtClean="0"/>
                        <a:t>  </a:t>
                      </a:r>
                      <a:r>
                        <a:rPr lang="en-US" baseline="0" dirty="0" err="1" smtClean="0"/>
                        <a:t>những</a:t>
                      </a:r>
                      <a:r>
                        <a:rPr lang="en-US" baseline="0" dirty="0" smtClean="0"/>
                        <a:t> l</a:t>
                      </a:r>
                      <a:r>
                        <a:rPr lang="vi-VN" baseline="0" dirty="0" smtClean="0"/>
                        <a:t>ượ</a:t>
                      </a:r>
                      <a:r>
                        <a:rPr lang="en-US" baseline="0" dirty="0" smtClean="0"/>
                        <a:t>c </a:t>
                      </a:r>
                      <a:r>
                        <a:rPr lang="en-US" baseline="0" dirty="0" err="1" smtClean="0"/>
                        <a:t>đồ</a:t>
                      </a:r>
                      <a:r>
                        <a:rPr lang="en-US" baseline="0" dirty="0" smtClean="0"/>
                        <a:t> </a:t>
                      </a:r>
                      <a:r>
                        <a:rPr lang="en-US" baseline="0" dirty="0" err="1" smtClean="0"/>
                        <a:t>động</a:t>
                      </a:r>
                      <a:r>
                        <a:rPr lang="en-US" baseline="0" dirty="0" smtClean="0"/>
                        <a:t> đ</a:t>
                      </a:r>
                      <a:r>
                        <a:rPr lang="vi-VN" baseline="0" dirty="0" smtClean="0"/>
                        <a:t>ơ</a:t>
                      </a:r>
                      <a:r>
                        <a:rPr lang="en-US" baseline="0" dirty="0" smtClean="0"/>
                        <a:t>n </a:t>
                      </a:r>
                      <a:r>
                        <a:rPr lang="en-US" baseline="0" dirty="0" err="1" smtClean="0"/>
                        <a:t>giản</a:t>
                      </a:r>
                      <a:endParaRPr lang="en-US" dirty="0"/>
                    </a:p>
                  </a:txBody>
                  <a:tcPr/>
                </a:tc>
              </a:tr>
              <a:tr h="370840">
                <a:tc>
                  <a:txBody>
                    <a:bodyPr/>
                    <a:lstStyle/>
                    <a:p>
                      <a:r>
                        <a:rPr lang="en-US" dirty="0" err="1" smtClean="0"/>
                        <a:t>Hỗ</a:t>
                      </a:r>
                      <a:r>
                        <a:rPr lang="en-US" dirty="0" smtClean="0"/>
                        <a:t> </a:t>
                      </a:r>
                      <a:r>
                        <a:rPr lang="en-US" dirty="0" err="1" smtClean="0"/>
                        <a:t>trợ</a:t>
                      </a:r>
                      <a:r>
                        <a:rPr lang="en-US" dirty="0" smtClean="0"/>
                        <a:t> </a:t>
                      </a:r>
                      <a:r>
                        <a:rPr lang="en-US" dirty="0" err="1" smtClean="0"/>
                        <a:t>chỉ</a:t>
                      </a:r>
                      <a:r>
                        <a:rPr lang="en-US" dirty="0" smtClean="0"/>
                        <a:t> </a:t>
                      </a:r>
                      <a:r>
                        <a:rPr lang="en-US" dirty="0" err="1" smtClean="0"/>
                        <a:t>mục</a:t>
                      </a:r>
                      <a:r>
                        <a:rPr lang="en-US" dirty="0" smtClean="0"/>
                        <a:t> </a:t>
                      </a:r>
                      <a:r>
                        <a:rPr lang="en-US" dirty="0" err="1" smtClean="0"/>
                        <a:t>đầy</a:t>
                      </a:r>
                      <a:r>
                        <a:rPr lang="en-US" dirty="0" smtClean="0"/>
                        <a:t> </a:t>
                      </a:r>
                      <a:r>
                        <a:rPr lang="en-US" dirty="0" err="1" smtClean="0"/>
                        <a:t>đủ</a:t>
                      </a:r>
                      <a:endParaRPr lang="en-US" dirty="0"/>
                    </a:p>
                  </a:txBody>
                  <a:tcPr/>
                </a:tc>
                <a:tc>
                  <a:txBody>
                    <a:bodyPr/>
                    <a:lstStyle/>
                    <a:p>
                      <a:r>
                        <a:rPr lang="en-US" dirty="0" err="1" smtClean="0"/>
                        <a:t>Định</a:t>
                      </a:r>
                      <a:r>
                        <a:rPr lang="en-US" dirty="0" smtClean="0"/>
                        <a:t> </a:t>
                      </a:r>
                      <a:r>
                        <a:rPr lang="en-US" dirty="0" err="1" smtClean="0"/>
                        <a:t>mục</a:t>
                      </a:r>
                      <a:r>
                        <a:rPr lang="en-US" dirty="0" smtClean="0"/>
                        <a:t> </a:t>
                      </a:r>
                      <a:r>
                        <a:rPr lang="en-US" dirty="0" err="1" smtClean="0"/>
                        <a:t>trên</a:t>
                      </a:r>
                      <a:r>
                        <a:rPr lang="en-US" dirty="0" smtClean="0"/>
                        <a:t> </a:t>
                      </a:r>
                      <a:r>
                        <a:rPr lang="en-US" dirty="0" err="1" smtClean="0"/>
                        <a:t>bất</a:t>
                      </a:r>
                      <a:r>
                        <a:rPr lang="en-US" dirty="0" smtClean="0"/>
                        <a:t> </a:t>
                      </a:r>
                      <a:r>
                        <a:rPr lang="en-US" dirty="0" err="1" smtClean="0"/>
                        <a:t>kỳ</a:t>
                      </a:r>
                      <a:r>
                        <a:rPr lang="en-US" dirty="0" smtClean="0"/>
                        <a:t> </a:t>
                      </a:r>
                      <a:r>
                        <a:rPr lang="en-US" dirty="0" err="1" smtClean="0"/>
                        <a:t>các</a:t>
                      </a:r>
                      <a:r>
                        <a:rPr lang="en-US" dirty="0" smtClean="0"/>
                        <a:t> </a:t>
                      </a:r>
                      <a:r>
                        <a:rPr lang="en-US" dirty="0" err="1" smtClean="0"/>
                        <a:t>thuộc</a:t>
                      </a:r>
                      <a:r>
                        <a:rPr lang="en-US" dirty="0" smtClean="0"/>
                        <a:t> </a:t>
                      </a:r>
                      <a:r>
                        <a:rPr lang="en-US" dirty="0" err="1" smtClean="0"/>
                        <a:t>tính</a:t>
                      </a:r>
                      <a:endParaRPr lang="en-US" dirty="0" smtClean="0"/>
                    </a:p>
                    <a:p>
                      <a:endParaRPr lang="en-US" dirty="0"/>
                    </a:p>
                  </a:txBody>
                  <a:tcPr/>
                </a:tc>
              </a:tr>
              <a:tr h="370840">
                <a:tc>
                  <a:txBody>
                    <a:bodyPr/>
                    <a:lstStyle/>
                    <a:p>
                      <a:r>
                        <a:rPr lang="en-US" sz="1800" kern="1200" dirty="0" err="1" smtClean="0">
                          <a:solidFill>
                            <a:schemeClr val="dk1"/>
                          </a:solidFill>
                          <a:effectLst/>
                          <a:latin typeface="+mn-lt"/>
                          <a:ea typeface="+mn-ea"/>
                          <a:cs typeface="+mn-cs"/>
                        </a:rPr>
                        <a:t>Tính</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sao</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lặp</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và</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tính</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sẵn</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sàng</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cao</a:t>
                      </a:r>
                      <a:endParaRPr lang="en-US" dirty="0"/>
                    </a:p>
                  </a:txBody>
                  <a:tcPr/>
                </a:tc>
                <a:tc>
                  <a:txBody>
                    <a:bodyPr/>
                    <a:lstStyle/>
                    <a:p>
                      <a:r>
                        <a:rPr lang="en-US" sz="1800" kern="1200" dirty="0" err="1" smtClean="0">
                          <a:solidFill>
                            <a:schemeClr val="dk1"/>
                          </a:solidFill>
                          <a:effectLst/>
                          <a:latin typeface="+mn-lt"/>
                          <a:ea typeface="+mn-ea"/>
                          <a:cs typeface="+mn-cs"/>
                        </a:rPr>
                        <a:t>Mở</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rộng</a:t>
                      </a:r>
                      <a:endParaRPr lang="en-US" sz="1800" kern="1200" dirty="0" smtClean="0">
                        <a:solidFill>
                          <a:schemeClr val="dk1"/>
                        </a:solidFill>
                        <a:effectLst/>
                        <a:latin typeface="+mn-lt"/>
                        <a:ea typeface="+mn-ea"/>
                        <a:cs typeface="+mn-cs"/>
                      </a:endParaRPr>
                    </a:p>
                    <a:p>
                      <a:endParaRPr lang="en-US" dirty="0"/>
                    </a:p>
                  </a:txBody>
                  <a:tcPr/>
                </a:tc>
              </a:tr>
              <a:tr h="370840">
                <a:tc>
                  <a:txBody>
                    <a:bodyPr/>
                    <a:lstStyle/>
                    <a:p>
                      <a:r>
                        <a:rPr lang="en-US" sz="1800" kern="1200" dirty="0" smtClean="0">
                          <a:solidFill>
                            <a:schemeClr val="dk1"/>
                          </a:solidFill>
                          <a:effectLst/>
                          <a:latin typeface="+mn-lt"/>
                          <a:ea typeface="+mn-ea"/>
                          <a:cs typeface="+mn-cs"/>
                        </a:rPr>
                        <a:t>Auto-</a:t>
                      </a:r>
                      <a:r>
                        <a:rPr lang="en-US" sz="1800" kern="1200" dirty="0" err="1" smtClean="0">
                          <a:solidFill>
                            <a:schemeClr val="dk1"/>
                          </a:solidFill>
                          <a:effectLst/>
                          <a:latin typeface="+mn-lt"/>
                          <a:ea typeface="+mn-ea"/>
                          <a:cs typeface="+mn-cs"/>
                        </a:rPr>
                        <a:t>Sharding</a:t>
                      </a:r>
                      <a:endParaRPr lang="en-US" dirty="0"/>
                    </a:p>
                  </a:txBody>
                  <a:tcPr/>
                </a:tc>
                <a:tc>
                  <a:txBody>
                    <a:bodyPr/>
                    <a:lstStyle/>
                    <a:p>
                      <a:r>
                        <a:rPr lang="en-US" sz="1800" kern="1200" dirty="0" err="1" smtClean="0">
                          <a:solidFill>
                            <a:schemeClr val="dk1"/>
                          </a:solidFill>
                          <a:effectLst/>
                          <a:latin typeface="+mn-lt"/>
                          <a:ea typeface="+mn-ea"/>
                          <a:cs typeface="+mn-cs"/>
                        </a:rPr>
                        <a:t>Mở</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rộng</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theo</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chiều</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ngang</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mà</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không</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ảnh</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hưởng</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đến</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chức</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năng</a:t>
                      </a:r>
                      <a:endParaRPr lang="en-US" sz="1800" kern="1200" dirty="0" smtClean="0">
                        <a:solidFill>
                          <a:schemeClr val="dk1"/>
                        </a:solidFill>
                        <a:effectLst/>
                        <a:latin typeface="+mn-lt"/>
                        <a:ea typeface="+mn-ea"/>
                        <a:cs typeface="+mn-cs"/>
                      </a:endParaRPr>
                    </a:p>
                    <a:p>
                      <a:endParaRPr lang="en-US" dirty="0"/>
                    </a:p>
                  </a:txBody>
                  <a:tcPr/>
                </a:tc>
              </a:tr>
              <a:tr h="370840">
                <a:tc>
                  <a:txBody>
                    <a:bodyPr/>
                    <a:lstStyle/>
                    <a:p>
                      <a:r>
                        <a:rPr lang="en-US" sz="1800" kern="1200" dirty="0" err="1" smtClean="0">
                          <a:solidFill>
                            <a:schemeClr val="dk1"/>
                          </a:solidFill>
                          <a:effectLst/>
                          <a:latin typeface="+mn-lt"/>
                          <a:ea typeface="+mn-ea"/>
                          <a:cs typeface="+mn-cs"/>
                        </a:rPr>
                        <a:t>Truy</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vấn</a:t>
                      </a:r>
                      <a:endParaRPr lang="en-US" dirty="0"/>
                    </a:p>
                  </a:txBody>
                  <a:tcPr/>
                </a:tc>
                <a:tc>
                  <a:txBody>
                    <a:bodyPr/>
                    <a:lstStyle/>
                    <a:p>
                      <a:r>
                        <a:rPr lang="en-US" sz="1800" kern="1200" dirty="0" err="1" smtClean="0">
                          <a:solidFill>
                            <a:schemeClr val="dk1"/>
                          </a:solidFill>
                          <a:effectLst/>
                          <a:latin typeface="+mn-lt"/>
                          <a:ea typeface="+mn-ea"/>
                          <a:cs typeface="+mn-cs"/>
                        </a:rPr>
                        <a:t>Đa</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dạng</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truy</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vấn</a:t>
                      </a:r>
                      <a:r>
                        <a:rPr lang="en-US" sz="1800" kern="1200" dirty="0" smtClean="0">
                          <a:solidFill>
                            <a:schemeClr val="dk1"/>
                          </a:solidFill>
                          <a:effectLst/>
                          <a:latin typeface="+mn-lt"/>
                          <a:ea typeface="+mn-ea"/>
                          <a:cs typeface="+mn-cs"/>
                        </a:rPr>
                        <a:t> </a:t>
                      </a:r>
                    </a:p>
                    <a:p>
                      <a:endParaRPr lang="en-US" dirty="0"/>
                    </a:p>
                  </a:txBody>
                  <a:tcPr/>
                </a:tc>
              </a:tr>
              <a:tr h="370840">
                <a:tc>
                  <a:txBody>
                    <a:bodyPr/>
                    <a:lstStyle/>
                    <a:p>
                      <a:r>
                        <a:rPr lang="en-US" sz="1800" kern="1200" dirty="0" err="1" smtClean="0">
                          <a:solidFill>
                            <a:schemeClr val="dk1"/>
                          </a:solidFill>
                          <a:effectLst/>
                          <a:latin typeface="+mn-lt"/>
                          <a:ea typeface="+mn-ea"/>
                          <a:cs typeface="+mn-cs"/>
                        </a:rPr>
                        <a:t>GrindFS</a:t>
                      </a:r>
                      <a:endParaRPr lang="en-US" dirty="0"/>
                    </a:p>
                  </a:txBody>
                  <a:tcPr/>
                </a:tc>
                <a:tc>
                  <a:txBody>
                    <a:bodyPr/>
                    <a:lstStyle/>
                    <a:p>
                      <a:r>
                        <a:rPr lang="en-US" sz="1800" kern="1200" dirty="0" err="1" smtClean="0">
                          <a:solidFill>
                            <a:schemeClr val="dk1"/>
                          </a:solidFill>
                          <a:effectLst/>
                          <a:latin typeface="+mn-lt"/>
                          <a:ea typeface="+mn-ea"/>
                          <a:cs typeface="+mn-cs"/>
                        </a:rPr>
                        <a:t>Lưu</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trữ</a:t>
                      </a:r>
                      <a:r>
                        <a:rPr lang="en-US" sz="1800" kern="1200" dirty="0" smtClean="0">
                          <a:solidFill>
                            <a:schemeClr val="dk1"/>
                          </a:solidFill>
                          <a:effectLst/>
                          <a:latin typeface="+mn-lt"/>
                          <a:ea typeface="+mn-ea"/>
                          <a:cs typeface="+mn-cs"/>
                        </a:rPr>
                        <a:t> file </a:t>
                      </a:r>
                      <a:r>
                        <a:rPr lang="en-US" sz="1800" kern="1200" dirty="0" err="1" smtClean="0">
                          <a:solidFill>
                            <a:schemeClr val="dk1"/>
                          </a:solidFill>
                          <a:effectLst/>
                          <a:latin typeface="+mn-lt"/>
                          <a:ea typeface="+mn-ea"/>
                          <a:cs typeface="+mn-cs"/>
                        </a:rPr>
                        <a:t>với</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bất</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kỳ</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kích</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cỡ</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nào</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mà</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không</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làm</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phức</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tạp</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ngăn</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xếp</a:t>
                      </a:r>
                      <a:endParaRPr lang="en-US" dirty="0"/>
                    </a:p>
                  </a:txBody>
                  <a:tcPr/>
                </a:tc>
              </a:tr>
              <a:tr h="370840">
                <a:tc>
                  <a:txBody>
                    <a:bodyPr/>
                    <a:lstStyle/>
                    <a:p>
                      <a:r>
                        <a:rPr lang="en-US" sz="1800" kern="1200" dirty="0" err="1" smtClean="0">
                          <a:solidFill>
                            <a:schemeClr val="dk1"/>
                          </a:solidFill>
                          <a:effectLst/>
                          <a:latin typeface="+mn-lt"/>
                          <a:ea typeface="+mn-ea"/>
                          <a:cs typeface="+mn-cs"/>
                        </a:rPr>
                        <a:t>Hỗ</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trợ</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thương</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mại</a:t>
                      </a:r>
                      <a:endParaRPr lang="en-US" dirty="0"/>
                    </a:p>
                  </a:txBody>
                  <a:tcPr/>
                </a:tc>
                <a:tc>
                  <a:txBody>
                    <a:bodyPr/>
                    <a:lstStyle/>
                    <a:p>
                      <a:r>
                        <a:rPr lang="en-US" sz="1800" kern="1200" dirty="0" err="1" smtClean="0">
                          <a:solidFill>
                            <a:schemeClr val="dk1"/>
                          </a:solidFill>
                          <a:effectLst/>
                          <a:latin typeface="+mn-lt"/>
                          <a:ea typeface="+mn-ea"/>
                          <a:cs typeface="+mn-cs"/>
                        </a:rPr>
                        <a:t>Hỗ</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trợ</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doanh</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nghiệp</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đào</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tạo</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tư</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vấn</a:t>
                      </a:r>
                      <a:endParaRPr lang="en-US" sz="1800" kern="1200" dirty="0" smtClean="0">
                        <a:solidFill>
                          <a:schemeClr val="dk1"/>
                        </a:solidFill>
                        <a:effectLst/>
                        <a:latin typeface="+mn-lt"/>
                        <a:ea typeface="+mn-ea"/>
                        <a:cs typeface="+mn-cs"/>
                      </a:endParaRPr>
                    </a:p>
                    <a:p>
                      <a:endParaRPr lang="en-US" dirty="0"/>
                    </a:p>
                  </a:txBody>
                  <a:tcPr/>
                </a:tc>
              </a:tr>
            </a:tbl>
          </a:graphicData>
        </a:graphic>
      </p:graphicFrame>
    </p:spTree>
    <p:extLst>
      <p:ext uri="{BB962C8B-B14F-4D97-AF65-F5344CB8AC3E}">
        <p14:creationId xmlns:p14="http://schemas.microsoft.com/office/powerpoint/2010/main" val="11784652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vi-VN" dirty="0" smtClean="0"/>
              <a:t>Ư</a:t>
            </a:r>
            <a:r>
              <a:rPr lang="en-US" dirty="0"/>
              <a:t>u </a:t>
            </a:r>
            <a:r>
              <a:rPr lang="en-US" dirty="0" err="1" smtClean="0"/>
              <a:t>điểm</a:t>
            </a:r>
            <a:r>
              <a:rPr lang="en-US" dirty="0"/>
              <a:t> </a:t>
            </a:r>
            <a:r>
              <a:rPr lang="en-US" dirty="0" err="1" smtClean="0"/>
              <a:t>của</a:t>
            </a:r>
            <a:r>
              <a:rPr lang="en-US" dirty="0" smtClean="0"/>
              <a:t> MongoDB</a:t>
            </a:r>
            <a:endParaRPr lang="en-US" dirty="0"/>
          </a:p>
        </p:txBody>
      </p:sp>
      <p:sp>
        <p:nvSpPr>
          <p:cNvPr id="3" name="Content Placeholder 2"/>
          <p:cNvSpPr>
            <a:spLocks noGrp="1"/>
          </p:cNvSpPr>
          <p:nvPr>
            <p:ph idx="1"/>
          </p:nvPr>
        </p:nvSpPr>
        <p:spPr>
          <a:xfrm>
            <a:off x="677334" y="1559379"/>
            <a:ext cx="8596668" cy="4481983"/>
          </a:xfrm>
        </p:spPr>
        <p:txBody>
          <a:bodyPr>
            <a:normAutofit lnSpcReduction="10000"/>
          </a:bodyPr>
          <a:lstStyle/>
          <a:p>
            <a:r>
              <a:rPr lang="vi-VN" dirty="0"/>
              <a:t>Schema linh hoạt: Do MongoDB sử dụng lưu trữ dữ liệu dưới dạng Document JSON nên mỗi một collection sẽ các các kích cỡ và các document khác nhau</a:t>
            </a:r>
            <a:r>
              <a:rPr lang="vi-VN" dirty="0" smtClean="0"/>
              <a:t>.</a:t>
            </a:r>
            <a:endParaRPr lang="en-US" dirty="0" smtClean="0"/>
          </a:p>
          <a:p>
            <a:endParaRPr lang="vi-VN" dirty="0"/>
          </a:p>
          <a:p>
            <a:r>
              <a:rPr lang="vi-VN" dirty="0"/>
              <a:t>Cấu trúc đối tượng rõ ràng: Tuy rằng cấu trúc của dữ liệu là linh hoạt nhưng đối tượng của nó được xác định rất rõ ràng. Sử dụng bộ nhớ nội tại, nên truy vấn sẽ rất nhanh</a:t>
            </a:r>
            <a:r>
              <a:rPr lang="vi-VN" dirty="0" smtClean="0"/>
              <a:t>.</a:t>
            </a:r>
            <a:endParaRPr lang="en-US" dirty="0" smtClean="0"/>
          </a:p>
          <a:p>
            <a:endParaRPr lang="vi-VN" dirty="0"/>
          </a:p>
          <a:p>
            <a:r>
              <a:rPr lang="vi-VN" dirty="0"/>
              <a:t>MongoDB rất dễ mở rộng</a:t>
            </a:r>
            <a:r>
              <a:rPr lang="vi-VN" dirty="0" smtClean="0"/>
              <a:t>.</a:t>
            </a:r>
            <a:endParaRPr lang="en-US" dirty="0" smtClean="0"/>
          </a:p>
          <a:p>
            <a:endParaRPr lang="vi-VN" dirty="0"/>
          </a:p>
          <a:p>
            <a:r>
              <a:rPr lang="vi-VN" dirty="0"/>
              <a:t>Không có các join: Điều này cũng góp phần tạo nên tốc độ truy vấn cực nhanh trên mongoDB</a:t>
            </a:r>
            <a:r>
              <a:rPr lang="vi-VN" dirty="0" smtClean="0"/>
              <a:t>.</a:t>
            </a:r>
            <a:endParaRPr lang="en-US" dirty="0" smtClean="0"/>
          </a:p>
          <a:p>
            <a:endParaRPr lang="vi-VN" dirty="0"/>
          </a:p>
          <a:p>
            <a:r>
              <a:rPr lang="vi-VN" dirty="0"/>
              <a:t>MongoDB phù hợp cho các ứng dụng realtime.</a:t>
            </a:r>
          </a:p>
          <a:p>
            <a:endParaRPr lang="en-US" dirty="0"/>
          </a:p>
        </p:txBody>
      </p:sp>
    </p:spTree>
    <p:extLst>
      <p:ext uri="{BB962C8B-B14F-4D97-AF65-F5344CB8AC3E}">
        <p14:creationId xmlns:p14="http://schemas.microsoft.com/office/powerpoint/2010/main" val="365592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Nh</a:t>
            </a:r>
            <a:r>
              <a:rPr lang="vi-VN" dirty="0" smtClean="0"/>
              <a:t>ượ</a:t>
            </a:r>
            <a:r>
              <a:rPr lang="en-US" dirty="0"/>
              <a:t>c </a:t>
            </a:r>
            <a:r>
              <a:rPr lang="en-US" dirty="0" err="1" smtClean="0"/>
              <a:t>điểm</a:t>
            </a:r>
            <a:r>
              <a:rPr lang="en-US" dirty="0"/>
              <a:t> </a:t>
            </a:r>
            <a:r>
              <a:rPr lang="en-US" dirty="0" err="1" smtClean="0"/>
              <a:t>của</a:t>
            </a:r>
            <a:r>
              <a:rPr lang="en-US" dirty="0" smtClean="0"/>
              <a:t> MongoDB</a:t>
            </a:r>
            <a:endParaRPr lang="en-US" dirty="0"/>
          </a:p>
        </p:txBody>
      </p:sp>
      <p:sp>
        <p:nvSpPr>
          <p:cNvPr id="3" name="Content Placeholder 2"/>
          <p:cNvSpPr>
            <a:spLocks noGrp="1"/>
          </p:cNvSpPr>
          <p:nvPr>
            <p:ph idx="1"/>
          </p:nvPr>
        </p:nvSpPr>
        <p:spPr>
          <a:xfrm>
            <a:off x="677334" y="2111603"/>
            <a:ext cx="8596668" cy="3880773"/>
          </a:xfrm>
        </p:spPr>
        <p:txBody>
          <a:bodyPr/>
          <a:lstStyle/>
          <a:p>
            <a:r>
              <a:rPr lang="vi-VN" dirty="0"/>
              <a:t>Điều đầu tiên phải kể đến ở đây là MongoDB không có các tính chất ràng buộc như trong RDBMS nên khi thao tác với mongoDB thì phải hết sức cẩn thận</a:t>
            </a:r>
            <a:r>
              <a:rPr lang="vi-VN" dirty="0" smtClean="0"/>
              <a:t>.</a:t>
            </a:r>
            <a:endParaRPr lang="en-US" dirty="0" smtClean="0"/>
          </a:p>
          <a:p>
            <a:endParaRPr lang="en-US" dirty="0"/>
          </a:p>
          <a:p>
            <a:r>
              <a:rPr lang="vi-VN" dirty="0"/>
              <a:t/>
            </a:r>
            <a:br>
              <a:rPr lang="vi-VN" dirty="0"/>
            </a:br>
            <a:r>
              <a:rPr lang="vi-VN" dirty="0"/>
              <a:t>MongoDB sử dụng sẽ hao tốn tài nguyên của hệ thống nhiều hơn RDBMS. Nhưng đến thời điểm hiện tại thì vấn đề này không còn là điều lo ngại nữa (Máy giờ </a:t>
            </a:r>
            <a:r>
              <a:rPr lang="vi-VN" dirty="0" smtClean="0"/>
              <a:t>trâu</a:t>
            </a:r>
            <a:r>
              <a:rPr lang="en-US" dirty="0" smtClean="0"/>
              <a:t> </a:t>
            </a:r>
            <a:r>
              <a:rPr lang="vi-VN" dirty="0" smtClean="0"/>
              <a:t>lắm </a:t>
            </a:r>
            <a:r>
              <a:rPr lang="vi-VN" dirty="0"/>
              <a:t>rồi).</a:t>
            </a:r>
            <a:endParaRPr lang="en-US" dirty="0"/>
          </a:p>
        </p:txBody>
      </p:sp>
    </p:spTree>
    <p:extLst>
      <p:ext uri="{BB962C8B-B14F-4D97-AF65-F5344CB8AC3E}">
        <p14:creationId xmlns:p14="http://schemas.microsoft.com/office/powerpoint/2010/main" val="189523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Khi</a:t>
            </a:r>
            <a:r>
              <a:rPr lang="en-US" dirty="0" smtClean="0"/>
              <a:t> </a:t>
            </a:r>
            <a:r>
              <a:rPr lang="en-US" dirty="0" err="1" smtClean="0"/>
              <a:t>nào</a:t>
            </a:r>
            <a:r>
              <a:rPr lang="en-US" dirty="0"/>
              <a:t> NÊN </a:t>
            </a:r>
            <a:r>
              <a:rPr lang="en-US" dirty="0" err="1" smtClean="0"/>
              <a:t>sử</a:t>
            </a:r>
            <a:r>
              <a:rPr lang="en-US" dirty="0"/>
              <a:t> </a:t>
            </a:r>
            <a:r>
              <a:rPr lang="en-US" dirty="0" err="1" smtClean="0"/>
              <a:t>dụng</a:t>
            </a:r>
            <a:r>
              <a:rPr lang="en-US" dirty="0" smtClean="0"/>
              <a:t> MongoDB ?</a:t>
            </a:r>
            <a:endParaRPr lang="en-US" dirty="0"/>
          </a:p>
        </p:txBody>
      </p:sp>
      <p:sp>
        <p:nvSpPr>
          <p:cNvPr id="3" name="Content Placeholder 2"/>
          <p:cNvSpPr>
            <a:spLocks noGrp="1"/>
          </p:cNvSpPr>
          <p:nvPr>
            <p:ph idx="1"/>
          </p:nvPr>
        </p:nvSpPr>
        <p:spPr>
          <a:xfrm>
            <a:off x="677334" y="1738993"/>
            <a:ext cx="8596668" cy="4302369"/>
          </a:xfrm>
        </p:spPr>
        <p:txBody>
          <a:bodyPr/>
          <a:lstStyle/>
          <a:p>
            <a:r>
              <a:rPr lang="vi-VN" dirty="0"/>
              <a:t>Sử dụng MongoDB trong trường hợp</a:t>
            </a:r>
            <a:r>
              <a:rPr lang="vi-VN" dirty="0" smtClean="0"/>
              <a:t>:</a:t>
            </a:r>
            <a:endParaRPr lang="en-US" dirty="0" smtClean="0"/>
          </a:p>
          <a:p>
            <a:endParaRPr lang="vi-VN" dirty="0"/>
          </a:p>
          <a:p>
            <a:r>
              <a:rPr lang="vi-VN" dirty="0"/>
              <a:t>Nếu website của bạn có tính chất INSERT cao Bởi vì mặc định MongoDB có sẵn cơ chế ghi với tốc độ cao và an toàn.Website của bạn ở dạng thời gian thực nhiều, nghĩa là nhiều người thao tác với ứng dung. Nếu trong quá trình load bị lỗi tại một điểm nào đó thì nó sẽ bỏ qua phần đó nên sẽ an toàn.</a:t>
            </a:r>
          </a:p>
          <a:p>
            <a:r>
              <a:rPr lang="vi-VN" dirty="0"/>
              <a:t>Website bạn có nhiều dữ liệu quá Giả sử web bạn có đến 10 triệu records thì đó là cơn ác mộng với MYSQL. Bởi vì MongoDB có khả năng tìm kiến thông tin liên quan cũng khá nhanh nên trường hợp này nên dùng nó.</a:t>
            </a:r>
          </a:p>
          <a:p>
            <a:r>
              <a:rPr lang="vi-VN" dirty="0"/>
              <a:t>Máy chủ không có hệ quản trị CSDL Trường hợp này thường bạn sẽ sử dụng SQLITE hoặc là MongoDB.</a:t>
            </a:r>
          </a:p>
          <a:p>
            <a:endParaRPr lang="en-US" dirty="0"/>
          </a:p>
        </p:txBody>
      </p:sp>
    </p:spTree>
    <p:extLst>
      <p:ext uri="{BB962C8B-B14F-4D97-AF65-F5344CB8AC3E}">
        <p14:creationId xmlns:p14="http://schemas.microsoft.com/office/powerpoint/2010/main" val="189037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317" y="212992"/>
            <a:ext cx="8596668" cy="866661"/>
          </a:xfrm>
        </p:spPr>
        <p:txBody>
          <a:bodyPr>
            <a:normAutofit/>
          </a:bodyPr>
          <a:lstStyle/>
          <a:p>
            <a:pPr algn="ctr"/>
            <a:r>
              <a:rPr lang="en-US" sz="4400" dirty="0" smtClean="0">
                <a:latin typeface="Times New Roman" panose="02020603050405020304" pitchFamily="18" charset="0"/>
                <a:cs typeface="Times New Roman" panose="02020603050405020304" pitchFamily="18" charset="0"/>
              </a:rPr>
              <a:t>RDBMS  			NoSQL</a:t>
            </a:r>
            <a:endParaRPr lang="en-US" sz="44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1340" y="1024568"/>
            <a:ext cx="5442332" cy="5646563"/>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801" y="227059"/>
            <a:ext cx="841615" cy="719529"/>
          </a:xfrm>
          <a:prstGeom prst="rect">
            <a:avLst/>
          </a:prstGeom>
        </p:spPr>
      </p:pic>
    </p:spTree>
    <p:extLst>
      <p:ext uri="{BB962C8B-B14F-4D97-AF65-F5344CB8AC3E}">
        <p14:creationId xmlns:p14="http://schemas.microsoft.com/office/powerpoint/2010/main" val="113664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Khi</a:t>
            </a:r>
            <a:r>
              <a:rPr lang="en-US" dirty="0" smtClean="0"/>
              <a:t> </a:t>
            </a:r>
            <a:r>
              <a:rPr lang="en-US" dirty="0" err="1" smtClean="0"/>
              <a:t>nào</a:t>
            </a:r>
            <a:r>
              <a:rPr lang="en-US" dirty="0"/>
              <a:t> KHÔNG NÊN </a:t>
            </a:r>
            <a:r>
              <a:rPr lang="en-US" dirty="0" err="1" smtClean="0"/>
              <a:t>sử</a:t>
            </a:r>
            <a:r>
              <a:rPr lang="en-US" dirty="0"/>
              <a:t> </a:t>
            </a:r>
            <a:r>
              <a:rPr lang="en-US" dirty="0" err="1" smtClean="0"/>
              <a:t>dụng</a:t>
            </a:r>
            <a:r>
              <a:rPr lang="en-US" dirty="0" smtClean="0"/>
              <a:t> MongoDB?</a:t>
            </a:r>
            <a:endParaRPr lang="en-US" dirty="0"/>
          </a:p>
        </p:txBody>
      </p:sp>
      <p:sp>
        <p:nvSpPr>
          <p:cNvPr id="3" name="Content Placeholder 2"/>
          <p:cNvSpPr>
            <a:spLocks noGrp="1"/>
          </p:cNvSpPr>
          <p:nvPr>
            <p:ph idx="1"/>
          </p:nvPr>
        </p:nvSpPr>
        <p:spPr/>
        <p:txBody>
          <a:bodyPr/>
          <a:lstStyle/>
          <a:p>
            <a:r>
              <a:rPr lang="vi-VN" dirty="0"/>
              <a:t>Các ứng dụng cần sử dụng nhiều transaction (như ngân hàng) do Mongodb không có cơ chế transaction (giao dịch) để phục vụ cho các ứng dụng ngân </a:t>
            </a:r>
            <a:r>
              <a:rPr lang="vi-VN" dirty="0" smtClean="0"/>
              <a:t>hàng</a:t>
            </a:r>
            <a:endParaRPr lang="en-US" dirty="0" smtClean="0"/>
          </a:p>
          <a:p>
            <a:endParaRPr lang="en-US" dirty="0"/>
          </a:p>
          <a:p>
            <a:endParaRPr lang="vi-VN" dirty="0"/>
          </a:p>
          <a:p>
            <a:r>
              <a:rPr lang="vi-VN" dirty="0"/>
              <a:t>Các ứng dụng cần SQL (sử dụng joins).</a:t>
            </a:r>
          </a:p>
          <a:p>
            <a:endParaRPr lang="en-US" dirty="0"/>
          </a:p>
        </p:txBody>
      </p:sp>
    </p:spTree>
    <p:extLst>
      <p:ext uri="{BB962C8B-B14F-4D97-AF65-F5344CB8AC3E}">
        <p14:creationId xmlns:p14="http://schemas.microsoft.com/office/powerpoint/2010/main" val="256643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smtClean="0"/>
              <a:t>Một</a:t>
            </a:r>
            <a:r>
              <a:rPr lang="en-US" dirty="0"/>
              <a:t> </a:t>
            </a:r>
            <a:r>
              <a:rPr lang="en-US" dirty="0" err="1" smtClean="0"/>
              <a:t>số</a:t>
            </a:r>
            <a:r>
              <a:rPr lang="en-US" dirty="0"/>
              <a:t> </a:t>
            </a:r>
            <a:r>
              <a:rPr lang="en-US" dirty="0" err="1" smtClean="0"/>
              <a:t>phiên</a:t>
            </a:r>
            <a:r>
              <a:rPr lang="en-US" dirty="0"/>
              <a:t> </a:t>
            </a:r>
            <a:r>
              <a:rPr lang="en-US" dirty="0" err="1" smtClean="0"/>
              <a:t>bản</a:t>
            </a:r>
            <a:r>
              <a:rPr lang="en-US" dirty="0" smtClean="0"/>
              <a:t> MongoDB</a:t>
            </a:r>
            <a:endParaRPr lang="en-US" dirty="0"/>
          </a:p>
        </p:txBody>
      </p:sp>
      <p:sp>
        <p:nvSpPr>
          <p:cNvPr id="3" name="Content Placeholder 2"/>
          <p:cNvSpPr>
            <a:spLocks noGrp="1"/>
          </p:cNvSpPr>
          <p:nvPr>
            <p:ph idx="1"/>
          </p:nvPr>
        </p:nvSpPr>
        <p:spPr/>
        <p:txBody>
          <a:bodyPr/>
          <a:lstStyle/>
          <a:p>
            <a:r>
              <a:rPr lang="en-US" dirty="0" err="1" smtClean="0"/>
              <a:t>Hiện</a:t>
            </a:r>
            <a:r>
              <a:rPr lang="en-US" dirty="0"/>
              <a:t> nay </a:t>
            </a:r>
            <a:r>
              <a:rPr lang="en-US" dirty="0" err="1" smtClean="0"/>
              <a:t>đang</a:t>
            </a:r>
            <a:r>
              <a:rPr lang="en-US" dirty="0"/>
              <a:t> </a:t>
            </a:r>
            <a:r>
              <a:rPr lang="en-US" dirty="0" err="1" smtClean="0"/>
              <a:t>có</a:t>
            </a:r>
            <a:r>
              <a:rPr lang="en-US" dirty="0" smtClean="0"/>
              <a:t> </a:t>
            </a:r>
            <a:r>
              <a:rPr lang="en-US" dirty="0"/>
              <a:t>2 </a:t>
            </a:r>
            <a:r>
              <a:rPr lang="en-US" dirty="0" err="1" smtClean="0"/>
              <a:t>phiên</a:t>
            </a:r>
            <a:r>
              <a:rPr lang="en-US" dirty="0"/>
              <a:t> </a:t>
            </a:r>
            <a:r>
              <a:rPr lang="en-US" dirty="0" err="1" smtClean="0"/>
              <a:t>bản</a:t>
            </a:r>
            <a:r>
              <a:rPr lang="en-US" dirty="0"/>
              <a:t> </a:t>
            </a:r>
            <a:r>
              <a:rPr lang="en-US" dirty="0" err="1" smtClean="0"/>
              <a:t>chính</a:t>
            </a:r>
            <a:r>
              <a:rPr lang="en-US" dirty="0"/>
              <a:t> </a:t>
            </a:r>
            <a:r>
              <a:rPr lang="en-US" dirty="0" err="1" smtClean="0"/>
              <a:t>thức</a:t>
            </a:r>
            <a:r>
              <a:rPr lang="en-US" dirty="0" smtClean="0"/>
              <a:t>:</a:t>
            </a:r>
          </a:p>
          <a:p>
            <a:endParaRPr lang="en-US" dirty="0"/>
          </a:p>
          <a:p>
            <a:r>
              <a:rPr lang="en-US" dirty="0" smtClean="0"/>
              <a:t>MongoDB </a:t>
            </a:r>
            <a:r>
              <a:rPr lang="en-US" dirty="0"/>
              <a:t>Community Server: </a:t>
            </a:r>
            <a:r>
              <a:rPr lang="en-US" dirty="0" err="1" smtClean="0"/>
              <a:t>bản</a:t>
            </a:r>
            <a:r>
              <a:rPr lang="en-US" dirty="0"/>
              <a:t> </a:t>
            </a:r>
            <a:r>
              <a:rPr lang="en-US" dirty="0" err="1" smtClean="0"/>
              <a:t>miễn</a:t>
            </a:r>
            <a:r>
              <a:rPr lang="en-US" dirty="0"/>
              <a:t> </a:t>
            </a:r>
            <a:r>
              <a:rPr lang="en-US" dirty="0" err="1" smtClean="0"/>
              <a:t>phí</a:t>
            </a:r>
            <a:r>
              <a:rPr lang="en-US" dirty="0"/>
              <a:t> </a:t>
            </a:r>
            <a:r>
              <a:rPr lang="en-US" dirty="0" err="1" smtClean="0"/>
              <a:t>dành</a:t>
            </a:r>
            <a:r>
              <a:rPr lang="en-US" dirty="0" smtClean="0"/>
              <a:t> </a:t>
            </a:r>
            <a:r>
              <a:rPr lang="en-US" dirty="0" err="1" smtClean="0"/>
              <a:t>cho</a:t>
            </a:r>
            <a:r>
              <a:rPr lang="en-US" dirty="0" smtClean="0"/>
              <a:t> Windows, </a:t>
            </a:r>
            <a:r>
              <a:rPr lang="en-US" dirty="0"/>
              <a:t>Linux </a:t>
            </a:r>
            <a:r>
              <a:rPr lang="en-US" dirty="0" err="1" smtClean="0"/>
              <a:t>và</a:t>
            </a:r>
            <a:r>
              <a:rPr lang="en-US" dirty="0" smtClean="0"/>
              <a:t> OS X.</a:t>
            </a:r>
          </a:p>
          <a:p>
            <a:endParaRPr lang="en-US" dirty="0"/>
          </a:p>
          <a:p>
            <a:r>
              <a:rPr lang="en-US" dirty="0" smtClean="0"/>
              <a:t>MongoDB Enterprise Server</a:t>
            </a:r>
            <a:r>
              <a:rPr lang="en-US" dirty="0"/>
              <a:t>: </a:t>
            </a:r>
            <a:r>
              <a:rPr lang="en-US" dirty="0" err="1" smtClean="0"/>
              <a:t>phiên</a:t>
            </a:r>
            <a:r>
              <a:rPr lang="en-US" dirty="0"/>
              <a:t> </a:t>
            </a:r>
            <a:r>
              <a:rPr lang="en-US" dirty="0" err="1" smtClean="0"/>
              <a:t>bản</a:t>
            </a:r>
            <a:r>
              <a:rPr lang="en-US" dirty="0" smtClean="0"/>
              <a:t> </a:t>
            </a:r>
            <a:r>
              <a:rPr lang="en-US" dirty="0" err="1" smtClean="0"/>
              <a:t>th</a:t>
            </a:r>
            <a:r>
              <a:rPr lang="vi-VN" dirty="0" smtClean="0"/>
              <a:t>ươn</a:t>
            </a:r>
            <a:r>
              <a:rPr lang="en-US" dirty="0"/>
              <a:t>g </a:t>
            </a:r>
            <a:r>
              <a:rPr lang="en-US" dirty="0" err="1" smtClean="0"/>
              <a:t>mại</a:t>
            </a:r>
            <a:r>
              <a:rPr lang="en-US" dirty="0"/>
              <a:t>, </a:t>
            </a:r>
            <a:r>
              <a:rPr lang="en-US" dirty="0" err="1" smtClean="0"/>
              <a:t>cần</a:t>
            </a:r>
            <a:r>
              <a:rPr lang="en-US" dirty="0"/>
              <a:t> </a:t>
            </a:r>
            <a:r>
              <a:rPr lang="en-US" dirty="0" err="1" smtClean="0"/>
              <a:t>phãi</a:t>
            </a:r>
            <a:r>
              <a:rPr lang="en-US" dirty="0"/>
              <a:t> </a:t>
            </a:r>
            <a:r>
              <a:rPr lang="en-US" dirty="0" err="1" smtClean="0"/>
              <a:t>trả</a:t>
            </a:r>
            <a:r>
              <a:rPr lang="en-US" dirty="0"/>
              <a:t> </a:t>
            </a:r>
            <a:r>
              <a:rPr lang="en-US" dirty="0" err="1" smtClean="0"/>
              <a:t>phí</a:t>
            </a:r>
            <a:r>
              <a:rPr lang="en-US" dirty="0" smtClean="0"/>
              <a:t>.</a:t>
            </a:r>
          </a:p>
        </p:txBody>
      </p:sp>
    </p:spTree>
    <p:extLst>
      <p:ext uri="{BB962C8B-B14F-4D97-AF65-F5344CB8AC3E}">
        <p14:creationId xmlns:p14="http://schemas.microsoft.com/office/powerpoint/2010/main" val="316715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Các</a:t>
            </a:r>
            <a:r>
              <a:rPr lang="en-US" dirty="0" smtClean="0"/>
              <a:t> </a:t>
            </a:r>
            <a:r>
              <a:rPr lang="en-US" dirty="0" err="1" smtClean="0"/>
              <a:t>công</a:t>
            </a:r>
            <a:r>
              <a:rPr lang="en-US" dirty="0"/>
              <a:t> </a:t>
            </a:r>
            <a:r>
              <a:rPr lang="en-US" dirty="0" err="1" smtClean="0"/>
              <a:t>cụ</a:t>
            </a:r>
            <a:r>
              <a:rPr lang="en-US" dirty="0"/>
              <a:t> </a:t>
            </a:r>
            <a:r>
              <a:rPr lang="en-US" dirty="0" err="1" smtClean="0"/>
              <a:t>quản</a:t>
            </a:r>
            <a:r>
              <a:rPr lang="en-US" dirty="0"/>
              <a:t> </a:t>
            </a:r>
            <a:r>
              <a:rPr lang="en-US" dirty="0" err="1" smtClean="0"/>
              <a:t>trị</a:t>
            </a:r>
            <a:r>
              <a:rPr lang="en-US" dirty="0" smtClean="0"/>
              <a:t> MongoDB</a:t>
            </a:r>
            <a:endParaRPr lang="en-US" dirty="0"/>
          </a:p>
        </p:txBody>
      </p:sp>
      <p:sp>
        <p:nvSpPr>
          <p:cNvPr id="3" name="Content Placeholder 2"/>
          <p:cNvSpPr>
            <a:spLocks noGrp="1"/>
          </p:cNvSpPr>
          <p:nvPr>
            <p:ph idx="1"/>
          </p:nvPr>
        </p:nvSpPr>
        <p:spPr/>
        <p:txBody>
          <a:bodyPr/>
          <a:lstStyle/>
          <a:p>
            <a:r>
              <a:rPr lang="vi-VN" dirty="0"/>
              <a:t>Một số công cụ điển hình như</a:t>
            </a:r>
            <a:r>
              <a:rPr lang="vi-VN" dirty="0" smtClean="0"/>
              <a:t>:</a:t>
            </a:r>
            <a:endParaRPr lang="en-US" dirty="0" smtClean="0"/>
          </a:p>
          <a:p>
            <a:endParaRPr lang="vi-VN" dirty="0"/>
          </a:p>
          <a:p>
            <a:pPr lvl="1"/>
            <a:r>
              <a:rPr lang="vi-VN" dirty="0" smtClean="0"/>
              <a:t>RoboMongo</a:t>
            </a:r>
            <a:endParaRPr lang="en-US" dirty="0" smtClean="0"/>
          </a:p>
          <a:p>
            <a:pPr lvl="1"/>
            <a:endParaRPr lang="vi-VN" dirty="0"/>
          </a:p>
          <a:p>
            <a:pPr lvl="1"/>
            <a:r>
              <a:rPr lang="vi-VN" dirty="0"/>
              <a:t>UMongo(trước đây là JMongoBrower</a:t>
            </a:r>
            <a:r>
              <a:rPr lang="vi-VN" dirty="0" smtClean="0"/>
              <a:t>)</a:t>
            </a:r>
            <a:endParaRPr lang="en-US" dirty="0" smtClean="0"/>
          </a:p>
          <a:p>
            <a:pPr lvl="1"/>
            <a:endParaRPr lang="vi-VN" dirty="0"/>
          </a:p>
          <a:p>
            <a:pPr lvl="1"/>
            <a:r>
              <a:rPr lang="vi-VN" dirty="0" smtClean="0"/>
              <a:t>MongoExplorer</a:t>
            </a:r>
            <a:endParaRPr lang="en-US" dirty="0" smtClean="0"/>
          </a:p>
          <a:p>
            <a:pPr lvl="1"/>
            <a:endParaRPr lang="vi-VN" dirty="0"/>
          </a:p>
          <a:p>
            <a:pPr lvl="1"/>
            <a:r>
              <a:rPr lang="vi-VN" dirty="0"/>
              <a:t>RockMongo</a:t>
            </a:r>
          </a:p>
          <a:p>
            <a:endParaRPr lang="en-US" dirty="0"/>
          </a:p>
        </p:txBody>
      </p:sp>
    </p:spTree>
    <p:extLst>
      <p:ext uri="{BB962C8B-B14F-4D97-AF65-F5344CB8AC3E}">
        <p14:creationId xmlns:p14="http://schemas.microsoft.com/office/powerpoint/2010/main" val="244381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489856"/>
            <a:ext cx="8596312" cy="4955723"/>
          </a:xfrm>
        </p:spPr>
      </p:pic>
    </p:spTree>
    <p:extLst>
      <p:ext uri="{BB962C8B-B14F-4D97-AF65-F5344CB8AC3E}">
        <p14:creationId xmlns:p14="http://schemas.microsoft.com/office/powerpoint/2010/main" val="10930587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a:t>
            </a:r>
            <a:r>
              <a:rPr lang="en-US" dirty="0" err="1" smtClean="0">
                <a:solidFill>
                  <a:schemeClr val="accent4">
                    <a:lumMod val="40000"/>
                    <a:lumOff val="60000"/>
                  </a:schemeClr>
                </a:solidFill>
              </a:rPr>
              <a:t>Một</a:t>
            </a:r>
            <a:r>
              <a:rPr lang="en-US" dirty="0" smtClean="0">
                <a:solidFill>
                  <a:schemeClr val="accent4">
                    <a:lumMod val="40000"/>
                    <a:lumOff val="60000"/>
                  </a:schemeClr>
                </a:solidFill>
              </a:rPr>
              <a:t> </a:t>
            </a:r>
            <a:r>
              <a:rPr lang="en-US" dirty="0" err="1" smtClean="0">
                <a:solidFill>
                  <a:schemeClr val="accent4">
                    <a:lumMod val="40000"/>
                    <a:lumOff val="60000"/>
                  </a:schemeClr>
                </a:solidFill>
              </a:rPr>
              <a:t>số</a:t>
            </a:r>
            <a:r>
              <a:rPr lang="en-US" dirty="0">
                <a:solidFill>
                  <a:schemeClr val="accent4">
                    <a:lumMod val="40000"/>
                    <a:lumOff val="60000"/>
                  </a:schemeClr>
                </a:solidFill>
              </a:rPr>
              <a:t> </a:t>
            </a:r>
            <a:r>
              <a:rPr lang="en-US" dirty="0" err="1" smtClean="0">
                <a:solidFill>
                  <a:schemeClr val="accent4">
                    <a:lumMod val="40000"/>
                    <a:lumOff val="60000"/>
                  </a:schemeClr>
                </a:solidFill>
              </a:rPr>
              <a:t>nguồn</a:t>
            </a:r>
            <a:r>
              <a:rPr lang="en-US" dirty="0">
                <a:solidFill>
                  <a:schemeClr val="accent4">
                    <a:lumMod val="40000"/>
                    <a:lumOff val="60000"/>
                  </a:schemeClr>
                </a:solidFill>
              </a:rPr>
              <a:t> </a:t>
            </a:r>
            <a:r>
              <a:rPr lang="en-US" dirty="0" err="1" smtClean="0">
                <a:solidFill>
                  <a:schemeClr val="accent4">
                    <a:lumMod val="40000"/>
                    <a:lumOff val="60000"/>
                  </a:schemeClr>
                </a:solidFill>
              </a:rPr>
              <a:t>tài</a:t>
            </a:r>
            <a:r>
              <a:rPr lang="en-US" dirty="0">
                <a:solidFill>
                  <a:schemeClr val="accent4">
                    <a:lumMod val="40000"/>
                    <a:lumOff val="60000"/>
                  </a:schemeClr>
                </a:solidFill>
              </a:rPr>
              <a:t> </a:t>
            </a:r>
            <a:r>
              <a:rPr lang="en-US" dirty="0" err="1" smtClean="0">
                <a:solidFill>
                  <a:schemeClr val="accent4">
                    <a:lumMod val="40000"/>
                    <a:lumOff val="60000"/>
                  </a:schemeClr>
                </a:solidFill>
              </a:rPr>
              <a:t>liệu</a:t>
            </a:r>
            <a:r>
              <a:rPr lang="en-US" dirty="0" smtClean="0">
                <a:solidFill>
                  <a:schemeClr val="accent4">
                    <a:lumMod val="40000"/>
                    <a:lumOff val="60000"/>
                  </a:schemeClr>
                </a:solidFill>
              </a:rPr>
              <a:t> </a:t>
            </a:r>
            <a:r>
              <a:rPr lang="en-US" dirty="0" err="1" smtClean="0">
                <a:solidFill>
                  <a:schemeClr val="accent4">
                    <a:lumMod val="40000"/>
                    <a:lumOff val="60000"/>
                  </a:schemeClr>
                </a:solidFill>
              </a:rPr>
              <a:t>tham</a:t>
            </a:r>
            <a:r>
              <a:rPr lang="en-US" dirty="0" smtClean="0">
                <a:solidFill>
                  <a:schemeClr val="accent4">
                    <a:lumMod val="40000"/>
                    <a:lumOff val="60000"/>
                  </a:schemeClr>
                </a:solidFill>
              </a:rPr>
              <a:t> </a:t>
            </a:r>
            <a:r>
              <a:rPr lang="en-US" dirty="0" err="1">
                <a:solidFill>
                  <a:schemeClr val="accent4">
                    <a:lumMod val="40000"/>
                    <a:lumOff val="60000"/>
                  </a:schemeClr>
                </a:solidFill>
              </a:rPr>
              <a:t>khảo</a:t>
            </a:r>
            <a:endParaRPr lang="en-US" dirty="0">
              <a:solidFill>
                <a:schemeClr val="accent4">
                  <a:lumMod val="40000"/>
                  <a:lumOff val="60000"/>
                </a:schemeClr>
              </a:solidFill>
            </a:endParaRPr>
          </a:p>
        </p:txBody>
      </p:sp>
      <p:sp>
        <p:nvSpPr>
          <p:cNvPr id="3" name="Content Placeholder 2"/>
          <p:cNvSpPr>
            <a:spLocks noGrp="1"/>
          </p:cNvSpPr>
          <p:nvPr>
            <p:ph idx="1"/>
          </p:nvPr>
        </p:nvSpPr>
        <p:spPr>
          <a:xfrm>
            <a:off x="677334" y="1930399"/>
            <a:ext cx="8596668" cy="4110963"/>
          </a:xfrm>
        </p:spPr>
        <p:txBody>
          <a:bodyPr/>
          <a:lstStyle/>
          <a:p>
            <a:r>
              <a:rPr lang="en-US" u="sng" dirty="0">
                <a:solidFill>
                  <a:schemeClr val="accent4"/>
                </a:solidFill>
                <a:hlinkClick r:id="rId2"/>
              </a:rPr>
              <a:t>https://viblo.asia/p/mongodb-va-nhung-dieu-can-biet-phan-1-m68Z03VQKkG?fbclid=IwAR3YElIAFxcq_QBoR3XgibhVa8Fu1VyjSayGePuAYfQ0DGWoqixi8UvOW1U</a:t>
            </a:r>
            <a:endParaRPr lang="en-US" dirty="0">
              <a:solidFill>
                <a:schemeClr val="accent4"/>
              </a:solidFill>
            </a:endParaRPr>
          </a:p>
          <a:p>
            <a:pPr marL="0" indent="0">
              <a:buNone/>
            </a:pPr>
            <a:endParaRPr lang="en-US" dirty="0">
              <a:solidFill>
                <a:schemeClr val="accent4"/>
              </a:solidFill>
            </a:endParaRPr>
          </a:p>
          <a:p>
            <a:r>
              <a:rPr lang="en-US" u="sng" dirty="0">
                <a:solidFill>
                  <a:schemeClr val="accent4"/>
                </a:solidFill>
                <a:hlinkClick r:id="rId3"/>
              </a:rPr>
              <a:t>https://www.mongodb.com/</a:t>
            </a:r>
            <a:endParaRPr lang="en-US" dirty="0">
              <a:solidFill>
                <a:schemeClr val="accent4"/>
              </a:solidFill>
            </a:endParaRPr>
          </a:p>
          <a:p>
            <a:endParaRPr lang="en-US" dirty="0">
              <a:solidFill>
                <a:schemeClr val="accent4"/>
              </a:solidFill>
            </a:endParaRPr>
          </a:p>
          <a:p>
            <a:r>
              <a:rPr lang="en-US" u="sng" dirty="0">
                <a:solidFill>
                  <a:schemeClr val="accent4"/>
                </a:solidFill>
                <a:hlinkClick r:id="rId4"/>
              </a:rPr>
              <a:t>https://bigsonata.wordpress.com/2014/06/05/mongodb/?fbclid=IwAR11idLoCRr3MxB2XYDnrGzHVo7YrAxepr30UkdDVQTYZ_IVfkZ3KGfG_tU</a:t>
            </a:r>
            <a:endParaRPr lang="en-US" dirty="0">
              <a:solidFill>
                <a:schemeClr val="accent4"/>
              </a:solidFill>
            </a:endParaRPr>
          </a:p>
          <a:p>
            <a:endParaRPr lang="en-US" dirty="0">
              <a:solidFill>
                <a:schemeClr val="accent4"/>
              </a:solidFill>
            </a:endParaRPr>
          </a:p>
          <a:p>
            <a:r>
              <a:rPr lang="en-US" u="sng" dirty="0">
                <a:solidFill>
                  <a:schemeClr val="accent4"/>
                </a:solidFill>
                <a:hlinkClick r:id="rId5"/>
              </a:rPr>
              <a:t>https://www.slideshare.net/MrNoo1/tm-hiu-mongodb?fbclid=IwAR1dujH-gGrIruwVVu5m91LfcaDypmJ3mslZM1W69meDBzOtIxx63MYZ0JU</a:t>
            </a:r>
            <a:endParaRPr lang="en-US" dirty="0">
              <a:solidFill>
                <a:schemeClr val="accent4"/>
              </a:solidFill>
            </a:endParaRPr>
          </a:p>
          <a:p>
            <a:endParaRPr lang="en-US" dirty="0"/>
          </a:p>
        </p:txBody>
      </p:sp>
    </p:spTree>
    <p:extLst>
      <p:ext uri="{BB962C8B-B14F-4D97-AF65-F5344CB8AC3E}">
        <p14:creationId xmlns:p14="http://schemas.microsoft.com/office/powerpoint/2010/main" val="31132251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Thành</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viên</a:t>
            </a:r>
            <a:r>
              <a:rPr lang="en-US" sz="4400" dirty="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nhóm</a:t>
            </a:r>
            <a:r>
              <a:rPr lang="en-US" sz="4400" dirty="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báo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cáo</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r>
              <a:rPr lang="en-US" sz="2400" dirty="0" err="1" smtClean="0"/>
              <a:t>Nguyễn</a:t>
            </a:r>
            <a:r>
              <a:rPr lang="en-US" sz="2400" dirty="0" smtClean="0"/>
              <a:t> </a:t>
            </a:r>
            <a:r>
              <a:rPr lang="en-US" sz="2400" dirty="0" err="1" smtClean="0"/>
              <a:t>Hoàng</a:t>
            </a:r>
            <a:r>
              <a:rPr lang="en-US" sz="2400" dirty="0" smtClean="0"/>
              <a:t> Long – 42.01.104.238</a:t>
            </a:r>
          </a:p>
          <a:p>
            <a:pPr lvl="1"/>
            <a:r>
              <a:rPr lang="en-US" sz="2400" dirty="0" err="1" smtClean="0"/>
              <a:t>Đỗ</a:t>
            </a:r>
            <a:r>
              <a:rPr lang="en-US" sz="2400" dirty="0"/>
              <a:t> </a:t>
            </a:r>
            <a:r>
              <a:rPr lang="en-US" sz="2400" dirty="0" smtClean="0"/>
              <a:t>Minh </a:t>
            </a:r>
            <a:r>
              <a:rPr lang="en-US" sz="2400" dirty="0" err="1" smtClean="0"/>
              <a:t>Đức</a:t>
            </a:r>
            <a:r>
              <a:rPr lang="en-US" sz="2400" dirty="0" smtClean="0"/>
              <a:t> – 42.01.104.033</a:t>
            </a:r>
            <a:endParaRPr lang="en-US" sz="2400" dirty="0" smtClean="0"/>
          </a:p>
          <a:p>
            <a:pPr marL="0" indent="0">
              <a:buNone/>
            </a:pPr>
            <a:r>
              <a:rPr lang="en-US" sz="2400" dirty="0" smtClean="0"/>
              <a:t>	</a:t>
            </a:r>
            <a:endParaRPr lang="en-US" sz="2400" dirty="0"/>
          </a:p>
        </p:txBody>
      </p:sp>
    </p:spTree>
    <p:extLst>
      <p:ext uri="{BB962C8B-B14F-4D97-AF65-F5344CB8AC3E}">
        <p14:creationId xmlns:p14="http://schemas.microsoft.com/office/powerpoint/2010/main" val="21761146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767444"/>
            <a:ext cx="8596668" cy="1428750"/>
          </a:xfrm>
        </p:spPr>
        <p:txBody>
          <a:bodyPr/>
          <a:lstStyle/>
          <a:p>
            <a:r>
              <a:rPr lang="en-US" dirty="0" smtClean="0"/>
              <a:t>			</a:t>
            </a:r>
            <a:r>
              <a:rPr lang="en-US" b="1" i="1" dirty="0" smtClean="0"/>
              <a:t>THANKS FOR WATCHING</a:t>
            </a:r>
            <a:endParaRPr lang="en-US" dirty="0"/>
          </a:p>
        </p:txBody>
      </p:sp>
      <p:sp>
        <p:nvSpPr>
          <p:cNvPr id="3" name="Text Placeholder 2"/>
          <p:cNvSpPr>
            <a:spLocks noGrp="1"/>
          </p:cNvSpPr>
          <p:nvPr>
            <p:ph type="body" idx="1"/>
          </p:nvPr>
        </p:nvSpPr>
        <p:spPr>
          <a:xfrm>
            <a:off x="677335" y="2359479"/>
            <a:ext cx="8596668" cy="3028369"/>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2196194"/>
            <a:ext cx="8670771" cy="4004378"/>
          </a:xfrm>
          <a:prstGeom prst="rect">
            <a:avLst/>
          </a:prstGeom>
        </p:spPr>
      </p:pic>
    </p:spTree>
    <p:extLst>
      <p:ext uri="{BB962C8B-B14F-4D97-AF65-F5344CB8AC3E}">
        <p14:creationId xmlns:p14="http://schemas.microsoft.com/office/powerpoint/2010/main" val="3707946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3379" y="1233889"/>
            <a:ext cx="6622900" cy="5361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txBox="1">
            <a:spLocks/>
          </p:cNvSpPr>
          <p:nvPr/>
        </p:nvSpPr>
        <p:spPr>
          <a:xfrm>
            <a:off x="666317" y="212992"/>
            <a:ext cx="8596668" cy="86666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dirty="0" smtClean="0">
                <a:latin typeface="Times New Roman" panose="02020603050405020304" pitchFamily="18" charset="0"/>
                <a:cs typeface="Times New Roman" panose="02020603050405020304" pitchFamily="18" charset="0"/>
              </a:rPr>
              <a:t>SQL  			NoSQL</a:t>
            </a:r>
            <a:endParaRPr lang="en-US" sz="4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9774" y="286557"/>
            <a:ext cx="841615" cy="719529"/>
          </a:xfrm>
          <a:prstGeom prst="rect">
            <a:avLst/>
          </a:prstGeom>
        </p:spPr>
      </p:pic>
    </p:spTree>
    <p:extLst>
      <p:ext uri="{BB962C8B-B14F-4D97-AF65-F5344CB8AC3E}">
        <p14:creationId xmlns:p14="http://schemas.microsoft.com/office/powerpoint/2010/main" val="416811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 calcmode="lin" valueType="num">
                                      <p:cBhvr additive="base">
                                        <p:cTn id="15" dur="500" fill="hold"/>
                                        <p:tgtEl>
                                          <p:spTgt spid="2050"/>
                                        </p:tgtEl>
                                        <p:attrNameLst>
                                          <p:attrName>ppt_x</p:attrName>
                                        </p:attrNameLst>
                                      </p:cBhvr>
                                      <p:tavLst>
                                        <p:tav tm="0">
                                          <p:val>
                                            <p:strVal val="#ppt_x"/>
                                          </p:val>
                                        </p:tav>
                                        <p:tav tm="100000">
                                          <p:val>
                                            <p:strVal val="#ppt_x"/>
                                          </p:val>
                                        </p:tav>
                                      </p:tavLst>
                                    </p:anim>
                                    <p:anim calcmode="lin" valueType="num">
                                      <p:cBhvr additive="base">
                                        <p:cTn id="1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469" y="80791"/>
            <a:ext cx="8596668" cy="1320800"/>
          </a:xfrm>
        </p:spPr>
        <p:txBody>
          <a:bodyPr>
            <a:normAutofit/>
          </a:bodyPr>
          <a:lstStyle/>
          <a:p>
            <a:pPr algn="ctr"/>
            <a:r>
              <a:rPr lang="vi-VN" sz="4800" dirty="0">
                <a:latin typeface="Times New Roman" panose="02020603050405020304" pitchFamily="18" charset="0"/>
                <a:cs typeface="Times New Roman" panose="02020603050405020304" pitchFamily="18" charset="0"/>
              </a:rPr>
              <a:t>Các loại cơ sở dữ liệu NoSQL</a:t>
            </a:r>
            <a:endParaRPr lang="en-US" sz="4800"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38764031"/>
              </p:ext>
            </p:extLst>
          </p:nvPr>
        </p:nvGraphicFramePr>
        <p:xfrm>
          <a:off x="385590" y="892366"/>
          <a:ext cx="10708396" cy="5843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5717754" y="903383"/>
            <a:ext cx="5255045" cy="3170099"/>
          </a:xfrm>
          <a:prstGeom prst="rect">
            <a:avLst/>
          </a:prstGeom>
          <a:noFill/>
        </p:spPr>
        <p:txBody>
          <a:bodyPr wrap="square" rtlCol="0">
            <a:spAutoFit/>
          </a:bodyPr>
          <a:lstStyle/>
          <a:p>
            <a:pPr algn="just"/>
            <a:endParaRPr lang="en-US" b="1" dirty="0" smtClean="0">
              <a:solidFill>
                <a:schemeClr val="bg1"/>
              </a:solidFill>
              <a:latin typeface="Times New Roman" panose="02020603050405020304" pitchFamily="18" charset="0"/>
              <a:cs typeface="Times New Roman" panose="02020603050405020304" pitchFamily="18" charset="0"/>
            </a:endParaRPr>
          </a:p>
          <a:p>
            <a:pPr algn="just"/>
            <a:r>
              <a:rPr lang="en-US" b="1" dirty="0" smtClean="0">
                <a:solidFill>
                  <a:schemeClr val="bg1"/>
                </a:solidFill>
                <a:latin typeface="Times New Roman" panose="02020603050405020304" pitchFamily="18" charset="0"/>
                <a:cs typeface="Times New Roman" panose="02020603050405020304" pitchFamily="18" charset="0"/>
              </a:rPr>
              <a:t>Column-based </a:t>
            </a:r>
            <a:r>
              <a:rPr lang="en-US" b="1" dirty="0">
                <a:solidFill>
                  <a:schemeClr val="bg1"/>
                </a:solidFill>
                <a:latin typeface="Times New Roman" panose="02020603050405020304" pitchFamily="18" charset="0"/>
                <a:cs typeface="Times New Roman" panose="02020603050405020304" pitchFamily="18" charset="0"/>
              </a:rPr>
              <a:t>– Tabular</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D</a:t>
            </a:r>
            <a:r>
              <a:rPr lang="en-US" dirty="0" smtClean="0">
                <a:solidFill>
                  <a:schemeClr val="bg1"/>
                </a:solidFill>
                <a:latin typeface="Times New Roman" panose="02020603050405020304" pitchFamily="18" charset="0"/>
                <a:cs typeface="Times New Roman" panose="02020603050405020304" pitchFamily="18" charset="0"/>
              </a:rPr>
              <a:t>atabase </a:t>
            </a:r>
            <a:r>
              <a:rPr lang="en-US" dirty="0" err="1" smtClean="0">
                <a:solidFill>
                  <a:schemeClr val="bg1"/>
                </a:solidFill>
                <a:latin typeface="Times New Roman" panose="02020603050405020304" pitchFamily="18" charset="0"/>
                <a:cs typeface="Times New Roman" panose="02020603050405020304" pitchFamily="18" charset="0"/>
              </a:rPr>
              <a:t>tổ</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chức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dưới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dạng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các</a:t>
            </a:r>
            <a:r>
              <a:rPr lang="en-US" dirty="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bảng</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gần</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giống</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với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mô</a:t>
            </a:r>
            <a:r>
              <a:rPr lang="en-US" dirty="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hình</a:t>
            </a:r>
            <a:r>
              <a:rPr lang="en-US" dirty="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RDBMS</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Tuy</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nhiên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Chúng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lưu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dữ</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liệu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bởi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các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cột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chứ</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không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phải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bằng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các</a:t>
            </a:r>
            <a:r>
              <a:rPr lang="en-US" dirty="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dòng</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thích</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hợp</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với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để</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hiển</a:t>
            </a:r>
            <a:r>
              <a:rPr lang="en-US" dirty="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thị</a:t>
            </a:r>
            <a:r>
              <a:rPr lang="en-US" dirty="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bằng</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các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phần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mềm</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quản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lý</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kho</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dữ</a:t>
            </a:r>
            <a:r>
              <a:rPr lang="en-US" dirty="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liệu</a:t>
            </a:r>
            <a:r>
              <a:rPr lang="en-US" dirty="0" smtClean="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fr-FR" dirty="0" err="1">
                <a:solidFill>
                  <a:schemeClr val="bg1"/>
                </a:solidFill>
                <a:latin typeface="Times New Roman" panose="02020603050405020304" pitchFamily="18" charset="0"/>
                <a:cs typeface="Times New Roman" panose="02020603050405020304" pitchFamily="18" charset="0"/>
              </a:rPr>
              <a:t>Ví</a:t>
            </a:r>
            <a:r>
              <a:rPr lang="fr-FR" dirty="0">
                <a:solidFill>
                  <a:schemeClr val="bg1"/>
                </a:solidFill>
                <a:latin typeface="Times New Roman" panose="02020603050405020304" pitchFamily="18" charset="0"/>
                <a:cs typeface="Times New Roman" panose="02020603050405020304" pitchFamily="18" charset="0"/>
              </a:rPr>
              <a:t> </a:t>
            </a:r>
            <a:r>
              <a:rPr lang="fr-FR" dirty="0" err="1">
                <a:solidFill>
                  <a:schemeClr val="bg1"/>
                </a:solidFill>
                <a:latin typeface="Times New Roman" panose="02020603050405020304" pitchFamily="18" charset="0"/>
                <a:cs typeface="Times New Roman" panose="02020603050405020304" pitchFamily="18" charset="0"/>
              </a:rPr>
              <a:t>dụ</a:t>
            </a:r>
            <a:r>
              <a:rPr lang="fr-FR" dirty="0">
                <a:solidFill>
                  <a:schemeClr val="bg1"/>
                </a:solidFill>
                <a:latin typeface="Times New Roman" panose="02020603050405020304" pitchFamily="18" charset="0"/>
                <a:cs typeface="Times New Roman" panose="02020603050405020304" pitchFamily="18" charset="0"/>
              </a:rPr>
              <a:t> : Apache </a:t>
            </a:r>
            <a:r>
              <a:rPr lang="fr-FR" dirty="0" err="1">
                <a:solidFill>
                  <a:schemeClr val="bg1"/>
                </a:solidFill>
                <a:latin typeface="Times New Roman" panose="02020603050405020304" pitchFamily="18" charset="0"/>
                <a:cs typeface="Times New Roman" panose="02020603050405020304" pitchFamily="18" charset="0"/>
              </a:rPr>
              <a:t>Hbase</a:t>
            </a:r>
            <a:r>
              <a:rPr lang="fr-FR" dirty="0">
                <a:solidFill>
                  <a:schemeClr val="bg1"/>
                </a:solidFill>
                <a:latin typeface="Times New Roman" panose="02020603050405020304" pitchFamily="18" charset="0"/>
                <a:cs typeface="Times New Roman" panose="02020603050405020304" pitchFamily="18" charset="0"/>
              </a:rPr>
              <a:t>, Apache </a:t>
            </a:r>
            <a:r>
              <a:rPr lang="fr-FR" dirty="0" smtClean="0">
                <a:solidFill>
                  <a:schemeClr val="bg1"/>
                </a:solidFill>
                <a:latin typeface="Times New Roman" panose="02020603050405020304" pitchFamily="18" charset="0"/>
                <a:cs typeface="Times New Roman" panose="02020603050405020304" pitchFamily="18" charset="0"/>
              </a:rPr>
              <a:t>Cassandra</a:t>
            </a:r>
          </a:p>
          <a:p>
            <a:pPr marL="285750" lvl="0" indent="-285750" algn="just">
              <a:buFont typeface="Wingdings" panose="05000000000000000000" pitchFamily="2" charset="2"/>
              <a:buChar char="§"/>
            </a:pPr>
            <a:r>
              <a:rPr lang="en-US" dirty="0" err="1" smtClean="0">
                <a:solidFill>
                  <a:schemeClr val="bg1"/>
                </a:solidFill>
                <a:latin typeface="Times New Roman" panose="02020603050405020304" pitchFamily="18" charset="0"/>
                <a:cs typeface="Times New Roman" panose="02020603050405020304" pitchFamily="18" charset="0"/>
              </a:rPr>
              <a:t>Thường</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cho</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các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hệ</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phân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tán</a:t>
            </a:r>
            <a:r>
              <a:rPr lang="en-US" dirty="0">
                <a:solidFill>
                  <a:schemeClr val="bg1"/>
                </a:solidFill>
                <a:latin typeface="Times New Roman" panose="02020603050405020304" pitchFamily="18" charset="0"/>
                <a:cs typeface="Times New Roman" panose="02020603050405020304" pitchFamily="18" charset="0"/>
              </a:rPr>
              <a:t> file</a:t>
            </a:r>
          </a:p>
          <a:p>
            <a:pPr marL="285750" lvl="0" indent="-285750" algn="just">
              <a:buFont typeface="Wingdings" panose="05000000000000000000" pitchFamily="2" charset="2"/>
              <a:buChar char="§"/>
            </a:pPr>
            <a:r>
              <a:rPr lang="en-US" dirty="0" err="1">
                <a:solidFill>
                  <a:schemeClr val="bg1"/>
                </a:solidFill>
                <a:latin typeface="Times New Roman" panose="02020603050405020304" pitchFamily="18" charset="0"/>
                <a:cs typeface="Times New Roman" panose="02020603050405020304" pitchFamily="18" charset="0"/>
              </a:rPr>
              <a:t>Ưu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điểm</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Tìm</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kiếm</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nhanh</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Phân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tán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dữ</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liệu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tốt</a:t>
            </a:r>
            <a:endParaRPr lang="en-US" dirty="0">
              <a:solidFill>
                <a:schemeClr val="bg1"/>
              </a:solidFill>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dirty="0" err="1">
                <a:solidFill>
                  <a:schemeClr val="bg1"/>
                </a:solidFill>
                <a:latin typeface="Times New Roman" panose="02020603050405020304" pitchFamily="18" charset="0"/>
                <a:cs typeface="Times New Roman" panose="02020603050405020304" pitchFamily="18" charset="0"/>
              </a:rPr>
              <a:t>Nhược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điểm</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Hỗ</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trợ</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được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với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rất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ít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phần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mềm</a:t>
            </a:r>
            <a:endParaRPr lang="en-US"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396606" y="903383"/>
            <a:ext cx="5321147" cy="2585323"/>
          </a:xfrm>
          <a:prstGeom prst="rect">
            <a:avLst/>
          </a:prstGeom>
          <a:noFill/>
        </p:spPr>
        <p:txBody>
          <a:bodyPr wrap="square" rtlCol="0">
            <a:spAutoFit/>
          </a:bodyPr>
          <a:lstStyle/>
          <a:p>
            <a:pPr lvl="0"/>
            <a:endParaRPr lang="en-US" b="1" dirty="0" smtClean="0">
              <a:solidFill>
                <a:schemeClr val="bg1"/>
              </a:solidFill>
              <a:latin typeface="Times New Roman" panose="02020603050405020304" pitchFamily="18" charset="0"/>
              <a:cs typeface="Times New Roman" panose="02020603050405020304" pitchFamily="18" charset="0"/>
            </a:endParaRPr>
          </a:p>
          <a:p>
            <a:pPr lvl="0" algn="just"/>
            <a:r>
              <a:rPr lang="en-US" b="1" dirty="0" smtClean="0">
                <a:solidFill>
                  <a:schemeClr val="bg1"/>
                </a:solidFill>
                <a:latin typeface="Times New Roman" panose="02020603050405020304" pitchFamily="18" charset="0"/>
                <a:cs typeface="Times New Roman" panose="02020603050405020304" pitchFamily="18" charset="0"/>
              </a:rPr>
              <a:t>Key–value </a:t>
            </a:r>
            <a:r>
              <a:rPr lang="en-US" b="1" dirty="0">
                <a:solidFill>
                  <a:schemeClr val="bg1"/>
                </a:solidFill>
                <a:latin typeface="Times New Roman" panose="02020603050405020304" pitchFamily="18" charset="0"/>
                <a:cs typeface="Times New Roman" panose="02020603050405020304" pitchFamily="18" charset="0"/>
              </a:rPr>
              <a:t>data stores</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Dữ</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liệu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lưu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dưới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dạng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cặp</a:t>
            </a:r>
            <a:r>
              <a:rPr lang="en-US" dirty="0">
                <a:solidFill>
                  <a:schemeClr val="bg1"/>
                </a:solidFill>
                <a:latin typeface="Times New Roman" panose="02020603050405020304" pitchFamily="18" charset="0"/>
                <a:cs typeface="Times New Roman" panose="02020603050405020304" pitchFamily="18" charset="0"/>
              </a:rPr>
              <a:t> key – value. </a:t>
            </a:r>
            <a:r>
              <a:rPr lang="en-US" dirty="0" err="1">
                <a:solidFill>
                  <a:schemeClr val="bg1"/>
                </a:solidFill>
                <a:latin typeface="Times New Roman" panose="02020603050405020304" pitchFamily="18" charset="0"/>
                <a:cs typeface="Times New Roman" panose="02020603050405020304" pitchFamily="18" charset="0"/>
              </a:rPr>
              <a:t>Giá</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trị</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được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truy</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xuất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thông</a:t>
            </a:r>
            <a:r>
              <a:rPr lang="en-US" dirty="0">
                <a:solidFill>
                  <a:schemeClr val="bg1"/>
                </a:solidFill>
                <a:latin typeface="Times New Roman" panose="02020603050405020304" pitchFamily="18" charset="0"/>
                <a:cs typeface="Times New Roman" panose="02020603050405020304" pitchFamily="18" charset="0"/>
              </a:rPr>
              <a:t> qua key.</a:t>
            </a:r>
          </a:p>
          <a:p>
            <a:pPr marL="285750" lvl="0" indent="-285750" algn="just">
              <a:buFont typeface="Wingdings" panose="05000000000000000000" pitchFamily="2" charset="2"/>
              <a:buChar char="§"/>
            </a:pPr>
            <a:r>
              <a:rPr lang="en-US" dirty="0" err="1">
                <a:solidFill>
                  <a:schemeClr val="bg1"/>
                </a:solidFill>
                <a:latin typeface="Times New Roman" panose="02020603050405020304" pitchFamily="18" charset="0"/>
                <a:cs typeface="Times New Roman" panose="02020603050405020304" pitchFamily="18" charset="0"/>
              </a:rPr>
              <a:t>Ví</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dụ</a:t>
            </a:r>
            <a:r>
              <a:rPr lang="en-US" dirty="0">
                <a:solidFill>
                  <a:schemeClr val="bg1"/>
                </a:solidFill>
                <a:latin typeface="Times New Roman" panose="02020603050405020304" pitchFamily="18" charset="0"/>
                <a:cs typeface="Times New Roman" panose="02020603050405020304" pitchFamily="18" charset="0"/>
              </a:rPr>
              <a:t> : </a:t>
            </a:r>
            <a:r>
              <a:rPr lang="en-US" dirty="0" err="1">
                <a:solidFill>
                  <a:schemeClr val="bg1"/>
                </a:solidFill>
                <a:latin typeface="Times New Roman" panose="02020603050405020304" pitchFamily="18" charset="0"/>
                <a:cs typeface="Times New Roman" panose="02020603050405020304" pitchFamily="18" charset="0"/>
              </a:rPr>
              <a:t>Redis</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Dynomite</a:t>
            </a:r>
            <a:r>
              <a:rPr lang="en-US" dirty="0">
                <a:solidFill>
                  <a:schemeClr val="bg1"/>
                </a:solidFill>
                <a:latin typeface="Times New Roman" panose="02020603050405020304" pitchFamily="18" charset="0"/>
                <a:cs typeface="Times New Roman" panose="02020603050405020304" pitchFamily="18" charset="0"/>
              </a:rPr>
              <a:t>, Project Voldemort.</a:t>
            </a:r>
          </a:p>
          <a:p>
            <a:pPr marL="285750" lvl="0" indent="-285750" algn="just">
              <a:buFont typeface="Wingdings" panose="05000000000000000000" pitchFamily="2" charset="2"/>
              <a:buChar char="§"/>
            </a:pPr>
            <a:r>
              <a:rPr lang="en-US" dirty="0" err="1">
                <a:solidFill>
                  <a:schemeClr val="bg1"/>
                </a:solidFill>
                <a:latin typeface="Times New Roman" panose="02020603050405020304" pitchFamily="18" charset="0"/>
                <a:cs typeface="Times New Roman" panose="02020603050405020304" pitchFamily="18" charset="0"/>
              </a:rPr>
              <a:t>Thường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cho</a:t>
            </a:r>
            <a:r>
              <a:rPr lang="en-US" dirty="0">
                <a:solidFill>
                  <a:schemeClr val="bg1"/>
                </a:solidFill>
                <a:latin typeface="Times New Roman" panose="02020603050405020304" pitchFamily="18" charset="0"/>
                <a:cs typeface="Times New Roman" panose="02020603050405020304" pitchFamily="18" charset="0"/>
              </a:rPr>
              <a:t>: Content caching Applications</a:t>
            </a:r>
          </a:p>
          <a:p>
            <a:pPr marL="285750" lvl="0" indent="-285750" algn="just">
              <a:buFont typeface="Wingdings" panose="05000000000000000000" pitchFamily="2" charset="2"/>
              <a:buChar char="§"/>
            </a:pPr>
            <a:r>
              <a:rPr lang="en-US" dirty="0" err="1">
                <a:solidFill>
                  <a:schemeClr val="bg1"/>
                </a:solidFill>
                <a:latin typeface="Times New Roman" panose="02020603050405020304" pitchFamily="18" charset="0"/>
                <a:cs typeface="Times New Roman" panose="02020603050405020304" pitchFamily="18" charset="0"/>
              </a:rPr>
              <a:t>Ưu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điểm</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Tìm</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kiếm</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rất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nhanh</a:t>
            </a:r>
            <a:endParaRPr lang="en-US" dirty="0">
              <a:solidFill>
                <a:schemeClr val="bg1"/>
              </a:solidFill>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dirty="0" err="1">
                <a:solidFill>
                  <a:schemeClr val="bg1"/>
                </a:solidFill>
                <a:latin typeface="Times New Roman" panose="02020603050405020304" pitchFamily="18" charset="0"/>
                <a:cs typeface="Times New Roman" panose="02020603050405020304" pitchFamily="18" charset="0"/>
              </a:rPr>
              <a:t>Nhược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điểm</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Lưu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dữ</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liệu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không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theo</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khuôn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dạng</a:t>
            </a:r>
            <a:r>
              <a:rPr lang="en-US" dirty="0">
                <a:solidFill>
                  <a:schemeClr val="bg1"/>
                </a:solidFill>
                <a:latin typeface="Times New Roman" panose="02020603050405020304" pitchFamily="18" charset="0"/>
                <a:cs typeface="Times New Roman" panose="02020603050405020304" pitchFamily="18" charset="0"/>
              </a:rPr>
              <a:t> (schema) </a:t>
            </a:r>
            <a:r>
              <a:rPr lang="en-US" dirty="0" err="1">
                <a:solidFill>
                  <a:schemeClr val="bg1"/>
                </a:solidFill>
                <a:latin typeface="Times New Roman" panose="02020603050405020304" pitchFamily="18" charset="0"/>
                <a:cs typeface="Times New Roman" panose="02020603050405020304" pitchFamily="18" charset="0"/>
              </a:rPr>
              <a:t>nhất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định</a:t>
            </a:r>
            <a:endParaRPr lang="en-US" dirty="0">
              <a:solidFill>
                <a:schemeClr val="bg1"/>
              </a:solidFill>
              <a:latin typeface="Times New Roman" panose="02020603050405020304" pitchFamily="18" charset="0"/>
              <a:cs typeface="Times New Roman" panose="02020603050405020304" pitchFamily="18" charset="0"/>
            </a:endParaRPr>
          </a:p>
          <a:p>
            <a:endParaRPr lang="en-US" dirty="0"/>
          </a:p>
        </p:txBody>
      </p:sp>
      <p:sp>
        <p:nvSpPr>
          <p:cNvPr id="10" name="TextBox 9"/>
          <p:cNvSpPr txBox="1"/>
          <p:nvPr/>
        </p:nvSpPr>
        <p:spPr>
          <a:xfrm>
            <a:off x="396607" y="3922004"/>
            <a:ext cx="5199962" cy="3139321"/>
          </a:xfrm>
          <a:prstGeom prst="rect">
            <a:avLst/>
          </a:prstGeom>
          <a:noFill/>
        </p:spPr>
        <p:txBody>
          <a:bodyPr wrap="square" rtlCol="0">
            <a:spAutoFit/>
          </a:bodyPr>
          <a:lstStyle/>
          <a:p>
            <a:pPr algn="just"/>
            <a:r>
              <a:rPr lang="en-US" b="1" dirty="0">
                <a:solidFill>
                  <a:schemeClr val="bg1"/>
                </a:solidFill>
                <a:latin typeface="Times New Roman" panose="02020603050405020304" pitchFamily="18" charset="0"/>
                <a:cs typeface="Times New Roman" panose="02020603050405020304" pitchFamily="18" charset="0"/>
              </a:rPr>
              <a:t>Document-based</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Dữ</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liệu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bán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cấu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trúc</a:t>
            </a:r>
            <a:r>
              <a:rPr lang="en-US" dirty="0">
                <a:solidFill>
                  <a:schemeClr val="bg1"/>
                </a:solidFill>
                <a:latin typeface="Times New Roman" panose="02020603050405020304" pitchFamily="18" charset="0"/>
                <a:cs typeface="Times New Roman" panose="02020603050405020304" pitchFamily="18" charset="0"/>
              </a:rPr>
              <a:t> hay semi-structured) </a:t>
            </a:r>
            <a:r>
              <a:rPr lang="en-US" dirty="0" err="1">
                <a:solidFill>
                  <a:schemeClr val="bg1"/>
                </a:solidFill>
                <a:latin typeface="Times New Roman" panose="02020603050405020304" pitchFamily="18" charset="0"/>
                <a:cs typeface="Times New Roman" panose="02020603050405020304" pitchFamily="18" charset="0"/>
              </a:rPr>
              <a:t>được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lưu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trữ</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và</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tổ</a:t>
            </a:r>
            <a:r>
              <a:rPr lang="en-US" dirty="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chức</a:t>
            </a:r>
            <a:r>
              <a:rPr lang="en-US" dirty="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dưới</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dạng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một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tập</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hợp</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các</a:t>
            </a:r>
            <a:r>
              <a:rPr lang="en-US" dirty="0">
                <a:solidFill>
                  <a:schemeClr val="bg1"/>
                </a:solidFill>
                <a:latin typeface="Times New Roman" panose="02020603050405020304" pitchFamily="18" charset="0"/>
                <a:cs typeface="Times New Roman" panose="02020603050405020304" pitchFamily="18" charset="0"/>
              </a:rPr>
              <a:t> document. </a:t>
            </a:r>
            <a:r>
              <a:rPr lang="fr-FR" dirty="0" err="1">
                <a:solidFill>
                  <a:schemeClr val="bg1"/>
                </a:solidFill>
                <a:latin typeface="Times New Roman" panose="02020603050405020304" pitchFamily="18" charset="0"/>
                <a:cs typeface="Times New Roman" panose="02020603050405020304" pitchFamily="18" charset="0"/>
              </a:rPr>
              <a:t>Các</a:t>
            </a:r>
            <a:r>
              <a:rPr lang="fr-FR" dirty="0">
                <a:solidFill>
                  <a:schemeClr val="bg1"/>
                </a:solidFill>
                <a:latin typeface="Times New Roman" panose="02020603050405020304" pitchFamily="18" charset="0"/>
                <a:cs typeface="Times New Roman" panose="02020603050405020304" pitchFamily="18" charset="0"/>
              </a:rPr>
              <a:t> document </a:t>
            </a:r>
            <a:r>
              <a:rPr lang="fr-FR" dirty="0" err="1">
                <a:solidFill>
                  <a:schemeClr val="bg1"/>
                </a:solidFill>
                <a:latin typeface="Times New Roman" panose="02020603050405020304" pitchFamily="18" charset="0"/>
                <a:cs typeface="Times New Roman" panose="02020603050405020304" pitchFamily="18" charset="0"/>
              </a:rPr>
              <a:t>này</a:t>
            </a:r>
            <a:r>
              <a:rPr lang="fr-FR" dirty="0">
                <a:solidFill>
                  <a:schemeClr val="bg1"/>
                </a:solidFill>
                <a:latin typeface="Times New Roman" panose="02020603050405020304" pitchFamily="18" charset="0"/>
                <a:cs typeface="Times New Roman" panose="02020603050405020304" pitchFamily="18" charset="0"/>
              </a:rPr>
              <a:t> </a:t>
            </a:r>
            <a:r>
              <a:rPr lang="fr-FR" dirty="0" err="1">
                <a:solidFill>
                  <a:schemeClr val="bg1"/>
                </a:solidFill>
                <a:latin typeface="Times New Roman" panose="02020603050405020304" pitchFamily="18" charset="0"/>
                <a:cs typeface="Times New Roman" panose="02020603050405020304" pitchFamily="18" charset="0"/>
              </a:rPr>
              <a:t>linh</a:t>
            </a:r>
            <a:r>
              <a:rPr lang="fr-FR" dirty="0">
                <a:solidFill>
                  <a:schemeClr val="bg1"/>
                </a:solidFill>
                <a:latin typeface="Times New Roman" panose="02020603050405020304" pitchFamily="18" charset="0"/>
                <a:cs typeface="Times New Roman" panose="02020603050405020304" pitchFamily="18" charset="0"/>
              </a:rPr>
              <a:t> </a:t>
            </a:r>
            <a:r>
              <a:rPr lang="fr-FR" dirty="0" err="1">
                <a:solidFill>
                  <a:schemeClr val="bg1"/>
                </a:solidFill>
                <a:latin typeface="Times New Roman" panose="02020603050405020304" pitchFamily="18" charset="0"/>
                <a:cs typeface="Times New Roman" panose="02020603050405020304" pitchFamily="18" charset="0"/>
              </a:rPr>
              <a:t>hoạt</a:t>
            </a:r>
            <a:r>
              <a:rPr lang="fr-FR" dirty="0">
                <a:solidFill>
                  <a:schemeClr val="bg1"/>
                </a:solidFill>
                <a:latin typeface="Times New Roman" panose="02020603050405020304" pitchFamily="18" charset="0"/>
                <a:cs typeface="Times New Roman" panose="02020603050405020304" pitchFamily="18" charset="0"/>
              </a:rPr>
              <a:t>, </a:t>
            </a:r>
            <a:r>
              <a:rPr lang="fr-FR" dirty="0" err="1">
                <a:solidFill>
                  <a:schemeClr val="bg1"/>
                </a:solidFill>
                <a:latin typeface="Times New Roman" panose="02020603050405020304" pitchFamily="18" charset="0"/>
                <a:cs typeface="Times New Roman" panose="02020603050405020304" pitchFamily="18" charset="0"/>
              </a:rPr>
              <a:t>mỗi</a:t>
            </a:r>
            <a:r>
              <a:rPr lang="fr-FR" dirty="0">
                <a:solidFill>
                  <a:schemeClr val="bg1"/>
                </a:solidFill>
                <a:latin typeface="Times New Roman" panose="02020603050405020304" pitchFamily="18" charset="0"/>
                <a:cs typeface="Times New Roman" panose="02020603050405020304" pitchFamily="18" charset="0"/>
              </a:rPr>
              <a:t> document </a:t>
            </a:r>
            <a:r>
              <a:rPr lang="fr-FR" dirty="0" err="1">
                <a:solidFill>
                  <a:schemeClr val="bg1"/>
                </a:solidFill>
                <a:latin typeface="Times New Roman" panose="02020603050405020304" pitchFamily="18" charset="0"/>
                <a:cs typeface="Times New Roman" panose="02020603050405020304" pitchFamily="18" charset="0"/>
              </a:rPr>
              <a:t>có</a:t>
            </a:r>
            <a:r>
              <a:rPr lang="fr-FR" dirty="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một</a:t>
            </a:r>
            <a:r>
              <a:rPr lang="fr-FR"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tập</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nhiều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trường</a:t>
            </a:r>
            <a:r>
              <a:rPr lang="en-US" dirty="0">
                <a:solidFill>
                  <a:schemeClr val="bg1"/>
                </a:solidFill>
                <a:latin typeface="Times New Roman" panose="02020603050405020304" pitchFamily="18" charset="0"/>
                <a:cs typeface="Times New Roman" panose="02020603050405020304" pitchFamily="18" charset="0"/>
              </a:rPr>
              <a:t>.</a:t>
            </a:r>
          </a:p>
          <a:p>
            <a:pPr marL="285750" lvl="0" indent="-285750" algn="just">
              <a:buFont typeface="Wingdings" panose="05000000000000000000" pitchFamily="2" charset="2"/>
              <a:buChar char="§"/>
            </a:pPr>
            <a:r>
              <a:rPr lang="en-US" dirty="0" err="1">
                <a:solidFill>
                  <a:schemeClr val="bg1"/>
                </a:solidFill>
                <a:latin typeface="Times New Roman" panose="02020603050405020304" pitchFamily="18" charset="0"/>
                <a:cs typeface="Times New Roman" panose="02020603050405020304" pitchFamily="18" charset="0"/>
              </a:rPr>
              <a:t>Ví</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dụ</a:t>
            </a:r>
            <a:r>
              <a:rPr lang="en-US" dirty="0">
                <a:solidFill>
                  <a:schemeClr val="bg1"/>
                </a:solidFill>
                <a:latin typeface="Times New Roman" panose="02020603050405020304" pitchFamily="18" charset="0"/>
                <a:cs typeface="Times New Roman" panose="02020603050405020304" pitchFamily="18" charset="0"/>
              </a:rPr>
              <a:t> : Apache </a:t>
            </a:r>
            <a:r>
              <a:rPr lang="en-US" dirty="0" err="1">
                <a:solidFill>
                  <a:schemeClr val="bg1"/>
                </a:solidFill>
                <a:latin typeface="Times New Roman" panose="02020603050405020304" pitchFamily="18" charset="0"/>
                <a:cs typeface="Times New Roman" panose="02020603050405020304" pitchFamily="18" charset="0"/>
              </a:rPr>
              <a:t>CouchDB</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và</a:t>
            </a:r>
            <a:r>
              <a:rPr lang="en-US" dirty="0">
                <a:solidFill>
                  <a:schemeClr val="bg1"/>
                </a:solidFill>
                <a:latin typeface="Times New Roman" panose="02020603050405020304" pitchFamily="18" charset="0"/>
                <a:cs typeface="Times New Roman" panose="02020603050405020304" pitchFamily="18" charset="0"/>
              </a:rPr>
              <a:t> MongoDB</a:t>
            </a:r>
          </a:p>
          <a:p>
            <a:pPr marL="285750" lvl="0" indent="-285750" algn="just">
              <a:buFont typeface="Wingdings" panose="05000000000000000000" pitchFamily="2" charset="2"/>
              <a:buChar char="§"/>
            </a:pPr>
            <a:r>
              <a:rPr lang="en-US" dirty="0" err="1">
                <a:solidFill>
                  <a:schemeClr val="bg1"/>
                </a:solidFill>
                <a:latin typeface="Times New Roman" panose="02020603050405020304" pitchFamily="18" charset="0"/>
                <a:cs typeface="Times New Roman" panose="02020603050405020304" pitchFamily="18" charset="0"/>
              </a:rPr>
              <a:t>Thường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cho</a:t>
            </a:r>
            <a:r>
              <a:rPr lang="en-US" dirty="0">
                <a:solidFill>
                  <a:schemeClr val="bg1"/>
                </a:solidFill>
                <a:latin typeface="Times New Roman" panose="02020603050405020304" pitchFamily="18" charset="0"/>
                <a:cs typeface="Times New Roman" panose="02020603050405020304" pitchFamily="18" charset="0"/>
              </a:rPr>
              <a:t>: Web applications</a:t>
            </a:r>
          </a:p>
          <a:p>
            <a:pPr marL="285750" lvl="0" indent="-285750" algn="just">
              <a:buFont typeface="Wingdings" panose="05000000000000000000" pitchFamily="2" charset="2"/>
              <a:buChar char="§"/>
            </a:pPr>
            <a:r>
              <a:rPr lang="en-US" dirty="0" err="1">
                <a:solidFill>
                  <a:schemeClr val="bg1"/>
                </a:solidFill>
                <a:latin typeface="Times New Roman" panose="02020603050405020304" pitchFamily="18" charset="0"/>
                <a:cs typeface="Times New Roman" panose="02020603050405020304" pitchFamily="18" charset="0"/>
              </a:rPr>
              <a:t>Ưu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điểm</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Dùng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khi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dữ</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liệu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nguồn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không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được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mô</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tả</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đầy</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đủ</a:t>
            </a:r>
            <a:endParaRPr lang="en-US" dirty="0">
              <a:solidFill>
                <a:schemeClr val="bg1"/>
              </a:solidFill>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dirty="0" err="1">
                <a:solidFill>
                  <a:schemeClr val="bg1"/>
                </a:solidFill>
                <a:latin typeface="Times New Roman" panose="02020603050405020304" pitchFamily="18" charset="0"/>
                <a:cs typeface="Times New Roman" panose="02020603050405020304" pitchFamily="18" charset="0"/>
              </a:rPr>
              <a:t>Nhược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điểm</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Hiệu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năng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truy</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vấn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Không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có</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cú</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pháp</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chuẩn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cho</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câu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truy</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vấn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dữ</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liệu</a:t>
            </a:r>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5717754" y="3789802"/>
            <a:ext cx="5409282" cy="2970044"/>
          </a:xfrm>
          <a:prstGeom prst="rect">
            <a:avLst/>
          </a:prstGeom>
          <a:noFill/>
        </p:spPr>
        <p:txBody>
          <a:bodyPr wrap="square" rtlCol="0">
            <a:spAutoFit/>
          </a:bodyPr>
          <a:lstStyle/>
          <a:p>
            <a:pPr algn="just"/>
            <a:r>
              <a:rPr lang="en-US" sz="1700" b="1" dirty="0">
                <a:solidFill>
                  <a:schemeClr val="bg1"/>
                </a:solidFill>
                <a:latin typeface="Times New Roman" panose="02020603050405020304" pitchFamily="18" charset="0"/>
                <a:cs typeface="Times New Roman" panose="02020603050405020304" pitchFamily="18" charset="0"/>
              </a:rPr>
              <a:t>Graph-based data-stores</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Những</a:t>
            </a:r>
            <a:r>
              <a:rPr lang="en-US" sz="1700" dirty="0">
                <a:solidFill>
                  <a:schemeClr val="bg1"/>
                </a:solidFill>
                <a:latin typeface="Times New Roman" panose="02020603050405020304" pitchFamily="18" charset="0"/>
                <a:cs typeface="Times New Roman" panose="02020603050405020304" pitchFamily="18" charset="0"/>
              </a:rPr>
              <a:t> CSDL </a:t>
            </a:r>
            <a:r>
              <a:rPr lang="en-US" sz="1700" dirty="0" err="1">
                <a:solidFill>
                  <a:schemeClr val="bg1"/>
                </a:solidFill>
                <a:latin typeface="Times New Roman" panose="02020603050405020304" pitchFamily="18" charset="0"/>
                <a:cs typeface="Times New Roman" panose="02020603050405020304" pitchFamily="18" charset="0"/>
              </a:rPr>
              <a:t>này</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áp</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dụng</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lý</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thuyết</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đồ</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thị</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trong</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khoa</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học</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máy</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tính</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để</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lưu</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trữ</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và</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truy</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xuất</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dữ</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smtClean="0">
                <a:solidFill>
                  <a:schemeClr val="bg1"/>
                </a:solidFill>
                <a:latin typeface="Times New Roman" panose="02020603050405020304" pitchFamily="18" charset="0"/>
                <a:cs typeface="Times New Roman" panose="02020603050405020304" pitchFamily="18" charset="0"/>
              </a:rPr>
              <a:t>liệu</a:t>
            </a:r>
            <a:r>
              <a:rPr lang="en-US" sz="1700" dirty="0" smtClean="0">
                <a:solidFill>
                  <a:schemeClr val="bg1"/>
                </a:solidFill>
                <a:latin typeface="Times New Roman" panose="02020603050405020304" pitchFamily="18" charset="0"/>
                <a:cs typeface="Times New Roman" panose="02020603050405020304" pitchFamily="18" charset="0"/>
              </a:rPr>
              <a:t>, </a:t>
            </a:r>
            <a:r>
              <a:rPr lang="en-US" sz="1700" dirty="0" err="1" smtClean="0">
                <a:solidFill>
                  <a:schemeClr val="bg1"/>
                </a:solidFill>
                <a:latin typeface="Times New Roman" panose="02020603050405020304" pitchFamily="18" charset="0"/>
                <a:cs typeface="Times New Roman" panose="02020603050405020304" pitchFamily="18" charset="0"/>
              </a:rPr>
              <a:t>tập</a:t>
            </a:r>
            <a:r>
              <a:rPr lang="en-US" sz="1700" dirty="0" smtClean="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trung</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vào</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tính</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rời</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rạc</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giữa</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smtClean="0">
                <a:solidFill>
                  <a:schemeClr val="bg1"/>
                </a:solidFill>
                <a:latin typeface="Times New Roman" panose="02020603050405020304" pitchFamily="18" charset="0"/>
                <a:cs typeface="Times New Roman" panose="02020603050405020304" pitchFamily="18" charset="0"/>
              </a:rPr>
              <a:t>các</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smtClean="0">
                <a:solidFill>
                  <a:schemeClr val="bg1"/>
                </a:solidFill>
                <a:latin typeface="Times New Roman" panose="02020603050405020304" pitchFamily="18" charset="0"/>
                <a:cs typeface="Times New Roman" panose="02020603050405020304" pitchFamily="18" charset="0"/>
              </a:rPr>
              <a:t>phần</a:t>
            </a:r>
            <a:r>
              <a:rPr lang="en-US" sz="1700" dirty="0" smtClean="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dữ</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liệu</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Các</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phần</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tử</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đơn</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vị</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dữ</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liệu</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được</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biểu</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thị</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như</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một</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nút</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và</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liên</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kết</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với</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các</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thành</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phần</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khác</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bằng</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các</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cạnh</a:t>
            </a:r>
            <a:r>
              <a:rPr lang="en-US" sz="1700" dirty="0">
                <a:solidFill>
                  <a:schemeClr val="bg1"/>
                </a:solidFill>
                <a:latin typeface="Times New Roman" panose="02020603050405020304" pitchFamily="18" charset="0"/>
                <a:cs typeface="Times New Roman" panose="02020603050405020304" pitchFamily="18" charset="0"/>
              </a:rPr>
              <a:t>.</a:t>
            </a:r>
          </a:p>
          <a:p>
            <a:pPr marL="285750" lvl="0" indent="-285750" algn="just">
              <a:buFont typeface="Wingdings" panose="05000000000000000000" pitchFamily="2" charset="2"/>
              <a:buChar char="§"/>
            </a:pPr>
            <a:r>
              <a:rPr lang="en-US" sz="1700" dirty="0" err="1">
                <a:solidFill>
                  <a:schemeClr val="bg1"/>
                </a:solidFill>
                <a:latin typeface="Times New Roman" panose="02020603050405020304" pitchFamily="18" charset="0"/>
                <a:cs typeface="Times New Roman" panose="02020603050405020304" pitchFamily="18" charset="0"/>
              </a:rPr>
              <a:t>Ví</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dụ</a:t>
            </a:r>
            <a:r>
              <a:rPr lang="en-US" sz="1700" dirty="0">
                <a:solidFill>
                  <a:schemeClr val="bg1"/>
                </a:solidFill>
                <a:latin typeface="Times New Roman" panose="02020603050405020304" pitchFamily="18" charset="0"/>
                <a:cs typeface="Times New Roman" panose="02020603050405020304" pitchFamily="18" charset="0"/>
              </a:rPr>
              <a:t> : Neo4j, </a:t>
            </a:r>
            <a:r>
              <a:rPr lang="en-US" sz="1700" dirty="0" err="1">
                <a:solidFill>
                  <a:schemeClr val="bg1"/>
                </a:solidFill>
                <a:latin typeface="Times New Roman" panose="02020603050405020304" pitchFamily="18" charset="0"/>
                <a:cs typeface="Times New Roman" panose="02020603050405020304" pitchFamily="18" charset="0"/>
              </a:rPr>
              <a:t>InfiniteGraph</a:t>
            </a:r>
            <a:r>
              <a:rPr lang="en-US" sz="1700" dirty="0">
                <a:solidFill>
                  <a:schemeClr val="bg1"/>
                </a:solidFill>
                <a:latin typeface="Times New Roman" panose="02020603050405020304" pitchFamily="18" charset="0"/>
                <a:cs typeface="Times New Roman" panose="02020603050405020304" pitchFamily="18" charset="0"/>
              </a:rPr>
              <a:t>, DEX</a:t>
            </a:r>
          </a:p>
          <a:p>
            <a:pPr marL="285750" lvl="0" indent="-285750" algn="just">
              <a:buFont typeface="Wingdings" panose="05000000000000000000" pitchFamily="2" charset="2"/>
              <a:buChar char="§"/>
            </a:pPr>
            <a:r>
              <a:rPr lang="en-US" sz="1700" dirty="0" err="1">
                <a:solidFill>
                  <a:schemeClr val="bg1"/>
                </a:solidFill>
                <a:latin typeface="Times New Roman" panose="02020603050405020304" pitchFamily="18" charset="0"/>
                <a:cs typeface="Times New Roman" panose="02020603050405020304" pitchFamily="18" charset="0"/>
              </a:rPr>
              <a:t>Thường</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cho</a:t>
            </a:r>
            <a:r>
              <a:rPr lang="en-US" sz="1700" dirty="0">
                <a:solidFill>
                  <a:schemeClr val="bg1"/>
                </a:solidFill>
                <a:latin typeface="Times New Roman" panose="02020603050405020304" pitchFamily="18" charset="0"/>
                <a:cs typeface="Times New Roman" panose="02020603050405020304" pitchFamily="18" charset="0"/>
              </a:rPr>
              <a:t>: Social networking, </a:t>
            </a:r>
            <a:r>
              <a:rPr lang="en-US" sz="1700" dirty="0" err="1">
                <a:solidFill>
                  <a:schemeClr val="bg1"/>
                </a:solidFill>
                <a:latin typeface="Times New Roman" panose="02020603050405020304" pitchFamily="18" charset="0"/>
                <a:cs typeface="Times New Roman" panose="02020603050405020304" pitchFamily="18" charset="0"/>
              </a:rPr>
              <a:t>Hệ</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trợ</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giúp</a:t>
            </a:r>
            <a:endParaRPr lang="en-US" sz="1700" dirty="0">
              <a:solidFill>
                <a:schemeClr val="bg1"/>
              </a:solidFill>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sz="1700" dirty="0" err="1">
                <a:solidFill>
                  <a:schemeClr val="bg1"/>
                </a:solidFill>
                <a:latin typeface="Times New Roman" panose="02020603050405020304" pitchFamily="18" charset="0"/>
                <a:cs typeface="Times New Roman" panose="02020603050405020304" pitchFamily="18" charset="0"/>
              </a:rPr>
              <a:t>Ưu</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điểm</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Ứng</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dụng</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các</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thuật</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toán</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trên</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đồ</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thị</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như</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Đường</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đi</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ngắn</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nhất</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liên</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thông</a:t>
            </a:r>
            <a:r>
              <a:rPr lang="en-US" sz="1700" dirty="0">
                <a:solidFill>
                  <a:schemeClr val="bg1"/>
                </a:solidFill>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r>
              <a:rPr lang="en-US" sz="1700" dirty="0" err="1">
                <a:solidFill>
                  <a:schemeClr val="bg1"/>
                </a:solidFill>
                <a:latin typeface="Times New Roman" panose="02020603050405020304" pitchFamily="18" charset="0"/>
                <a:cs typeface="Times New Roman" panose="02020603050405020304" pitchFamily="18" charset="0"/>
              </a:rPr>
              <a:t>Nhược</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điểm</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Phải</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duyệt</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nội</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bộ</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đồ</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thị</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để</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trả</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lời</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lại</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các</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truy</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vấn</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Không</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dễ</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để</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phân</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err="1">
                <a:solidFill>
                  <a:schemeClr val="bg1"/>
                </a:solidFill>
                <a:latin typeface="Times New Roman" panose="02020603050405020304" pitchFamily="18" charset="0"/>
                <a:cs typeface="Times New Roman" panose="02020603050405020304" pitchFamily="18" charset="0"/>
              </a:rPr>
              <a:t>tán</a:t>
            </a:r>
            <a:endParaRPr lang="en-US" sz="17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555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P spid="8"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78971"/>
            <a:ext cx="8596668" cy="1320800"/>
          </a:xfrm>
        </p:spPr>
        <p:txBody>
          <a:bodyPr/>
          <a:lstStyle/>
          <a:p>
            <a:r>
              <a:rPr lang="en-US" dirty="0" smtClean="0"/>
              <a:t>			</a:t>
            </a:r>
            <a:r>
              <a:rPr lang="en-US" sz="54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CouchDB</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là</a:t>
            </a:r>
            <a:r>
              <a:rPr lang="en-US" sz="4800" dirty="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gì</a:t>
            </a:r>
            <a:r>
              <a:rPr lang="en-US" sz="4800" dirty="0" smtClean="0">
                <a:latin typeface="Times New Roman" panose="02020603050405020304" pitchFamily="18" charset="0"/>
                <a:cs typeface="Times New Roman" panose="02020603050405020304" pitchFamily="18" charset="0"/>
              </a:rPr>
              <a:t> ?</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913641"/>
            <a:ext cx="8596668" cy="4127721"/>
          </a:xfrm>
        </p:spPr>
        <p:txBody>
          <a:bodyPr>
            <a:normAutofit/>
          </a:bodyPr>
          <a:lstStyle/>
          <a:p>
            <a:pPr algn="just"/>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NoSQL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nguồn</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mở</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a:p>
            <a:pPr algn="just"/>
            <a:r>
              <a:rPr lang="en-US" sz="2400" dirty="0" err="1">
                <a:latin typeface="Times New Roman" panose="02020603050405020304" pitchFamily="18" charset="0"/>
                <a:cs typeface="Times New Roman" panose="02020603050405020304" pitchFamily="18" charset="0"/>
              </a:rPr>
              <a:t>T</a:t>
            </a:r>
            <a:r>
              <a:rPr lang="en-US" sz="2400" dirty="0" err="1" smtClean="0">
                <a:latin typeface="Times New Roman" panose="02020603050405020304" pitchFamily="18" charset="0"/>
                <a:cs typeface="Times New Roman" panose="02020603050405020304" pitchFamily="18" charset="0"/>
              </a:rPr>
              <a:t>ập</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mở</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rộng</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a:p>
            <a:pPr algn="just"/>
            <a:r>
              <a:rPr lang="en-US" sz="2400" dirty="0" err="1">
                <a:latin typeface="Times New Roman" panose="02020603050405020304" pitchFamily="18" charset="0"/>
                <a:cs typeface="Times New Roman" panose="02020603050405020304" pitchFamily="18" charset="0"/>
              </a:rPr>
              <a:t>L</a:t>
            </a:r>
            <a:r>
              <a:rPr lang="en-US" sz="2400" dirty="0" err="1" smtClean="0">
                <a:latin typeface="Times New Roman" panose="02020603050405020304" pitchFamily="18" charset="0"/>
                <a:cs typeface="Times New Roman" panose="02020603050405020304" pitchFamily="18" charset="0"/>
              </a:rPr>
              <a:t>ưu</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document/JSON</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JavaScript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vấn</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HTTP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API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Document.</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50168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9816" y="565534"/>
            <a:ext cx="12489456" cy="1320800"/>
          </a:xfrm>
        </p:spPr>
        <p:txBody>
          <a:bodyPr>
            <a:normAutofit/>
          </a:bodyPr>
          <a:lstStyle/>
          <a:p>
            <a:pPr algn="ctr"/>
            <a:r>
              <a:rPr lang="en-US" sz="4400" dirty="0" smtClean="0"/>
              <a:t>			</a:t>
            </a:r>
            <a:r>
              <a:rPr lang="en-US" sz="4800" dirty="0" err="1" smtClean="0">
                <a:latin typeface="Times New Roman" panose="02020603050405020304" pitchFamily="18" charset="0"/>
                <a:cs typeface="Times New Roman" panose="02020603050405020304" pitchFamily="18" charset="0"/>
              </a:rPr>
              <a:t>Lịch</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sử</a:t>
            </a:r>
            <a:r>
              <a:rPr lang="en-US" sz="4800" dirty="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hình</a:t>
            </a:r>
            <a:r>
              <a:rPr lang="en-US" sz="4800" dirty="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thành</a:t>
            </a:r>
            <a:r>
              <a:rPr lang="en-US" sz="4800" dirty="0" smtClean="0">
                <a:latin typeface="Times New Roman" panose="02020603050405020304" pitchFamily="18" charset="0"/>
                <a:cs typeface="Times New Roman" panose="02020603050405020304" pitchFamily="18" charset="0"/>
              </a:rPr>
              <a:t> &amp;</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phát</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triển</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"Couch"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"Cluster Of Unreliable Commodity Hardware</a:t>
            </a:r>
            <a:r>
              <a:rPr lang="en-US" sz="2400" dirty="0" smtClean="0">
                <a:latin typeface="Times New Roman" panose="02020603050405020304" pitchFamily="18" charset="0"/>
                <a:cs typeface="Times New Roman" panose="02020603050405020304" pitchFamily="18" charset="0"/>
              </a:rPr>
              <a:t>".</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err="1" smtClean="0">
                <a:latin typeface="Times New Roman" panose="02020603050405020304" pitchFamily="18" charset="0"/>
                <a:cs typeface="Times New Roman" panose="02020603050405020304" pitchFamily="18" charset="0"/>
              </a:rPr>
              <a:t>CouchDB</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năm</a:t>
            </a:r>
            <a:r>
              <a:rPr lang="en-US" sz="2400" dirty="0">
                <a:latin typeface="Times New Roman" panose="02020603050405020304" pitchFamily="18" charset="0"/>
                <a:cs typeface="Times New Roman" panose="02020603050405020304" pitchFamily="18" charset="0"/>
              </a:rPr>
              <a:t> 2005 </a:t>
            </a:r>
            <a:r>
              <a:rPr lang="en-US" sz="2400" dirty="0" err="1">
                <a:latin typeface="Times New Roman" panose="02020603050405020304" pitchFamily="18" charset="0"/>
                <a:cs typeface="Times New Roman" panose="02020603050405020304" pitchFamily="18" charset="0"/>
              </a:rPr>
              <a:t>viết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C++. </a:t>
            </a:r>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err="1" smtClean="0">
                <a:latin typeface="Times New Roman" panose="02020603050405020304" pitchFamily="18" charset="0"/>
                <a:cs typeface="Times New Roman" panose="02020603050405020304" pitchFamily="18" charset="0"/>
              </a:rPr>
              <a:t>Tháng</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4 </a:t>
            </a:r>
            <a:r>
              <a:rPr lang="en-US" sz="2400" dirty="0" err="1">
                <a:latin typeface="Times New Roman" panose="02020603050405020304" pitchFamily="18" charset="0"/>
                <a:cs typeface="Times New Roman" panose="02020603050405020304" pitchFamily="18" charset="0"/>
              </a:rPr>
              <a:t>năm</a:t>
            </a:r>
            <a:r>
              <a:rPr lang="en-US" sz="2400" dirty="0">
                <a:latin typeface="Times New Roman" panose="02020603050405020304" pitchFamily="18" charset="0"/>
                <a:cs typeface="Times New Roman" panose="02020603050405020304" pitchFamily="18" charset="0"/>
              </a:rPr>
              <a:t> 2008, </a:t>
            </a:r>
            <a:r>
              <a:rPr lang="en-US" sz="2400" dirty="0" err="1">
                <a:latin typeface="Times New Roman" panose="02020603050405020304" pitchFamily="18" charset="0"/>
                <a:cs typeface="Times New Roman" panose="02020603050405020304" pitchFamily="18" charset="0"/>
              </a:rPr>
              <a:t>trở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Apache Software Foundation*,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sang </a:t>
            </a:r>
            <a:r>
              <a:rPr lang="en-US" sz="2400" dirty="0" err="1">
                <a:latin typeface="Times New Roman" panose="02020603050405020304" pitchFamily="18" charset="0"/>
                <a:cs typeface="Times New Roman" panose="02020603050405020304" pitchFamily="18" charset="0"/>
              </a:rPr>
              <a:t>nền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Erlang</a:t>
            </a:r>
            <a:r>
              <a:rPr lang="en-US" sz="2400" dirty="0">
                <a:latin typeface="Times New Roman" panose="02020603050405020304" pitchFamily="18" charset="0"/>
                <a:cs typeface="Times New Roman" panose="02020603050405020304" pitchFamily="18" charset="0"/>
              </a:rPr>
              <a:t>/OTP*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chịu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dirty="0" smtClean="0"/>
          </a:p>
          <a:p>
            <a:pPr algn="just"/>
            <a:endParaRPr lang="en-US" dirty="0"/>
          </a:p>
          <a:p>
            <a:pPr algn="just"/>
            <a:endParaRPr lang="en-US" dirty="0" smtClean="0"/>
          </a:p>
          <a:p>
            <a:pPr algn="just"/>
            <a:endParaRPr lang="en-US" dirty="0"/>
          </a:p>
        </p:txBody>
      </p:sp>
    </p:spTree>
    <p:extLst>
      <p:ext uri="{BB962C8B-B14F-4D97-AF65-F5344CB8AC3E}">
        <p14:creationId xmlns:p14="http://schemas.microsoft.com/office/powerpoint/2010/main" val="335110406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	</a:t>
            </a:r>
            <a:r>
              <a:rPr lang="en-US" sz="4000" dirty="0"/>
              <a:t> </a:t>
            </a:r>
            <a:r>
              <a:rPr lang="en-US" sz="4800" dirty="0" err="1">
                <a:latin typeface="Times New Roman" panose="02020603050405020304" pitchFamily="18" charset="0"/>
                <a:cs typeface="Times New Roman" panose="02020603050405020304" pitchFamily="18" charset="0"/>
              </a:rPr>
              <a:t>Tại</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sao</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nên</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chọn</a:t>
            </a:r>
            <a:r>
              <a:rPr lang="en-US" sz="4800" dirty="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CouchDB</a:t>
            </a:r>
            <a:r>
              <a:rPr lang="en-US" sz="4800" dirty="0" smtClean="0">
                <a:latin typeface="Times New Roman" panose="02020603050405020304" pitchFamily="18" charset="0"/>
                <a:cs typeface="Times New Roman" panose="02020603050405020304" pitchFamily="18" charset="0"/>
              </a:rPr>
              <a:t> ?</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894901"/>
            <a:ext cx="8596668" cy="4146461"/>
          </a:xfrm>
        </p:spPr>
        <p:txBody>
          <a:bodyPr>
            <a:normAutofit/>
          </a:bodyPr>
          <a:lstStyle/>
          <a:p>
            <a:pPr lvl="0" algn="just">
              <a:spcBef>
                <a:spcPts val="1200"/>
              </a:spcBef>
            </a:pPr>
            <a:r>
              <a:rPr lang="en-US" sz="2200" dirty="0" err="1">
                <a:latin typeface="Times New Roman" panose="02020603050405020304" pitchFamily="18" charset="0"/>
                <a:cs typeface="Times New Roman" panose="02020603050405020304" pitchFamily="18" charset="0"/>
              </a:rPr>
              <a:t>CouchDB</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API </a:t>
            </a:r>
            <a:r>
              <a:rPr lang="en-US" sz="2200" dirty="0" err="1">
                <a:latin typeface="Times New Roman" panose="02020603050405020304" pitchFamily="18" charset="0"/>
                <a:cs typeface="Times New Roman" panose="02020603050405020304" pitchFamily="18" charset="0"/>
              </a:rPr>
              <a:t>dạng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RESTFul</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giúp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việc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giao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tiếp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sở</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giản</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lvl="0" algn="just"/>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RESTFul</a:t>
            </a:r>
            <a:r>
              <a:rPr lang="en-US" sz="2200" dirty="0">
                <a:latin typeface="Times New Roman" panose="02020603050405020304" pitchFamily="18" charset="0"/>
                <a:cs typeface="Times New Roman" panose="02020603050405020304" pitchFamily="18" charset="0"/>
              </a:rPr>
              <a:t> API </a:t>
            </a:r>
            <a:r>
              <a:rPr lang="en-US" sz="2200" dirty="0" err="1">
                <a:latin typeface="Times New Roman" panose="02020603050405020304" pitchFamily="18" charset="0"/>
                <a:cs typeface="Times New Roman" panose="02020603050405020304" pitchFamily="18" charset="0"/>
              </a:rPr>
              <a:t>rất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trực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dễ</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thao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tác</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lvl="0" algn="just"/>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lưu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dưới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cấu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trúc</a:t>
            </a:r>
            <a:r>
              <a:rPr lang="en-US" sz="2200" dirty="0">
                <a:latin typeface="Times New Roman" panose="02020603050405020304" pitchFamily="18" charset="0"/>
                <a:cs typeface="Times New Roman" panose="02020603050405020304" pitchFamily="18" charset="0"/>
              </a:rPr>
              <a:t> document </a:t>
            </a:r>
            <a:r>
              <a:rPr lang="en-US" sz="2200" dirty="0" err="1">
                <a:latin typeface="Times New Roman" panose="02020603050405020304" pitchFamily="18" charset="0"/>
                <a:cs typeface="Times New Roman" panose="02020603050405020304" pitchFamily="18" charset="0"/>
              </a:rPr>
              <a:t>rất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mềm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dẻo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chúng</a:t>
            </a:r>
            <a:r>
              <a:rPr lang="en-US" sz="2200" dirty="0">
                <a:latin typeface="Times New Roman" panose="02020603050405020304" pitchFamily="18" charset="0"/>
                <a:cs typeface="Times New Roman" panose="02020603050405020304" pitchFamily="18" charset="0"/>
              </a:rPr>
              <a:t> ta </a:t>
            </a:r>
            <a:r>
              <a:rPr lang="en-US" sz="2200" dirty="0" err="1">
                <a:latin typeface="Times New Roman" panose="02020603050405020304" pitchFamily="18" charset="0"/>
                <a:cs typeface="Times New Roman" panose="02020603050405020304" pitchFamily="18" charset="0"/>
              </a:rPr>
              <a:t>không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phải</a:t>
            </a:r>
            <a:r>
              <a:rPr lang="en-US" sz="2200" dirty="0">
                <a:latin typeface="Times New Roman" panose="02020603050405020304" pitchFamily="18" charset="0"/>
                <a:cs typeface="Times New Roman" panose="02020603050405020304" pitchFamily="18" charset="0"/>
              </a:rPr>
              <a:t> lo </a:t>
            </a:r>
            <a:r>
              <a:rPr lang="en-US" sz="2200" dirty="0" err="1">
                <a:latin typeface="Times New Roman" panose="02020603050405020304" pitchFamily="18" charset="0"/>
                <a:cs typeface="Times New Roman" panose="02020603050405020304" pitchFamily="18" charset="0"/>
              </a:rPr>
              <a:t>lắng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cấu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trúc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lvl="0" algn="just"/>
            <a:r>
              <a:rPr lang="en-US" sz="2200" dirty="0">
                <a:latin typeface="Times New Roman" panose="02020603050405020304" pitchFamily="18" charset="0"/>
                <a:cs typeface="Times New Roman" panose="02020603050405020304" pitchFamily="18" charset="0"/>
              </a:rPr>
              <a:t>Map/reduce </a:t>
            </a:r>
            <a:r>
              <a:rPr lang="en-US" sz="2200" dirty="0" err="1">
                <a:latin typeface="Times New Roman" panose="02020603050405020304" pitchFamily="18" charset="0"/>
                <a:cs typeface="Times New Roman" panose="02020603050405020304" pitchFamily="18" charset="0"/>
              </a:rPr>
              <a:t>giúp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việc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lọc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tìm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tổng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hợp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dễ</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bao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giờ</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hết</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lvl="0" algn="just"/>
            <a:r>
              <a:rPr lang="en-US" sz="2200" dirty="0" err="1">
                <a:latin typeface="Times New Roman" panose="02020603050405020304" pitchFamily="18" charset="0"/>
                <a:cs typeface="Times New Roman" panose="02020603050405020304" pitchFamily="18" charset="0"/>
              </a:rPr>
              <a:t>Nhân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bản</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đồng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mạnh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đặc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biệt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CouchDB</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hiếm</a:t>
            </a:r>
            <a:r>
              <a:rPr lang="en-US" sz="2200" dirty="0">
                <a:latin typeface="Times New Roman" panose="02020603050405020304" pitchFamily="18" charset="0"/>
                <a:cs typeface="Times New Roman" panose="02020603050405020304" pitchFamily="18" charset="0"/>
              </a:rPr>
              <a:t> database </a:t>
            </a:r>
            <a:r>
              <a:rPr lang="en-US" sz="2200" dirty="0" err="1">
                <a:latin typeface="Times New Roman" panose="02020603050405020304" pitchFamily="18" charset="0"/>
                <a:cs typeface="Times New Roman" panose="02020603050405020304" pitchFamily="18" charset="0"/>
              </a:rPr>
              <a:t>nào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lvl="0" algn="just"/>
            <a:r>
              <a:rPr lang="en-US" sz="2200" dirty="0" err="1">
                <a:latin typeface="Times New Roman" panose="02020603050405020304" pitchFamily="18" charset="0"/>
                <a:cs typeface="Times New Roman" panose="02020603050405020304" pitchFamily="18" charset="0"/>
              </a:rPr>
              <a:t>Miễn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phí</a:t>
            </a:r>
            <a:endParaRPr lang="en-US" sz="2200" dirty="0">
              <a:latin typeface="Times New Roman" panose="02020603050405020304" pitchFamily="18" charset="0"/>
              <a:cs typeface="Times New Roman" panose="02020603050405020304" pitchFamily="18" charset="0"/>
            </a:endParaRPr>
          </a:p>
          <a:p>
            <a:pPr marL="0" indent="0" algn="just">
              <a:buNone/>
            </a:pPr>
            <a:endParaRPr lang="en-US" dirty="0" smtClean="0"/>
          </a:p>
          <a:p>
            <a:pPr algn="just"/>
            <a:endParaRPr lang="en-US" dirty="0"/>
          </a:p>
        </p:txBody>
      </p:sp>
    </p:spTree>
    <p:extLst>
      <p:ext uri="{BB962C8B-B14F-4D97-AF65-F5344CB8AC3E}">
        <p14:creationId xmlns:p14="http://schemas.microsoft.com/office/powerpoint/2010/main" val="217288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31860"/>
            <a:ext cx="8596668" cy="4727122"/>
          </a:xfrm>
        </p:spPr>
        <p:txBody>
          <a:bodyPr>
            <a:normAutofit/>
          </a:bodyPr>
          <a:lstStyle/>
          <a:p>
            <a:pPr lvl="0" algn="just"/>
            <a:r>
              <a:rPr lang="en-US" dirty="0" err="1"/>
              <a:t>Nó</a:t>
            </a:r>
            <a:r>
              <a:rPr lang="en-US" dirty="0"/>
              <a:t> </a:t>
            </a:r>
            <a:r>
              <a:rPr lang="en-US" dirty="0" err="1"/>
              <a:t>là</a:t>
            </a:r>
            <a:r>
              <a:rPr lang="en-US" dirty="0"/>
              <a:t> </a:t>
            </a:r>
            <a:r>
              <a:rPr lang="en-US" dirty="0" err="1"/>
              <a:t>một</a:t>
            </a:r>
            <a:r>
              <a:rPr lang="en-US" dirty="0"/>
              <a:t> </a:t>
            </a:r>
            <a:r>
              <a:rPr lang="en-US" dirty="0" err="1"/>
              <a:t>kiến</a:t>
            </a:r>
            <a:r>
              <a:rPr lang="en-US" dirty="0"/>
              <a:t> </a:t>
            </a:r>
            <a:r>
              <a:rPr lang="en-US" dirty="0" err="1"/>
              <a:t>trúc</a:t>
            </a:r>
            <a:r>
              <a:rPr lang="en-US" dirty="0"/>
              <a:t> 2 </a:t>
            </a:r>
            <a:r>
              <a:rPr lang="en-US" dirty="0" err="1"/>
              <a:t>tầng</a:t>
            </a:r>
            <a:endParaRPr lang="en-US" dirty="0"/>
          </a:p>
          <a:p>
            <a:pPr lvl="0" algn="just"/>
            <a:r>
              <a:rPr lang="en-US" dirty="0" err="1"/>
              <a:t>CouchDB</a:t>
            </a:r>
            <a:r>
              <a:rPr lang="en-US" dirty="0"/>
              <a:t> </a:t>
            </a:r>
            <a:r>
              <a:rPr lang="en-US" dirty="0" err="1"/>
              <a:t>sử</a:t>
            </a:r>
            <a:r>
              <a:rPr lang="en-US" dirty="0"/>
              <a:t> </a:t>
            </a:r>
            <a:r>
              <a:rPr lang="en-US" dirty="0" err="1"/>
              <a:t>dụng</a:t>
            </a:r>
            <a:r>
              <a:rPr lang="en-US" dirty="0"/>
              <a:t> HTTP </a:t>
            </a:r>
            <a:r>
              <a:rPr lang="en-US" dirty="0" err="1"/>
              <a:t>làm</a:t>
            </a:r>
            <a:r>
              <a:rPr lang="en-US" dirty="0"/>
              <a:t> </a:t>
            </a:r>
            <a:r>
              <a:rPr lang="en-US" dirty="0" err="1"/>
              <a:t>giao</a:t>
            </a:r>
            <a:r>
              <a:rPr lang="en-US" dirty="0"/>
              <a:t> </a:t>
            </a:r>
            <a:r>
              <a:rPr lang="en-US" dirty="0" err="1"/>
              <a:t>diện</a:t>
            </a:r>
            <a:r>
              <a:rPr lang="en-US" dirty="0"/>
              <a:t> </a:t>
            </a:r>
            <a:r>
              <a:rPr lang="en-US" dirty="0" err="1"/>
              <a:t>lập</a:t>
            </a:r>
            <a:r>
              <a:rPr lang="en-US" dirty="0"/>
              <a:t> </a:t>
            </a:r>
            <a:r>
              <a:rPr lang="en-US" dirty="0" err="1"/>
              <a:t>trình</a:t>
            </a:r>
            <a:r>
              <a:rPr lang="en-US" dirty="0"/>
              <a:t> </a:t>
            </a:r>
            <a:r>
              <a:rPr lang="en-US" dirty="0" err="1"/>
              <a:t>chính</a:t>
            </a:r>
            <a:r>
              <a:rPr lang="en-US" dirty="0"/>
              <a:t> </a:t>
            </a:r>
            <a:r>
              <a:rPr lang="en-US" dirty="0" err="1"/>
              <a:t>và</a:t>
            </a:r>
            <a:r>
              <a:rPr lang="en-US" dirty="0"/>
              <a:t> JSON </a:t>
            </a:r>
            <a:r>
              <a:rPr lang="en-US" dirty="0" err="1"/>
              <a:t>để</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a:t>
            </a:r>
          </a:p>
          <a:p>
            <a:pPr lvl="0" algn="just"/>
            <a:r>
              <a:rPr lang="en-US" dirty="0" err="1"/>
              <a:t>Vì</a:t>
            </a:r>
            <a:r>
              <a:rPr lang="en-US" dirty="0"/>
              <a:t> </a:t>
            </a:r>
            <a:r>
              <a:rPr lang="en-US" dirty="0" err="1"/>
              <a:t>chúng</a:t>
            </a:r>
            <a:r>
              <a:rPr lang="en-US" dirty="0"/>
              <a:t> ta </a:t>
            </a:r>
            <a:r>
              <a:rPr lang="en-US" dirty="0" err="1"/>
              <a:t>có</a:t>
            </a:r>
            <a:r>
              <a:rPr lang="en-US" dirty="0"/>
              <a:t> JavaScript ở </a:t>
            </a:r>
            <a:r>
              <a:rPr lang="en-US" dirty="0" err="1"/>
              <a:t>phía</a:t>
            </a:r>
            <a:r>
              <a:rPr lang="en-US" dirty="0"/>
              <a:t> Client, </a:t>
            </a:r>
            <a:r>
              <a:rPr lang="en-US" dirty="0" err="1"/>
              <a:t>hiệu</a:t>
            </a:r>
            <a:r>
              <a:rPr lang="en-US" dirty="0"/>
              <a:t> </a:t>
            </a:r>
            <a:r>
              <a:rPr lang="en-US" dirty="0" err="1"/>
              <a:t>suất</a:t>
            </a:r>
            <a:r>
              <a:rPr lang="en-US" dirty="0"/>
              <a:t> </a:t>
            </a:r>
            <a:r>
              <a:rPr lang="en-US" dirty="0" err="1"/>
              <a:t>sẽ</a:t>
            </a:r>
            <a:r>
              <a:rPr lang="en-US" dirty="0"/>
              <a:t> </a:t>
            </a:r>
            <a:r>
              <a:rPr lang="en-US" dirty="0" err="1"/>
              <a:t>tăng</a:t>
            </a:r>
            <a:r>
              <a:rPr lang="en-US" dirty="0"/>
              <a:t> </a:t>
            </a:r>
            <a:r>
              <a:rPr lang="en-US" dirty="0" err="1"/>
              <a:t>lên</a:t>
            </a:r>
            <a:r>
              <a:rPr lang="en-US" dirty="0"/>
              <a:t> do </a:t>
            </a:r>
            <a:r>
              <a:rPr lang="en-US" dirty="0" err="1"/>
              <a:t>khả</a:t>
            </a:r>
            <a:r>
              <a:rPr lang="en-US" dirty="0"/>
              <a:t> </a:t>
            </a:r>
            <a:r>
              <a:rPr lang="en-US" dirty="0" err="1"/>
              <a:t>năng</a:t>
            </a:r>
            <a:r>
              <a:rPr lang="en-US" dirty="0"/>
              <a:t> </a:t>
            </a:r>
            <a:r>
              <a:rPr lang="en-US" dirty="0" err="1"/>
              <a:t>tương</a:t>
            </a:r>
            <a:r>
              <a:rPr lang="en-US" dirty="0"/>
              <a:t> </a:t>
            </a:r>
            <a:r>
              <a:rPr lang="en-US" dirty="0" err="1"/>
              <a:t>thích</a:t>
            </a:r>
            <a:r>
              <a:rPr lang="en-US" dirty="0"/>
              <a:t> </a:t>
            </a:r>
            <a:r>
              <a:rPr lang="en-US" dirty="0" err="1"/>
              <a:t>của</a:t>
            </a:r>
            <a:r>
              <a:rPr lang="en-US" dirty="0"/>
              <a:t> JSON </a:t>
            </a:r>
            <a:r>
              <a:rPr lang="en-US" dirty="0" err="1"/>
              <a:t>với</a:t>
            </a:r>
            <a:r>
              <a:rPr lang="en-US" dirty="0"/>
              <a:t> JavaScript.</a:t>
            </a:r>
          </a:p>
          <a:p>
            <a:pPr lvl="0" algn="just"/>
            <a:r>
              <a:rPr lang="en-US" dirty="0" err="1"/>
              <a:t>CouchDB</a:t>
            </a:r>
            <a:r>
              <a:rPr lang="en-US" dirty="0"/>
              <a:t> </a:t>
            </a:r>
            <a:r>
              <a:rPr lang="en-US" dirty="0" err="1"/>
              <a:t>tương</a:t>
            </a:r>
            <a:r>
              <a:rPr lang="en-US" dirty="0"/>
              <a:t> </a:t>
            </a:r>
            <a:r>
              <a:rPr lang="en-US" dirty="0" err="1"/>
              <a:t>thích</a:t>
            </a:r>
            <a:r>
              <a:rPr lang="en-US" dirty="0"/>
              <a:t> </a:t>
            </a:r>
            <a:r>
              <a:rPr lang="en-US" dirty="0" err="1"/>
              <a:t>với</a:t>
            </a:r>
            <a:r>
              <a:rPr lang="en-US" dirty="0"/>
              <a:t> </a:t>
            </a:r>
            <a:r>
              <a:rPr lang="en-US" dirty="0" err="1"/>
              <a:t>các</a:t>
            </a:r>
            <a:r>
              <a:rPr lang="en-US" dirty="0"/>
              <a:t> </a:t>
            </a:r>
            <a:r>
              <a:rPr lang="en-US" dirty="0" err="1"/>
              <a:t>nền</a:t>
            </a:r>
            <a:r>
              <a:rPr lang="en-US" dirty="0"/>
              <a:t> </a:t>
            </a:r>
            <a:r>
              <a:rPr lang="en-US" dirty="0" err="1"/>
              <a:t>tảng</a:t>
            </a:r>
            <a:r>
              <a:rPr lang="en-US" dirty="0"/>
              <a:t> </a:t>
            </a:r>
            <a:r>
              <a:rPr lang="en-US" dirty="0" err="1"/>
              <a:t>như</a:t>
            </a:r>
            <a:r>
              <a:rPr lang="en-US" dirty="0"/>
              <a:t> Windows,  Linux,  Mac, iOS, Android.</a:t>
            </a:r>
          </a:p>
          <a:p>
            <a:pPr lvl="0" algn="just"/>
            <a:r>
              <a:rPr lang="en-US" dirty="0" err="1"/>
              <a:t>CouchDB</a:t>
            </a:r>
            <a:r>
              <a:rPr lang="en-US" dirty="0"/>
              <a:t> </a:t>
            </a:r>
            <a:r>
              <a:rPr lang="en-US" dirty="0" err="1"/>
              <a:t>là</a:t>
            </a:r>
            <a:r>
              <a:rPr lang="en-US" dirty="0"/>
              <a:t> </a:t>
            </a:r>
            <a:r>
              <a:rPr lang="en-US" dirty="0" err="1"/>
              <a:t>phù</a:t>
            </a:r>
            <a:r>
              <a:rPr lang="en-US" dirty="0"/>
              <a:t> </a:t>
            </a:r>
            <a:r>
              <a:rPr lang="en-US" dirty="0" err="1"/>
              <a:t>hợp</a:t>
            </a:r>
            <a:r>
              <a:rPr lang="en-US" dirty="0"/>
              <a:t> </a:t>
            </a:r>
            <a:r>
              <a:rPr lang="en-US" dirty="0" err="1"/>
              <a:t>cho</a:t>
            </a:r>
            <a:r>
              <a:rPr lang="en-US" dirty="0"/>
              <a:t> </a:t>
            </a:r>
            <a:r>
              <a:rPr lang="en-US" dirty="0" err="1"/>
              <a:t>ứng</a:t>
            </a:r>
            <a:r>
              <a:rPr lang="en-US" dirty="0"/>
              <a:t> </a:t>
            </a:r>
            <a:r>
              <a:rPr lang="en-US" dirty="0" err="1"/>
              <a:t>dụng</a:t>
            </a:r>
            <a:r>
              <a:rPr lang="en-US" dirty="0"/>
              <a:t> Client, </a:t>
            </a:r>
            <a:r>
              <a:rPr lang="en-US" dirty="0" err="1"/>
              <a:t>các</a:t>
            </a:r>
            <a:r>
              <a:rPr lang="en-US" dirty="0"/>
              <a:t> </a:t>
            </a:r>
            <a:r>
              <a:rPr lang="en-US" dirty="0" err="1"/>
              <a:t>ứng</a:t>
            </a:r>
            <a:r>
              <a:rPr lang="en-US" dirty="0"/>
              <a:t> </a:t>
            </a:r>
            <a:r>
              <a:rPr lang="en-US" dirty="0" err="1"/>
              <a:t>dụng</a:t>
            </a:r>
            <a:r>
              <a:rPr lang="en-US" dirty="0"/>
              <a:t> web.</a:t>
            </a:r>
            <a:r>
              <a:rPr lang="en-US" b="1" dirty="0"/>
              <a:t> </a:t>
            </a:r>
            <a:endParaRPr lang="en-US" dirty="0"/>
          </a:p>
          <a:p>
            <a:pPr lvl="0" algn="just"/>
            <a:r>
              <a:rPr lang="en-US" dirty="0" err="1"/>
              <a:t>Mỗi</a:t>
            </a:r>
            <a:r>
              <a:rPr lang="en-US" dirty="0"/>
              <a:t> database </a:t>
            </a:r>
            <a:r>
              <a:rPr lang="en-US" dirty="0" err="1"/>
              <a:t>là</a:t>
            </a:r>
            <a:r>
              <a:rPr lang="en-US" dirty="0"/>
              <a:t> 1 </a:t>
            </a:r>
            <a:r>
              <a:rPr lang="en-US" dirty="0" err="1"/>
              <a:t>danh</a:t>
            </a:r>
            <a:r>
              <a:rPr lang="en-US" dirty="0"/>
              <a:t> </a:t>
            </a:r>
            <a:r>
              <a:rPr lang="en-US" dirty="0" err="1"/>
              <a:t>sách</a:t>
            </a:r>
            <a:r>
              <a:rPr lang="en-US" dirty="0"/>
              <a:t> </a:t>
            </a:r>
            <a:r>
              <a:rPr lang="en-US" dirty="0" err="1"/>
              <a:t>các</a:t>
            </a:r>
            <a:r>
              <a:rPr lang="en-US" dirty="0"/>
              <a:t> document </a:t>
            </a:r>
            <a:r>
              <a:rPr lang="en-US" dirty="0" err="1"/>
              <a:t>độc</a:t>
            </a:r>
            <a:r>
              <a:rPr lang="en-US" dirty="0"/>
              <a:t> </a:t>
            </a:r>
            <a:r>
              <a:rPr lang="en-US" dirty="0" err="1"/>
              <a:t>lập</a:t>
            </a:r>
            <a:r>
              <a:rPr lang="en-US" dirty="0"/>
              <a:t>.</a:t>
            </a:r>
          </a:p>
          <a:p>
            <a:pPr lvl="0" algn="just"/>
            <a:r>
              <a:rPr lang="en-US" dirty="0"/>
              <a:t>Document </a:t>
            </a:r>
            <a:r>
              <a:rPr lang="en-US" dirty="0" err="1"/>
              <a:t>bao</a:t>
            </a:r>
            <a:r>
              <a:rPr lang="en-US" dirty="0"/>
              <a:t> </a:t>
            </a:r>
            <a:r>
              <a:rPr lang="en-US" dirty="0" err="1"/>
              <a:t>gồm</a:t>
            </a:r>
            <a:r>
              <a:rPr lang="en-US" dirty="0"/>
              <a:t> </a:t>
            </a:r>
            <a:r>
              <a:rPr lang="en-US" dirty="0" err="1"/>
              <a:t>dữ</a:t>
            </a:r>
            <a:r>
              <a:rPr lang="en-US" dirty="0"/>
              <a:t> </a:t>
            </a:r>
            <a:r>
              <a:rPr lang="en-US" dirty="0" err="1"/>
              <a:t>liệu</a:t>
            </a:r>
            <a:r>
              <a:rPr lang="en-US" dirty="0"/>
              <a:t> </a:t>
            </a:r>
            <a:r>
              <a:rPr lang="en-US" dirty="0" err="1"/>
              <a:t>người</a:t>
            </a:r>
            <a:r>
              <a:rPr lang="en-US" dirty="0"/>
              <a:t> </a:t>
            </a:r>
            <a:r>
              <a:rPr lang="en-US" dirty="0" err="1"/>
              <a:t>dùng</a:t>
            </a:r>
            <a:r>
              <a:rPr lang="en-US" dirty="0"/>
              <a:t> </a:t>
            </a:r>
            <a:r>
              <a:rPr lang="en-US" dirty="0" err="1"/>
              <a:t>thao</a:t>
            </a:r>
            <a:r>
              <a:rPr lang="en-US" dirty="0"/>
              <a:t> </a:t>
            </a:r>
            <a:r>
              <a:rPr lang="en-US" dirty="0" err="1"/>
              <a:t>tác</a:t>
            </a:r>
            <a:r>
              <a:rPr lang="en-US" dirty="0"/>
              <a:t> </a:t>
            </a:r>
            <a:r>
              <a:rPr lang="en-US" dirty="0" err="1"/>
              <a:t>lẫn</a:t>
            </a:r>
            <a:r>
              <a:rPr lang="en-US" dirty="0"/>
              <a:t> </a:t>
            </a:r>
            <a:r>
              <a:rPr lang="en-US" dirty="0" err="1"/>
              <a:t>thông</a:t>
            </a:r>
            <a:r>
              <a:rPr lang="en-US" dirty="0"/>
              <a:t> tin </a:t>
            </a:r>
            <a:r>
              <a:rPr lang="en-US" dirty="0" err="1"/>
              <a:t>về</a:t>
            </a:r>
            <a:r>
              <a:rPr lang="en-US" dirty="0"/>
              <a:t> </a:t>
            </a:r>
            <a:r>
              <a:rPr lang="en-US" dirty="0" err="1"/>
              <a:t>phiên</a:t>
            </a:r>
            <a:r>
              <a:rPr lang="en-US" dirty="0"/>
              <a:t> </a:t>
            </a:r>
            <a:r>
              <a:rPr lang="en-US" dirty="0" err="1"/>
              <a:t>bản</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để</a:t>
            </a:r>
            <a:r>
              <a:rPr lang="en-US" dirty="0"/>
              <a:t> </a:t>
            </a:r>
            <a:r>
              <a:rPr lang="en-US" dirty="0" err="1"/>
              <a:t>tiện</a:t>
            </a:r>
            <a:r>
              <a:rPr lang="en-US" dirty="0"/>
              <a:t> </a:t>
            </a:r>
            <a:r>
              <a:rPr lang="en-US" dirty="0" err="1"/>
              <a:t>việc</a:t>
            </a:r>
            <a:r>
              <a:rPr lang="en-US" dirty="0"/>
              <a:t> merge </a:t>
            </a:r>
            <a:r>
              <a:rPr lang="en-US" dirty="0" err="1"/>
              <a:t>dữ</a:t>
            </a:r>
            <a:r>
              <a:rPr lang="en-US" dirty="0"/>
              <a:t> </a:t>
            </a:r>
            <a:r>
              <a:rPr lang="en-US" dirty="0" err="1"/>
              <a:t>liệu</a:t>
            </a:r>
            <a:r>
              <a:rPr lang="en-US" dirty="0"/>
              <a:t>.</a:t>
            </a:r>
          </a:p>
          <a:p>
            <a:pPr lvl="0" algn="just"/>
            <a:r>
              <a:rPr lang="en-US" dirty="0" err="1"/>
              <a:t>CouchDB</a:t>
            </a:r>
            <a:r>
              <a:rPr lang="en-US" dirty="0"/>
              <a:t> </a:t>
            </a:r>
            <a:r>
              <a:rPr lang="en-US" dirty="0" err="1"/>
              <a:t>sử</a:t>
            </a:r>
            <a:r>
              <a:rPr lang="en-US" dirty="0"/>
              <a:t> </a:t>
            </a:r>
            <a:r>
              <a:rPr lang="en-US" dirty="0" err="1"/>
              <a:t>dụng</a:t>
            </a:r>
            <a:r>
              <a:rPr lang="en-US" dirty="0"/>
              <a:t> </a:t>
            </a:r>
            <a:r>
              <a:rPr lang="en-US" dirty="0" err="1"/>
              <a:t>cơ</a:t>
            </a:r>
            <a:r>
              <a:rPr lang="en-US" dirty="0"/>
              <a:t> </a:t>
            </a:r>
            <a:r>
              <a:rPr lang="en-US" dirty="0" err="1"/>
              <a:t>chế</a:t>
            </a:r>
            <a:r>
              <a:rPr lang="en-US" dirty="0"/>
              <a:t> </a:t>
            </a:r>
            <a:r>
              <a:rPr lang="en-US" dirty="0" err="1"/>
              <a:t>phiên</a:t>
            </a:r>
            <a:r>
              <a:rPr lang="en-US" dirty="0"/>
              <a:t> </a:t>
            </a:r>
            <a:r>
              <a:rPr lang="en-US" dirty="0" err="1"/>
              <a:t>bản</a:t>
            </a:r>
            <a:r>
              <a:rPr lang="en-US" dirty="0"/>
              <a:t> </a:t>
            </a:r>
            <a:r>
              <a:rPr lang="en-US" dirty="0" err="1"/>
              <a:t>hoá</a:t>
            </a:r>
            <a:r>
              <a:rPr lang="en-US" dirty="0"/>
              <a:t> </a:t>
            </a:r>
            <a:r>
              <a:rPr lang="en-US" dirty="0" err="1"/>
              <a:t>dữ</a:t>
            </a:r>
            <a:r>
              <a:rPr lang="en-US" dirty="0"/>
              <a:t> </a:t>
            </a:r>
            <a:r>
              <a:rPr lang="en-US" dirty="0" err="1"/>
              <a:t>liệu</a:t>
            </a:r>
            <a:r>
              <a:rPr lang="en-US" dirty="0"/>
              <a:t> </a:t>
            </a:r>
            <a:r>
              <a:rPr lang="en-US" dirty="0" err="1"/>
              <a:t>để</a:t>
            </a:r>
            <a:r>
              <a:rPr lang="en-US" dirty="0"/>
              <a:t> </a:t>
            </a:r>
            <a:r>
              <a:rPr lang="en-US" dirty="0" err="1"/>
              <a:t>tránh</a:t>
            </a:r>
            <a:r>
              <a:rPr lang="en-US" dirty="0"/>
              <a:t> </a:t>
            </a:r>
            <a:r>
              <a:rPr lang="en-US" dirty="0" err="1"/>
              <a:t>tình</a:t>
            </a:r>
            <a:r>
              <a:rPr lang="en-US" dirty="0"/>
              <a:t> </a:t>
            </a:r>
            <a:r>
              <a:rPr lang="en-US" dirty="0" err="1"/>
              <a:t>trạng</a:t>
            </a:r>
            <a:r>
              <a:rPr lang="en-US" dirty="0"/>
              <a:t> </a:t>
            </a:r>
            <a:r>
              <a:rPr lang="en-US" dirty="0" err="1"/>
              <a:t>khoá</a:t>
            </a:r>
            <a:r>
              <a:rPr lang="en-US" dirty="0"/>
              <a:t> </a:t>
            </a:r>
            <a:r>
              <a:rPr lang="en-US" dirty="0" err="1"/>
              <a:t>dữ</a:t>
            </a:r>
            <a:r>
              <a:rPr lang="en-US" dirty="0"/>
              <a:t> </a:t>
            </a:r>
            <a:r>
              <a:rPr lang="en-US" dirty="0" err="1"/>
              <a:t>liệu</a:t>
            </a:r>
            <a:r>
              <a:rPr lang="en-US" dirty="0"/>
              <a:t> </a:t>
            </a:r>
            <a:r>
              <a:rPr lang="en-US" dirty="0" err="1"/>
              <a:t>khi</a:t>
            </a:r>
            <a:r>
              <a:rPr lang="en-US" dirty="0"/>
              <a:t> </a:t>
            </a:r>
            <a:r>
              <a:rPr lang="en-US" dirty="0" err="1"/>
              <a:t>đang</a:t>
            </a:r>
            <a:r>
              <a:rPr lang="en-US" dirty="0"/>
              <a:t> </a:t>
            </a:r>
            <a:r>
              <a:rPr lang="en-US" dirty="0" err="1"/>
              <a:t>ghi</a:t>
            </a:r>
            <a:r>
              <a:rPr lang="en-US" dirty="0"/>
              <a:t>.</a:t>
            </a:r>
          </a:p>
        </p:txBody>
      </p:sp>
      <p:sp>
        <p:nvSpPr>
          <p:cNvPr id="5" name="Title 1"/>
          <p:cNvSpPr>
            <a:spLocks noGrp="1"/>
          </p:cNvSpPr>
          <p:nvPr>
            <p:ph type="title"/>
          </p:nvPr>
        </p:nvSpPr>
        <p:spPr>
          <a:xfrm>
            <a:off x="-1707614" y="190961"/>
            <a:ext cx="12489456" cy="1320800"/>
          </a:xfrm>
        </p:spPr>
        <p:txBody>
          <a:bodyPr>
            <a:normAutofit/>
          </a:bodyPr>
          <a:lstStyle/>
          <a:p>
            <a:pPr algn="ctr"/>
            <a:r>
              <a:rPr lang="en-US" sz="4800" dirty="0" err="1" smtClean="0">
                <a:latin typeface="Times New Roman" panose="02020603050405020304" pitchFamily="18" charset="0"/>
                <a:cs typeface="Times New Roman" panose="02020603050405020304" pitchFamily="18" charset="0"/>
              </a:rPr>
              <a:t>Mô</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hình</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dữ</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liệu</a:t>
            </a:r>
            <a:endParaRPr 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594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Sự</a:t>
            </a:r>
            <a:r>
              <a:rPr lang="en-US" dirty="0" smtClean="0"/>
              <a:t> </a:t>
            </a:r>
            <a:r>
              <a:rPr lang="en-US" dirty="0" err="1" smtClean="0"/>
              <a:t>khác</a:t>
            </a:r>
            <a:r>
              <a:rPr lang="en-US" dirty="0" smtClean="0"/>
              <a:t> </a:t>
            </a:r>
            <a:r>
              <a:rPr lang="en-US" dirty="0" err="1" smtClean="0"/>
              <a:t>nhau</a:t>
            </a:r>
            <a:r>
              <a:rPr lang="en-US" dirty="0"/>
              <a:t> </a:t>
            </a:r>
            <a:r>
              <a:rPr lang="en-US" dirty="0" err="1" smtClean="0"/>
              <a:t>giữa</a:t>
            </a:r>
            <a:r>
              <a:rPr lang="en-US" dirty="0" smtClean="0"/>
              <a:t> </a:t>
            </a:r>
            <a:r>
              <a:rPr lang="en-US" dirty="0"/>
              <a:t>MongoDB </a:t>
            </a:r>
            <a:r>
              <a:rPr lang="en-US" dirty="0" err="1" smtClean="0"/>
              <a:t>và</a:t>
            </a:r>
            <a:r>
              <a:rPr lang="en-US" dirty="0" smtClean="0"/>
              <a:t> RDBMS</a:t>
            </a:r>
            <a:br>
              <a:rPr lang="en-US" dirty="0" smtClean="0"/>
            </a:br>
            <a:r>
              <a:rPr lang="en-US" dirty="0" smtClean="0"/>
              <a:t>    (C</a:t>
            </a:r>
            <a:r>
              <a:rPr lang="vi-VN" dirty="0" smtClean="0"/>
              <a:t>ơ</a:t>
            </a:r>
            <a:r>
              <a:rPr lang="en-US" dirty="0"/>
              <a:t> </a:t>
            </a:r>
            <a:r>
              <a:rPr lang="en-US" dirty="0" err="1" smtClean="0"/>
              <a:t>sở</a:t>
            </a:r>
            <a:r>
              <a:rPr lang="en-US" dirty="0"/>
              <a:t> </a:t>
            </a:r>
            <a:r>
              <a:rPr lang="en-US" dirty="0" err="1" smtClean="0"/>
              <a:t>dữ</a:t>
            </a:r>
            <a:r>
              <a:rPr lang="en-US" dirty="0"/>
              <a:t> </a:t>
            </a:r>
            <a:r>
              <a:rPr lang="en-US" dirty="0" err="1" smtClean="0"/>
              <a:t>liệu</a:t>
            </a:r>
            <a:r>
              <a:rPr lang="en-US" dirty="0" smtClean="0"/>
              <a:t> </a:t>
            </a:r>
            <a:r>
              <a:rPr lang="en-US" dirty="0" err="1" smtClean="0"/>
              <a:t>quan</a:t>
            </a:r>
            <a:r>
              <a:rPr lang="en-US" dirty="0"/>
              <a:t> </a:t>
            </a:r>
            <a:r>
              <a:rPr lang="en-US" dirty="0" err="1" smtClean="0"/>
              <a:t>hệ</a:t>
            </a:r>
            <a:r>
              <a:rPr lang="en-US" dirty="0"/>
              <a:t>)</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068451712"/>
              </p:ext>
            </p:extLst>
          </p:nvPr>
        </p:nvGraphicFramePr>
        <p:xfrm>
          <a:off x="677690" y="2993345"/>
          <a:ext cx="8596312" cy="2819628"/>
        </p:xfrm>
        <a:graphic>
          <a:graphicData uri="http://schemas.openxmlformats.org/drawingml/2006/table">
            <a:tbl>
              <a:tblPr firstRow="1" bandRow="1">
                <a:tableStyleId>{5C22544A-7EE6-4342-B048-85BDC9FD1C3A}</a:tableStyleId>
              </a:tblPr>
              <a:tblGrid>
                <a:gridCol w="4302351"/>
                <a:gridCol w="4293961"/>
              </a:tblGrid>
              <a:tr h="469938">
                <a:tc>
                  <a:txBody>
                    <a:bodyPr/>
                    <a:lstStyle/>
                    <a:p>
                      <a:pPr algn="ctr"/>
                      <a:r>
                        <a:rPr lang="en-US" dirty="0" smtClean="0"/>
                        <a:t>SQL</a:t>
                      </a:r>
                      <a:r>
                        <a:rPr lang="en-US" baseline="0" dirty="0" smtClean="0"/>
                        <a:t> DB</a:t>
                      </a:r>
                      <a:endParaRPr lang="en-US" dirty="0"/>
                    </a:p>
                  </a:txBody>
                  <a:tcPr/>
                </a:tc>
                <a:tc>
                  <a:txBody>
                    <a:bodyPr/>
                    <a:lstStyle/>
                    <a:p>
                      <a:pPr algn="ctr"/>
                      <a:r>
                        <a:rPr lang="en-US" dirty="0" smtClean="0"/>
                        <a:t>MongoDB</a:t>
                      </a:r>
                      <a:endParaRPr lang="en-US" dirty="0"/>
                    </a:p>
                  </a:txBody>
                  <a:tcPr/>
                </a:tc>
              </a:tr>
              <a:tr h="469938">
                <a:tc>
                  <a:txBody>
                    <a:bodyPr/>
                    <a:lstStyle/>
                    <a:p>
                      <a:pPr algn="ctr"/>
                      <a:r>
                        <a:rPr lang="en-US" dirty="0" smtClean="0"/>
                        <a:t>Table</a:t>
                      </a:r>
                      <a:endParaRPr lang="en-US" dirty="0"/>
                    </a:p>
                  </a:txBody>
                  <a:tcPr/>
                </a:tc>
                <a:tc>
                  <a:txBody>
                    <a:bodyPr/>
                    <a:lstStyle/>
                    <a:p>
                      <a:pPr algn="ctr"/>
                      <a:r>
                        <a:rPr lang="en-US" dirty="0" smtClean="0"/>
                        <a:t>Collection</a:t>
                      </a:r>
                    </a:p>
                  </a:txBody>
                  <a:tcPr/>
                </a:tc>
              </a:tr>
              <a:tr h="469938">
                <a:tc>
                  <a:txBody>
                    <a:bodyPr/>
                    <a:lstStyle/>
                    <a:p>
                      <a:pPr algn="ctr"/>
                      <a:r>
                        <a:rPr lang="en-US" dirty="0" smtClean="0"/>
                        <a:t>Row</a:t>
                      </a:r>
                      <a:endParaRPr lang="en-US" dirty="0"/>
                    </a:p>
                  </a:txBody>
                  <a:tcPr/>
                </a:tc>
                <a:tc>
                  <a:txBody>
                    <a:bodyPr/>
                    <a:lstStyle/>
                    <a:p>
                      <a:pPr algn="ctr"/>
                      <a:r>
                        <a:rPr lang="en-US" dirty="0" smtClean="0"/>
                        <a:t>Document</a:t>
                      </a:r>
                      <a:endParaRPr lang="en-US" dirty="0"/>
                    </a:p>
                  </a:txBody>
                  <a:tcPr/>
                </a:tc>
              </a:tr>
              <a:tr h="469938">
                <a:tc>
                  <a:txBody>
                    <a:bodyPr/>
                    <a:lstStyle/>
                    <a:p>
                      <a:pPr algn="ctr"/>
                      <a:r>
                        <a:rPr lang="en-US" dirty="0" smtClean="0"/>
                        <a:t>Column</a:t>
                      </a:r>
                      <a:endParaRPr lang="en-US" dirty="0"/>
                    </a:p>
                  </a:txBody>
                  <a:tcPr/>
                </a:tc>
                <a:tc>
                  <a:txBody>
                    <a:bodyPr/>
                    <a:lstStyle/>
                    <a:p>
                      <a:pPr algn="ctr"/>
                      <a:r>
                        <a:rPr lang="en-US" dirty="0" smtClean="0"/>
                        <a:t>Field</a:t>
                      </a:r>
                      <a:endParaRPr lang="en-US" dirty="0"/>
                    </a:p>
                  </a:txBody>
                  <a:tcPr/>
                </a:tc>
              </a:tr>
              <a:tr h="469938">
                <a:tc>
                  <a:txBody>
                    <a:bodyPr/>
                    <a:lstStyle/>
                    <a:p>
                      <a:pPr algn="ctr"/>
                      <a:r>
                        <a:rPr lang="en-US" dirty="0" smtClean="0"/>
                        <a:t>Joins</a:t>
                      </a:r>
                      <a:endParaRPr lang="en-US" dirty="0"/>
                    </a:p>
                  </a:txBody>
                  <a:tcPr/>
                </a:tc>
                <a:tc>
                  <a:txBody>
                    <a:bodyPr/>
                    <a:lstStyle/>
                    <a:p>
                      <a:pPr algn="ctr"/>
                      <a:r>
                        <a:rPr lang="en-US" dirty="0" err="1" smtClean="0"/>
                        <a:t>Embeded</a:t>
                      </a:r>
                      <a:r>
                        <a:rPr lang="en-US" dirty="0" smtClean="0"/>
                        <a:t> documents, linking</a:t>
                      </a:r>
                      <a:endParaRPr lang="en-US" dirty="0"/>
                    </a:p>
                  </a:txBody>
                  <a:tcPr/>
                </a:tc>
              </a:tr>
              <a:tr h="469938">
                <a:tc>
                  <a:txBody>
                    <a:bodyPr/>
                    <a:lstStyle/>
                    <a:p>
                      <a:pPr algn="ctr"/>
                      <a:r>
                        <a:rPr lang="en-US" dirty="0" smtClean="0"/>
                        <a:t>Primary</a:t>
                      </a:r>
                      <a:r>
                        <a:rPr lang="en-US" baseline="0" dirty="0" smtClean="0"/>
                        <a:t> key </a:t>
                      </a:r>
                      <a:endParaRPr lang="en-US" dirty="0"/>
                    </a:p>
                  </a:txBody>
                  <a:tcPr/>
                </a:tc>
                <a:tc>
                  <a:txBody>
                    <a:bodyPr/>
                    <a:lstStyle/>
                    <a:p>
                      <a:pPr algn="ctr"/>
                      <a:r>
                        <a:rPr lang="en-US" dirty="0" smtClean="0"/>
                        <a:t>Primary key </a:t>
                      </a:r>
                      <a:endParaRPr lang="en-US" dirty="0"/>
                    </a:p>
                  </a:txBody>
                  <a:tcPr/>
                </a:tc>
              </a:tr>
            </a:tbl>
          </a:graphicData>
        </a:graphic>
      </p:graphicFrame>
    </p:spTree>
    <p:extLst>
      <p:ext uri="{BB962C8B-B14F-4D97-AF65-F5344CB8AC3E}">
        <p14:creationId xmlns:p14="http://schemas.microsoft.com/office/powerpoint/2010/main" val="11960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
  <TotalTime>255</TotalTime>
  <Words>1766</Words>
  <Application>Microsoft Office PowerPoint</Application>
  <PresentationFormat>Custom</PresentationFormat>
  <Paragraphs>244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Facet</vt:lpstr>
      <vt:lpstr>PowerPoint Presentation</vt:lpstr>
      <vt:lpstr>RDBMS     NoSQL</vt:lpstr>
      <vt:lpstr>PowerPoint Presentation</vt:lpstr>
      <vt:lpstr>Các loại cơ sở dữ liệu NoSQL</vt:lpstr>
      <vt:lpstr>    CouchDB là gì ?</vt:lpstr>
      <vt:lpstr>   Lịch sử hình thành &amp; phát triển</vt:lpstr>
      <vt:lpstr>  Tại sao nên chọn CouchDB ?</vt:lpstr>
      <vt:lpstr>Mô hình dữ liệu</vt:lpstr>
      <vt:lpstr> Sự khác nhau giữa MongoDB và RDBMS     (Cơ sở dữ liệu quan hệ)</vt:lpstr>
      <vt:lpstr>PowerPoint Presentation</vt:lpstr>
      <vt:lpstr>  Các kiểu dữ liệu trong MongoDB</vt:lpstr>
      <vt:lpstr>PowerPoint Presentation</vt:lpstr>
      <vt:lpstr>PowerPoint Presentation</vt:lpstr>
      <vt:lpstr>  Cách hoạt động của MongoDB</vt:lpstr>
      <vt:lpstr>    Kiến trúc phần mềm      ( minh hoạ cách thức hoạt động ) </vt:lpstr>
      <vt:lpstr>  Một số đặc trưng của MongoDB</vt:lpstr>
      <vt:lpstr>    Ưu điểm của MongoDB</vt:lpstr>
      <vt:lpstr>   Nhược điểm của MongoDB</vt:lpstr>
      <vt:lpstr>  Khi nào NÊN sử dụng MongoDB ?</vt:lpstr>
      <vt:lpstr> Khi nào KHÔNG NÊN sử dụng MongoDB?</vt:lpstr>
      <vt:lpstr>    Một số phiên bản MongoDB</vt:lpstr>
      <vt:lpstr>  Các công cụ quản trị MongoDB</vt:lpstr>
      <vt:lpstr>PowerPoint Presentation</vt:lpstr>
      <vt:lpstr>   Một số nguồn tài liệu tham khảo</vt:lpstr>
      <vt:lpstr>    Thành viên nhóm báo cáo</vt:lpstr>
      <vt:lpstr>   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NguyenLong</cp:lastModifiedBy>
  <cp:revision>31</cp:revision>
  <dcterms:created xsi:type="dcterms:W3CDTF">2018-10-30T12:33:24Z</dcterms:created>
  <dcterms:modified xsi:type="dcterms:W3CDTF">2018-11-27T15:29:57Z</dcterms:modified>
</cp:coreProperties>
</file>