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89" r:id="rId1"/>
  </p:sldMasterIdLst>
  <p:notesMasterIdLst>
    <p:notesMasterId r:id="rId27"/>
  </p:notesMasterIdLst>
  <p:sldIdLst>
    <p:sldId id="276" r:id="rId2"/>
    <p:sldId id="437" r:id="rId3"/>
    <p:sldId id="324" r:id="rId4"/>
    <p:sldId id="326" r:id="rId5"/>
    <p:sldId id="417" r:id="rId6"/>
    <p:sldId id="418" r:id="rId7"/>
    <p:sldId id="419" r:id="rId8"/>
    <p:sldId id="438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6" r:id="rId22"/>
    <p:sldId id="433" r:id="rId23"/>
    <p:sldId id="434" r:id="rId24"/>
    <p:sldId id="435" r:id="rId25"/>
    <p:sldId id="294" r:id="rId26"/>
  </p:sldIdLst>
  <p:sldSz cx="6858000" cy="51435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6"/>
    <a:srgbClr val="DCDEE0"/>
    <a:srgbClr val="336699"/>
    <a:srgbClr val="0079A5"/>
    <a:srgbClr val="99CC00"/>
    <a:srgbClr val="CCFFCC"/>
    <a:srgbClr val="06A3B6"/>
    <a:srgbClr val="66CCFF"/>
    <a:srgbClr val="AFF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96" autoAdjust="0"/>
    <p:restoredTop sz="93969" autoAdjust="0"/>
  </p:normalViewPr>
  <p:slideViewPr>
    <p:cSldViewPr>
      <p:cViewPr varScale="1">
        <p:scale>
          <a:sx n="91" d="100"/>
          <a:sy n="91" d="100"/>
        </p:scale>
        <p:origin x="1044" y="78"/>
      </p:cViewPr>
      <p:guideLst>
        <p:guide orient="horz" pos="1658"/>
        <p:guide pos="2172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0A1EBB-0D2C-4511-B54C-CE73DE945C3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763CD2-8695-4F90-B9A3-3330CBF54B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6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9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6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5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9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5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F2A6-11F3-66D7-94C8-FF1F6008E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1BA2B-7505-FAB2-68EB-3ADF5D63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443C-22AB-26C5-19E6-68C2126A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05B6-F9E9-79D5-A990-5E211DDE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B6ED-C654-FECB-13B6-BC469733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1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810C-5254-2149-8E82-2430F64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9F1D-F2D2-EB93-5997-AAD7FAEE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D3F5-A81E-617C-AB18-C859A96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9D1D-1AF0-98AD-C785-0849AE3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75F7-E13A-B48D-8592-544D64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70FDE-824B-16FD-C2E5-913B9663F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825DA-298D-46DC-0768-92E8251D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A6EC-1877-6229-26A3-2F53B04F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9AC4-C740-4034-7063-A0E37930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43A8-F1D6-970C-A427-FE428F4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0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60" y="500239"/>
            <a:ext cx="2066046" cy="1594433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59960" y="2146860"/>
            <a:ext cx="2066046" cy="2618887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80483" y="500239"/>
            <a:ext cx="4217558" cy="4265508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006004" y="4817936"/>
            <a:ext cx="592037" cy="273844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9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5366" y="1773936"/>
            <a:ext cx="3287268" cy="159562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AF0A-A746-509B-7DD3-E73AA70E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40DF-6EAA-3715-86E6-D69D8F0C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8F68-A452-2C83-CE94-042EEB0F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FC2E0-A80A-798B-E5F6-D0DF81BC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6F80-6885-CB61-C5E6-81047912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1519-E846-16DD-34D2-299B5C5E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B0B1-F800-D9B9-EB69-6BAD6417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EB2B-51D9-386B-8ADD-CCBB0CFC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6475-82F8-A90C-EB7D-88ACB46D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2B9B-D4DA-43A5-DC17-A29B2E1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39FC-2682-2263-02E9-0496CEE7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3B4C-2A5A-7EA3-F57E-A6F3B2541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14D7-B9D1-AE15-2DD5-FF205F32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5FC3-90A5-484F-05B1-E98164F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36471-6C14-5EEA-AFC3-C819928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1EAD-2CCA-B333-B6BB-C3192786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4CE8-FE2B-557F-D91E-A7DD2E2B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376D0-4C25-0940-FE02-1AC6059C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DB5C7-297F-292C-A2E5-6BBD71BC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DF25D-8A2B-30BD-9E57-E81CB8B6F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84B26-68B7-0E5D-A43C-21F7C20C8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5E298-4308-37BE-8095-46F590C9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60836-A09E-44D3-E7C9-F102FDE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FB97-0EE1-1D67-8495-D6DA71D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139-8D39-3639-CF28-65C73D4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5A5CC-B67E-2F3E-3FD2-6770FA94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252E-A635-D310-A151-26AA89C0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CE278-D573-DC34-BC3B-153C661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7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26948-FCAF-D419-481D-B77433DE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FF2C2-FAC7-1F22-5696-F9EFCD9A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EB09-26CE-74D8-63BC-F7DD75B3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9B6-A7BC-866F-85A5-960EF13A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2F6A-0E84-E34D-F8B7-589E250C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7167-10EB-2E0E-7AAF-BEE0828D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B83-E396-4D8A-2F90-B51CF5F8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911B0-C22A-5A1F-9C64-6A221BDF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FDF2-2D97-75B2-BBA5-C6955A4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6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A236-B59C-0F87-1218-5268313A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C024-19BD-C176-4821-EA94BF9AB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6BDB9-5D40-5DCC-B141-EF163E06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2E4E-2183-BB55-8D44-A9668FC2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9DAD-F882-730C-625D-940A531F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804-0569-2544-73B1-266E8317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6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DCDE2-581C-6C3E-8562-A806A838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5972-5C62-6CC2-2E88-5DE876A6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2FB7-309F-5407-D98E-2BB72E19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8F16-A880-B7AD-2BCC-9A9AA9A91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5D84-22C7-B643-C8E5-589E31DC5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3550"/>
            <a:ext cx="6477000" cy="16002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KHOÁ LUẬN TỐT NGHIỆP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CỬ NHÂN </a:t>
            </a:r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3824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78C8016-3B79-DF12-DAD5-9224326CF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73" y="1437407"/>
            <a:ext cx="4528623" cy="29576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37CD6-8D66-1821-4DFF-243CA00DFAF6}"/>
              </a:ext>
            </a:extLst>
          </p:cNvPr>
          <p:cNvSpPr txBox="1"/>
          <p:nvPr/>
        </p:nvSpPr>
        <p:spPr>
          <a:xfrm>
            <a:off x="656617" y="101769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8672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diagram of a computer chip&#10;&#10;Description automatically generated">
            <a:extLst>
              <a:ext uri="{FF2B5EF4-FFF2-40B4-BE49-F238E27FC236}">
                <a16:creationId xmlns:a16="http://schemas.microsoft.com/office/drawing/2014/main" id="{D0A9A08D-5BA9-75B7-B52C-346956DF9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18" y="1420581"/>
            <a:ext cx="1972782" cy="28240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D9765-1A3E-8AB4-7CF8-1C64884DACF3}"/>
              </a:ext>
            </a:extLst>
          </p:cNvPr>
          <p:cNvSpPr txBox="1"/>
          <p:nvPr/>
        </p:nvSpPr>
        <p:spPr>
          <a:xfrm>
            <a:off x="1066800" y="93001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17067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diagram of a white object&#10;&#10;Description automatically generated">
            <a:extLst>
              <a:ext uri="{FF2B5EF4-FFF2-40B4-BE49-F238E27FC236}">
                <a16:creationId xmlns:a16="http://schemas.microsoft.com/office/drawing/2014/main" id="{074BA93C-D6CF-088F-D41E-1D3094F6F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6"/>
          <a:stretch/>
        </p:blipFill>
        <p:spPr bwMode="auto">
          <a:xfrm>
            <a:off x="1447800" y="1475513"/>
            <a:ext cx="4120142" cy="30918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304DD-DF68-666C-48A3-2DEB732860AE}"/>
              </a:ext>
            </a:extLst>
          </p:cNvPr>
          <p:cNvSpPr txBox="1"/>
          <p:nvPr/>
        </p:nvSpPr>
        <p:spPr>
          <a:xfrm>
            <a:off x="1031371" y="1067204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8200" y="43948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0D53363-E299-B6E7-E4CC-3553D6630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31" y="1289042"/>
            <a:ext cx="4681937" cy="31812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FCB325-6597-BAB2-1576-E114580D112E}"/>
              </a:ext>
            </a:extLst>
          </p:cNvPr>
          <p:cNvSpPr txBox="1"/>
          <p:nvPr/>
        </p:nvSpPr>
        <p:spPr>
          <a:xfrm>
            <a:off x="818685" y="77713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8200" y="43948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563A0C-49EB-52D5-EBF2-4F40DFD31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65" y="913322"/>
            <a:ext cx="2246097" cy="37906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94F40E-5E9F-3FD4-84EC-3F6A81BC65F6}"/>
              </a:ext>
            </a:extLst>
          </p:cNvPr>
          <p:cNvSpPr txBox="1"/>
          <p:nvPr/>
        </p:nvSpPr>
        <p:spPr>
          <a:xfrm>
            <a:off x="-408620" y="240469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NB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0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8200" y="43948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F40E-5E9F-3FD4-84EC-3F6A81BC65F6}"/>
              </a:ext>
            </a:extLst>
          </p:cNvPr>
          <p:cNvSpPr txBox="1"/>
          <p:nvPr/>
        </p:nvSpPr>
        <p:spPr>
          <a:xfrm>
            <a:off x="-932236" y="2410167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GPS. </a:t>
            </a:r>
          </a:p>
        </p:txBody>
      </p:sp>
      <p:pic>
        <p:nvPicPr>
          <p:cNvPr id="5" name="Picture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E654D9C6-6B33-4CE9-7518-D93574745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87" y="144934"/>
            <a:ext cx="4070913" cy="470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3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8200" y="43948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F40E-5E9F-3FD4-84EC-3F6A81BC65F6}"/>
              </a:ext>
            </a:extLst>
          </p:cNvPr>
          <p:cNvSpPr txBox="1"/>
          <p:nvPr/>
        </p:nvSpPr>
        <p:spPr>
          <a:xfrm>
            <a:off x="-990600" y="1733550"/>
            <a:ext cx="525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</p:txBody>
      </p:sp>
      <p:pic>
        <p:nvPicPr>
          <p:cNvPr id="3" name="Picture 2" descr="A black background with blue and orange rectangles&#10;&#10;Description automatically generated">
            <a:extLst>
              <a:ext uri="{FF2B5EF4-FFF2-40B4-BE49-F238E27FC236}">
                <a16:creationId xmlns:a16="http://schemas.microsoft.com/office/drawing/2014/main" id="{42841BBA-F6A2-552F-147D-0C53B7590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26" y="347939"/>
            <a:ext cx="4077127" cy="47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447819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CF037-9B56-7CE8-3AD4-EF10AF4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4139"/>
            <a:ext cx="5348782" cy="2054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F9F9C-781F-52DC-C40A-58FF710CC7AC}"/>
              </a:ext>
            </a:extLst>
          </p:cNvPr>
          <p:cNvSpPr txBox="1"/>
          <p:nvPr/>
        </p:nvSpPr>
        <p:spPr>
          <a:xfrm>
            <a:off x="2133600" y="3232105"/>
            <a:ext cx="3429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2400" y="447819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F9F9C-781F-52DC-C40A-58FF710CC7AC}"/>
              </a:ext>
            </a:extLst>
          </p:cNvPr>
          <p:cNvSpPr txBox="1"/>
          <p:nvPr/>
        </p:nvSpPr>
        <p:spPr>
          <a:xfrm>
            <a:off x="2518989" y="3556357"/>
            <a:ext cx="3429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5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C9816-7AB2-CC44-B584-D644BE8B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2793"/>
            <a:ext cx="5562582" cy="24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90600" y="458479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3.1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(ĐKKT)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THỬ - ĐÁNH GIÁ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ản xem trước hình ảnh">
            <a:extLst>
              <a:ext uri="{FF2B5EF4-FFF2-40B4-BE49-F238E27FC236}">
                <a16:creationId xmlns:a16="http://schemas.microsoft.com/office/drawing/2014/main" id="{BB60284F-FFC6-2BBB-12CE-72D67638D0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5724"/>
          <a:stretch/>
        </p:blipFill>
        <p:spPr bwMode="auto">
          <a:xfrm>
            <a:off x="312906" y="951542"/>
            <a:ext cx="2362200" cy="28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3">
            <a:extLst>
              <a:ext uri="{FF2B5EF4-FFF2-40B4-BE49-F238E27FC236}">
                <a16:creationId xmlns:a16="http://schemas.microsoft.com/office/drawing/2014/main" id="{E93B0977-D719-143D-4562-A7D7253CC126}"/>
              </a:ext>
            </a:extLst>
          </p:cNvPr>
          <p:cNvSpPr/>
          <p:nvPr/>
        </p:nvSpPr>
        <p:spPr>
          <a:xfrm>
            <a:off x="97473" y="858277"/>
            <a:ext cx="3026727" cy="4075673"/>
          </a:xfrm>
          <a:custGeom>
            <a:avLst/>
            <a:gdLst/>
            <a:ahLst/>
            <a:cxnLst/>
            <a:rect l="l" t="t" r="r" b="b"/>
            <a:pathLst>
              <a:path w="5668010" h="3667125">
                <a:moveTo>
                  <a:pt x="0" y="219583"/>
                </a:moveTo>
                <a:lnTo>
                  <a:pt x="4461" y="175325"/>
                </a:lnTo>
                <a:lnTo>
                  <a:pt x="17258" y="134106"/>
                </a:lnTo>
                <a:lnTo>
                  <a:pt x="37506" y="96806"/>
                </a:lnTo>
                <a:lnTo>
                  <a:pt x="64323" y="64309"/>
                </a:lnTo>
                <a:lnTo>
                  <a:pt x="96826" y="37497"/>
                </a:lnTo>
                <a:lnTo>
                  <a:pt x="134132" y="17254"/>
                </a:lnTo>
                <a:lnTo>
                  <a:pt x="175358" y="4460"/>
                </a:lnTo>
                <a:lnTo>
                  <a:pt x="219621" y="0"/>
                </a:lnTo>
                <a:lnTo>
                  <a:pt x="5447728" y="0"/>
                </a:lnTo>
                <a:lnTo>
                  <a:pt x="5491991" y="4460"/>
                </a:lnTo>
                <a:lnTo>
                  <a:pt x="5533225" y="17254"/>
                </a:lnTo>
                <a:lnTo>
                  <a:pt x="5570545" y="37497"/>
                </a:lnTo>
                <a:lnTo>
                  <a:pt x="5603065" y="64309"/>
                </a:lnTo>
                <a:lnTo>
                  <a:pt x="5629900" y="96806"/>
                </a:lnTo>
                <a:lnTo>
                  <a:pt x="5650164" y="134106"/>
                </a:lnTo>
                <a:lnTo>
                  <a:pt x="5662972" y="175325"/>
                </a:lnTo>
                <a:lnTo>
                  <a:pt x="5667438" y="219583"/>
                </a:lnTo>
                <a:lnTo>
                  <a:pt x="5667438" y="3447415"/>
                </a:lnTo>
                <a:lnTo>
                  <a:pt x="5662972" y="3491677"/>
                </a:lnTo>
                <a:lnTo>
                  <a:pt x="5650164" y="3532911"/>
                </a:lnTo>
                <a:lnTo>
                  <a:pt x="5629900" y="3570231"/>
                </a:lnTo>
                <a:lnTo>
                  <a:pt x="5603065" y="3602751"/>
                </a:lnTo>
                <a:lnTo>
                  <a:pt x="5570545" y="3629586"/>
                </a:lnTo>
                <a:lnTo>
                  <a:pt x="5533225" y="3649851"/>
                </a:lnTo>
                <a:lnTo>
                  <a:pt x="5491991" y="3662658"/>
                </a:lnTo>
                <a:lnTo>
                  <a:pt x="5447728" y="3667125"/>
                </a:lnTo>
                <a:lnTo>
                  <a:pt x="219621" y="3667125"/>
                </a:lnTo>
                <a:lnTo>
                  <a:pt x="175358" y="3662658"/>
                </a:lnTo>
                <a:lnTo>
                  <a:pt x="134132" y="3649851"/>
                </a:lnTo>
                <a:lnTo>
                  <a:pt x="96826" y="3629586"/>
                </a:lnTo>
                <a:lnTo>
                  <a:pt x="64323" y="3602751"/>
                </a:lnTo>
                <a:lnTo>
                  <a:pt x="37506" y="3570231"/>
                </a:lnTo>
                <a:lnTo>
                  <a:pt x="17258" y="3532911"/>
                </a:lnTo>
                <a:lnTo>
                  <a:pt x="4461" y="3491677"/>
                </a:lnTo>
                <a:lnTo>
                  <a:pt x="0" y="344741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D416DBE-8058-841E-5800-0411A1806A16}"/>
              </a:ext>
            </a:extLst>
          </p:cNvPr>
          <p:cNvSpPr/>
          <p:nvPr/>
        </p:nvSpPr>
        <p:spPr>
          <a:xfrm>
            <a:off x="3221673" y="843059"/>
            <a:ext cx="3483927" cy="4075673"/>
          </a:xfrm>
          <a:custGeom>
            <a:avLst/>
            <a:gdLst/>
            <a:ahLst/>
            <a:cxnLst/>
            <a:rect l="l" t="t" r="r" b="b"/>
            <a:pathLst>
              <a:path w="5668010" h="3667125">
                <a:moveTo>
                  <a:pt x="0" y="219583"/>
                </a:moveTo>
                <a:lnTo>
                  <a:pt x="4461" y="175325"/>
                </a:lnTo>
                <a:lnTo>
                  <a:pt x="17258" y="134106"/>
                </a:lnTo>
                <a:lnTo>
                  <a:pt x="37506" y="96806"/>
                </a:lnTo>
                <a:lnTo>
                  <a:pt x="64323" y="64309"/>
                </a:lnTo>
                <a:lnTo>
                  <a:pt x="96826" y="37497"/>
                </a:lnTo>
                <a:lnTo>
                  <a:pt x="134132" y="17254"/>
                </a:lnTo>
                <a:lnTo>
                  <a:pt x="175358" y="4460"/>
                </a:lnTo>
                <a:lnTo>
                  <a:pt x="219621" y="0"/>
                </a:lnTo>
                <a:lnTo>
                  <a:pt x="5447728" y="0"/>
                </a:lnTo>
                <a:lnTo>
                  <a:pt x="5491991" y="4460"/>
                </a:lnTo>
                <a:lnTo>
                  <a:pt x="5533225" y="17254"/>
                </a:lnTo>
                <a:lnTo>
                  <a:pt x="5570545" y="37497"/>
                </a:lnTo>
                <a:lnTo>
                  <a:pt x="5603065" y="64309"/>
                </a:lnTo>
                <a:lnTo>
                  <a:pt x="5629900" y="96806"/>
                </a:lnTo>
                <a:lnTo>
                  <a:pt x="5650164" y="134106"/>
                </a:lnTo>
                <a:lnTo>
                  <a:pt x="5662972" y="175325"/>
                </a:lnTo>
                <a:lnTo>
                  <a:pt x="5667438" y="219583"/>
                </a:lnTo>
                <a:lnTo>
                  <a:pt x="5667438" y="3447415"/>
                </a:lnTo>
                <a:lnTo>
                  <a:pt x="5662972" y="3491677"/>
                </a:lnTo>
                <a:lnTo>
                  <a:pt x="5650164" y="3532911"/>
                </a:lnTo>
                <a:lnTo>
                  <a:pt x="5629900" y="3570231"/>
                </a:lnTo>
                <a:lnTo>
                  <a:pt x="5603065" y="3602751"/>
                </a:lnTo>
                <a:lnTo>
                  <a:pt x="5570545" y="3629586"/>
                </a:lnTo>
                <a:lnTo>
                  <a:pt x="5533225" y="3649851"/>
                </a:lnTo>
                <a:lnTo>
                  <a:pt x="5491991" y="3662658"/>
                </a:lnTo>
                <a:lnTo>
                  <a:pt x="5447728" y="3667125"/>
                </a:lnTo>
                <a:lnTo>
                  <a:pt x="219621" y="3667125"/>
                </a:lnTo>
                <a:lnTo>
                  <a:pt x="175358" y="3662658"/>
                </a:lnTo>
                <a:lnTo>
                  <a:pt x="134132" y="3649851"/>
                </a:lnTo>
                <a:lnTo>
                  <a:pt x="96826" y="3629586"/>
                </a:lnTo>
                <a:lnTo>
                  <a:pt x="64323" y="3602751"/>
                </a:lnTo>
                <a:lnTo>
                  <a:pt x="37506" y="3570231"/>
                </a:lnTo>
                <a:lnTo>
                  <a:pt x="17258" y="3532911"/>
                </a:lnTo>
                <a:lnTo>
                  <a:pt x="4461" y="3491677"/>
                </a:lnTo>
                <a:lnTo>
                  <a:pt x="0" y="344741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45B8F-9EFB-A67A-CF72-27447DF4EE50}"/>
              </a:ext>
            </a:extLst>
          </p:cNvPr>
          <p:cNvSpPr txBox="1"/>
          <p:nvPr/>
        </p:nvSpPr>
        <p:spPr>
          <a:xfrm>
            <a:off x="3276600" y="949226"/>
            <a:ext cx="342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Sau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NB,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 Li-Ion, pin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 Buck, boost.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VOM.</a:t>
            </a:r>
            <a:endParaRPr lang="vi-V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66444-DAE4-D85A-CD8A-F481FF482EF6}"/>
              </a:ext>
            </a:extLst>
          </p:cNvPr>
          <p:cNvSpPr txBox="1"/>
          <p:nvPr/>
        </p:nvSpPr>
        <p:spPr>
          <a:xfrm>
            <a:off x="483441" y="3698573"/>
            <a:ext cx="22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Board </a:t>
            </a:r>
            <a:r>
              <a:rPr lang="en-US" dirty="0" err="1">
                <a:solidFill>
                  <a:srgbClr val="002060"/>
                </a:solidFill>
              </a:rPr>
              <a:t>mạch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hệ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thống</a:t>
            </a:r>
            <a:endParaRPr lang="vi-V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hông có mô tả ảnh.">
            <a:extLst>
              <a:ext uri="{FF2B5EF4-FFF2-40B4-BE49-F238E27FC236}">
                <a16:creationId xmlns:a16="http://schemas.microsoft.com/office/drawing/2014/main" id="{1851063D-48F9-4B4B-A9D2-23AB7CD22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80015"/>
            <a:ext cx="1183811" cy="13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/>
          <p:cNvSpPr/>
          <p:nvPr/>
        </p:nvSpPr>
        <p:spPr bwMode="auto">
          <a:xfrm>
            <a:off x="41657" y="1927917"/>
            <a:ext cx="6858000" cy="68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</a14:hiddenLine>
            </a:ext>
          </a:extLst>
        </p:spPr>
        <p:txBody>
          <a:bodyPr lIns="10716" tIns="10716" rIns="10716" bIns="10716" anchor="ctr"/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THIẾT KẾ</a:t>
            </a:r>
            <a:r>
              <a:rPr lang="vi-VN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TRẠM GIÁM SÁT THỜI TIẾT </a:t>
            </a:r>
          </a:p>
          <a:p>
            <a:pPr algn="ctr"/>
            <a:r>
              <a:rPr 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SỬ DỤNG CÔNG NGHỆ NB-IOT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29014" y="10612042"/>
            <a:ext cx="58852" cy="5273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defTabSz="685800"/>
            <a:endParaRPr lang="en-US" sz="8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591" y="170003"/>
            <a:ext cx="5143829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KHOA HỌC TỰ NHIÊN- ĐHQG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ĐIỆN TỬ - VIỄN THÔNG</a:t>
            </a:r>
          </a:p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MÁY TÍNH - HỆ THỐNG NHÚNG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143000" y="145706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974975" algn="l"/>
              </a:tabLst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787" y="2826559"/>
            <a:ext cx="54024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573088" algn="l"/>
              </a:tabLst>
            </a:pP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Lê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sz="1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tabLst>
                <a:tab pos="573088" algn="l"/>
              </a:tabLst>
            </a:pP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 	   :  20200346 – ĐTVT K20 </a:t>
            </a:r>
          </a:p>
          <a:p>
            <a:pPr algn="l">
              <a:tabLst>
                <a:tab pos="573088" algn="l"/>
              </a:tabLst>
            </a:pP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 	   : 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</p:txBody>
      </p:sp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395B1B88-03A2-1522-03B5-AA29536ACF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-53185"/>
            <a:ext cx="1214654" cy="9809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642A9D-4ACF-AEB2-3D22-C252803BE4A7}"/>
              </a:ext>
            </a:extLst>
          </p:cNvPr>
          <p:cNvCxnSpPr/>
          <p:nvPr/>
        </p:nvCxnSpPr>
        <p:spPr>
          <a:xfrm>
            <a:off x="0" y="42481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C40C43-6E1E-876C-F07D-64F39A4AE64A}"/>
              </a:ext>
            </a:extLst>
          </p:cNvPr>
          <p:cNvSpPr txBox="1"/>
          <p:nvPr/>
        </p:nvSpPr>
        <p:spPr>
          <a:xfrm>
            <a:off x="680721" y="1231077"/>
            <a:ext cx="5496557" cy="29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Chí Minh, </a:t>
            </a:r>
            <a:r>
              <a:rPr lang="en-US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  </a:t>
            </a:r>
          </a:p>
        </p:txBody>
      </p:sp>
    </p:spTree>
    <p:extLst>
      <p:ext uri="{BB962C8B-B14F-4D97-AF65-F5344CB8AC3E}">
        <p14:creationId xmlns:p14="http://schemas.microsoft.com/office/powerpoint/2010/main" val="364019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6608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3.2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THỬ - ĐÁNH GIÁ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E93B0977-D719-143D-4562-A7D7253CC126}"/>
              </a:ext>
            </a:extLst>
          </p:cNvPr>
          <p:cNvSpPr/>
          <p:nvPr/>
        </p:nvSpPr>
        <p:spPr>
          <a:xfrm>
            <a:off x="97473" y="858277"/>
            <a:ext cx="3026727" cy="4075673"/>
          </a:xfrm>
          <a:custGeom>
            <a:avLst/>
            <a:gdLst/>
            <a:ahLst/>
            <a:cxnLst/>
            <a:rect l="l" t="t" r="r" b="b"/>
            <a:pathLst>
              <a:path w="5668010" h="3667125">
                <a:moveTo>
                  <a:pt x="0" y="219583"/>
                </a:moveTo>
                <a:lnTo>
                  <a:pt x="4461" y="175325"/>
                </a:lnTo>
                <a:lnTo>
                  <a:pt x="17258" y="134106"/>
                </a:lnTo>
                <a:lnTo>
                  <a:pt x="37506" y="96806"/>
                </a:lnTo>
                <a:lnTo>
                  <a:pt x="64323" y="64309"/>
                </a:lnTo>
                <a:lnTo>
                  <a:pt x="96826" y="37497"/>
                </a:lnTo>
                <a:lnTo>
                  <a:pt x="134132" y="17254"/>
                </a:lnTo>
                <a:lnTo>
                  <a:pt x="175358" y="4460"/>
                </a:lnTo>
                <a:lnTo>
                  <a:pt x="219621" y="0"/>
                </a:lnTo>
                <a:lnTo>
                  <a:pt x="5447728" y="0"/>
                </a:lnTo>
                <a:lnTo>
                  <a:pt x="5491991" y="4460"/>
                </a:lnTo>
                <a:lnTo>
                  <a:pt x="5533225" y="17254"/>
                </a:lnTo>
                <a:lnTo>
                  <a:pt x="5570545" y="37497"/>
                </a:lnTo>
                <a:lnTo>
                  <a:pt x="5603065" y="64309"/>
                </a:lnTo>
                <a:lnTo>
                  <a:pt x="5629900" y="96806"/>
                </a:lnTo>
                <a:lnTo>
                  <a:pt x="5650164" y="134106"/>
                </a:lnTo>
                <a:lnTo>
                  <a:pt x="5662972" y="175325"/>
                </a:lnTo>
                <a:lnTo>
                  <a:pt x="5667438" y="219583"/>
                </a:lnTo>
                <a:lnTo>
                  <a:pt x="5667438" y="3447415"/>
                </a:lnTo>
                <a:lnTo>
                  <a:pt x="5662972" y="3491677"/>
                </a:lnTo>
                <a:lnTo>
                  <a:pt x="5650164" y="3532911"/>
                </a:lnTo>
                <a:lnTo>
                  <a:pt x="5629900" y="3570231"/>
                </a:lnTo>
                <a:lnTo>
                  <a:pt x="5603065" y="3602751"/>
                </a:lnTo>
                <a:lnTo>
                  <a:pt x="5570545" y="3629586"/>
                </a:lnTo>
                <a:lnTo>
                  <a:pt x="5533225" y="3649851"/>
                </a:lnTo>
                <a:lnTo>
                  <a:pt x="5491991" y="3662658"/>
                </a:lnTo>
                <a:lnTo>
                  <a:pt x="5447728" y="3667125"/>
                </a:lnTo>
                <a:lnTo>
                  <a:pt x="219621" y="3667125"/>
                </a:lnTo>
                <a:lnTo>
                  <a:pt x="175358" y="3662658"/>
                </a:lnTo>
                <a:lnTo>
                  <a:pt x="134132" y="3649851"/>
                </a:lnTo>
                <a:lnTo>
                  <a:pt x="96826" y="3629586"/>
                </a:lnTo>
                <a:lnTo>
                  <a:pt x="64323" y="3602751"/>
                </a:lnTo>
                <a:lnTo>
                  <a:pt x="37506" y="3570231"/>
                </a:lnTo>
                <a:lnTo>
                  <a:pt x="17258" y="3532911"/>
                </a:lnTo>
                <a:lnTo>
                  <a:pt x="4461" y="3491677"/>
                </a:lnTo>
                <a:lnTo>
                  <a:pt x="0" y="344741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D416DBE-8058-841E-5800-0411A1806A16}"/>
              </a:ext>
            </a:extLst>
          </p:cNvPr>
          <p:cNvSpPr/>
          <p:nvPr/>
        </p:nvSpPr>
        <p:spPr>
          <a:xfrm>
            <a:off x="3221673" y="843059"/>
            <a:ext cx="3483927" cy="4075673"/>
          </a:xfrm>
          <a:custGeom>
            <a:avLst/>
            <a:gdLst/>
            <a:ahLst/>
            <a:cxnLst/>
            <a:rect l="l" t="t" r="r" b="b"/>
            <a:pathLst>
              <a:path w="5668010" h="3667125">
                <a:moveTo>
                  <a:pt x="0" y="219583"/>
                </a:moveTo>
                <a:lnTo>
                  <a:pt x="4461" y="175325"/>
                </a:lnTo>
                <a:lnTo>
                  <a:pt x="17258" y="134106"/>
                </a:lnTo>
                <a:lnTo>
                  <a:pt x="37506" y="96806"/>
                </a:lnTo>
                <a:lnTo>
                  <a:pt x="64323" y="64309"/>
                </a:lnTo>
                <a:lnTo>
                  <a:pt x="96826" y="37497"/>
                </a:lnTo>
                <a:lnTo>
                  <a:pt x="134132" y="17254"/>
                </a:lnTo>
                <a:lnTo>
                  <a:pt x="175358" y="4460"/>
                </a:lnTo>
                <a:lnTo>
                  <a:pt x="219621" y="0"/>
                </a:lnTo>
                <a:lnTo>
                  <a:pt x="5447728" y="0"/>
                </a:lnTo>
                <a:lnTo>
                  <a:pt x="5491991" y="4460"/>
                </a:lnTo>
                <a:lnTo>
                  <a:pt x="5533225" y="17254"/>
                </a:lnTo>
                <a:lnTo>
                  <a:pt x="5570545" y="37497"/>
                </a:lnTo>
                <a:lnTo>
                  <a:pt x="5603065" y="64309"/>
                </a:lnTo>
                <a:lnTo>
                  <a:pt x="5629900" y="96806"/>
                </a:lnTo>
                <a:lnTo>
                  <a:pt x="5650164" y="134106"/>
                </a:lnTo>
                <a:lnTo>
                  <a:pt x="5662972" y="175325"/>
                </a:lnTo>
                <a:lnTo>
                  <a:pt x="5667438" y="219583"/>
                </a:lnTo>
                <a:lnTo>
                  <a:pt x="5667438" y="3447415"/>
                </a:lnTo>
                <a:lnTo>
                  <a:pt x="5662972" y="3491677"/>
                </a:lnTo>
                <a:lnTo>
                  <a:pt x="5650164" y="3532911"/>
                </a:lnTo>
                <a:lnTo>
                  <a:pt x="5629900" y="3570231"/>
                </a:lnTo>
                <a:lnTo>
                  <a:pt x="5603065" y="3602751"/>
                </a:lnTo>
                <a:lnTo>
                  <a:pt x="5570545" y="3629586"/>
                </a:lnTo>
                <a:lnTo>
                  <a:pt x="5533225" y="3649851"/>
                </a:lnTo>
                <a:lnTo>
                  <a:pt x="5491991" y="3662658"/>
                </a:lnTo>
                <a:lnTo>
                  <a:pt x="5447728" y="3667125"/>
                </a:lnTo>
                <a:lnTo>
                  <a:pt x="219621" y="3667125"/>
                </a:lnTo>
                <a:lnTo>
                  <a:pt x="175358" y="3662658"/>
                </a:lnTo>
                <a:lnTo>
                  <a:pt x="134132" y="3649851"/>
                </a:lnTo>
                <a:lnTo>
                  <a:pt x="96826" y="3629586"/>
                </a:lnTo>
                <a:lnTo>
                  <a:pt x="64323" y="3602751"/>
                </a:lnTo>
                <a:lnTo>
                  <a:pt x="37506" y="3570231"/>
                </a:lnTo>
                <a:lnTo>
                  <a:pt x="17258" y="3532911"/>
                </a:lnTo>
                <a:lnTo>
                  <a:pt x="4461" y="3491677"/>
                </a:lnTo>
                <a:lnTo>
                  <a:pt x="0" y="344741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45B8F-9EFB-A67A-CF72-27447DF4EE50}"/>
              </a:ext>
            </a:extLst>
          </p:cNvPr>
          <p:cNvSpPr txBox="1"/>
          <p:nvPr/>
        </p:nvSpPr>
        <p:spPr>
          <a:xfrm>
            <a:off x="3276600" y="904473"/>
            <a:ext cx="342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Sau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GPS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:Bootloader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VCP_DEBUG. </a:t>
            </a:r>
          </a:p>
        </p:txBody>
      </p:sp>
      <p:pic>
        <p:nvPicPr>
          <p:cNvPr id="3" name="Picture 2" descr="An anemometer on a pole&#10;&#10;Description automatically generated">
            <a:extLst>
              <a:ext uri="{FF2B5EF4-FFF2-40B4-BE49-F238E27FC236}">
                <a16:creationId xmlns:a16="http://schemas.microsoft.com/office/drawing/2014/main" id="{97EA02BA-227E-C973-C8C3-3578271B8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3" y="940973"/>
            <a:ext cx="2188327" cy="3290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94FF0-3DB7-85EF-CE57-52AFBCA4A348}"/>
              </a:ext>
            </a:extLst>
          </p:cNvPr>
          <p:cNvSpPr txBox="1"/>
          <p:nvPr/>
        </p:nvSpPr>
        <p:spPr>
          <a:xfrm>
            <a:off x="68374" y="4231861"/>
            <a:ext cx="31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Mô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hình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đã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lắp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đặt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hoàn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chỉnh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vi-V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00900" y="434564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3.2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THỬ - ĐÁNH GIÁ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45B8F-9EFB-A67A-CF72-27447DF4EE50}"/>
              </a:ext>
            </a:extLst>
          </p:cNvPr>
          <p:cNvSpPr txBox="1"/>
          <p:nvPr/>
        </p:nvSpPr>
        <p:spPr>
          <a:xfrm>
            <a:off x="609601" y="3181350"/>
            <a:ext cx="624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Sau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12C336-8109-9C6C-BA31-7A525BA8A3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6592"/>
            <a:ext cx="5053705" cy="22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02059" y="46608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3.3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THỬ - ĐÁNH GIÁ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3B1B-79BE-7A76-032E-4BC9DB8B94D5}"/>
              </a:ext>
            </a:extLst>
          </p:cNvPr>
          <p:cNvSpPr txBox="1"/>
          <p:nvPr/>
        </p:nvSpPr>
        <p:spPr>
          <a:xfrm>
            <a:off x="573932" y="735422"/>
            <a:ext cx="61332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(~3.25V), Pin Li-Ion (~4.1V), module NB (~3.67V),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bụi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(~5.1V). Pin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(~11.5V).</a:t>
            </a:r>
          </a:p>
          <a:p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GPS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CS1 ĐHKHTN,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phường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quận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Tân Bình,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ktx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- ĐHQGHCM.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vi-V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2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9">
            <a:extLst>
              <a:ext uri="{FF2B5EF4-FFF2-40B4-BE49-F238E27FC236}">
                <a16:creationId xmlns:a16="http://schemas.microsoft.com/office/drawing/2014/main" id="{73C173E7-1349-DFA8-E539-69BDCA509BFE}"/>
              </a:ext>
            </a:extLst>
          </p:cNvPr>
          <p:cNvSpPr/>
          <p:nvPr/>
        </p:nvSpPr>
        <p:spPr>
          <a:xfrm>
            <a:off x="124655" y="2520453"/>
            <a:ext cx="6300979" cy="2334466"/>
          </a:xfrm>
          <a:custGeom>
            <a:avLst/>
            <a:gdLst/>
            <a:ahLst/>
            <a:cxnLst/>
            <a:rect l="l" t="t" r="r" b="b"/>
            <a:pathLst>
              <a:path w="10973435" h="1466850">
                <a:moveTo>
                  <a:pt x="0" y="87757"/>
                </a:moveTo>
                <a:lnTo>
                  <a:pt x="6903" y="53578"/>
                </a:lnTo>
                <a:lnTo>
                  <a:pt x="25731" y="25685"/>
                </a:lnTo>
                <a:lnTo>
                  <a:pt x="53658" y="6889"/>
                </a:lnTo>
                <a:lnTo>
                  <a:pt x="87858" y="0"/>
                </a:lnTo>
                <a:lnTo>
                  <a:pt x="10884979" y="0"/>
                </a:lnTo>
                <a:lnTo>
                  <a:pt x="10919178" y="6889"/>
                </a:lnTo>
                <a:lnTo>
                  <a:pt x="10947114" y="25685"/>
                </a:lnTo>
                <a:lnTo>
                  <a:pt x="10965953" y="53578"/>
                </a:lnTo>
                <a:lnTo>
                  <a:pt x="10972863" y="87757"/>
                </a:lnTo>
                <a:lnTo>
                  <a:pt x="10972863" y="1378965"/>
                </a:lnTo>
                <a:lnTo>
                  <a:pt x="10965953" y="1413164"/>
                </a:lnTo>
                <a:lnTo>
                  <a:pt x="10947114" y="1441100"/>
                </a:lnTo>
                <a:lnTo>
                  <a:pt x="10919178" y="1459940"/>
                </a:lnTo>
                <a:lnTo>
                  <a:pt x="10884979" y="1466850"/>
                </a:lnTo>
                <a:lnTo>
                  <a:pt x="87858" y="1466850"/>
                </a:lnTo>
                <a:lnTo>
                  <a:pt x="53658" y="1459940"/>
                </a:lnTo>
                <a:lnTo>
                  <a:pt x="25731" y="1441100"/>
                </a:lnTo>
                <a:lnTo>
                  <a:pt x="6903" y="1413164"/>
                </a:lnTo>
                <a:lnTo>
                  <a:pt x="0" y="1378965"/>
                </a:lnTo>
                <a:lnTo>
                  <a:pt x="0" y="87757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1802059" y="46608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4.1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– HƯỚNG PHÁT TRIỂN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3B1B-79BE-7A76-032E-4BC9DB8B94D5}"/>
              </a:ext>
            </a:extLst>
          </p:cNvPr>
          <p:cNvSpPr txBox="1"/>
          <p:nvPr/>
        </p:nvSpPr>
        <p:spPr>
          <a:xfrm>
            <a:off x="97473" y="940054"/>
            <a:ext cx="676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vi-V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6"/>
          <p:cNvGrpSpPr/>
          <p:nvPr/>
        </p:nvGrpSpPr>
        <p:grpSpPr>
          <a:xfrm>
            <a:off x="97473" y="813673"/>
            <a:ext cx="6330732" cy="1426363"/>
            <a:chOff x="519683" y="1362075"/>
            <a:chExt cx="11025251" cy="1170352"/>
          </a:xfrm>
        </p:grpSpPr>
        <p:pic>
          <p:nvPicPr>
            <p:cNvPr id="10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99" y="1362075"/>
              <a:ext cx="10973435" cy="1170352"/>
            </a:xfrm>
            <a:prstGeom prst="rect">
              <a:avLst/>
            </a:prstGeom>
          </p:spPr>
        </p:pic>
        <p:sp>
          <p:nvSpPr>
            <p:cNvPr id="11" name="object 8"/>
            <p:cNvSpPr/>
            <p:nvPr/>
          </p:nvSpPr>
          <p:spPr>
            <a:xfrm>
              <a:off x="614364" y="1447380"/>
              <a:ext cx="10878754" cy="1085046"/>
            </a:xfrm>
            <a:custGeom>
              <a:avLst/>
              <a:gdLst/>
              <a:ahLst/>
              <a:cxnLst/>
              <a:rect l="l" t="t" r="r" b="b"/>
              <a:pathLst>
                <a:path w="10973435" h="1466850">
                  <a:moveTo>
                    <a:pt x="10884979" y="0"/>
                  </a:moveTo>
                  <a:lnTo>
                    <a:pt x="87858" y="0"/>
                  </a:lnTo>
                  <a:lnTo>
                    <a:pt x="53658" y="6889"/>
                  </a:lnTo>
                  <a:lnTo>
                    <a:pt x="25731" y="25685"/>
                  </a:lnTo>
                  <a:lnTo>
                    <a:pt x="6903" y="53578"/>
                  </a:lnTo>
                  <a:lnTo>
                    <a:pt x="0" y="87757"/>
                  </a:lnTo>
                  <a:lnTo>
                    <a:pt x="0" y="1378965"/>
                  </a:lnTo>
                  <a:lnTo>
                    <a:pt x="6903" y="1413164"/>
                  </a:lnTo>
                  <a:lnTo>
                    <a:pt x="25731" y="1441100"/>
                  </a:lnTo>
                  <a:lnTo>
                    <a:pt x="53658" y="1459940"/>
                  </a:lnTo>
                  <a:lnTo>
                    <a:pt x="87858" y="1466850"/>
                  </a:lnTo>
                  <a:lnTo>
                    <a:pt x="10884979" y="1466850"/>
                  </a:lnTo>
                  <a:lnTo>
                    <a:pt x="10919178" y="1459940"/>
                  </a:lnTo>
                  <a:lnTo>
                    <a:pt x="10947114" y="1441100"/>
                  </a:lnTo>
                  <a:lnTo>
                    <a:pt x="10965953" y="1413164"/>
                  </a:lnTo>
                  <a:lnTo>
                    <a:pt x="10972863" y="1378965"/>
                  </a:lnTo>
                  <a:lnTo>
                    <a:pt x="10972863" y="87757"/>
                  </a:lnTo>
                  <a:lnTo>
                    <a:pt x="10965953" y="53578"/>
                  </a:lnTo>
                  <a:lnTo>
                    <a:pt x="10947114" y="25685"/>
                  </a:lnTo>
                  <a:lnTo>
                    <a:pt x="10919178" y="6889"/>
                  </a:lnTo>
                  <a:lnTo>
                    <a:pt x="10884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r>
                <a:rPr lang="en-US" dirty="0">
                  <a:solidFill>
                    <a:srgbClr val="002060"/>
                  </a:solidFill>
                </a:rPr>
                <a:t>      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Khoá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luận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đã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IoT.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đươc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tính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ra.</a:t>
              </a:r>
              <a:endPara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cấu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dây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gọn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gàn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chuyển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9"/>
            <p:cNvSpPr/>
            <p:nvPr/>
          </p:nvSpPr>
          <p:spPr>
            <a:xfrm>
              <a:off x="519683" y="1454013"/>
              <a:ext cx="10973435" cy="1078414"/>
            </a:xfrm>
            <a:custGeom>
              <a:avLst/>
              <a:gdLst/>
              <a:ahLst/>
              <a:cxnLst/>
              <a:rect l="l" t="t" r="r" b="b"/>
              <a:pathLst>
                <a:path w="10973435" h="1466850">
                  <a:moveTo>
                    <a:pt x="0" y="87757"/>
                  </a:moveTo>
                  <a:lnTo>
                    <a:pt x="6903" y="53578"/>
                  </a:lnTo>
                  <a:lnTo>
                    <a:pt x="25731" y="25685"/>
                  </a:lnTo>
                  <a:lnTo>
                    <a:pt x="53658" y="6889"/>
                  </a:lnTo>
                  <a:lnTo>
                    <a:pt x="87858" y="0"/>
                  </a:lnTo>
                  <a:lnTo>
                    <a:pt x="10884979" y="0"/>
                  </a:lnTo>
                  <a:lnTo>
                    <a:pt x="10919178" y="6889"/>
                  </a:lnTo>
                  <a:lnTo>
                    <a:pt x="10947114" y="25685"/>
                  </a:lnTo>
                  <a:lnTo>
                    <a:pt x="10965953" y="53578"/>
                  </a:lnTo>
                  <a:lnTo>
                    <a:pt x="10972863" y="87757"/>
                  </a:lnTo>
                  <a:lnTo>
                    <a:pt x="10972863" y="1378965"/>
                  </a:lnTo>
                  <a:lnTo>
                    <a:pt x="10965953" y="1413164"/>
                  </a:lnTo>
                  <a:lnTo>
                    <a:pt x="10947114" y="1441100"/>
                  </a:lnTo>
                  <a:lnTo>
                    <a:pt x="10919178" y="1459940"/>
                  </a:lnTo>
                  <a:lnTo>
                    <a:pt x="10884979" y="1466850"/>
                  </a:lnTo>
                  <a:lnTo>
                    <a:pt x="87858" y="1466850"/>
                  </a:lnTo>
                  <a:lnTo>
                    <a:pt x="53658" y="1459940"/>
                  </a:lnTo>
                  <a:lnTo>
                    <a:pt x="25731" y="1441100"/>
                  </a:lnTo>
                  <a:lnTo>
                    <a:pt x="6903" y="1413164"/>
                  </a:lnTo>
                  <a:lnTo>
                    <a:pt x="0" y="1378965"/>
                  </a:lnTo>
                  <a:lnTo>
                    <a:pt x="0" y="87757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523597A3-1B90-46C6-7451-C94F9E9CD377}"/>
              </a:ext>
            </a:extLst>
          </p:cNvPr>
          <p:cNvSpPr txBox="1"/>
          <p:nvPr/>
        </p:nvSpPr>
        <p:spPr>
          <a:xfrm>
            <a:off x="1537791" y="795983"/>
            <a:ext cx="2388941" cy="287899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10795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85"/>
              </a:spcBef>
            </a:pP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86061C7B-9CB7-3F3F-C573-8E18C0184B54}"/>
              </a:ext>
            </a:extLst>
          </p:cNvPr>
          <p:cNvSpPr txBox="1"/>
          <p:nvPr/>
        </p:nvSpPr>
        <p:spPr>
          <a:xfrm>
            <a:off x="1537790" y="2376504"/>
            <a:ext cx="2388941" cy="287899"/>
          </a:xfrm>
          <a:prstGeom prst="rect">
            <a:avLst/>
          </a:prstGeom>
          <a:solidFill>
            <a:srgbClr val="003366"/>
          </a:solidFill>
        </p:spPr>
        <p:txBody>
          <a:bodyPr vert="horz" wrap="square" lIns="0" tIns="10795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85"/>
              </a:spcBef>
            </a:pP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BAFB4-D601-BE57-A100-85724DA3BE81}"/>
              </a:ext>
            </a:extLst>
          </p:cNvPr>
          <p:cNvSpPr txBox="1"/>
          <p:nvPr/>
        </p:nvSpPr>
        <p:spPr>
          <a:xfrm>
            <a:off x="97473" y="2765128"/>
            <a:ext cx="6328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in3D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nhựa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3D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GPS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5-20 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>
                <a:solidFill>
                  <a:srgbClr val="001F5F"/>
                </a:solidFill>
                <a:latin typeface="Lato"/>
                <a:cs typeface="Lato"/>
              </a:rPr>
              <a:t>ĐKKT</a:t>
            </a:r>
            <a:r>
              <a:rPr lang="en-US" sz="1800" dirty="0">
                <a:solidFill>
                  <a:srgbClr val="001F5F"/>
                </a:solidFill>
                <a:latin typeface="Lato"/>
                <a:cs typeface="Lato"/>
              </a:rPr>
              <a:t> </a:t>
            </a:r>
            <a:r>
              <a:rPr lang="en-US" sz="1800" dirty="0" err="1">
                <a:solidFill>
                  <a:srgbClr val="001F5F"/>
                </a:solidFill>
                <a:latin typeface="Lato"/>
                <a:cs typeface="Lato"/>
              </a:rPr>
              <a:t>khác</a:t>
            </a:r>
            <a:r>
              <a:rPr lang="en-US" sz="1800" dirty="0">
                <a:solidFill>
                  <a:srgbClr val="001F5F"/>
                </a:solidFill>
                <a:latin typeface="Lato"/>
                <a:cs typeface="Lato"/>
              </a:rPr>
              <a:t> </a:t>
            </a:r>
            <a:r>
              <a:rPr lang="en-US" sz="1800" dirty="0" err="1">
                <a:solidFill>
                  <a:srgbClr val="001F5F"/>
                </a:solidFill>
                <a:latin typeface="Lato"/>
                <a:cs typeface="Lato"/>
              </a:rPr>
              <a:t>nhau</a:t>
            </a:r>
            <a:r>
              <a:rPr lang="en-US" sz="1800" dirty="0">
                <a:solidFill>
                  <a:srgbClr val="001F5F"/>
                </a:solidFill>
                <a:latin typeface="Lato"/>
                <a:cs typeface="Lato"/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vi-V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47800" y="47750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4.2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– HƯỚNG PHÁT TRIỂN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F938565-388E-0DFC-E36E-282295233CF9}"/>
              </a:ext>
            </a:extLst>
          </p:cNvPr>
          <p:cNvSpPr/>
          <p:nvPr/>
        </p:nvSpPr>
        <p:spPr>
          <a:xfrm>
            <a:off x="97473" y="925722"/>
            <a:ext cx="6608127" cy="4008228"/>
          </a:xfrm>
          <a:custGeom>
            <a:avLst/>
            <a:gdLst/>
            <a:ahLst/>
            <a:cxnLst/>
            <a:rect l="l" t="t" r="r" b="b"/>
            <a:pathLst>
              <a:path w="10973435" h="1466850">
                <a:moveTo>
                  <a:pt x="0" y="87757"/>
                </a:moveTo>
                <a:lnTo>
                  <a:pt x="6903" y="53578"/>
                </a:lnTo>
                <a:lnTo>
                  <a:pt x="25731" y="25685"/>
                </a:lnTo>
                <a:lnTo>
                  <a:pt x="53658" y="6889"/>
                </a:lnTo>
                <a:lnTo>
                  <a:pt x="87858" y="0"/>
                </a:lnTo>
                <a:lnTo>
                  <a:pt x="10884979" y="0"/>
                </a:lnTo>
                <a:lnTo>
                  <a:pt x="10919178" y="6889"/>
                </a:lnTo>
                <a:lnTo>
                  <a:pt x="10947114" y="25685"/>
                </a:lnTo>
                <a:lnTo>
                  <a:pt x="10965953" y="53578"/>
                </a:lnTo>
                <a:lnTo>
                  <a:pt x="10972863" y="87757"/>
                </a:lnTo>
                <a:lnTo>
                  <a:pt x="10972863" y="1378965"/>
                </a:lnTo>
                <a:lnTo>
                  <a:pt x="10965953" y="1413164"/>
                </a:lnTo>
                <a:lnTo>
                  <a:pt x="10947114" y="1441100"/>
                </a:lnTo>
                <a:lnTo>
                  <a:pt x="10919178" y="1459940"/>
                </a:lnTo>
                <a:lnTo>
                  <a:pt x="10884979" y="1466850"/>
                </a:lnTo>
                <a:lnTo>
                  <a:pt x="87858" y="1466850"/>
                </a:lnTo>
                <a:lnTo>
                  <a:pt x="53658" y="1459940"/>
                </a:lnTo>
                <a:lnTo>
                  <a:pt x="25731" y="1441100"/>
                </a:lnTo>
                <a:lnTo>
                  <a:pt x="6903" y="1413164"/>
                </a:lnTo>
                <a:lnTo>
                  <a:pt x="0" y="1378965"/>
                </a:lnTo>
                <a:lnTo>
                  <a:pt x="0" y="87757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FEC72-EFB9-ADD6-F164-2F89AE8E4960}"/>
              </a:ext>
            </a:extLst>
          </p:cNvPr>
          <p:cNvSpPr txBox="1"/>
          <p:nvPr/>
        </p:nvSpPr>
        <p:spPr>
          <a:xfrm>
            <a:off x="481717" y="993334"/>
            <a:ext cx="6147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thọ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 Li-Ion.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chắc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NB-IoT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app/web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IOS,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171FC-4B2F-F020-1DA2-1C9D65F3D8FC}"/>
              </a:ext>
            </a:extLst>
          </p:cNvPr>
          <p:cNvSpPr txBox="1"/>
          <p:nvPr/>
        </p:nvSpPr>
        <p:spPr>
          <a:xfrm>
            <a:off x="304800" y="1657350"/>
            <a:ext cx="601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60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SỰ THEO DÕI CỦA QUÝ THẦY CÔ.</a:t>
            </a:r>
            <a:endParaRPr lang="vi-VN" sz="3600" dirty="0">
              <a:solidFill>
                <a:srgbClr val="0060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555">
            <a:extLst>
              <a:ext uri="{FF2B5EF4-FFF2-40B4-BE49-F238E27FC236}">
                <a16:creationId xmlns:a16="http://schemas.microsoft.com/office/drawing/2014/main" id="{835151E9-A795-2334-E35C-B825F14B88B9}"/>
              </a:ext>
            </a:extLst>
          </p:cNvPr>
          <p:cNvGrpSpPr/>
          <p:nvPr/>
        </p:nvGrpSpPr>
        <p:grpSpPr>
          <a:xfrm>
            <a:off x="690787" y="1123950"/>
            <a:ext cx="4948013" cy="413936"/>
            <a:chOff x="569913" y="2218950"/>
            <a:chExt cx="4948013" cy="413936"/>
          </a:xfrm>
        </p:grpSpPr>
        <p:sp>
          <p:nvSpPr>
            <p:cNvPr id="20" name="모서리가 둥근 직사각형 550">
              <a:extLst>
                <a:ext uri="{FF2B5EF4-FFF2-40B4-BE49-F238E27FC236}">
                  <a16:creationId xmlns:a16="http://schemas.microsoft.com/office/drawing/2014/main" id="{B89A1310-F755-8170-9C50-D69F6F884E86}"/>
                </a:ext>
              </a:extLst>
            </p:cNvPr>
            <p:cNvSpPr/>
            <p:nvPr/>
          </p:nvSpPr>
          <p:spPr>
            <a:xfrm>
              <a:off x="569913" y="2218950"/>
              <a:ext cx="4948013" cy="4139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</a:pPr>
              <a:endParaRPr kumimoji="1" lang="en-US" altLang="ko-KR" sz="9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모서리가 둥근 직사각형 552">
              <a:extLst>
                <a:ext uri="{FF2B5EF4-FFF2-40B4-BE49-F238E27FC236}">
                  <a16:creationId xmlns:a16="http://schemas.microsoft.com/office/drawing/2014/main" id="{089220D0-42FB-4DEE-C9A2-9F81B3446329}"/>
                </a:ext>
              </a:extLst>
            </p:cNvPr>
            <p:cNvSpPr/>
            <p:nvPr/>
          </p:nvSpPr>
          <p:spPr>
            <a:xfrm>
              <a:off x="569913" y="2218950"/>
              <a:ext cx="512127" cy="413936"/>
            </a:xfrm>
            <a:custGeom>
              <a:avLst/>
              <a:gdLst/>
              <a:ahLst/>
              <a:cxnLst/>
              <a:rect l="l" t="t" r="r" b="b"/>
              <a:pathLst>
                <a:path w="512127" h="413936">
                  <a:moveTo>
                    <a:pt x="68991" y="0"/>
                  </a:moveTo>
                  <a:lnTo>
                    <a:pt x="512127" y="0"/>
                  </a:lnTo>
                  <a:lnTo>
                    <a:pt x="512127" y="413936"/>
                  </a:lnTo>
                  <a:lnTo>
                    <a:pt x="68991" y="413936"/>
                  </a:lnTo>
                  <a:cubicBezTo>
                    <a:pt x="30888" y="413936"/>
                    <a:pt x="0" y="383048"/>
                    <a:pt x="0" y="344945"/>
                  </a:cubicBezTo>
                  <a:lnTo>
                    <a:pt x="0" y="68991"/>
                  </a:lnTo>
                  <a:cubicBezTo>
                    <a:pt x="0" y="30888"/>
                    <a:pt x="30888" y="0"/>
                    <a:pt x="689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spc="-7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ko-KR" altLang="en-US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직사각형 554">
              <a:extLst>
                <a:ext uri="{FF2B5EF4-FFF2-40B4-BE49-F238E27FC236}">
                  <a16:creationId xmlns:a16="http://schemas.microsoft.com/office/drawing/2014/main" id="{8CE9237D-4D75-D8AF-E68B-0FA381688089}"/>
                </a:ext>
              </a:extLst>
            </p:cNvPr>
            <p:cNvSpPr/>
            <p:nvPr/>
          </p:nvSpPr>
          <p:spPr>
            <a:xfrm>
              <a:off x="1185123" y="2229780"/>
              <a:ext cx="19688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 QUAN ĐỀ TÀI </a:t>
              </a:r>
            </a:p>
          </p:txBody>
        </p:sp>
      </p:grpSp>
      <p:grpSp>
        <p:nvGrpSpPr>
          <p:cNvPr id="23" name="그룹 556">
            <a:extLst>
              <a:ext uri="{FF2B5EF4-FFF2-40B4-BE49-F238E27FC236}">
                <a16:creationId xmlns:a16="http://schemas.microsoft.com/office/drawing/2014/main" id="{D0F06B24-6458-4409-4FCF-68CABCCD26BB}"/>
              </a:ext>
            </a:extLst>
          </p:cNvPr>
          <p:cNvGrpSpPr/>
          <p:nvPr/>
        </p:nvGrpSpPr>
        <p:grpSpPr>
          <a:xfrm>
            <a:off x="690787" y="1736701"/>
            <a:ext cx="4983680" cy="413936"/>
            <a:chOff x="569913" y="2218950"/>
            <a:chExt cx="4983680" cy="413936"/>
          </a:xfrm>
        </p:grpSpPr>
        <p:sp>
          <p:nvSpPr>
            <p:cNvPr id="25" name="모서리가 둥근 직사각형 557">
              <a:extLst>
                <a:ext uri="{FF2B5EF4-FFF2-40B4-BE49-F238E27FC236}">
                  <a16:creationId xmlns:a16="http://schemas.microsoft.com/office/drawing/2014/main" id="{D90ABCAA-13EB-DC96-3296-874A80DD87C9}"/>
                </a:ext>
              </a:extLst>
            </p:cNvPr>
            <p:cNvSpPr/>
            <p:nvPr/>
          </p:nvSpPr>
          <p:spPr>
            <a:xfrm>
              <a:off x="605580" y="2218950"/>
              <a:ext cx="4948013" cy="4139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</a:pPr>
              <a:endParaRPr kumimoji="1" lang="en-US" altLang="ko-KR" sz="9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552">
              <a:extLst>
                <a:ext uri="{FF2B5EF4-FFF2-40B4-BE49-F238E27FC236}">
                  <a16:creationId xmlns:a16="http://schemas.microsoft.com/office/drawing/2014/main" id="{B93CBD61-7C8E-0762-A1BF-67013794BB46}"/>
                </a:ext>
              </a:extLst>
            </p:cNvPr>
            <p:cNvSpPr/>
            <p:nvPr/>
          </p:nvSpPr>
          <p:spPr>
            <a:xfrm>
              <a:off x="569913" y="2218950"/>
              <a:ext cx="512127" cy="413936"/>
            </a:xfrm>
            <a:custGeom>
              <a:avLst/>
              <a:gdLst/>
              <a:ahLst/>
              <a:cxnLst/>
              <a:rect l="l" t="t" r="r" b="b"/>
              <a:pathLst>
                <a:path w="512127" h="413936">
                  <a:moveTo>
                    <a:pt x="68991" y="0"/>
                  </a:moveTo>
                  <a:lnTo>
                    <a:pt x="512127" y="0"/>
                  </a:lnTo>
                  <a:lnTo>
                    <a:pt x="512127" y="413936"/>
                  </a:lnTo>
                  <a:lnTo>
                    <a:pt x="68991" y="413936"/>
                  </a:lnTo>
                  <a:cubicBezTo>
                    <a:pt x="30888" y="413936"/>
                    <a:pt x="0" y="383048"/>
                    <a:pt x="0" y="344945"/>
                  </a:cubicBezTo>
                  <a:lnTo>
                    <a:pt x="0" y="68991"/>
                  </a:lnTo>
                  <a:cubicBezTo>
                    <a:pt x="0" y="30888"/>
                    <a:pt x="30888" y="0"/>
                    <a:pt x="689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spc="-7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ko-KR" altLang="en-US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559">
              <a:extLst>
                <a:ext uri="{FF2B5EF4-FFF2-40B4-BE49-F238E27FC236}">
                  <a16:creationId xmlns:a16="http://schemas.microsoft.com/office/drawing/2014/main" id="{4D6A2683-9BB8-CAA8-6762-8BF7D57908B7}"/>
                </a:ext>
              </a:extLst>
            </p:cNvPr>
            <p:cNvSpPr/>
            <p:nvPr/>
          </p:nvSpPr>
          <p:spPr>
            <a:xfrm>
              <a:off x="1185123" y="2229780"/>
              <a:ext cx="3342203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3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1"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 KẾ MÔ HÌNH</a:t>
              </a:r>
            </a:p>
          </p:txBody>
        </p:sp>
      </p:grpSp>
      <p:grpSp>
        <p:nvGrpSpPr>
          <p:cNvPr id="33" name="그룹 560">
            <a:extLst>
              <a:ext uri="{FF2B5EF4-FFF2-40B4-BE49-F238E27FC236}">
                <a16:creationId xmlns:a16="http://schemas.microsoft.com/office/drawing/2014/main" id="{B3AED94D-046C-96E8-820D-FA433B7EAFD8}"/>
              </a:ext>
            </a:extLst>
          </p:cNvPr>
          <p:cNvGrpSpPr/>
          <p:nvPr/>
        </p:nvGrpSpPr>
        <p:grpSpPr>
          <a:xfrm>
            <a:off x="690787" y="2349452"/>
            <a:ext cx="4948013" cy="413936"/>
            <a:chOff x="569913" y="2218950"/>
            <a:chExt cx="4948013" cy="413936"/>
          </a:xfrm>
        </p:grpSpPr>
        <p:sp>
          <p:nvSpPr>
            <p:cNvPr id="34" name="모서리가 둥근 직사각형 561">
              <a:extLst>
                <a:ext uri="{FF2B5EF4-FFF2-40B4-BE49-F238E27FC236}">
                  <a16:creationId xmlns:a16="http://schemas.microsoft.com/office/drawing/2014/main" id="{244282BF-90B6-4BA2-23AC-5C3415BA1B0E}"/>
                </a:ext>
              </a:extLst>
            </p:cNvPr>
            <p:cNvSpPr/>
            <p:nvPr/>
          </p:nvSpPr>
          <p:spPr>
            <a:xfrm>
              <a:off x="569913" y="2218950"/>
              <a:ext cx="4948013" cy="4139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</a:pPr>
              <a:endParaRPr kumimoji="1" lang="en-US" altLang="ko-KR" sz="9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모서리가 둥근 직사각형 552">
              <a:extLst>
                <a:ext uri="{FF2B5EF4-FFF2-40B4-BE49-F238E27FC236}">
                  <a16:creationId xmlns:a16="http://schemas.microsoft.com/office/drawing/2014/main" id="{66E98D98-7FD2-11E9-5604-0AE7C5C81202}"/>
                </a:ext>
              </a:extLst>
            </p:cNvPr>
            <p:cNvSpPr/>
            <p:nvPr/>
          </p:nvSpPr>
          <p:spPr>
            <a:xfrm>
              <a:off x="569913" y="2218950"/>
              <a:ext cx="512127" cy="413936"/>
            </a:xfrm>
            <a:custGeom>
              <a:avLst/>
              <a:gdLst/>
              <a:ahLst/>
              <a:cxnLst/>
              <a:rect l="l" t="t" r="r" b="b"/>
              <a:pathLst>
                <a:path w="512127" h="413936">
                  <a:moveTo>
                    <a:pt x="68991" y="0"/>
                  </a:moveTo>
                  <a:lnTo>
                    <a:pt x="512127" y="0"/>
                  </a:lnTo>
                  <a:lnTo>
                    <a:pt x="512127" y="413936"/>
                  </a:lnTo>
                  <a:lnTo>
                    <a:pt x="68991" y="413936"/>
                  </a:lnTo>
                  <a:cubicBezTo>
                    <a:pt x="30888" y="413936"/>
                    <a:pt x="0" y="383048"/>
                    <a:pt x="0" y="344945"/>
                  </a:cubicBezTo>
                  <a:lnTo>
                    <a:pt x="0" y="68991"/>
                  </a:lnTo>
                  <a:cubicBezTo>
                    <a:pt x="0" y="30888"/>
                    <a:pt x="30888" y="0"/>
                    <a:pt x="689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spc="-7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ko-KR" altLang="en-US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563">
              <a:extLst>
                <a:ext uri="{FF2B5EF4-FFF2-40B4-BE49-F238E27FC236}">
                  <a16:creationId xmlns:a16="http://schemas.microsoft.com/office/drawing/2014/main" id="{A9833333-42AD-6106-BBA4-7077118589AA}"/>
                </a:ext>
              </a:extLst>
            </p:cNvPr>
            <p:cNvSpPr/>
            <p:nvPr/>
          </p:nvSpPr>
          <p:spPr>
            <a:xfrm>
              <a:off x="1185123" y="2229780"/>
              <a:ext cx="21579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KIỂM THỬ – ĐÁNH GIÁ</a:t>
              </a:r>
            </a:p>
          </p:txBody>
        </p:sp>
      </p:grpSp>
      <p:grpSp>
        <p:nvGrpSpPr>
          <p:cNvPr id="38" name="그룹 61">
            <a:extLst>
              <a:ext uri="{FF2B5EF4-FFF2-40B4-BE49-F238E27FC236}">
                <a16:creationId xmlns:a16="http://schemas.microsoft.com/office/drawing/2014/main" id="{3FB7BDC8-9137-1954-C342-2121EE6EA5A9}"/>
              </a:ext>
            </a:extLst>
          </p:cNvPr>
          <p:cNvGrpSpPr/>
          <p:nvPr/>
        </p:nvGrpSpPr>
        <p:grpSpPr>
          <a:xfrm>
            <a:off x="690786" y="2931019"/>
            <a:ext cx="4948013" cy="413936"/>
            <a:chOff x="569913" y="2218950"/>
            <a:chExt cx="4948013" cy="413936"/>
          </a:xfrm>
        </p:grpSpPr>
        <p:sp>
          <p:nvSpPr>
            <p:cNvPr id="39" name="모서리가 둥근 직사각형 561">
              <a:extLst>
                <a:ext uri="{FF2B5EF4-FFF2-40B4-BE49-F238E27FC236}">
                  <a16:creationId xmlns:a16="http://schemas.microsoft.com/office/drawing/2014/main" id="{9DA481C5-A813-3654-14B7-51BF8BFA0D90}"/>
                </a:ext>
              </a:extLst>
            </p:cNvPr>
            <p:cNvSpPr/>
            <p:nvPr/>
          </p:nvSpPr>
          <p:spPr>
            <a:xfrm>
              <a:off x="569913" y="2218950"/>
              <a:ext cx="4948013" cy="4139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</a:pPr>
              <a:endParaRPr kumimoji="1" lang="en-US" altLang="ko-KR" sz="9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모서리가 둥근 직사각형 552">
              <a:extLst>
                <a:ext uri="{FF2B5EF4-FFF2-40B4-BE49-F238E27FC236}">
                  <a16:creationId xmlns:a16="http://schemas.microsoft.com/office/drawing/2014/main" id="{3C1634A3-A0DF-937F-6678-8199037BDC15}"/>
                </a:ext>
              </a:extLst>
            </p:cNvPr>
            <p:cNvSpPr/>
            <p:nvPr/>
          </p:nvSpPr>
          <p:spPr>
            <a:xfrm>
              <a:off x="569913" y="2218950"/>
              <a:ext cx="512127" cy="413936"/>
            </a:xfrm>
            <a:custGeom>
              <a:avLst/>
              <a:gdLst/>
              <a:ahLst/>
              <a:cxnLst/>
              <a:rect l="l" t="t" r="r" b="b"/>
              <a:pathLst>
                <a:path w="512127" h="413936">
                  <a:moveTo>
                    <a:pt x="68991" y="0"/>
                  </a:moveTo>
                  <a:lnTo>
                    <a:pt x="512127" y="0"/>
                  </a:lnTo>
                  <a:lnTo>
                    <a:pt x="512127" y="413936"/>
                  </a:lnTo>
                  <a:lnTo>
                    <a:pt x="68991" y="413936"/>
                  </a:lnTo>
                  <a:cubicBezTo>
                    <a:pt x="30888" y="413936"/>
                    <a:pt x="0" y="383048"/>
                    <a:pt x="0" y="344945"/>
                  </a:cubicBezTo>
                  <a:lnTo>
                    <a:pt x="0" y="68991"/>
                  </a:lnTo>
                  <a:cubicBezTo>
                    <a:pt x="0" y="30888"/>
                    <a:pt x="30888" y="0"/>
                    <a:pt x="689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spc="-7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ko-KR" altLang="en-US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직사각형 64">
              <a:extLst>
                <a:ext uri="{FF2B5EF4-FFF2-40B4-BE49-F238E27FC236}">
                  <a16:creationId xmlns:a16="http://schemas.microsoft.com/office/drawing/2014/main" id="{BD31601C-A7C1-2212-7342-11C7FB311877}"/>
                </a:ext>
              </a:extLst>
            </p:cNvPr>
            <p:cNvSpPr/>
            <p:nvPr/>
          </p:nvSpPr>
          <p:spPr>
            <a:xfrm>
              <a:off x="1185123" y="2229780"/>
              <a:ext cx="31197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 – HƯỚNG PHÁT TRIỂN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E013FB72-1963-E546-8680-043BEE4B83AC}"/>
              </a:ext>
            </a:extLst>
          </p:cNvPr>
          <p:cNvSpPr txBox="1">
            <a:spLocks/>
          </p:cNvSpPr>
          <p:nvPr/>
        </p:nvSpPr>
        <p:spPr>
          <a:xfrm>
            <a:off x="-1138599" y="22773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TRÌNH BÀY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33400" y="457992"/>
            <a:ext cx="2915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Động đất 5.0 độ ở Kon Tum: Nhiều công trình ở vùng tâm chấn bị nứt | Báo  Dân trí">
            <a:extLst>
              <a:ext uri="{FF2B5EF4-FFF2-40B4-BE49-F238E27FC236}">
                <a16:creationId xmlns:a16="http://schemas.microsoft.com/office/drawing/2014/main" id="{1FD5555B-CD82-82D8-CAA0-69361348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" y="776810"/>
            <a:ext cx="3108611" cy="21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4736-092C-9544-3722-319A0AF4C986}"/>
              </a:ext>
            </a:extLst>
          </p:cNvPr>
          <p:cNvSpPr txBox="1"/>
          <p:nvPr/>
        </p:nvSpPr>
        <p:spPr>
          <a:xfrm>
            <a:off x="246434" y="2878910"/>
            <a:ext cx="2819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Kon Tum</a:t>
            </a:r>
          </a:p>
        </p:txBody>
      </p:sp>
      <p:pic>
        <p:nvPicPr>
          <p:cNvPr id="1030" name="Picture 6" descr="Vì sao miền Bắc xuất hiện nhiều điểm mưa lũ lịch sử trong tháng 7?">
            <a:extLst>
              <a:ext uri="{FF2B5EF4-FFF2-40B4-BE49-F238E27FC236}">
                <a16:creationId xmlns:a16="http://schemas.microsoft.com/office/drawing/2014/main" id="{A64F07A2-57A8-6FEE-AF77-1D4CE6BD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2" y="776810"/>
            <a:ext cx="3178898" cy="210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DEA5A-F1BC-DED9-EE5F-F5346737D505}"/>
              </a:ext>
            </a:extLst>
          </p:cNvPr>
          <p:cNvSpPr txBox="1"/>
          <p:nvPr/>
        </p:nvSpPr>
        <p:spPr>
          <a:xfrm>
            <a:off x="3429000" y="2894448"/>
            <a:ext cx="2915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Lũ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miền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bắc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BADFB-154C-520C-32EF-D13D24D3AEAE}"/>
              </a:ext>
            </a:extLst>
          </p:cNvPr>
          <p:cNvSpPr txBox="1"/>
          <p:nvPr/>
        </p:nvSpPr>
        <p:spPr>
          <a:xfrm>
            <a:off x="112865" y="3292590"/>
            <a:ext cx="62313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3366"/>
              </a:solidFill>
              <a:latin typeface="Lato"/>
              <a:cs typeface="Lato"/>
            </a:endParaRPr>
          </a:p>
          <a:p>
            <a:r>
              <a:rPr lang="vi-VN" sz="1800" dirty="0">
                <a:solidFill>
                  <a:srgbClr val="003366"/>
                </a:solidFill>
                <a:latin typeface="Lato"/>
                <a:cs typeface="Lato"/>
              </a:rPr>
              <a:t>Vấn</a:t>
            </a:r>
            <a:r>
              <a:rPr lang="vi-VN" sz="1800" spc="15" dirty="0">
                <a:solidFill>
                  <a:srgbClr val="003366"/>
                </a:solidFill>
                <a:latin typeface="Lato"/>
                <a:cs typeface="Lato"/>
              </a:rPr>
              <a:t> </a:t>
            </a:r>
            <a:r>
              <a:rPr lang="vi-VN" sz="1800" spc="-25" dirty="0">
                <a:solidFill>
                  <a:srgbClr val="003366"/>
                </a:solidFill>
                <a:latin typeface="Lato"/>
                <a:cs typeface="Lato"/>
              </a:rPr>
              <a:t>đề</a:t>
            </a:r>
            <a:r>
              <a:rPr lang="en-US" sz="1800" spc="-25" dirty="0">
                <a:solidFill>
                  <a:srgbClr val="003366"/>
                </a:solidFill>
                <a:latin typeface="Lato"/>
                <a:cs typeface="Lato"/>
              </a:rPr>
              <a:t> : 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pc="-25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spc="-25" dirty="0">
              <a:solidFill>
                <a:schemeClr val="bg1">
                  <a:lumMod val="95000"/>
                </a:schemeClr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-25" dirty="0">
                <a:solidFill>
                  <a:srgbClr val="003366"/>
                </a:solidFill>
                <a:latin typeface="Lato"/>
                <a:cs typeface="Lato"/>
              </a:rPr>
              <a:t>	</a:t>
            </a:r>
          </a:p>
          <a:p>
            <a:r>
              <a:rPr lang="en-US" spc="-25" dirty="0">
                <a:solidFill>
                  <a:srgbClr val="003366"/>
                </a:solidFill>
                <a:latin typeface="Lato"/>
                <a:cs typeface="Lato"/>
              </a:rPr>
              <a:t>	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kịp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 err="1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pc="-25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pc="-25" dirty="0">
                <a:solidFill>
                  <a:srgbClr val="003366"/>
                </a:solidFill>
                <a:latin typeface="Lato"/>
                <a:cs typeface="Lato"/>
              </a:rPr>
              <a:t>	</a:t>
            </a:r>
            <a:endParaRPr lang="en-US" sz="1800" spc="-25" dirty="0">
              <a:solidFill>
                <a:schemeClr val="bg1">
                  <a:lumMod val="95000"/>
                </a:schemeClr>
              </a:solidFill>
              <a:highlight>
                <a:srgbClr val="800000"/>
              </a:highlight>
              <a:latin typeface="Lato"/>
              <a:cs typeface="Lato"/>
            </a:endParaRPr>
          </a:p>
          <a:p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33400" y="457992"/>
            <a:ext cx="2915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BADFB-154C-520C-32EF-D13D24D3AEAE}"/>
              </a:ext>
            </a:extLst>
          </p:cNvPr>
          <p:cNvSpPr txBox="1"/>
          <p:nvPr/>
        </p:nvSpPr>
        <p:spPr>
          <a:xfrm>
            <a:off x="1828800" y="788985"/>
            <a:ext cx="48964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spc="-2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spc="-2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spc="-2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spc="-2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spc="-25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Vantage Pro2</a:t>
            </a:r>
            <a:r>
              <a:rPr lang="en-US" sz="15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 weather station with a weather station and a weather station&#10;&#10;Description automatically generated">
            <a:extLst>
              <a:ext uri="{FF2B5EF4-FFF2-40B4-BE49-F238E27FC236}">
                <a16:creationId xmlns:a16="http://schemas.microsoft.com/office/drawing/2014/main" id="{15F62428-7877-728C-9F76-9C29796C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00150"/>
            <a:ext cx="1981199" cy="23928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A54A0-E480-456C-908D-5CD089EC380D}"/>
              </a:ext>
            </a:extLst>
          </p:cNvPr>
          <p:cNvSpPr/>
          <p:nvPr/>
        </p:nvSpPr>
        <p:spPr>
          <a:xfrm>
            <a:off x="201140" y="2038350"/>
            <a:ext cx="48280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bỉ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09600" y="457992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khoá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A54A0-E480-456C-908D-5CD089EC380D}"/>
              </a:ext>
            </a:extLst>
          </p:cNvPr>
          <p:cNvSpPr/>
          <p:nvPr/>
        </p:nvSpPr>
        <p:spPr>
          <a:xfrm>
            <a:off x="228600" y="915305"/>
            <a:ext cx="64008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trạm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NarrowBand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Internet of Things (NB-IoT)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NB-IoT.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Giai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Kicad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37070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BBC3E21-E8B7-0224-AE7C-331413CE36B6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1A80-CE0B-8DBC-49CA-A59E4F83C642}"/>
              </a:ext>
            </a:extLst>
          </p:cNvPr>
          <p:cNvSpPr txBox="1"/>
          <p:nvPr/>
        </p:nvSpPr>
        <p:spPr>
          <a:xfrm>
            <a:off x="358123" y="1016706"/>
            <a:ext cx="6553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module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NarrowBand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Internet of Things (NB-IoT).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server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rắp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8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19200" y="447819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44CCFF0C-E6D4-3CA9-FCB6-1593994D4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74025"/>
            <a:ext cx="6259579" cy="276586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EBBC3E21-E8B7-0224-AE7C-331413CE36B6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14400" y="421788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5F97CBE-E71E-B8B4-86EC-0D42680406B4}"/>
              </a:ext>
            </a:extLst>
          </p:cNvPr>
          <p:cNvSpPr txBox="1">
            <a:spLocks/>
          </p:cNvSpPr>
          <p:nvPr/>
        </p:nvSpPr>
        <p:spPr>
          <a:xfrm>
            <a:off x="0" y="288581"/>
            <a:ext cx="6858000" cy="811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1" 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DE4E-B5AF-0F65-D929-7029A00346B3}"/>
              </a:ext>
            </a:extLst>
          </p:cNvPr>
          <p:cNvSpPr txBox="1"/>
          <p:nvPr/>
        </p:nvSpPr>
        <p:spPr>
          <a:xfrm>
            <a:off x="609600" y="27732"/>
            <a:ext cx="413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MÔ HÌNH </a:t>
            </a:r>
          </a:p>
        </p:txBody>
      </p:sp>
      <p:sp>
        <p:nvSpPr>
          <p:cNvPr id="6" name="모서리가 둥근 직사각형 552">
            <a:extLst>
              <a:ext uri="{FF2B5EF4-FFF2-40B4-BE49-F238E27FC236}">
                <a16:creationId xmlns:a16="http://schemas.microsoft.com/office/drawing/2014/main" id="{201E2609-8D68-0D1A-E674-D56810C60EC5}"/>
              </a:ext>
            </a:extLst>
          </p:cNvPr>
          <p:cNvSpPr/>
          <p:nvPr/>
        </p:nvSpPr>
        <p:spPr>
          <a:xfrm>
            <a:off x="97473" y="27732"/>
            <a:ext cx="512127" cy="413936"/>
          </a:xfrm>
          <a:custGeom>
            <a:avLst/>
            <a:gdLst/>
            <a:ahLst/>
            <a:cxnLst/>
            <a:rect l="l" t="t" r="r" b="b"/>
            <a:pathLst>
              <a:path w="512127" h="413936">
                <a:moveTo>
                  <a:pt x="68991" y="0"/>
                </a:moveTo>
                <a:lnTo>
                  <a:pt x="512127" y="0"/>
                </a:lnTo>
                <a:lnTo>
                  <a:pt x="512127" y="413936"/>
                </a:lnTo>
                <a:lnTo>
                  <a:pt x="68991" y="413936"/>
                </a:lnTo>
                <a:cubicBezTo>
                  <a:pt x="30888" y="413936"/>
                  <a:pt x="0" y="383048"/>
                  <a:pt x="0" y="344945"/>
                </a:cubicBezTo>
                <a:lnTo>
                  <a:pt x="0" y="68991"/>
                </a:lnTo>
                <a:cubicBezTo>
                  <a:pt x="0" y="30888"/>
                  <a:pt x="30888" y="0"/>
                  <a:pt x="6899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ko-KR" altLang="en-US" sz="1400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8F07B79-9250-FF73-CA4D-5B9D2174B7D2}"/>
              </a:ext>
            </a:extLst>
          </p:cNvPr>
          <p:cNvSpPr/>
          <p:nvPr/>
        </p:nvSpPr>
        <p:spPr>
          <a:xfrm>
            <a:off x="113372" y="804839"/>
            <a:ext cx="6668427" cy="4050080"/>
          </a:xfrm>
          <a:custGeom>
            <a:avLst/>
            <a:gdLst/>
            <a:ahLst/>
            <a:cxnLst/>
            <a:rect l="l" t="t" r="r" b="b"/>
            <a:pathLst>
              <a:path w="5010150" h="4276725">
                <a:moveTo>
                  <a:pt x="0" y="256032"/>
                </a:moveTo>
                <a:lnTo>
                  <a:pt x="4122" y="209990"/>
                </a:lnTo>
                <a:lnTo>
                  <a:pt x="16009" y="166663"/>
                </a:lnTo>
                <a:lnTo>
                  <a:pt x="34939" y="126774"/>
                </a:lnTo>
                <a:lnTo>
                  <a:pt x="60190" y="91042"/>
                </a:lnTo>
                <a:lnTo>
                  <a:pt x="91042" y="60190"/>
                </a:lnTo>
                <a:lnTo>
                  <a:pt x="126774" y="34939"/>
                </a:lnTo>
                <a:lnTo>
                  <a:pt x="166663" y="16009"/>
                </a:lnTo>
                <a:lnTo>
                  <a:pt x="209990" y="4122"/>
                </a:lnTo>
                <a:lnTo>
                  <a:pt x="256031" y="0"/>
                </a:lnTo>
                <a:lnTo>
                  <a:pt x="4753991" y="0"/>
                </a:lnTo>
                <a:lnTo>
                  <a:pt x="4800037" y="4122"/>
                </a:lnTo>
                <a:lnTo>
                  <a:pt x="4843375" y="16009"/>
                </a:lnTo>
                <a:lnTo>
                  <a:pt x="4883281" y="34939"/>
                </a:lnTo>
                <a:lnTo>
                  <a:pt x="4919033" y="60190"/>
                </a:lnTo>
                <a:lnTo>
                  <a:pt x="4949906" y="91042"/>
                </a:lnTo>
                <a:lnTo>
                  <a:pt x="4975177" y="126774"/>
                </a:lnTo>
                <a:lnTo>
                  <a:pt x="4994124" y="166663"/>
                </a:lnTo>
                <a:lnTo>
                  <a:pt x="5006023" y="209990"/>
                </a:lnTo>
                <a:lnTo>
                  <a:pt x="5010150" y="256032"/>
                </a:lnTo>
                <a:lnTo>
                  <a:pt x="5010150" y="4020527"/>
                </a:lnTo>
                <a:lnTo>
                  <a:pt x="5006023" y="4066566"/>
                </a:lnTo>
                <a:lnTo>
                  <a:pt x="4994124" y="4109898"/>
                </a:lnTo>
                <a:lnTo>
                  <a:pt x="4975177" y="4149800"/>
                </a:lnTo>
                <a:lnTo>
                  <a:pt x="4949906" y="4185549"/>
                </a:lnTo>
                <a:lnTo>
                  <a:pt x="4919033" y="4216420"/>
                </a:lnTo>
                <a:lnTo>
                  <a:pt x="4883281" y="4241690"/>
                </a:lnTo>
                <a:lnTo>
                  <a:pt x="4843375" y="4260636"/>
                </a:lnTo>
                <a:lnTo>
                  <a:pt x="4800037" y="4272534"/>
                </a:lnTo>
                <a:lnTo>
                  <a:pt x="4753991" y="4276661"/>
                </a:lnTo>
                <a:lnTo>
                  <a:pt x="256031" y="4276661"/>
                </a:lnTo>
                <a:lnTo>
                  <a:pt x="209990" y="4272534"/>
                </a:lnTo>
                <a:lnTo>
                  <a:pt x="166663" y="4260636"/>
                </a:lnTo>
                <a:lnTo>
                  <a:pt x="126774" y="4241690"/>
                </a:lnTo>
                <a:lnTo>
                  <a:pt x="91042" y="4216420"/>
                </a:lnTo>
                <a:lnTo>
                  <a:pt x="60190" y="4185549"/>
                </a:lnTo>
                <a:lnTo>
                  <a:pt x="34939" y="4149800"/>
                </a:lnTo>
                <a:lnTo>
                  <a:pt x="16009" y="4109898"/>
                </a:lnTo>
                <a:lnTo>
                  <a:pt x="4122" y="4066566"/>
                </a:lnTo>
                <a:lnTo>
                  <a:pt x="0" y="4020527"/>
                </a:lnTo>
                <a:lnTo>
                  <a:pt x="0" y="256032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FE8C921D-F99E-F182-CA83-04AA320A2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6" y="1632525"/>
            <a:ext cx="6411509" cy="24006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5E7CE-A605-0BC7-62BF-797C445B7774}"/>
              </a:ext>
            </a:extLst>
          </p:cNvPr>
          <p:cNvSpPr txBox="1"/>
          <p:nvPr/>
        </p:nvSpPr>
        <p:spPr>
          <a:xfrm>
            <a:off x="800100" y="948736"/>
            <a:ext cx="525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1178</Words>
  <Application>Microsoft Office PowerPoint</Application>
  <PresentationFormat>Custom</PresentationFormat>
  <Paragraphs>184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Wingdings</vt:lpstr>
      <vt:lpstr>Office Theme</vt:lpstr>
      <vt:lpstr>KHOÁ LUẬN TỐT NGHIỆP    CỬ NHÂN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lee kingsman</cp:lastModifiedBy>
  <cp:revision>565</cp:revision>
  <cp:lastPrinted>2017-01-09T04:13:00Z</cp:lastPrinted>
  <dcterms:created xsi:type="dcterms:W3CDTF">2022-07-06T04:26:00Z</dcterms:created>
  <dcterms:modified xsi:type="dcterms:W3CDTF">2024-08-14T15:55:32Z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