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7"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Maven Pro" panose="020B0604020202020204" charset="0"/>
      <p:regular r:id="rId19"/>
      <p:bold r:id="rId20"/>
    </p:embeddedFont>
    <p:embeddedFont>
      <p:font typeface="Maven Pro SemiBold" panose="020B0604020202020204" charset="0"/>
      <p:regular r:id="rId21"/>
      <p:bold r:id="rId22"/>
    </p:embeddedFont>
    <p:embeddedFont>
      <p:font typeface="Microsoft YaHei" panose="020B0503020204020204" pitchFamily="34" charset="-122"/>
      <p:regular r:id="rId23"/>
      <p:bold r:id="rId24"/>
    </p:embeddedFont>
    <p:embeddedFont>
      <p:font typeface="Nunito" pitchFamily="2" charset="0"/>
      <p:regular r:id="rId25"/>
      <p:bold r:id="rId26"/>
      <p:italic r:id="rId27"/>
      <p:boldItalic r:id="rId28"/>
    </p:embeddedFont>
    <p:embeddedFont>
      <p:font typeface="Nunito ExtraBold" pitchFamily="2" charset="0"/>
      <p:bold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avis St. Loui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02" autoAdjust="0"/>
  </p:normalViewPr>
  <p:slideViewPr>
    <p:cSldViewPr snapToGrid="0">
      <p:cViewPr varScale="1">
        <p:scale>
          <a:sx n="120" d="100"/>
          <a:sy n="120" d="100"/>
        </p:scale>
        <p:origin x="134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4-29T17:11:46.471" idx="1">
    <p:pos x="6000" y="0"/>
    <p:text>How does the recommendation system reduce transaction costs for customers?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Arial"/>
                <a:ea typeface="Arial"/>
                <a:cs typeface="Arial"/>
                <a:sym typeface="Arial"/>
              </a:rPr>
              <a:t>Hello. I’m Travis, along with my teammates Ankita, Eric, Jing, and Riya, we’ll be presenting our recommendation system for books.</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 summary, our team talked about the customer and business value of a recommendation system and how an item-based recommendation system works. We then shared specific details about the technology, prediction process, and output of our book recommendation system. Our team highlighted a few limitations of the recommendation system; however, the improved customer experience, personalized service, and increased sales benefits far outweigh any limitations of our book recommendation system, or any recommendation system in general. Thank you for your time and attention</a:t>
            </a:r>
          </a:p>
        </p:txBody>
      </p:sp>
    </p:spTree>
    <p:extLst>
      <p:ext uri="{BB962C8B-B14F-4D97-AF65-F5344CB8AC3E}">
        <p14:creationId xmlns:p14="http://schemas.microsoft.com/office/powerpoint/2010/main" val="11389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677a6fb1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677a6fb1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We’ll start our presentation by discussing the business problem. Next, we’ll describe what an item-based recommendation system is and then move into the technologies we used to build our book recommendation system. After explaining the technology, we’ll walk you through the data storage process, prediction steps, and show an actual book recommendation output. </a:t>
            </a:r>
            <a:r>
              <a:rPr lang="en-US"/>
              <a:t>Finally, we’ll talk about a few limitations of our recommender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677a6fb14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677a6fb14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229e0740a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229e0740a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2677a6fb1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2677a6fb1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2677a6fb1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2677a6fb1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2677a6fb1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2677a6fb1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677a6fb14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2677a6fb1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269e92b62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269e92b62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 dirty="0"/>
              <a:t>With the limited computational resources available to us, we were unable to run our book recommendation system on the entire dataset. We successfully loaded all data into Amazon S3 and built the model with Jupyter Notebook in SageMaker; however, we pulled a subset of the data to test that our model performed as expected. The recommendation model is fully operational and can be implemented for any business use cases that have the appropriate computational resources. Another limitation is the number of recommendations provided to a user. It’s not feasable to provide all book recommendations to a user; therefore, a business decision needs to be made regarding the top number of books, for example 20 or 30, provided to a specifc user. Third, </a:t>
            </a:r>
            <a:r>
              <a:rPr lang="en-US" dirty="0">
                <a:solidFill>
                  <a:srgbClr val="1D1C1D"/>
                </a:solidFill>
                <a:latin typeface="Slack-Lato"/>
              </a:rPr>
              <a:t>evaluating the effectiveness of any recommendation system is challenging due to underlying preference assumptions. Finally, f</a:t>
            </a:r>
            <a:r>
              <a:rPr lang="en-US" b="0" i="0" dirty="0">
                <a:solidFill>
                  <a:srgbClr val="1D1C1D"/>
                </a:solidFill>
                <a:effectLst/>
                <a:latin typeface="Slack-Lato"/>
              </a:rPr>
              <a:t>inding similar products is difficult for niche books.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96DD-330C-400F-89A0-710747B146A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61180E8-85F8-4EF9-A111-20D4500C958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878898-E443-43ED-9877-38C3D01478AC}"/>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5" name="Footer Placeholder 4">
            <a:extLst>
              <a:ext uri="{FF2B5EF4-FFF2-40B4-BE49-F238E27FC236}">
                <a16:creationId xmlns:a16="http://schemas.microsoft.com/office/drawing/2014/main" id="{9FC2B6FC-9A5F-44CE-A309-042B0CCBD4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E3BC7D-680E-41AC-B4A1-642381894E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64484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D02E-29A0-42C2-AF36-56502643F8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BC5C08-C52A-4465-B139-870F2CD14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C3DFA-D2FA-490B-ADDA-6702601622F5}"/>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5" name="Footer Placeholder 4">
            <a:extLst>
              <a:ext uri="{FF2B5EF4-FFF2-40B4-BE49-F238E27FC236}">
                <a16:creationId xmlns:a16="http://schemas.microsoft.com/office/drawing/2014/main" id="{193E208A-9244-419E-B5C1-D5CB095FA0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D21F0E-86B0-4D25-BBBA-DD5D32D42A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63171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0B4612-0D6D-4F59-A28B-5EFF0BB25B32}"/>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AA77BE-2825-432F-8199-09995779184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D0305-ECAD-4A36-B2F2-FFD1B60ACDB4}"/>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5" name="Footer Placeholder 4">
            <a:extLst>
              <a:ext uri="{FF2B5EF4-FFF2-40B4-BE49-F238E27FC236}">
                <a16:creationId xmlns:a16="http://schemas.microsoft.com/office/drawing/2014/main" id="{676DA513-16AD-404B-8BA8-112F794D5E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865693-AA99-44D7-A846-CD2C901D1D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68822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8177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E07A-3009-455A-A3C6-9CE5E01F4C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CE9607-7332-4D9A-ACEB-668303315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F640AA-B5AB-4255-9B59-AF930AE044C4}"/>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5" name="Footer Placeholder 4">
            <a:extLst>
              <a:ext uri="{FF2B5EF4-FFF2-40B4-BE49-F238E27FC236}">
                <a16:creationId xmlns:a16="http://schemas.microsoft.com/office/drawing/2014/main" id="{CB886D61-1692-4BAF-B215-66A59025B9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921D90-5B66-4571-989F-AD4790478F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02414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5B27-5102-497B-A002-F71CAE60CBD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40F312-E288-4C79-AA1E-961C70665BC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5DC7A-3349-42D4-8038-6CCAFCC12F00}"/>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5" name="Footer Placeholder 4">
            <a:extLst>
              <a:ext uri="{FF2B5EF4-FFF2-40B4-BE49-F238E27FC236}">
                <a16:creationId xmlns:a16="http://schemas.microsoft.com/office/drawing/2014/main" id="{BF4219C3-27AC-461B-9754-4155323BB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C1D33A-9579-4E0C-8758-94DBBDD1BD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8568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D16B-2E23-492E-AEB6-84E37D2EBB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74BCC-5B6B-435C-931F-0529E1BDA8F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BDF360-006E-44D5-B0C9-AC1CBC207B3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D65516-B470-4960-866F-330AE73259B5}"/>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6" name="Footer Placeholder 5">
            <a:extLst>
              <a:ext uri="{FF2B5EF4-FFF2-40B4-BE49-F238E27FC236}">
                <a16:creationId xmlns:a16="http://schemas.microsoft.com/office/drawing/2014/main" id="{AEF7FF80-5952-4DCD-B2EA-7F01FB66F8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18A181-C711-422B-8BDC-0C6C5D38F1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88613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2CE8-E14B-4AA3-BE22-C1956E8FBC1E}"/>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B82B3-4B42-4D0C-B342-752E296C000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2BE34-4510-4D76-9191-921F6B8604D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9227FE-DBCE-4379-9CE3-FB1F18E51DE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FC36EB1-0C34-4C14-97D8-BA6F5EFB3EE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539D7B-BEE2-46CD-9759-520D9C4963C6}"/>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8" name="Footer Placeholder 7">
            <a:extLst>
              <a:ext uri="{FF2B5EF4-FFF2-40B4-BE49-F238E27FC236}">
                <a16:creationId xmlns:a16="http://schemas.microsoft.com/office/drawing/2014/main" id="{DB1646A9-DC18-49CB-BC17-FCFF1D3A5F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D6052DE-8628-4A84-9859-E91497AB3E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00589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7DB8-FAEA-48D3-899B-831653D4D6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328CB8-267F-4582-A2F2-F0584D0D4904}"/>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4" name="Footer Placeholder 3">
            <a:extLst>
              <a:ext uri="{FF2B5EF4-FFF2-40B4-BE49-F238E27FC236}">
                <a16:creationId xmlns:a16="http://schemas.microsoft.com/office/drawing/2014/main" id="{F656EFD6-CC57-47D6-BE86-EA2A23EF2AF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CB39BB1-9719-4B2F-A709-E968B72334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9332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25BA8-B1A9-4DD8-AB05-54ED3C126D14}"/>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3" name="Footer Placeholder 2">
            <a:extLst>
              <a:ext uri="{FF2B5EF4-FFF2-40B4-BE49-F238E27FC236}">
                <a16:creationId xmlns:a16="http://schemas.microsoft.com/office/drawing/2014/main" id="{379A540E-66C6-435F-A848-E1BCA57DD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94E1168-DC4C-4ACC-A90C-9CCAC1284C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244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C87D-A66D-4AA2-84FA-3059C07CA01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EA0724-E7F4-4D39-89F7-E96A4D441E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5B0306-5EC4-451F-BBE6-DCEDF95BD01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B668B6-669F-41CB-BB4C-61927722D16B}"/>
              </a:ext>
            </a:extLst>
          </p:cNvPr>
          <p:cNvSpPr>
            <a:spLocks noGrp="1"/>
          </p:cNvSpPr>
          <p:nvPr>
            <p:ph type="dt" sz="half" idx="10"/>
          </p:nvPr>
        </p:nvSpPr>
        <p:spPr/>
        <p:txBody>
          <a:bodyPr/>
          <a:lstStyle/>
          <a:p>
            <a:fld id="{48A87A34-81AB-432B-8DAE-1953F412C126}" type="datetimeFigureOut">
              <a:rPr lang="en-US" smtClean="0"/>
              <a:t>4/30/2022</a:t>
            </a:fld>
            <a:endParaRPr lang="en-US" dirty="0"/>
          </a:p>
        </p:txBody>
      </p:sp>
      <p:sp>
        <p:nvSpPr>
          <p:cNvPr id="6" name="Footer Placeholder 5">
            <a:extLst>
              <a:ext uri="{FF2B5EF4-FFF2-40B4-BE49-F238E27FC236}">
                <a16:creationId xmlns:a16="http://schemas.microsoft.com/office/drawing/2014/main" id="{09EDCA32-EBE8-469E-9B10-E4DDF844C1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0C8B0A-9A8B-4997-9B67-5504C93B17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60134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A8A1-F706-4404-B8F8-94499D18DB4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65E673-CAE7-405C-B253-45398849825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683B95F-687C-4B80-9826-9227C3CDDED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AB4C8DA-2393-40BE-9A4B-83DF91303171}"/>
              </a:ext>
            </a:extLst>
          </p:cNvPr>
          <p:cNvSpPr>
            <a:spLocks noGrp="1"/>
          </p:cNvSpPr>
          <p:nvPr>
            <p:ph type="dt" sz="half" idx="10"/>
          </p:nvPr>
        </p:nvSpPr>
        <p:spPr/>
        <p:txBody>
          <a:bodyPr/>
          <a:lstStyle/>
          <a:p>
            <a:fld id="{48A87A34-81AB-432B-8DAE-1953F412C126}" type="datetimeFigureOut">
              <a:rPr lang="en-US" smtClean="0"/>
              <a:pPr/>
              <a:t>4/30/2022</a:t>
            </a:fld>
            <a:endParaRPr lang="en-US" dirty="0"/>
          </a:p>
        </p:txBody>
      </p:sp>
      <p:sp>
        <p:nvSpPr>
          <p:cNvPr id="6" name="Footer Placeholder 5">
            <a:extLst>
              <a:ext uri="{FF2B5EF4-FFF2-40B4-BE49-F238E27FC236}">
                <a16:creationId xmlns:a16="http://schemas.microsoft.com/office/drawing/2014/main" id="{5CA5CAAC-747D-4BCF-9F70-D6A6F9F1DF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E67B51-70B9-4068-AF62-9AB48A981C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11717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2FE0D-19DB-404B-A8EA-72587B41754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977636-E3C7-4EFD-ADBD-0FFC68AB08F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18D4C-3960-43FD-B96E-CC1662C1C4B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4/30/2022</a:t>
            </a:fld>
            <a:endParaRPr lang="en-US" dirty="0"/>
          </a:p>
        </p:txBody>
      </p:sp>
      <p:sp>
        <p:nvSpPr>
          <p:cNvPr id="5" name="Footer Placeholder 4">
            <a:extLst>
              <a:ext uri="{FF2B5EF4-FFF2-40B4-BE49-F238E27FC236}">
                <a16:creationId xmlns:a16="http://schemas.microsoft.com/office/drawing/2014/main" id="{A0781EC2-C165-454C-8B57-0CDE6E039E5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A684C0-0A1E-4BE2-804F-8F986441650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04464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comments" Target="../comments/comment1.xml"/><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29.png"/><Relationship Id="rId3" Type="http://schemas.openxmlformats.org/officeDocument/2006/relationships/notesSlide" Target="../notesSlides/notesSlide8.xml"/><Relationship Id="rId7" Type="http://schemas.openxmlformats.org/officeDocument/2006/relationships/image" Target="../media/image24.png"/><Relationship Id="rId12" Type="http://schemas.openxmlformats.org/officeDocument/2006/relationships/hyperlink" Target="http://www.flickr.com/photos/61423903@N06/7357608430/" TargetMode="External"/><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image" Target="../media/image23.png"/><Relationship Id="rId11" Type="http://schemas.openxmlformats.org/officeDocument/2006/relationships/image" Target="../media/image28.jp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Google Shape;278;p13"/>
          <p:cNvSpPr txBox="1">
            <a:spLocks noGrp="1"/>
          </p:cNvSpPr>
          <p:nvPr>
            <p:ph type="ctrTitle"/>
          </p:nvPr>
        </p:nvSpPr>
        <p:spPr>
          <a:xfrm>
            <a:off x="4790485" y="485523"/>
            <a:ext cx="4353512" cy="1518970"/>
          </a:xfrm>
          <a:prstGeom prst="rect">
            <a:avLst/>
          </a:prstGeom>
          <a:solidFill>
            <a:schemeClr val="accent4">
              <a:lumMod val="20000"/>
              <a:lumOff val="80000"/>
            </a:schemeClr>
          </a:solidFill>
        </p:spPr>
        <p:txBody>
          <a:bodyPr spcFirstLastPara="1" lIns="91425" tIns="91425" rIns="91425" bIns="91425" anchor="t" anchorCtr="0">
            <a:noAutofit/>
          </a:bodyPr>
          <a:lstStyle/>
          <a:p>
            <a:pPr marL="0" lvl="0" indent="0" rtl="0">
              <a:spcBef>
                <a:spcPts val="0"/>
              </a:spcBef>
              <a:spcAft>
                <a:spcPts val="0"/>
              </a:spcAft>
              <a:buNone/>
            </a:pPr>
            <a:r>
              <a:rPr lang="en-US" sz="3800" b="1" dirty="0">
                <a:latin typeface="Maven Pro" panose="020B0604020202020204" charset="0"/>
                <a:cs typeface="Aharoni" panose="02010803020104030203" pitchFamily="2" charset="-79"/>
              </a:rPr>
              <a:t>Recommendation System</a:t>
            </a:r>
            <a:br>
              <a:rPr lang="en-US" sz="3800" b="1" dirty="0">
                <a:latin typeface="Maven Pro" panose="020B0604020202020204" charset="0"/>
                <a:cs typeface="Aharoni" panose="02010803020104030203" pitchFamily="2" charset="-79"/>
              </a:rPr>
            </a:br>
            <a:br>
              <a:rPr lang="en-US" sz="3800" b="1" dirty="0">
                <a:latin typeface="Maven Pro" panose="020B0604020202020204" charset="0"/>
                <a:cs typeface="Aharoni" panose="02010803020104030203" pitchFamily="2" charset="-79"/>
              </a:rPr>
            </a:br>
            <a:br>
              <a:rPr lang="en-US" sz="3800" b="1" dirty="0">
                <a:latin typeface="Maven Pro" panose="020B0604020202020204" charset="0"/>
                <a:cs typeface="Aharoni" panose="02010803020104030203" pitchFamily="2" charset="-79"/>
              </a:rPr>
            </a:br>
            <a:endParaRPr lang="en-US" sz="3800" b="1" dirty="0">
              <a:latin typeface="Maven Pro" panose="020B0604020202020204" charset="0"/>
              <a:cs typeface="Aharoni" panose="02010803020104030203" pitchFamily="2" charset="-79"/>
            </a:endParaRPr>
          </a:p>
        </p:txBody>
      </p:sp>
      <p:sp>
        <p:nvSpPr>
          <p:cNvPr id="74" name="Rectangle 7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12074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618" y="293914"/>
            <a:ext cx="4507024" cy="451280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commendation System -Understanding The Basic Concepts">
            <a:extLst>
              <a:ext uri="{FF2B5EF4-FFF2-40B4-BE49-F238E27FC236}">
                <a16:creationId xmlns:a16="http://schemas.microsoft.com/office/drawing/2014/main" id="{0AEB5FAC-C7FF-43D8-8268-54B43B8BE4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375" y="2004969"/>
            <a:ext cx="4468976" cy="242441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7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5358" y="2238744"/>
            <a:ext cx="548639" cy="505095"/>
            <a:chOff x="3940602" y="308034"/>
            <a:chExt cx="2116791" cy="3428999"/>
          </a:xfrm>
          <a:solidFill>
            <a:schemeClr val="accent4"/>
          </a:solidFill>
        </p:grpSpPr>
        <p:sp>
          <p:nvSpPr>
            <p:cNvPr id="79" name="Rectangle 7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9411CFB-1E09-4D96-A7B5-23855F9A364E}"/>
              </a:ext>
            </a:extLst>
          </p:cNvPr>
          <p:cNvSpPr txBox="1"/>
          <p:nvPr/>
        </p:nvSpPr>
        <p:spPr>
          <a:xfrm>
            <a:off x="5041955" y="3506058"/>
            <a:ext cx="3939728" cy="923330"/>
          </a:xfrm>
          <a:prstGeom prst="rect">
            <a:avLst/>
          </a:prstGeom>
          <a:noFill/>
        </p:spPr>
        <p:txBody>
          <a:bodyPr wrap="square" rtlCol="0">
            <a:spAutoFit/>
          </a:bodyPr>
          <a:lstStyle/>
          <a:p>
            <a:pPr algn="just"/>
            <a:r>
              <a:rPr lang="en-IN" b="1" dirty="0"/>
              <a:t>Group 3 </a:t>
            </a:r>
          </a:p>
          <a:p>
            <a:pPr algn="just"/>
            <a:r>
              <a:rPr lang="en-IN" sz="1800" b="0" u="none" strike="noStrike" dirty="0">
                <a:effectLst/>
              </a:rPr>
              <a:t>Ankita Bagaria, Hao Chun </a:t>
            </a:r>
            <a:r>
              <a:rPr lang="en-IN" sz="1800" b="0" u="none" strike="noStrike" dirty="0" err="1">
                <a:effectLst/>
              </a:rPr>
              <a:t>Niu</a:t>
            </a:r>
            <a:r>
              <a:rPr lang="en-IN" sz="1800" b="0" u="none" strike="noStrike" dirty="0">
                <a:effectLst/>
              </a:rPr>
              <a:t> (Eric), Jing </a:t>
            </a:r>
            <a:r>
              <a:rPr lang="en-IN" sz="1800" b="0" u="none" strike="noStrike" dirty="0" err="1">
                <a:effectLst/>
              </a:rPr>
              <a:t>Xie</a:t>
            </a:r>
            <a:r>
              <a:rPr lang="en-IN" sz="1800" b="0" u="none" strike="noStrike" dirty="0">
                <a:effectLst/>
              </a:rPr>
              <a:t>, Riya Khurana, Travis St. Louis</a:t>
            </a:r>
            <a:endParaRPr lang="en-IN" dirty="0"/>
          </a:p>
        </p:txBody>
      </p:sp>
      <p:pic>
        <p:nvPicPr>
          <p:cNvPr id="8" name="Picture 7">
            <a:extLst>
              <a:ext uri="{FF2B5EF4-FFF2-40B4-BE49-F238E27FC236}">
                <a16:creationId xmlns:a16="http://schemas.microsoft.com/office/drawing/2014/main" id="{D7D07A8D-7D6E-43E4-AB3E-B39D97E0EF35}"/>
              </a:ext>
            </a:extLst>
          </p:cNvPr>
          <p:cNvPicPr>
            <a:picLocks noChangeAspect="1"/>
          </p:cNvPicPr>
          <p:nvPr/>
        </p:nvPicPr>
        <p:blipFill>
          <a:blip r:embed="rId4"/>
          <a:stretch>
            <a:fillRect/>
          </a:stretch>
        </p:blipFill>
        <p:spPr>
          <a:xfrm>
            <a:off x="1120747" y="363617"/>
            <a:ext cx="952500" cy="1051531"/>
          </a:xfrm>
          <a:prstGeom prst="rect">
            <a:avLst/>
          </a:prstGeom>
        </p:spPr>
      </p:pic>
      <p:pic>
        <p:nvPicPr>
          <p:cNvPr id="10" name="Picture 9">
            <a:extLst>
              <a:ext uri="{FF2B5EF4-FFF2-40B4-BE49-F238E27FC236}">
                <a16:creationId xmlns:a16="http://schemas.microsoft.com/office/drawing/2014/main" id="{8FDB8C77-B891-4313-9E23-3EF2EEFDE443}"/>
              </a:ext>
            </a:extLst>
          </p:cNvPr>
          <p:cNvPicPr>
            <a:picLocks noChangeAspect="1"/>
          </p:cNvPicPr>
          <p:nvPr/>
        </p:nvPicPr>
        <p:blipFill>
          <a:blip r:embed="rId5"/>
          <a:stretch>
            <a:fillRect/>
          </a:stretch>
        </p:blipFill>
        <p:spPr>
          <a:xfrm>
            <a:off x="3046839" y="412547"/>
            <a:ext cx="1038225" cy="1187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70DF6C-91FA-4293-B12B-97FD070C8E7D}"/>
              </a:ext>
            </a:extLst>
          </p:cNvPr>
          <p:cNvSpPr>
            <a:spLocks noGrp="1"/>
          </p:cNvSpPr>
          <p:nvPr>
            <p:ph type="body" idx="1"/>
          </p:nvPr>
        </p:nvSpPr>
        <p:spPr>
          <a:xfrm>
            <a:off x="752559" y="1173346"/>
            <a:ext cx="7334691" cy="3319141"/>
          </a:xfrm>
        </p:spPr>
        <p:txBody>
          <a:bodyPr>
            <a:normAutofit/>
          </a:bodyPr>
          <a:lstStyle/>
          <a:p>
            <a:r>
              <a:rPr lang="en-IN" dirty="0">
                <a:latin typeface="Slack-Lato"/>
              </a:rPr>
              <a:t>Business value</a:t>
            </a:r>
          </a:p>
          <a:p>
            <a:r>
              <a:rPr lang="en-IN" dirty="0">
                <a:latin typeface="Slack-Lato"/>
              </a:rPr>
              <a:t>How recommendation system works</a:t>
            </a:r>
          </a:p>
          <a:p>
            <a:r>
              <a:rPr lang="en-IN" dirty="0">
                <a:latin typeface="Slack-Lato"/>
              </a:rPr>
              <a:t>Our book recommendation system</a:t>
            </a:r>
          </a:p>
          <a:p>
            <a:pPr lvl="1"/>
            <a:r>
              <a:rPr lang="en-IN" dirty="0">
                <a:latin typeface="Slack-Lato"/>
              </a:rPr>
              <a:t>Technology used</a:t>
            </a:r>
          </a:p>
          <a:p>
            <a:pPr lvl="1"/>
            <a:r>
              <a:rPr lang="en-IN" dirty="0">
                <a:latin typeface="Slack-Lato"/>
              </a:rPr>
              <a:t>Prediction process</a:t>
            </a:r>
          </a:p>
          <a:p>
            <a:pPr lvl="1"/>
            <a:r>
              <a:rPr lang="en-IN" dirty="0">
                <a:latin typeface="Slack-Lato"/>
              </a:rPr>
              <a:t>Recommendation output</a:t>
            </a:r>
          </a:p>
          <a:p>
            <a:r>
              <a:rPr lang="en-IN" dirty="0">
                <a:latin typeface="Slack-Lato"/>
              </a:rPr>
              <a:t>Limitations of recommender system</a:t>
            </a:r>
          </a:p>
          <a:p>
            <a:r>
              <a:rPr lang="en-IN" dirty="0">
                <a:latin typeface="Slack-Lato"/>
              </a:rPr>
              <a:t>Benefits</a:t>
            </a:r>
          </a:p>
          <a:p>
            <a:pPr lvl="1"/>
            <a:r>
              <a:rPr lang="en-IN" dirty="0">
                <a:latin typeface="Slack-Lato"/>
              </a:rPr>
              <a:t>Improved customer experience</a:t>
            </a:r>
          </a:p>
          <a:p>
            <a:pPr lvl="1"/>
            <a:r>
              <a:rPr lang="en-IN" dirty="0">
                <a:latin typeface="Slack-Lato"/>
              </a:rPr>
              <a:t>Personalized service</a:t>
            </a:r>
          </a:p>
          <a:p>
            <a:pPr lvl="1"/>
            <a:r>
              <a:rPr lang="en-IN" dirty="0">
                <a:latin typeface="Slack-Lato"/>
              </a:rPr>
              <a:t>Increased sales</a:t>
            </a:r>
          </a:p>
        </p:txBody>
      </p:sp>
      <p:sp>
        <p:nvSpPr>
          <p:cNvPr id="4" name="Google Shape;387;p21">
            <a:extLst>
              <a:ext uri="{FF2B5EF4-FFF2-40B4-BE49-F238E27FC236}">
                <a16:creationId xmlns:a16="http://schemas.microsoft.com/office/drawing/2014/main" id="{2CF9EAE8-16E3-4E84-A483-E328CC878675}"/>
              </a:ext>
            </a:extLst>
          </p:cNvPr>
          <p:cNvSpPr txBox="1">
            <a:spLocks/>
          </p:cNvSpPr>
          <p:nvPr/>
        </p:nvSpPr>
        <p:spPr>
          <a:xfrm>
            <a:off x="603658" y="191620"/>
            <a:ext cx="7733550" cy="1099230"/>
          </a:xfrm>
          <a:prstGeom prst="rect">
            <a:avLst/>
          </a:prstGeom>
        </p:spPr>
        <p:txBody>
          <a:bodyPr spcFirstLastPara="1" vert="horz" wrap="square" lIns="91425" tIns="91425" rIns="91425" bIns="91425" rtlCol="0" anchor="t" anchorCtr="0">
            <a:norm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b="1" dirty="0">
                <a:solidFill>
                  <a:srgbClr val="424242"/>
                </a:solidFill>
                <a:latin typeface="Maven Pro" panose="020B0604020202020204" charset="0"/>
                <a:ea typeface="+mn-ea"/>
                <a:cs typeface="+mn-cs"/>
              </a:rPr>
              <a:t>Conclusion</a:t>
            </a:r>
          </a:p>
        </p:txBody>
      </p:sp>
    </p:spTree>
    <p:extLst>
      <p:ext uri="{BB962C8B-B14F-4D97-AF65-F5344CB8AC3E}">
        <p14:creationId xmlns:p14="http://schemas.microsoft.com/office/powerpoint/2010/main" val="27134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8" name="Flowchart: Connector 7">
            <a:extLst>
              <a:ext uri="{FF2B5EF4-FFF2-40B4-BE49-F238E27FC236}">
                <a16:creationId xmlns:a16="http://schemas.microsoft.com/office/drawing/2014/main" id="{6CED9DBE-7CFE-447F-B90E-9B6B9EB9C3D8}"/>
              </a:ext>
            </a:extLst>
          </p:cNvPr>
          <p:cNvSpPr/>
          <p:nvPr/>
        </p:nvSpPr>
        <p:spPr>
          <a:xfrm>
            <a:off x="790122" y="1308904"/>
            <a:ext cx="558350" cy="517891"/>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01</a:t>
            </a:r>
          </a:p>
        </p:txBody>
      </p:sp>
      <p:sp>
        <p:nvSpPr>
          <p:cNvPr id="17" name="Flowchart: Connector 16">
            <a:extLst>
              <a:ext uri="{FF2B5EF4-FFF2-40B4-BE49-F238E27FC236}">
                <a16:creationId xmlns:a16="http://schemas.microsoft.com/office/drawing/2014/main" id="{47806C95-08F7-4C76-9643-A2BDFAD62453}"/>
              </a:ext>
            </a:extLst>
          </p:cNvPr>
          <p:cNvSpPr/>
          <p:nvPr/>
        </p:nvSpPr>
        <p:spPr>
          <a:xfrm>
            <a:off x="782029" y="1873998"/>
            <a:ext cx="558350" cy="517891"/>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02</a:t>
            </a:r>
          </a:p>
        </p:txBody>
      </p:sp>
      <p:sp>
        <p:nvSpPr>
          <p:cNvPr id="18" name="Flowchart: Connector 17">
            <a:extLst>
              <a:ext uri="{FF2B5EF4-FFF2-40B4-BE49-F238E27FC236}">
                <a16:creationId xmlns:a16="http://schemas.microsoft.com/office/drawing/2014/main" id="{8331E5CE-5F36-4D22-A6FF-4A9C3DD1C0F3}"/>
              </a:ext>
            </a:extLst>
          </p:cNvPr>
          <p:cNvSpPr/>
          <p:nvPr/>
        </p:nvSpPr>
        <p:spPr>
          <a:xfrm>
            <a:off x="782030" y="2462315"/>
            <a:ext cx="558350" cy="517891"/>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03</a:t>
            </a:r>
          </a:p>
        </p:txBody>
      </p:sp>
      <p:sp>
        <p:nvSpPr>
          <p:cNvPr id="20" name="Flowchart: Connector 19">
            <a:extLst>
              <a:ext uri="{FF2B5EF4-FFF2-40B4-BE49-F238E27FC236}">
                <a16:creationId xmlns:a16="http://schemas.microsoft.com/office/drawing/2014/main" id="{092FBEBD-085C-4407-842E-53DE896FA586}"/>
              </a:ext>
            </a:extLst>
          </p:cNvPr>
          <p:cNvSpPr/>
          <p:nvPr/>
        </p:nvSpPr>
        <p:spPr>
          <a:xfrm>
            <a:off x="766440" y="3602127"/>
            <a:ext cx="558350" cy="517891"/>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05</a:t>
            </a:r>
          </a:p>
        </p:txBody>
      </p:sp>
      <p:sp>
        <p:nvSpPr>
          <p:cNvPr id="21" name="Flowchart: Connector 20">
            <a:extLst>
              <a:ext uri="{FF2B5EF4-FFF2-40B4-BE49-F238E27FC236}">
                <a16:creationId xmlns:a16="http://schemas.microsoft.com/office/drawing/2014/main" id="{44EC1F9E-32E4-47EB-B8A8-63FD1E7E6D42}"/>
              </a:ext>
            </a:extLst>
          </p:cNvPr>
          <p:cNvSpPr/>
          <p:nvPr/>
        </p:nvSpPr>
        <p:spPr>
          <a:xfrm>
            <a:off x="782028" y="3018264"/>
            <a:ext cx="558350" cy="517891"/>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04</a:t>
            </a:r>
          </a:p>
        </p:txBody>
      </p:sp>
      <p:sp>
        <p:nvSpPr>
          <p:cNvPr id="15" name="TextBox 14">
            <a:extLst>
              <a:ext uri="{FF2B5EF4-FFF2-40B4-BE49-F238E27FC236}">
                <a16:creationId xmlns:a16="http://schemas.microsoft.com/office/drawing/2014/main" id="{2DD43F1A-D621-4741-BA02-EF283B525D3A}"/>
              </a:ext>
            </a:extLst>
          </p:cNvPr>
          <p:cNvSpPr txBox="1"/>
          <p:nvPr/>
        </p:nvSpPr>
        <p:spPr>
          <a:xfrm>
            <a:off x="1566959" y="1382675"/>
            <a:ext cx="2638003" cy="710964"/>
          </a:xfrm>
          <a:prstGeom prst="rect">
            <a:avLst/>
          </a:prstGeom>
          <a:noFill/>
        </p:spPr>
        <p:txBody>
          <a:bodyPr wrap="square" rtlCol="0">
            <a:spAutoFit/>
          </a:bodyPr>
          <a:lstStyle/>
          <a:p>
            <a:r>
              <a:rPr lang="en-US" sz="1800" b="1" i="0" u="none" strike="noStrike" dirty="0">
                <a:solidFill>
                  <a:srgbClr val="424242"/>
                </a:solidFill>
                <a:effectLst/>
                <a:latin typeface="Nunito" pitchFamily="2" charset="0"/>
              </a:rPr>
              <a:t>Business Problem</a:t>
            </a:r>
            <a:endParaRPr lang="en-US" b="1" dirty="0">
              <a:solidFill>
                <a:srgbClr val="424242"/>
              </a:solidFill>
              <a:latin typeface="Nunito" pitchFamily="2" charset="0"/>
            </a:endParaRPr>
          </a:p>
          <a:p>
            <a:endParaRPr lang="en-IN" dirty="0"/>
          </a:p>
        </p:txBody>
      </p:sp>
      <p:sp>
        <p:nvSpPr>
          <p:cNvPr id="24" name="TextBox 23">
            <a:extLst>
              <a:ext uri="{FF2B5EF4-FFF2-40B4-BE49-F238E27FC236}">
                <a16:creationId xmlns:a16="http://schemas.microsoft.com/office/drawing/2014/main" id="{478C35DD-3C2D-4BE4-A22A-F9E11E87D029}"/>
              </a:ext>
            </a:extLst>
          </p:cNvPr>
          <p:cNvSpPr txBox="1"/>
          <p:nvPr/>
        </p:nvSpPr>
        <p:spPr>
          <a:xfrm>
            <a:off x="1566958" y="1930272"/>
            <a:ext cx="5025155" cy="710964"/>
          </a:xfrm>
          <a:prstGeom prst="rect">
            <a:avLst/>
          </a:prstGeom>
          <a:noFill/>
        </p:spPr>
        <p:txBody>
          <a:bodyPr wrap="square" rtlCol="0">
            <a:spAutoFit/>
          </a:bodyPr>
          <a:lstStyle/>
          <a:p>
            <a:r>
              <a:rPr lang="en-US" sz="1800" b="1" i="0" u="none" strike="noStrike" dirty="0">
                <a:solidFill>
                  <a:srgbClr val="424242"/>
                </a:solidFill>
                <a:effectLst/>
                <a:latin typeface="Nunito" pitchFamily="2" charset="0"/>
              </a:rPr>
              <a:t>Collaborative Filter Recommender System</a:t>
            </a:r>
            <a:r>
              <a:rPr lang="en-US" sz="1400" b="1" i="0" u="none" strike="noStrike" dirty="0">
                <a:solidFill>
                  <a:srgbClr val="FFFFFF"/>
                </a:solidFill>
                <a:effectLst/>
                <a:latin typeface="Nunito" pitchFamily="2" charset="0"/>
              </a:rPr>
              <a:t>03</a:t>
            </a:r>
            <a:endParaRPr lang="en-IN" dirty="0"/>
          </a:p>
          <a:p>
            <a:r>
              <a:rPr lang="en-US" sz="1800" b="1" i="0" u="none" strike="noStrike" dirty="0">
                <a:solidFill>
                  <a:srgbClr val="424242"/>
                </a:solidFill>
                <a:effectLst/>
                <a:latin typeface="Nunito" pitchFamily="2" charset="0"/>
              </a:rPr>
              <a:t> </a:t>
            </a:r>
            <a:endParaRPr lang="en-IN" dirty="0"/>
          </a:p>
        </p:txBody>
      </p:sp>
      <p:sp>
        <p:nvSpPr>
          <p:cNvPr id="26" name="TextBox 25">
            <a:extLst>
              <a:ext uri="{FF2B5EF4-FFF2-40B4-BE49-F238E27FC236}">
                <a16:creationId xmlns:a16="http://schemas.microsoft.com/office/drawing/2014/main" id="{043E6807-2EE1-49F4-8DEB-BD7646EADE80}"/>
              </a:ext>
            </a:extLst>
          </p:cNvPr>
          <p:cNvSpPr txBox="1"/>
          <p:nvPr/>
        </p:nvSpPr>
        <p:spPr>
          <a:xfrm>
            <a:off x="1562912" y="2512963"/>
            <a:ext cx="2905044" cy="406265"/>
          </a:xfrm>
          <a:prstGeom prst="rect">
            <a:avLst/>
          </a:prstGeom>
          <a:noFill/>
        </p:spPr>
        <p:txBody>
          <a:bodyPr wrap="square" rtlCol="0">
            <a:spAutoFit/>
          </a:bodyPr>
          <a:lstStyle/>
          <a:p>
            <a:r>
              <a:rPr lang="en-US" sz="1800" b="1" i="0" u="none" strike="noStrike" dirty="0">
                <a:solidFill>
                  <a:srgbClr val="424242"/>
                </a:solidFill>
                <a:effectLst/>
                <a:latin typeface="Nunito" pitchFamily="2" charset="0"/>
              </a:rPr>
              <a:t>Technology Used</a:t>
            </a:r>
            <a:endParaRPr lang="en-IN" dirty="0"/>
          </a:p>
        </p:txBody>
      </p:sp>
      <p:sp>
        <p:nvSpPr>
          <p:cNvPr id="27" name="TextBox 26">
            <a:extLst>
              <a:ext uri="{FF2B5EF4-FFF2-40B4-BE49-F238E27FC236}">
                <a16:creationId xmlns:a16="http://schemas.microsoft.com/office/drawing/2014/main" id="{761C7982-E127-4FDA-B61E-8A42107E135B}"/>
              </a:ext>
            </a:extLst>
          </p:cNvPr>
          <p:cNvSpPr txBox="1"/>
          <p:nvPr/>
        </p:nvSpPr>
        <p:spPr>
          <a:xfrm>
            <a:off x="1562912" y="3120152"/>
            <a:ext cx="2905044" cy="406265"/>
          </a:xfrm>
          <a:prstGeom prst="rect">
            <a:avLst/>
          </a:prstGeom>
          <a:noFill/>
        </p:spPr>
        <p:txBody>
          <a:bodyPr wrap="square" rtlCol="0">
            <a:spAutoFit/>
          </a:bodyPr>
          <a:lstStyle/>
          <a:p>
            <a:r>
              <a:rPr lang="en-US" sz="1800" b="1" i="0" u="none" strike="noStrike" dirty="0">
                <a:solidFill>
                  <a:srgbClr val="424242"/>
                </a:solidFill>
                <a:effectLst/>
                <a:latin typeface="Nunito" pitchFamily="2" charset="0"/>
              </a:rPr>
              <a:t>System Instruction</a:t>
            </a:r>
            <a:endParaRPr lang="en-IN" dirty="0"/>
          </a:p>
        </p:txBody>
      </p:sp>
      <p:sp>
        <p:nvSpPr>
          <p:cNvPr id="28" name="TextBox 27">
            <a:extLst>
              <a:ext uri="{FF2B5EF4-FFF2-40B4-BE49-F238E27FC236}">
                <a16:creationId xmlns:a16="http://schemas.microsoft.com/office/drawing/2014/main" id="{DF3A909A-F23F-49A3-8180-9E740A0A0033}"/>
              </a:ext>
            </a:extLst>
          </p:cNvPr>
          <p:cNvSpPr txBox="1"/>
          <p:nvPr/>
        </p:nvSpPr>
        <p:spPr>
          <a:xfrm>
            <a:off x="1562912" y="3685413"/>
            <a:ext cx="2905044" cy="406265"/>
          </a:xfrm>
          <a:prstGeom prst="rect">
            <a:avLst/>
          </a:prstGeom>
          <a:noFill/>
        </p:spPr>
        <p:txBody>
          <a:bodyPr wrap="square" rtlCol="0">
            <a:spAutoFit/>
          </a:bodyPr>
          <a:lstStyle/>
          <a:p>
            <a:r>
              <a:rPr lang="en-US" sz="1800" b="1" i="0" u="none" strike="noStrike" dirty="0">
                <a:solidFill>
                  <a:srgbClr val="424242"/>
                </a:solidFill>
                <a:effectLst/>
                <a:latin typeface="Nunito" pitchFamily="2" charset="0"/>
              </a:rPr>
              <a:t>Future Steps</a:t>
            </a:r>
            <a:endParaRPr lang="en-IN" dirty="0"/>
          </a:p>
        </p:txBody>
      </p:sp>
      <p:sp>
        <p:nvSpPr>
          <p:cNvPr id="13" name="Google Shape;371;p19">
            <a:extLst>
              <a:ext uri="{FF2B5EF4-FFF2-40B4-BE49-F238E27FC236}">
                <a16:creationId xmlns:a16="http://schemas.microsoft.com/office/drawing/2014/main" id="{43941086-A783-4D3F-A5CF-A93AF29019CC}"/>
              </a:ext>
            </a:extLst>
          </p:cNvPr>
          <p:cNvSpPr txBox="1">
            <a:spLocks/>
          </p:cNvSpPr>
          <p:nvPr/>
        </p:nvSpPr>
        <p:spPr>
          <a:xfrm>
            <a:off x="632680" y="170144"/>
            <a:ext cx="8259649" cy="768483"/>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0" lvl="0" indent="0" algn="l" rtl="0">
              <a:spcBef>
                <a:spcPts val="0"/>
              </a:spcBef>
              <a:spcAft>
                <a:spcPts val="0"/>
              </a:spcAft>
              <a:buNone/>
            </a:pPr>
            <a:r>
              <a:rPr lang="en-US" sz="3200" b="1" dirty="0">
                <a:solidFill>
                  <a:srgbClr val="424242"/>
                </a:solidFill>
                <a:latin typeface="Maven Pro" panose="020B0604020202020204" charset="0"/>
                <a:sym typeface="Maven Pro"/>
              </a:rPr>
              <a:t>Outline</a:t>
            </a:r>
            <a:endParaRPr lang="en-US" sz="3200" b="1" dirty="0">
              <a:solidFill>
                <a:srgbClr val="424242"/>
              </a:solidFill>
              <a:latin typeface="Maven Pro" panose="020B0604020202020204" charset="0"/>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body" idx="1"/>
          </p:nvPr>
        </p:nvSpPr>
        <p:spPr>
          <a:xfrm>
            <a:off x="6993633" y="4295550"/>
            <a:ext cx="1338600" cy="463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523"/>
              <a:buNone/>
            </a:pPr>
            <a:r>
              <a:rPr lang="en" sz="1017" b="1" dirty="0"/>
              <a:t>More customer knowledge</a:t>
            </a:r>
            <a:endParaRPr sz="1017" b="1" dirty="0"/>
          </a:p>
        </p:txBody>
      </p:sp>
      <p:sp>
        <p:nvSpPr>
          <p:cNvPr id="290" name="Google Shape;290;p15"/>
          <p:cNvSpPr txBox="1">
            <a:spLocks noGrp="1"/>
          </p:cNvSpPr>
          <p:nvPr>
            <p:ph type="body" idx="4294967295"/>
          </p:nvPr>
        </p:nvSpPr>
        <p:spPr>
          <a:xfrm>
            <a:off x="788415" y="937467"/>
            <a:ext cx="2247900" cy="470572"/>
          </a:xfrm>
          <a:prstGeom prst="rect">
            <a:avLst/>
          </a:prstGeom>
          <a:solidFill>
            <a:srgbClr val="FFC000"/>
          </a:solidFill>
        </p:spPr>
        <p:txBody>
          <a:bodyPr spcFirstLastPara="1" wrap="square" lIns="91425" tIns="91425" rIns="91425" bIns="91425" anchor="t" anchorCtr="0">
            <a:noAutofit/>
          </a:bodyPr>
          <a:lstStyle/>
          <a:p>
            <a:pPr marL="0" lvl="0" indent="0" algn="l" rtl="0">
              <a:spcBef>
                <a:spcPts val="0"/>
              </a:spcBef>
              <a:spcAft>
                <a:spcPts val="1200"/>
              </a:spcAft>
              <a:buNone/>
            </a:pPr>
            <a:r>
              <a:rPr lang="en" sz="2000" b="1" dirty="0"/>
              <a:t>Value for Customer</a:t>
            </a:r>
            <a:endParaRPr sz="2000" b="1" dirty="0"/>
          </a:p>
        </p:txBody>
      </p:sp>
      <p:sp>
        <p:nvSpPr>
          <p:cNvPr id="291" name="Google Shape;291;p15"/>
          <p:cNvSpPr txBox="1">
            <a:spLocks noGrp="1"/>
          </p:cNvSpPr>
          <p:nvPr>
            <p:ph type="body" idx="4294967295"/>
          </p:nvPr>
        </p:nvSpPr>
        <p:spPr>
          <a:xfrm>
            <a:off x="1005633" y="2320025"/>
            <a:ext cx="1339850" cy="46355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523"/>
              <a:buNone/>
            </a:pPr>
            <a:r>
              <a:rPr lang="en" sz="1017" b="1" dirty="0"/>
              <a:t>Improve Customer Experience</a:t>
            </a:r>
            <a:endParaRPr sz="1017" b="1" dirty="0"/>
          </a:p>
        </p:txBody>
      </p:sp>
      <p:sp>
        <p:nvSpPr>
          <p:cNvPr id="295" name="Google Shape;295;p15"/>
          <p:cNvSpPr txBox="1">
            <a:spLocks noGrp="1"/>
          </p:cNvSpPr>
          <p:nvPr>
            <p:ph type="body" idx="4294967295"/>
          </p:nvPr>
        </p:nvSpPr>
        <p:spPr>
          <a:xfrm>
            <a:off x="3104378" y="2389496"/>
            <a:ext cx="1339850" cy="515938"/>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523"/>
              <a:buNone/>
            </a:pPr>
            <a:r>
              <a:rPr lang="en" sz="1017" b="1" dirty="0"/>
              <a:t>Discover new things</a:t>
            </a:r>
            <a:endParaRPr sz="1017" b="1" dirty="0"/>
          </a:p>
        </p:txBody>
      </p:sp>
      <p:sp>
        <p:nvSpPr>
          <p:cNvPr id="296" name="Google Shape;296;p15"/>
          <p:cNvSpPr txBox="1">
            <a:spLocks noGrp="1"/>
          </p:cNvSpPr>
          <p:nvPr>
            <p:ph type="body" idx="4294967295"/>
          </p:nvPr>
        </p:nvSpPr>
        <p:spPr>
          <a:xfrm>
            <a:off x="788415" y="2889795"/>
            <a:ext cx="2247900" cy="462655"/>
          </a:xfrm>
          <a:prstGeom prst="rect">
            <a:avLst/>
          </a:prstGeom>
          <a:solidFill>
            <a:srgbClr val="FFC000"/>
          </a:solidFill>
        </p:spPr>
        <p:txBody>
          <a:bodyPr spcFirstLastPara="1" wrap="square" lIns="91425" tIns="91425" rIns="91425" bIns="91425" anchor="t" anchorCtr="0">
            <a:noAutofit/>
          </a:bodyPr>
          <a:lstStyle/>
          <a:p>
            <a:pPr marL="0" lvl="0" indent="0" algn="l" rtl="0">
              <a:spcBef>
                <a:spcPts val="0"/>
              </a:spcBef>
              <a:spcAft>
                <a:spcPts val="1200"/>
              </a:spcAft>
              <a:buNone/>
            </a:pPr>
            <a:r>
              <a:rPr lang="en" sz="2000" b="1" dirty="0"/>
              <a:t>Value for Business</a:t>
            </a:r>
            <a:endParaRPr sz="2000" b="1" dirty="0"/>
          </a:p>
        </p:txBody>
      </p:sp>
      <p:sp>
        <p:nvSpPr>
          <p:cNvPr id="298" name="Google Shape;298;p15"/>
          <p:cNvSpPr txBox="1">
            <a:spLocks noGrp="1"/>
          </p:cNvSpPr>
          <p:nvPr>
            <p:ph type="body" idx="4294967295"/>
          </p:nvPr>
        </p:nvSpPr>
        <p:spPr>
          <a:xfrm>
            <a:off x="3022745" y="4401625"/>
            <a:ext cx="1339850" cy="46355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523"/>
              <a:buNone/>
            </a:pPr>
            <a:r>
              <a:rPr lang="en" sz="1017" b="1" dirty="0"/>
              <a:t>Personalized Service</a:t>
            </a:r>
            <a:endParaRPr sz="1017" b="1" dirty="0"/>
          </a:p>
        </p:txBody>
      </p:sp>
      <p:sp>
        <p:nvSpPr>
          <p:cNvPr id="299" name="Google Shape;299;p15"/>
          <p:cNvSpPr txBox="1">
            <a:spLocks noGrp="1"/>
          </p:cNvSpPr>
          <p:nvPr>
            <p:ph type="body" idx="4294967295"/>
          </p:nvPr>
        </p:nvSpPr>
        <p:spPr>
          <a:xfrm>
            <a:off x="1090446" y="4374406"/>
            <a:ext cx="1339850" cy="46355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523"/>
              <a:buNone/>
            </a:pPr>
            <a:r>
              <a:rPr lang="en" sz="1017" b="1" dirty="0"/>
              <a:t>Improved Customer Loyalty</a:t>
            </a:r>
            <a:endParaRPr sz="1017" b="1" dirty="0"/>
          </a:p>
        </p:txBody>
      </p:sp>
      <p:sp>
        <p:nvSpPr>
          <p:cNvPr id="301" name="Google Shape;301;p15"/>
          <p:cNvSpPr txBox="1">
            <a:spLocks noGrp="1"/>
          </p:cNvSpPr>
          <p:nvPr>
            <p:ph type="body" idx="4294967295"/>
          </p:nvPr>
        </p:nvSpPr>
        <p:spPr>
          <a:xfrm>
            <a:off x="4835575" y="4401625"/>
            <a:ext cx="1471163" cy="46355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523"/>
              <a:buNone/>
            </a:pPr>
            <a:r>
              <a:rPr lang="en" sz="1017" b="1" dirty="0"/>
              <a:t>Increased sales &amp; conversion rate</a:t>
            </a:r>
            <a:endParaRPr sz="1017" b="1" dirty="0"/>
          </a:p>
        </p:txBody>
      </p:sp>
      <p:sp>
        <p:nvSpPr>
          <p:cNvPr id="305" name="Google Shape;305;p15"/>
          <p:cNvSpPr txBox="1">
            <a:spLocks noGrp="1"/>
          </p:cNvSpPr>
          <p:nvPr>
            <p:ph type="body" idx="4294967295"/>
          </p:nvPr>
        </p:nvSpPr>
        <p:spPr>
          <a:xfrm>
            <a:off x="4796951" y="2404531"/>
            <a:ext cx="1339850" cy="515938"/>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523"/>
              <a:buNone/>
            </a:pPr>
            <a:r>
              <a:rPr lang="en" sz="1017" b="1" dirty="0"/>
              <a:t>Reduced transaction costs</a:t>
            </a:r>
            <a:endParaRPr sz="1017" b="1" dirty="0"/>
          </a:p>
        </p:txBody>
      </p:sp>
      <p:sp>
        <p:nvSpPr>
          <p:cNvPr id="307" name="Google Shape;307;p15"/>
          <p:cNvSpPr txBox="1">
            <a:spLocks noGrp="1"/>
          </p:cNvSpPr>
          <p:nvPr>
            <p:ph type="body" idx="4294967295"/>
          </p:nvPr>
        </p:nvSpPr>
        <p:spPr>
          <a:xfrm>
            <a:off x="6895696" y="2346241"/>
            <a:ext cx="1339850" cy="515938"/>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523"/>
              <a:buNone/>
            </a:pPr>
            <a:r>
              <a:rPr lang="en" sz="1017" b="1" dirty="0"/>
              <a:t>Complementary items</a:t>
            </a:r>
            <a:endParaRPr sz="1017" b="1" dirty="0"/>
          </a:p>
        </p:txBody>
      </p:sp>
      <p:pic>
        <p:nvPicPr>
          <p:cNvPr id="293" name="Google Shape;293;p15"/>
          <p:cNvPicPr preferRelativeResize="0"/>
          <p:nvPr/>
        </p:nvPicPr>
        <p:blipFill>
          <a:blip r:embed="rId3">
            <a:alphaModFix/>
          </a:blip>
          <a:stretch>
            <a:fillRect/>
          </a:stretch>
        </p:blipFill>
        <p:spPr>
          <a:xfrm>
            <a:off x="1324528" y="1488439"/>
            <a:ext cx="775700" cy="775700"/>
          </a:xfrm>
          <a:prstGeom prst="rect">
            <a:avLst/>
          </a:prstGeom>
          <a:noFill/>
          <a:ln>
            <a:noFill/>
          </a:ln>
        </p:spPr>
      </p:pic>
      <p:pic>
        <p:nvPicPr>
          <p:cNvPr id="294" name="Google Shape;294;p15"/>
          <p:cNvPicPr preferRelativeResize="0"/>
          <p:nvPr/>
        </p:nvPicPr>
        <p:blipFill rotWithShape="1">
          <a:blip r:embed="rId4">
            <a:alphaModFix/>
          </a:blip>
          <a:srcRect l="14102" t="14783" r="15702" b="15021"/>
          <a:stretch/>
        </p:blipFill>
        <p:spPr>
          <a:xfrm>
            <a:off x="3342907" y="1540968"/>
            <a:ext cx="775700" cy="775700"/>
          </a:xfrm>
          <a:prstGeom prst="rect">
            <a:avLst/>
          </a:prstGeom>
          <a:noFill/>
          <a:ln>
            <a:noFill/>
          </a:ln>
        </p:spPr>
      </p:pic>
      <p:pic>
        <p:nvPicPr>
          <p:cNvPr id="297" name="Google Shape;297;p15"/>
          <p:cNvPicPr preferRelativeResize="0"/>
          <p:nvPr/>
        </p:nvPicPr>
        <p:blipFill>
          <a:blip r:embed="rId5">
            <a:alphaModFix/>
          </a:blip>
          <a:stretch>
            <a:fillRect/>
          </a:stretch>
        </p:blipFill>
        <p:spPr>
          <a:xfrm>
            <a:off x="1254310" y="3556106"/>
            <a:ext cx="900103" cy="818300"/>
          </a:xfrm>
          <a:prstGeom prst="rect">
            <a:avLst/>
          </a:prstGeom>
          <a:noFill/>
          <a:ln>
            <a:noFill/>
          </a:ln>
        </p:spPr>
      </p:pic>
      <p:pic>
        <p:nvPicPr>
          <p:cNvPr id="300" name="Google Shape;300;p15"/>
          <p:cNvPicPr preferRelativeResize="0"/>
          <p:nvPr/>
        </p:nvPicPr>
        <p:blipFill rotWithShape="1">
          <a:blip r:embed="rId6">
            <a:alphaModFix/>
          </a:blip>
          <a:srcRect b="7638"/>
          <a:stretch/>
        </p:blipFill>
        <p:spPr>
          <a:xfrm>
            <a:off x="5155802" y="3439125"/>
            <a:ext cx="863553" cy="818299"/>
          </a:xfrm>
          <a:prstGeom prst="rect">
            <a:avLst/>
          </a:prstGeom>
          <a:noFill/>
          <a:ln>
            <a:noFill/>
          </a:ln>
        </p:spPr>
      </p:pic>
      <p:pic>
        <p:nvPicPr>
          <p:cNvPr id="302" name="Google Shape;302;p15"/>
          <p:cNvPicPr preferRelativeResize="0"/>
          <p:nvPr/>
        </p:nvPicPr>
        <p:blipFill rotWithShape="1">
          <a:blip r:embed="rId7">
            <a:alphaModFix/>
          </a:blip>
          <a:srcRect l="24188" t="12067" r="19583" b="9874"/>
          <a:stretch/>
        </p:blipFill>
        <p:spPr>
          <a:xfrm>
            <a:off x="7297689" y="3345246"/>
            <a:ext cx="682724" cy="947700"/>
          </a:xfrm>
          <a:prstGeom prst="rect">
            <a:avLst/>
          </a:prstGeom>
          <a:noFill/>
          <a:ln>
            <a:noFill/>
          </a:ln>
        </p:spPr>
      </p:pic>
      <p:pic>
        <p:nvPicPr>
          <p:cNvPr id="303" name="Google Shape;303;p15"/>
          <p:cNvPicPr preferRelativeResize="0"/>
          <p:nvPr/>
        </p:nvPicPr>
        <p:blipFill>
          <a:blip r:embed="rId8">
            <a:alphaModFix/>
          </a:blip>
          <a:stretch>
            <a:fillRect/>
          </a:stretch>
        </p:blipFill>
        <p:spPr>
          <a:xfrm>
            <a:off x="3243987" y="3432816"/>
            <a:ext cx="947700" cy="947700"/>
          </a:xfrm>
          <a:prstGeom prst="rect">
            <a:avLst/>
          </a:prstGeom>
          <a:noFill/>
          <a:ln>
            <a:noFill/>
          </a:ln>
        </p:spPr>
      </p:pic>
      <p:pic>
        <p:nvPicPr>
          <p:cNvPr id="304" name="Google Shape;304;p15"/>
          <p:cNvPicPr preferRelativeResize="0"/>
          <p:nvPr/>
        </p:nvPicPr>
        <p:blipFill>
          <a:blip r:embed="rId9">
            <a:alphaModFix/>
          </a:blip>
          <a:stretch>
            <a:fillRect/>
          </a:stretch>
        </p:blipFill>
        <p:spPr>
          <a:xfrm>
            <a:off x="5064812" y="1547696"/>
            <a:ext cx="818275" cy="715126"/>
          </a:xfrm>
          <a:prstGeom prst="rect">
            <a:avLst/>
          </a:prstGeom>
          <a:noFill/>
          <a:ln>
            <a:noFill/>
          </a:ln>
        </p:spPr>
      </p:pic>
      <p:pic>
        <p:nvPicPr>
          <p:cNvPr id="306" name="Google Shape;306;p15"/>
          <p:cNvPicPr preferRelativeResize="0"/>
          <p:nvPr/>
        </p:nvPicPr>
        <p:blipFill rotWithShape="1">
          <a:blip r:embed="rId10">
            <a:alphaModFix/>
          </a:blip>
          <a:srcRect l="7518" t="9931" r="6452" b="9915"/>
          <a:stretch/>
        </p:blipFill>
        <p:spPr>
          <a:xfrm>
            <a:off x="6980147" y="1519668"/>
            <a:ext cx="1170948" cy="818300"/>
          </a:xfrm>
          <a:prstGeom prst="rect">
            <a:avLst/>
          </a:prstGeom>
          <a:noFill/>
          <a:ln>
            <a:noFill/>
          </a:ln>
        </p:spPr>
      </p:pic>
      <p:sp>
        <p:nvSpPr>
          <p:cNvPr id="24" name="Google Shape;371;p19">
            <a:extLst>
              <a:ext uri="{FF2B5EF4-FFF2-40B4-BE49-F238E27FC236}">
                <a16:creationId xmlns:a16="http://schemas.microsoft.com/office/drawing/2014/main" id="{8FC6F2D2-742A-4469-81C0-35BA47AC63BC}"/>
              </a:ext>
            </a:extLst>
          </p:cNvPr>
          <p:cNvSpPr txBox="1">
            <a:spLocks/>
          </p:cNvSpPr>
          <p:nvPr/>
        </p:nvSpPr>
        <p:spPr>
          <a:xfrm>
            <a:off x="632680" y="170144"/>
            <a:ext cx="8259649" cy="768483"/>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0" lvl="0" indent="0" algn="l" rtl="0">
              <a:spcBef>
                <a:spcPts val="0"/>
              </a:spcBef>
              <a:spcAft>
                <a:spcPts val="0"/>
              </a:spcAft>
              <a:buNone/>
            </a:pPr>
            <a:r>
              <a:rPr lang="en-US" sz="3200" b="1" dirty="0">
                <a:solidFill>
                  <a:srgbClr val="424242"/>
                </a:solidFill>
                <a:latin typeface="Maven Pro" panose="020B0604020202020204" charset="0"/>
                <a:sym typeface="Maven Pro"/>
              </a:rPr>
              <a:t>Business Problem</a:t>
            </a:r>
            <a:endParaRPr lang="en-US" sz="3200" b="1" dirty="0">
              <a:solidFill>
                <a:srgbClr val="424242"/>
              </a:solidFill>
              <a:latin typeface="Maven Pro" panose="020B0604020202020204" charset="0"/>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4" name="Google Shape;314;p16"/>
          <p:cNvSpPr/>
          <p:nvPr/>
        </p:nvSpPr>
        <p:spPr>
          <a:xfrm>
            <a:off x="2375175" y="-70975"/>
            <a:ext cx="4406400" cy="623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p:nvPr/>
        </p:nvSpPr>
        <p:spPr>
          <a:xfrm>
            <a:off x="2539000" y="229325"/>
            <a:ext cx="391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17" name="Google Shape;317;p16"/>
          <p:cNvSpPr/>
          <p:nvPr/>
        </p:nvSpPr>
        <p:spPr>
          <a:xfrm>
            <a:off x="2457075" y="163800"/>
            <a:ext cx="4324500" cy="615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txBox="1"/>
          <p:nvPr/>
        </p:nvSpPr>
        <p:spPr>
          <a:xfrm>
            <a:off x="769873" y="3454845"/>
            <a:ext cx="5143500" cy="928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2000" b="1" dirty="0"/>
              <a:t>   Item to Item Similarity</a:t>
            </a:r>
            <a:endParaRPr sz="1600" b="1" dirty="0"/>
          </a:p>
          <a:p>
            <a:pPr marL="0" lvl="0" indent="0" algn="l" rtl="0">
              <a:lnSpc>
                <a:spcPct val="90000"/>
              </a:lnSpc>
              <a:spcBef>
                <a:spcPts val="1000"/>
              </a:spcBef>
              <a:spcAft>
                <a:spcPts val="0"/>
              </a:spcAft>
              <a:buNone/>
            </a:pPr>
            <a:endParaRPr sz="2000" b="1" dirty="0"/>
          </a:p>
        </p:txBody>
      </p:sp>
      <p:pic>
        <p:nvPicPr>
          <p:cNvPr id="320" name="Google Shape;320;p16"/>
          <p:cNvPicPr preferRelativeResize="0"/>
          <p:nvPr/>
        </p:nvPicPr>
        <p:blipFill>
          <a:blip r:embed="rId3">
            <a:alphaModFix/>
          </a:blip>
          <a:stretch>
            <a:fillRect/>
          </a:stretch>
        </p:blipFill>
        <p:spPr>
          <a:xfrm>
            <a:off x="687970" y="3973522"/>
            <a:ext cx="3335157" cy="623650"/>
          </a:xfrm>
          <a:prstGeom prst="rect">
            <a:avLst/>
          </a:prstGeom>
          <a:noFill/>
          <a:ln>
            <a:noFill/>
          </a:ln>
        </p:spPr>
      </p:pic>
      <p:cxnSp>
        <p:nvCxnSpPr>
          <p:cNvPr id="321" name="Google Shape;321;p16"/>
          <p:cNvCxnSpPr>
            <a:cxnSpLocks/>
          </p:cNvCxnSpPr>
          <p:nvPr/>
        </p:nvCxnSpPr>
        <p:spPr>
          <a:xfrm flipV="1">
            <a:off x="7347568" y="3201953"/>
            <a:ext cx="194022" cy="266232"/>
          </a:xfrm>
          <a:prstGeom prst="straightConnector1">
            <a:avLst/>
          </a:prstGeom>
          <a:noFill/>
          <a:ln w="9525" cap="flat" cmpd="sng">
            <a:solidFill>
              <a:srgbClr val="FFC000"/>
            </a:solidFill>
            <a:prstDash val="solid"/>
            <a:round/>
            <a:headEnd type="none" w="med" len="med"/>
            <a:tailEnd type="triangle" w="med" len="med"/>
          </a:ln>
        </p:spPr>
      </p:cxnSp>
      <p:sp>
        <p:nvSpPr>
          <p:cNvPr id="322" name="Google Shape;322;p16"/>
          <p:cNvSpPr txBox="1"/>
          <p:nvPr/>
        </p:nvSpPr>
        <p:spPr>
          <a:xfrm>
            <a:off x="5274550" y="3439900"/>
            <a:ext cx="3531600" cy="492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2000" b="1"/>
              <a:t>Prediction Computation</a:t>
            </a:r>
            <a:endParaRPr sz="2000" b="1"/>
          </a:p>
        </p:txBody>
      </p:sp>
      <p:pic>
        <p:nvPicPr>
          <p:cNvPr id="323" name="Google Shape;323;p16"/>
          <p:cNvPicPr preferRelativeResize="0"/>
          <p:nvPr/>
        </p:nvPicPr>
        <p:blipFill>
          <a:blip r:embed="rId4">
            <a:alphaModFix/>
          </a:blip>
          <a:stretch>
            <a:fillRect/>
          </a:stretch>
        </p:blipFill>
        <p:spPr>
          <a:xfrm>
            <a:off x="4697500" y="3996671"/>
            <a:ext cx="3914999" cy="596479"/>
          </a:xfrm>
          <a:prstGeom prst="rect">
            <a:avLst/>
          </a:prstGeom>
          <a:noFill/>
          <a:ln>
            <a:noFill/>
          </a:ln>
        </p:spPr>
      </p:pic>
      <p:pic>
        <p:nvPicPr>
          <p:cNvPr id="3" name="Picture 2">
            <a:extLst>
              <a:ext uri="{FF2B5EF4-FFF2-40B4-BE49-F238E27FC236}">
                <a16:creationId xmlns:a16="http://schemas.microsoft.com/office/drawing/2014/main" id="{E4113DE5-8B17-4A9F-9CE8-448099E30B7E}"/>
              </a:ext>
            </a:extLst>
          </p:cNvPr>
          <p:cNvPicPr>
            <a:picLocks noChangeAspect="1"/>
          </p:cNvPicPr>
          <p:nvPr/>
        </p:nvPicPr>
        <p:blipFill>
          <a:blip r:embed="rId5"/>
          <a:stretch>
            <a:fillRect/>
          </a:stretch>
        </p:blipFill>
        <p:spPr>
          <a:xfrm>
            <a:off x="799525" y="1071052"/>
            <a:ext cx="7567640" cy="215927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 name="Oval 1">
            <a:extLst>
              <a:ext uri="{FF2B5EF4-FFF2-40B4-BE49-F238E27FC236}">
                <a16:creationId xmlns:a16="http://schemas.microsoft.com/office/drawing/2014/main" id="{382DA799-47A9-48E1-9F3C-F3525A865AC3}"/>
              </a:ext>
            </a:extLst>
          </p:cNvPr>
          <p:cNvSpPr/>
          <p:nvPr/>
        </p:nvSpPr>
        <p:spPr>
          <a:xfrm>
            <a:off x="4572000" y="3454845"/>
            <a:ext cx="4353515" cy="1362755"/>
          </a:xfrm>
          <a:prstGeom prst="ellipse">
            <a:avLst/>
          </a:prstGeom>
          <a:solidFill>
            <a:srgbClr val="FFC000">
              <a:alpha val="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6F51DA50-9FD8-4DCB-8D60-31C338F17485}"/>
              </a:ext>
            </a:extLst>
          </p:cNvPr>
          <p:cNvCxnSpPr/>
          <p:nvPr/>
        </p:nvCxnSpPr>
        <p:spPr>
          <a:xfrm flipV="1">
            <a:off x="2539000" y="2830733"/>
            <a:ext cx="187422" cy="6302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6D0F792-A0B2-4872-BC95-1FCDFE5F2626}"/>
              </a:ext>
            </a:extLst>
          </p:cNvPr>
          <p:cNvSpPr/>
          <p:nvPr/>
        </p:nvSpPr>
        <p:spPr>
          <a:xfrm>
            <a:off x="435948" y="3468185"/>
            <a:ext cx="3839200" cy="1362755"/>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Google Shape;371;p19">
            <a:extLst>
              <a:ext uri="{FF2B5EF4-FFF2-40B4-BE49-F238E27FC236}">
                <a16:creationId xmlns:a16="http://schemas.microsoft.com/office/drawing/2014/main" id="{05A68841-E993-4B09-AEE3-069BFF67C917}"/>
              </a:ext>
            </a:extLst>
          </p:cNvPr>
          <p:cNvSpPr txBox="1">
            <a:spLocks/>
          </p:cNvSpPr>
          <p:nvPr/>
        </p:nvSpPr>
        <p:spPr>
          <a:xfrm>
            <a:off x="632680" y="170144"/>
            <a:ext cx="8259649" cy="768483"/>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0" lvl="0" indent="0" algn="l" rtl="0">
              <a:spcBef>
                <a:spcPts val="0"/>
              </a:spcBef>
              <a:spcAft>
                <a:spcPts val="0"/>
              </a:spcAft>
              <a:buNone/>
            </a:pPr>
            <a:r>
              <a:rPr lang="en-US" sz="3200" b="1" dirty="0">
                <a:solidFill>
                  <a:srgbClr val="424242"/>
                </a:solidFill>
                <a:latin typeface="Maven Pro" panose="020B0604020202020204" charset="0"/>
                <a:sym typeface="Maven Pro"/>
              </a:rPr>
              <a:t>Item</a:t>
            </a:r>
            <a:r>
              <a:rPr lang="en-US" sz="3200" b="1" dirty="0">
                <a:solidFill>
                  <a:schemeClr val="dk2"/>
                </a:solidFill>
                <a:latin typeface="Maven Pro"/>
                <a:ea typeface="Maven Pro"/>
                <a:cs typeface="Maven Pro"/>
                <a:sym typeface="Maven Pro"/>
              </a:rPr>
              <a:t> </a:t>
            </a:r>
            <a:r>
              <a:rPr lang="en-US" sz="3200" b="1" dirty="0">
                <a:solidFill>
                  <a:srgbClr val="424242"/>
                </a:solidFill>
                <a:latin typeface="Maven Pro" panose="020B0604020202020204" charset="0"/>
                <a:sym typeface="Maven Pro"/>
              </a:rPr>
              <a:t>Based Recommender System</a:t>
            </a:r>
            <a:endParaRPr lang="en-US" sz="3200" b="1" dirty="0">
              <a:solidFill>
                <a:srgbClr val="424242"/>
              </a:solidFill>
              <a:latin typeface="Maven Pro" panose="020B0604020202020204" charset="0"/>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17"/>
          <p:cNvSpPr txBox="1"/>
          <p:nvPr/>
        </p:nvSpPr>
        <p:spPr>
          <a:xfrm>
            <a:off x="2621525" y="3130500"/>
            <a:ext cx="142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31" name="Google Shape;331;p17"/>
          <p:cNvSpPr txBox="1"/>
          <p:nvPr/>
        </p:nvSpPr>
        <p:spPr>
          <a:xfrm>
            <a:off x="2753028" y="2746211"/>
            <a:ext cx="1580035"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latin typeface="Nunito"/>
                <a:ea typeface="Nunito"/>
                <a:cs typeface="Nunito"/>
                <a:sym typeface="Nunito"/>
              </a:rPr>
              <a:t>Stored data into S3 for further processing </a:t>
            </a:r>
            <a:endParaRPr sz="1400" dirty="0">
              <a:latin typeface="Nunito"/>
              <a:ea typeface="Nunito"/>
              <a:cs typeface="Nunito"/>
              <a:sym typeface="Nunito"/>
            </a:endParaRPr>
          </a:p>
        </p:txBody>
      </p:sp>
      <p:grpSp>
        <p:nvGrpSpPr>
          <p:cNvPr id="332" name="Google Shape;332;p17"/>
          <p:cNvGrpSpPr/>
          <p:nvPr/>
        </p:nvGrpSpPr>
        <p:grpSpPr>
          <a:xfrm>
            <a:off x="2868695" y="1196952"/>
            <a:ext cx="1299580" cy="1357212"/>
            <a:chOff x="4245500" y="1750275"/>
            <a:chExt cx="1073737" cy="1046555"/>
          </a:xfrm>
        </p:grpSpPr>
        <p:pic>
          <p:nvPicPr>
            <p:cNvPr id="333" name="Google Shape;333;p17"/>
            <p:cNvPicPr preferRelativeResize="0"/>
            <p:nvPr/>
          </p:nvPicPr>
          <p:blipFill>
            <a:blip r:embed="rId3">
              <a:alphaModFix/>
            </a:blip>
            <a:stretch>
              <a:fillRect/>
            </a:stretch>
          </p:blipFill>
          <p:spPr>
            <a:xfrm>
              <a:off x="4245500" y="1750275"/>
              <a:ext cx="849225" cy="849225"/>
            </a:xfrm>
            <a:prstGeom prst="rect">
              <a:avLst/>
            </a:prstGeom>
            <a:noFill/>
            <a:ln>
              <a:noFill/>
            </a:ln>
          </p:spPr>
        </p:pic>
        <p:sp>
          <p:nvSpPr>
            <p:cNvPr id="334" name="Google Shape;334;p17"/>
            <p:cNvSpPr txBox="1"/>
            <p:nvPr/>
          </p:nvSpPr>
          <p:spPr>
            <a:xfrm>
              <a:off x="4280337" y="2519369"/>
              <a:ext cx="1038900" cy="2774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Nunito ExtraBold"/>
                  <a:ea typeface="Nunito ExtraBold"/>
                  <a:cs typeface="Nunito ExtraBold"/>
                  <a:sym typeface="Nunito ExtraBold"/>
                </a:rPr>
                <a:t>Amazon S3</a:t>
              </a:r>
              <a:endParaRPr sz="1200" dirty="0">
                <a:latin typeface="Nunito ExtraBold"/>
                <a:ea typeface="Nunito ExtraBold"/>
                <a:cs typeface="Nunito ExtraBold"/>
                <a:sym typeface="Nunito ExtraBold"/>
              </a:endParaRPr>
            </a:p>
          </p:txBody>
        </p:sp>
      </p:grpSp>
      <p:grpSp>
        <p:nvGrpSpPr>
          <p:cNvPr id="335" name="Google Shape;335;p17"/>
          <p:cNvGrpSpPr/>
          <p:nvPr/>
        </p:nvGrpSpPr>
        <p:grpSpPr>
          <a:xfrm>
            <a:off x="1082410" y="1497202"/>
            <a:ext cx="1301400" cy="1155026"/>
            <a:chOff x="651940" y="1931050"/>
            <a:chExt cx="886200" cy="977001"/>
          </a:xfrm>
        </p:grpSpPr>
        <p:sp>
          <p:nvSpPr>
            <p:cNvPr id="336" name="Google Shape;336;p17"/>
            <p:cNvSpPr/>
            <p:nvPr/>
          </p:nvSpPr>
          <p:spPr>
            <a:xfrm>
              <a:off x="704377" y="1931050"/>
              <a:ext cx="423863" cy="546100"/>
            </a:xfrm>
            <a:custGeom>
              <a:avLst/>
              <a:gdLst/>
              <a:ahLst/>
              <a:cxnLst/>
              <a:rect l="l" t="t" r="r" b="b"/>
              <a:pathLst>
                <a:path w="149" h="192" extrusionOk="0">
                  <a:moveTo>
                    <a:pt x="149" y="51"/>
                  </a:moveTo>
                  <a:cubicBezTo>
                    <a:pt x="149" y="50"/>
                    <a:pt x="148" y="49"/>
                    <a:pt x="147" y="48"/>
                  </a:cubicBezTo>
                  <a:cubicBezTo>
                    <a:pt x="96" y="1"/>
                    <a:pt x="96" y="1"/>
                    <a:pt x="96" y="1"/>
                  </a:cubicBezTo>
                  <a:cubicBezTo>
                    <a:pt x="95" y="0"/>
                    <a:pt x="94" y="0"/>
                    <a:pt x="94" y="0"/>
                  </a:cubicBezTo>
                  <a:cubicBezTo>
                    <a:pt x="93" y="0"/>
                    <a:pt x="92" y="0"/>
                    <a:pt x="92" y="0"/>
                  </a:cubicBezTo>
                  <a:cubicBezTo>
                    <a:pt x="3" y="0"/>
                    <a:pt x="3" y="0"/>
                    <a:pt x="3" y="0"/>
                  </a:cubicBezTo>
                  <a:cubicBezTo>
                    <a:pt x="1" y="0"/>
                    <a:pt x="0" y="1"/>
                    <a:pt x="0" y="4"/>
                  </a:cubicBezTo>
                  <a:cubicBezTo>
                    <a:pt x="0" y="188"/>
                    <a:pt x="0" y="188"/>
                    <a:pt x="0" y="188"/>
                  </a:cubicBezTo>
                  <a:cubicBezTo>
                    <a:pt x="0" y="190"/>
                    <a:pt x="1" y="192"/>
                    <a:pt x="3" y="192"/>
                  </a:cubicBezTo>
                  <a:cubicBezTo>
                    <a:pt x="145" y="192"/>
                    <a:pt x="145" y="192"/>
                    <a:pt x="145" y="192"/>
                  </a:cubicBezTo>
                  <a:cubicBezTo>
                    <a:pt x="147" y="192"/>
                    <a:pt x="149" y="190"/>
                    <a:pt x="149" y="188"/>
                  </a:cubicBezTo>
                  <a:cubicBezTo>
                    <a:pt x="149" y="52"/>
                    <a:pt x="149" y="52"/>
                    <a:pt x="149" y="52"/>
                  </a:cubicBezTo>
                  <a:cubicBezTo>
                    <a:pt x="149" y="52"/>
                    <a:pt x="149" y="52"/>
                    <a:pt x="149" y="51"/>
                  </a:cubicBezTo>
                  <a:close/>
                  <a:moveTo>
                    <a:pt x="137" y="49"/>
                  </a:moveTo>
                  <a:cubicBezTo>
                    <a:pt x="96" y="49"/>
                    <a:pt x="96" y="49"/>
                    <a:pt x="96" y="49"/>
                  </a:cubicBezTo>
                  <a:cubicBezTo>
                    <a:pt x="96" y="11"/>
                    <a:pt x="96" y="11"/>
                    <a:pt x="96" y="11"/>
                  </a:cubicBezTo>
                  <a:lnTo>
                    <a:pt x="137" y="49"/>
                  </a:lnTo>
                  <a:close/>
                  <a:moveTo>
                    <a:pt x="27" y="26"/>
                  </a:moveTo>
                  <a:cubicBezTo>
                    <a:pt x="67" y="26"/>
                    <a:pt x="67" y="26"/>
                    <a:pt x="67" y="26"/>
                  </a:cubicBezTo>
                  <a:cubicBezTo>
                    <a:pt x="69" y="26"/>
                    <a:pt x="71" y="28"/>
                    <a:pt x="71" y="30"/>
                  </a:cubicBezTo>
                  <a:cubicBezTo>
                    <a:pt x="71" y="32"/>
                    <a:pt x="69" y="34"/>
                    <a:pt x="67" y="34"/>
                  </a:cubicBezTo>
                  <a:cubicBezTo>
                    <a:pt x="27" y="34"/>
                    <a:pt x="27" y="34"/>
                    <a:pt x="27" y="34"/>
                  </a:cubicBezTo>
                  <a:cubicBezTo>
                    <a:pt x="25" y="34"/>
                    <a:pt x="23" y="32"/>
                    <a:pt x="23" y="30"/>
                  </a:cubicBezTo>
                  <a:cubicBezTo>
                    <a:pt x="23" y="28"/>
                    <a:pt x="25" y="26"/>
                    <a:pt x="27" y="26"/>
                  </a:cubicBezTo>
                  <a:close/>
                  <a:moveTo>
                    <a:pt x="27" y="43"/>
                  </a:moveTo>
                  <a:cubicBezTo>
                    <a:pt x="67" y="43"/>
                    <a:pt x="67" y="43"/>
                    <a:pt x="67" y="43"/>
                  </a:cubicBezTo>
                  <a:cubicBezTo>
                    <a:pt x="69" y="43"/>
                    <a:pt x="71" y="45"/>
                    <a:pt x="71" y="47"/>
                  </a:cubicBezTo>
                  <a:cubicBezTo>
                    <a:pt x="71" y="50"/>
                    <a:pt x="69" y="51"/>
                    <a:pt x="67" y="51"/>
                  </a:cubicBezTo>
                  <a:cubicBezTo>
                    <a:pt x="27" y="51"/>
                    <a:pt x="27" y="51"/>
                    <a:pt x="27" y="51"/>
                  </a:cubicBezTo>
                  <a:cubicBezTo>
                    <a:pt x="25" y="51"/>
                    <a:pt x="23" y="50"/>
                    <a:pt x="23" y="47"/>
                  </a:cubicBezTo>
                  <a:cubicBezTo>
                    <a:pt x="23" y="45"/>
                    <a:pt x="25" y="43"/>
                    <a:pt x="27" y="43"/>
                  </a:cubicBezTo>
                  <a:close/>
                  <a:moveTo>
                    <a:pt x="27" y="61"/>
                  </a:moveTo>
                  <a:cubicBezTo>
                    <a:pt x="67" y="61"/>
                    <a:pt x="67" y="61"/>
                    <a:pt x="67" y="61"/>
                  </a:cubicBezTo>
                  <a:cubicBezTo>
                    <a:pt x="69" y="61"/>
                    <a:pt x="71" y="62"/>
                    <a:pt x="71" y="65"/>
                  </a:cubicBezTo>
                  <a:cubicBezTo>
                    <a:pt x="71" y="67"/>
                    <a:pt x="69" y="68"/>
                    <a:pt x="67" y="68"/>
                  </a:cubicBezTo>
                  <a:cubicBezTo>
                    <a:pt x="27" y="68"/>
                    <a:pt x="27" y="68"/>
                    <a:pt x="27" y="68"/>
                  </a:cubicBezTo>
                  <a:cubicBezTo>
                    <a:pt x="25" y="68"/>
                    <a:pt x="23" y="67"/>
                    <a:pt x="23" y="65"/>
                  </a:cubicBezTo>
                  <a:cubicBezTo>
                    <a:pt x="23" y="62"/>
                    <a:pt x="25" y="61"/>
                    <a:pt x="27" y="61"/>
                  </a:cubicBezTo>
                  <a:close/>
                  <a:moveTo>
                    <a:pt x="121" y="169"/>
                  </a:moveTo>
                  <a:cubicBezTo>
                    <a:pt x="81" y="169"/>
                    <a:pt x="81" y="169"/>
                    <a:pt x="81" y="169"/>
                  </a:cubicBezTo>
                  <a:cubicBezTo>
                    <a:pt x="79" y="169"/>
                    <a:pt x="77" y="168"/>
                    <a:pt x="77" y="165"/>
                  </a:cubicBezTo>
                  <a:cubicBezTo>
                    <a:pt x="77" y="163"/>
                    <a:pt x="79" y="161"/>
                    <a:pt x="81" y="161"/>
                  </a:cubicBezTo>
                  <a:cubicBezTo>
                    <a:pt x="121" y="161"/>
                    <a:pt x="121" y="161"/>
                    <a:pt x="121" y="161"/>
                  </a:cubicBezTo>
                  <a:cubicBezTo>
                    <a:pt x="123" y="161"/>
                    <a:pt x="125" y="163"/>
                    <a:pt x="125" y="165"/>
                  </a:cubicBezTo>
                  <a:cubicBezTo>
                    <a:pt x="125" y="168"/>
                    <a:pt x="123" y="169"/>
                    <a:pt x="121" y="169"/>
                  </a:cubicBezTo>
                  <a:close/>
                  <a:moveTo>
                    <a:pt x="121" y="153"/>
                  </a:moveTo>
                  <a:cubicBezTo>
                    <a:pt x="81" y="153"/>
                    <a:pt x="81" y="153"/>
                    <a:pt x="81" y="153"/>
                  </a:cubicBezTo>
                  <a:cubicBezTo>
                    <a:pt x="79" y="153"/>
                    <a:pt x="77" y="151"/>
                    <a:pt x="77" y="149"/>
                  </a:cubicBezTo>
                  <a:cubicBezTo>
                    <a:pt x="77" y="147"/>
                    <a:pt x="79" y="145"/>
                    <a:pt x="81" y="145"/>
                  </a:cubicBezTo>
                  <a:cubicBezTo>
                    <a:pt x="121" y="145"/>
                    <a:pt x="121" y="145"/>
                    <a:pt x="121" y="145"/>
                  </a:cubicBezTo>
                  <a:cubicBezTo>
                    <a:pt x="123" y="145"/>
                    <a:pt x="125" y="147"/>
                    <a:pt x="125" y="149"/>
                  </a:cubicBezTo>
                  <a:cubicBezTo>
                    <a:pt x="125" y="151"/>
                    <a:pt x="123" y="153"/>
                    <a:pt x="121" y="153"/>
                  </a:cubicBezTo>
                  <a:close/>
                  <a:moveTo>
                    <a:pt x="130" y="77"/>
                  </a:moveTo>
                  <a:cubicBezTo>
                    <a:pt x="96" y="121"/>
                    <a:pt x="96" y="121"/>
                    <a:pt x="96" y="121"/>
                  </a:cubicBezTo>
                  <a:cubicBezTo>
                    <a:pt x="96" y="122"/>
                    <a:pt x="94" y="123"/>
                    <a:pt x="93" y="123"/>
                  </a:cubicBezTo>
                  <a:cubicBezTo>
                    <a:pt x="92" y="123"/>
                    <a:pt x="91" y="122"/>
                    <a:pt x="90" y="121"/>
                  </a:cubicBezTo>
                  <a:cubicBezTo>
                    <a:pt x="79" y="107"/>
                    <a:pt x="79" y="107"/>
                    <a:pt x="79" y="107"/>
                  </a:cubicBezTo>
                  <a:cubicBezTo>
                    <a:pt x="58" y="155"/>
                    <a:pt x="58" y="155"/>
                    <a:pt x="58" y="155"/>
                  </a:cubicBezTo>
                  <a:cubicBezTo>
                    <a:pt x="58" y="156"/>
                    <a:pt x="56" y="157"/>
                    <a:pt x="55" y="157"/>
                  </a:cubicBezTo>
                  <a:cubicBezTo>
                    <a:pt x="55" y="157"/>
                    <a:pt x="55" y="157"/>
                    <a:pt x="55" y="157"/>
                  </a:cubicBezTo>
                  <a:cubicBezTo>
                    <a:pt x="53" y="157"/>
                    <a:pt x="52" y="156"/>
                    <a:pt x="51" y="155"/>
                  </a:cubicBezTo>
                  <a:cubicBezTo>
                    <a:pt x="40" y="132"/>
                    <a:pt x="40" y="132"/>
                    <a:pt x="40" y="132"/>
                  </a:cubicBezTo>
                  <a:cubicBezTo>
                    <a:pt x="25" y="162"/>
                    <a:pt x="25" y="162"/>
                    <a:pt x="25" y="162"/>
                  </a:cubicBezTo>
                  <a:cubicBezTo>
                    <a:pt x="24" y="163"/>
                    <a:pt x="23" y="164"/>
                    <a:pt x="22" y="164"/>
                  </a:cubicBezTo>
                  <a:cubicBezTo>
                    <a:pt x="21" y="164"/>
                    <a:pt x="20" y="164"/>
                    <a:pt x="20" y="163"/>
                  </a:cubicBezTo>
                  <a:cubicBezTo>
                    <a:pt x="18" y="162"/>
                    <a:pt x="17" y="160"/>
                    <a:pt x="18" y="158"/>
                  </a:cubicBezTo>
                  <a:cubicBezTo>
                    <a:pt x="37" y="121"/>
                    <a:pt x="37" y="121"/>
                    <a:pt x="37" y="121"/>
                  </a:cubicBezTo>
                  <a:cubicBezTo>
                    <a:pt x="38" y="120"/>
                    <a:pt x="39" y="119"/>
                    <a:pt x="41" y="119"/>
                  </a:cubicBezTo>
                  <a:cubicBezTo>
                    <a:pt x="42" y="119"/>
                    <a:pt x="44" y="120"/>
                    <a:pt x="44" y="121"/>
                  </a:cubicBezTo>
                  <a:cubicBezTo>
                    <a:pt x="55" y="143"/>
                    <a:pt x="55" y="143"/>
                    <a:pt x="55" y="143"/>
                  </a:cubicBezTo>
                  <a:cubicBezTo>
                    <a:pt x="75" y="98"/>
                    <a:pt x="75" y="98"/>
                    <a:pt x="75" y="98"/>
                  </a:cubicBezTo>
                  <a:cubicBezTo>
                    <a:pt x="75" y="96"/>
                    <a:pt x="76" y="95"/>
                    <a:pt x="78" y="95"/>
                  </a:cubicBezTo>
                  <a:cubicBezTo>
                    <a:pt x="79" y="95"/>
                    <a:pt x="81" y="96"/>
                    <a:pt x="81" y="97"/>
                  </a:cubicBezTo>
                  <a:cubicBezTo>
                    <a:pt x="93" y="112"/>
                    <a:pt x="93" y="112"/>
                    <a:pt x="93" y="112"/>
                  </a:cubicBezTo>
                  <a:cubicBezTo>
                    <a:pt x="124" y="72"/>
                    <a:pt x="124" y="72"/>
                    <a:pt x="124" y="72"/>
                  </a:cubicBezTo>
                  <a:cubicBezTo>
                    <a:pt x="125" y="70"/>
                    <a:pt x="128" y="70"/>
                    <a:pt x="130" y="71"/>
                  </a:cubicBezTo>
                  <a:cubicBezTo>
                    <a:pt x="131" y="72"/>
                    <a:pt x="132" y="75"/>
                    <a:pt x="130" y="77"/>
                  </a:cubicBezTo>
                  <a:close/>
                </a:path>
              </a:pathLst>
            </a:custGeom>
            <a:solidFill>
              <a:srgbClr val="6AA8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icrosoft Yahei"/>
                <a:ea typeface="Microsoft Yahei"/>
                <a:cs typeface="Microsoft Yahei"/>
                <a:sym typeface="Microsoft Yahei"/>
              </a:endParaRPr>
            </a:p>
          </p:txBody>
        </p:sp>
        <p:sp>
          <p:nvSpPr>
            <p:cNvPr id="337" name="Google Shape;337;p17"/>
            <p:cNvSpPr txBox="1"/>
            <p:nvPr/>
          </p:nvSpPr>
          <p:spPr>
            <a:xfrm>
              <a:off x="651940" y="2538751"/>
              <a:ext cx="88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Nunito ExtraBold"/>
                  <a:ea typeface="Nunito ExtraBold"/>
                  <a:cs typeface="Nunito ExtraBold"/>
                  <a:sym typeface="Nunito ExtraBold"/>
                </a:rPr>
                <a:t>Data Set</a:t>
              </a:r>
              <a:endParaRPr sz="1200" dirty="0">
                <a:latin typeface="Nunito ExtraBold"/>
                <a:ea typeface="Nunito ExtraBold"/>
                <a:cs typeface="Nunito ExtraBold"/>
                <a:sym typeface="Nunito ExtraBold"/>
              </a:endParaRPr>
            </a:p>
          </p:txBody>
        </p:sp>
      </p:grpSp>
      <p:sp>
        <p:nvSpPr>
          <p:cNvPr id="338" name="Google Shape;338;p17"/>
          <p:cNvSpPr txBox="1"/>
          <p:nvPr/>
        </p:nvSpPr>
        <p:spPr>
          <a:xfrm>
            <a:off x="679731" y="2762396"/>
            <a:ext cx="1731494"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latin typeface="Nunito"/>
                <a:ea typeface="Nunito"/>
                <a:cs typeface="Nunito"/>
                <a:sym typeface="Nunito"/>
              </a:rPr>
              <a:t>Historical data obtained on books rating from Kaggle</a:t>
            </a:r>
            <a:endParaRPr sz="1400" dirty="0">
              <a:latin typeface="Nunito"/>
              <a:ea typeface="Nunito"/>
              <a:cs typeface="Nunito"/>
              <a:sym typeface="Nunito"/>
            </a:endParaRPr>
          </a:p>
        </p:txBody>
      </p:sp>
      <p:sp>
        <p:nvSpPr>
          <p:cNvPr id="339" name="Google Shape;339;p17"/>
          <p:cNvSpPr txBox="1"/>
          <p:nvPr/>
        </p:nvSpPr>
        <p:spPr>
          <a:xfrm>
            <a:off x="4639776" y="2718383"/>
            <a:ext cx="1857436"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latin typeface="Nunito"/>
                <a:ea typeface="Nunito"/>
                <a:cs typeface="Nunito"/>
                <a:sym typeface="Nunito"/>
              </a:rPr>
              <a:t>Built</a:t>
            </a:r>
            <a:r>
              <a:rPr lang="en" sz="1400" dirty="0">
                <a:latin typeface="Nunito"/>
                <a:ea typeface="Nunito"/>
                <a:cs typeface="Nunito"/>
                <a:sym typeface="Nunito"/>
              </a:rPr>
              <a:t> memory based recommendation system within Sagemaker</a:t>
            </a:r>
            <a:endParaRPr sz="1400" dirty="0">
              <a:latin typeface="Nunito"/>
              <a:ea typeface="Nunito"/>
              <a:cs typeface="Nunito"/>
              <a:sym typeface="Nunito"/>
            </a:endParaRPr>
          </a:p>
        </p:txBody>
      </p:sp>
      <p:cxnSp>
        <p:nvCxnSpPr>
          <p:cNvPr id="340" name="Google Shape;340;p17"/>
          <p:cNvCxnSpPr/>
          <p:nvPr/>
        </p:nvCxnSpPr>
        <p:spPr>
          <a:xfrm>
            <a:off x="3893282" y="1857411"/>
            <a:ext cx="743987" cy="0"/>
          </a:xfrm>
          <a:prstGeom prst="straightConnector1">
            <a:avLst/>
          </a:prstGeom>
          <a:noFill/>
          <a:ln w="38100" cap="flat" cmpd="sng">
            <a:solidFill>
              <a:srgbClr val="FFC000"/>
            </a:solidFill>
            <a:prstDash val="solid"/>
            <a:round/>
            <a:headEnd type="none" w="med" len="med"/>
            <a:tailEnd type="triangle" w="med" len="med"/>
          </a:ln>
        </p:spPr>
      </p:cxnSp>
      <p:grpSp>
        <p:nvGrpSpPr>
          <p:cNvPr id="341" name="Google Shape;341;p17"/>
          <p:cNvGrpSpPr/>
          <p:nvPr/>
        </p:nvGrpSpPr>
        <p:grpSpPr>
          <a:xfrm>
            <a:off x="7083498" y="1459684"/>
            <a:ext cx="740350" cy="683126"/>
            <a:chOff x="7627938" y="2082801"/>
            <a:chExt cx="481012" cy="547687"/>
          </a:xfrm>
        </p:grpSpPr>
        <p:sp>
          <p:nvSpPr>
            <p:cNvPr id="342" name="Google Shape;342;p17"/>
            <p:cNvSpPr/>
            <p:nvPr/>
          </p:nvSpPr>
          <p:spPr>
            <a:xfrm>
              <a:off x="7735888" y="2082801"/>
              <a:ext cx="265200" cy="265200"/>
            </a:xfrm>
            <a:prstGeom prst="ellipse">
              <a:avLst/>
            </a:prstGeom>
            <a:solidFill>
              <a:srgbClr val="43434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icrosoft Yahei"/>
                <a:ea typeface="Microsoft Yahei"/>
                <a:cs typeface="Microsoft Yahei"/>
                <a:sym typeface="Microsoft Yahei"/>
              </a:endParaRPr>
            </a:p>
          </p:txBody>
        </p:sp>
        <p:sp>
          <p:nvSpPr>
            <p:cNvPr id="343" name="Google Shape;343;p17"/>
            <p:cNvSpPr/>
            <p:nvPr/>
          </p:nvSpPr>
          <p:spPr>
            <a:xfrm>
              <a:off x="7627938" y="2400301"/>
              <a:ext cx="239712" cy="230187"/>
            </a:xfrm>
            <a:custGeom>
              <a:avLst/>
              <a:gdLst/>
              <a:ahLst/>
              <a:cxnLst/>
              <a:rect l="l" t="t" r="r" b="b"/>
              <a:pathLst>
                <a:path w="84" h="81" extrusionOk="0">
                  <a:moveTo>
                    <a:pt x="49" y="0"/>
                  </a:moveTo>
                  <a:cubicBezTo>
                    <a:pt x="49" y="0"/>
                    <a:pt x="49" y="0"/>
                    <a:pt x="49" y="0"/>
                  </a:cubicBezTo>
                  <a:cubicBezTo>
                    <a:pt x="21" y="1"/>
                    <a:pt x="0" y="24"/>
                    <a:pt x="0" y="51"/>
                  </a:cubicBezTo>
                  <a:cubicBezTo>
                    <a:pt x="0" y="81"/>
                    <a:pt x="0" y="81"/>
                    <a:pt x="0" y="81"/>
                  </a:cubicBezTo>
                  <a:cubicBezTo>
                    <a:pt x="84" y="81"/>
                    <a:pt x="84" y="81"/>
                    <a:pt x="84" y="81"/>
                  </a:cubicBezTo>
                  <a:cubicBezTo>
                    <a:pt x="50" y="0"/>
                    <a:pt x="50" y="0"/>
                    <a:pt x="50" y="0"/>
                  </a:cubicBezTo>
                  <a:lnTo>
                    <a:pt x="49" y="0"/>
                  </a:lnTo>
                  <a:close/>
                </a:path>
              </a:pathLst>
            </a:custGeom>
            <a:solidFill>
              <a:srgbClr val="43434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icrosoft Yahei"/>
                <a:ea typeface="Microsoft Yahei"/>
                <a:cs typeface="Microsoft Yahei"/>
                <a:sym typeface="Microsoft Yahei"/>
              </a:endParaRPr>
            </a:p>
          </p:txBody>
        </p:sp>
        <p:sp>
          <p:nvSpPr>
            <p:cNvPr id="344" name="Google Shape;344;p17"/>
            <p:cNvSpPr/>
            <p:nvPr/>
          </p:nvSpPr>
          <p:spPr>
            <a:xfrm>
              <a:off x="7869238" y="2400301"/>
              <a:ext cx="239712" cy="230187"/>
            </a:xfrm>
            <a:custGeom>
              <a:avLst/>
              <a:gdLst/>
              <a:ahLst/>
              <a:cxnLst/>
              <a:rect l="l" t="t" r="r" b="b"/>
              <a:pathLst>
                <a:path w="84" h="81" extrusionOk="0">
                  <a:moveTo>
                    <a:pt x="35" y="0"/>
                  </a:moveTo>
                  <a:cubicBezTo>
                    <a:pt x="35" y="0"/>
                    <a:pt x="35" y="0"/>
                    <a:pt x="35" y="0"/>
                  </a:cubicBezTo>
                  <a:cubicBezTo>
                    <a:pt x="0" y="81"/>
                    <a:pt x="0" y="81"/>
                    <a:pt x="0" y="81"/>
                  </a:cubicBezTo>
                  <a:cubicBezTo>
                    <a:pt x="84" y="81"/>
                    <a:pt x="84" y="81"/>
                    <a:pt x="84" y="81"/>
                  </a:cubicBezTo>
                  <a:cubicBezTo>
                    <a:pt x="84" y="51"/>
                    <a:pt x="84" y="51"/>
                    <a:pt x="84" y="51"/>
                  </a:cubicBezTo>
                  <a:cubicBezTo>
                    <a:pt x="84" y="24"/>
                    <a:pt x="63" y="1"/>
                    <a:pt x="35" y="0"/>
                  </a:cubicBezTo>
                  <a:close/>
                </a:path>
              </a:pathLst>
            </a:custGeom>
            <a:solidFill>
              <a:srgbClr val="43434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icrosoft Yahei"/>
                <a:ea typeface="Microsoft Yahei"/>
                <a:cs typeface="Microsoft Yahei"/>
                <a:sym typeface="Microsoft Yahei"/>
              </a:endParaRPr>
            </a:p>
          </p:txBody>
        </p:sp>
      </p:grpSp>
      <p:sp>
        <p:nvSpPr>
          <p:cNvPr id="345" name="Google Shape;345;p17"/>
          <p:cNvSpPr txBox="1"/>
          <p:nvPr/>
        </p:nvSpPr>
        <p:spPr>
          <a:xfrm>
            <a:off x="7024798" y="2235095"/>
            <a:ext cx="909454" cy="2753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Nunito ExtraBold"/>
                <a:ea typeface="Nunito ExtraBold"/>
                <a:cs typeface="Nunito ExtraBold"/>
                <a:sym typeface="Nunito ExtraBold"/>
              </a:rPr>
              <a:t>End users</a:t>
            </a:r>
            <a:endParaRPr sz="1200" dirty="0">
              <a:latin typeface="Nunito ExtraBold"/>
              <a:ea typeface="Nunito ExtraBold"/>
              <a:cs typeface="Nunito ExtraBold"/>
              <a:sym typeface="Nunito ExtraBold"/>
            </a:endParaRPr>
          </a:p>
        </p:txBody>
      </p:sp>
      <p:sp>
        <p:nvSpPr>
          <p:cNvPr id="346" name="Google Shape;346;p17"/>
          <p:cNvSpPr txBox="1"/>
          <p:nvPr/>
        </p:nvSpPr>
        <p:spPr>
          <a:xfrm>
            <a:off x="6803924" y="2736736"/>
            <a:ext cx="1857436" cy="10464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latin typeface="Nunito"/>
                <a:ea typeface="Nunito"/>
                <a:cs typeface="Nunito"/>
                <a:sym typeface="Nunito"/>
              </a:rPr>
              <a:t>Promote cross-selling by showing top recommended books to customers </a:t>
            </a:r>
            <a:endParaRPr sz="1400" dirty="0">
              <a:latin typeface="Nunito"/>
              <a:ea typeface="Nunito"/>
              <a:cs typeface="Nunito"/>
              <a:sym typeface="Nunito"/>
            </a:endParaRPr>
          </a:p>
        </p:txBody>
      </p:sp>
      <p:cxnSp>
        <p:nvCxnSpPr>
          <p:cNvPr id="347" name="Google Shape;347;p17"/>
          <p:cNvCxnSpPr/>
          <p:nvPr/>
        </p:nvCxnSpPr>
        <p:spPr>
          <a:xfrm>
            <a:off x="6149934" y="1857411"/>
            <a:ext cx="676352" cy="0"/>
          </a:xfrm>
          <a:prstGeom prst="straightConnector1">
            <a:avLst/>
          </a:prstGeom>
          <a:noFill/>
          <a:ln w="38100" cap="flat" cmpd="sng">
            <a:solidFill>
              <a:srgbClr val="FFC000"/>
            </a:solidFill>
            <a:prstDash val="solid"/>
            <a:round/>
            <a:headEnd type="none" w="med" len="med"/>
            <a:tailEnd type="triangle" w="med" len="med"/>
          </a:ln>
        </p:spPr>
      </p:cxnSp>
      <p:cxnSp>
        <p:nvCxnSpPr>
          <p:cNvPr id="348" name="Google Shape;348;p17"/>
          <p:cNvCxnSpPr>
            <a:cxnSpLocks/>
          </p:cNvCxnSpPr>
          <p:nvPr/>
        </p:nvCxnSpPr>
        <p:spPr>
          <a:xfrm>
            <a:off x="2024022" y="1857411"/>
            <a:ext cx="743987" cy="0"/>
          </a:xfrm>
          <a:prstGeom prst="straightConnector1">
            <a:avLst/>
          </a:prstGeom>
          <a:noFill/>
          <a:ln w="38100" cap="flat" cmpd="sng">
            <a:solidFill>
              <a:srgbClr val="FFC000"/>
            </a:solidFill>
            <a:prstDash val="solid"/>
            <a:round/>
            <a:headEnd type="none" w="med" len="med"/>
            <a:tailEnd type="triangle" w="med" len="med"/>
          </a:ln>
        </p:spPr>
      </p:cxnSp>
      <p:sp>
        <p:nvSpPr>
          <p:cNvPr id="349" name="Google Shape;349;p17"/>
          <p:cNvSpPr txBox="1"/>
          <p:nvPr/>
        </p:nvSpPr>
        <p:spPr>
          <a:xfrm>
            <a:off x="1118325" y="3594900"/>
            <a:ext cx="568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1026" name="Picture 2" descr="Integrating with Amazon SageMaker: Using Built-In Algorithms from External  Applications | AWS Partner Network (APN) Blog">
            <a:extLst>
              <a:ext uri="{FF2B5EF4-FFF2-40B4-BE49-F238E27FC236}">
                <a16:creationId xmlns:a16="http://schemas.microsoft.com/office/drawing/2014/main" id="{9D0160DD-9A6F-498B-BCA2-9389BCF22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471" y="1409222"/>
            <a:ext cx="1070231" cy="763039"/>
          </a:xfrm>
          <a:prstGeom prst="rect">
            <a:avLst/>
          </a:prstGeom>
          <a:noFill/>
          <a:extLst>
            <a:ext uri="{909E8E84-426E-40DD-AFC4-6F175D3DCCD1}">
              <a14:hiddenFill xmlns:a14="http://schemas.microsoft.com/office/drawing/2010/main">
                <a:solidFill>
                  <a:srgbClr val="FFFFFF"/>
                </a:solidFill>
              </a14:hiddenFill>
            </a:ext>
          </a:extLst>
        </p:spPr>
      </p:pic>
      <p:sp>
        <p:nvSpPr>
          <p:cNvPr id="27" name="Google Shape;345;p17">
            <a:extLst>
              <a:ext uri="{FF2B5EF4-FFF2-40B4-BE49-F238E27FC236}">
                <a16:creationId xmlns:a16="http://schemas.microsoft.com/office/drawing/2014/main" id="{467F6E44-17A7-43A9-A51C-C1ACD895D887}"/>
              </a:ext>
            </a:extLst>
          </p:cNvPr>
          <p:cNvSpPr txBox="1"/>
          <p:nvPr/>
        </p:nvSpPr>
        <p:spPr>
          <a:xfrm>
            <a:off x="4611392" y="2232274"/>
            <a:ext cx="1714500" cy="2522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Nunito ExtraBold"/>
                <a:ea typeface="Nunito ExtraBold"/>
                <a:cs typeface="Nunito ExtraBold"/>
                <a:sym typeface="Nunito ExtraBold"/>
              </a:rPr>
              <a:t>Amazon Sagemaker</a:t>
            </a:r>
            <a:endParaRPr sz="1200" dirty="0">
              <a:latin typeface="Nunito ExtraBold"/>
              <a:ea typeface="Nunito ExtraBold"/>
              <a:cs typeface="Nunito ExtraBold"/>
              <a:sym typeface="Nunito ExtraBold"/>
            </a:endParaRPr>
          </a:p>
        </p:txBody>
      </p:sp>
      <p:sp>
        <p:nvSpPr>
          <p:cNvPr id="2" name="Rectangle: Rounded Corners 1">
            <a:extLst>
              <a:ext uri="{FF2B5EF4-FFF2-40B4-BE49-F238E27FC236}">
                <a16:creationId xmlns:a16="http://schemas.microsoft.com/office/drawing/2014/main" id="{A8FDCBDE-4EFF-45E8-8048-4887B343FE7D}"/>
              </a:ext>
            </a:extLst>
          </p:cNvPr>
          <p:cNvSpPr/>
          <p:nvPr/>
        </p:nvSpPr>
        <p:spPr>
          <a:xfrm>
            <a:off x="612396" y="3874961"/>
            <a:ext cx="8175072" cy="1024939"/>
          </a:xfrm>
          <a:prstGeom prst="roundRect">
            <a:avLst/>
          </a:prstGeom>
          <a:solidFill>
            <a:schemeClr val="bg2">
              <a:lumMod val="90000"/>
              <a:alpha val="31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US" sz="1800" dirty="0">
                <a:solidFill>
                  <a:schemeClr val="tx1"/>
                </a:solidFill>
                <a:latin typeface="Nunito"/>
                <a:ea typeface="Nunito"/>
                <a:cs typeface="Nunito"/>
                <a:sym typeface="Nunito"/>
              </a:rPr>
              <a:t>The implementation of recommendation system is quite straightforward and requires only a storage platform and Machine Learning tool</a:t>
            </a:r>
            <a:endParaRPr lang="en-US" sz="1800" dirty="0">
              <a:solidFill>
                <a:schemeClr val="tx1"/>
              </a:solidFill>
            </a:endParaRPr>
          </a:p>
        </p:txBody>
      </p:sp>
      <p:sp>
        <p:nvSpPr>
          <p:cNvPr id="26" name="Google Shape;371;p19">
            <a:extLst>
              <a:ext uri="{FF2B5EF4-FFF2-40B4-BE49-F238E27FC236}">
                <a16:creationId xmlns:a16="http://schemas.microsoft.com/office/drawing/2014/main" id="{41A8A7E0-2CC5-48B8-9AD9-DA95470C6F78}"/>
              </a:ext>
            </a:extLst>
          </p:cNvPr>
          <p:cNvSpPr txBox="1">
            <a:spLocks/>
          </p:cNvSpPr>
          <p:nvPr/>
        </p:nvSpPr>
        <p:spPr>
          <a:xfrm>
            <a:off x="632680" y="170144"/>
            <a:ext cx="8259649" cy="768483"/>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 sz="3200" b="1" dirty="0">
                <a:solidFill>
                  <a:srgbClr val="424242"/>
                </a:solidFill>
                <a:latin typeface="Maven Pro" panose="020B0604020202020204" charset="0"/>
                <a:ea typeface="+mn-ea"/>
                <a:cs typeface="+mn-cs"/>
              </a:rPr>
              <a:t>Technology Used</a:t>
            </a:r>
            <a:endParaRPr lang="en-US" sz="3200" b="1" dirty="0">
              <a:solidFill>
                <a:srgbClr val="424242"/>
              </a:solidFill>
              <a:latin typeface="Maven Pro" panose="020B060402020202020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19"/>
          <p:cNvSpPr txBox="1"/>
          <p:nvPr/>
        </p:nvSpPr>
        <p:spPr>
          <a:xfrm>
            <a:off x="796384" y="2893778"/>
            <a:ext cx="4896876" cy="461635"/>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dirty="0">
                <a:latin typeface="Nunito"/>
                <a:ea typeface="Nunito"/>
                <a:cs typeface="Nunito"/>
                <a:sym typeface="Nunito"/>
              </a:rPr>
              <a:t>       Step2. Upload Data into Bucket</a:t>
            </a:r>
            <a:endParaRPr b="1" i="1" dirty="0">
              <a:latin typeface="Nunito"/>
              <a:ea typeface="Nunito"/>
              <a:cs typeface="Nunito"/>
              <a:sym typeface="Nunito"/>
            </a:endParaRPr>
          </a:p>
        </p:txBody>
      </p:sp>
      <p:sp>
        <p:nvSpPr>
          <p:cNvPr id="370" name="Google Shape;370;p19"/>
          <p:cNvSpPr txBox="1"/>
          <p:nvPr/>
        </p:nvSpPr>
        <p:spPr>
          <a:xfrm>
            <a:off x="787995" y="821181"/>
            <a:ext cx="4643544" cy="416939"/>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dirty="0">
                <a:latin typeface="Nunito"/>
                <a:ea typeface="Nunito"/>
                <a:cs typeface="Nunito"/>
                <a:sym typeface="Nunito"/>
              </a:rPr>
              <a:t>     Step1. Create S3 Storage Bucket</a:t>
            </a:r>
          </a:p>
          <a:p>
            <a:pPr marL="0" lvl="0" indent="0" algn="l" rtl="0">
              <a:spcBef>
                <a:spcPts val="0"/>
              </a:spcBef>
              <a:spcAft>
                <a:spcPts val="0"/>
              </a:spcAft>
              <a:buNone/>
            </a:pPr>
            <a:endParaRPr b="1" i="1" dirty="0">
              <a:latin typeface="Nunito"/>
              <a:ea typeface="Nunito"/>
              <a:cs typeface="Nunito"/>
              <a:sym typeface="Nunito"/>
            </a:endParaRPr>
          </a:p>
        </p:txBody>
      </p:sp>
      <p:sp>
        <p:nvSpPr>
          <p:cNvPr id="371" name="Google Shape;371;p19"/>
          <p:cNvSpPr txBox="1">
            <a:spLocks noGrp="1"/>
          </p:cNvSpPr>
          <p:nvPr>
            <p:ph type="title"/>
          </p:nvPr>
        </p:nvSpPr>
        <p:spPr>
          <a:xfrm>
            <a:off x="632680" y="170144"/>
            <a:ext cx="8259649" cy="768483"/>
          </a:xfrm>
          <a:prstGeom prst="rect">
            <a:avLst/>
          </a:prstGeom>
        </p:spPr>
        <p:txBody>
          <a:bodyPr spcFirstLastPara="1" wrap="square" lIns="91425" tIns="91425" rIns="91425" bIns="91425" anchor="t" anchorCtr="0">
            <a:noAutofit/>
          </a:bodyPr>
          <a:lstStyle/>
          <a:p>
            <a:r>
              <a:rPr lang="en" sz="3200" b="1" dirty="0">
                <a:solidFill>
                  <a:srgbClr val="424242"/>
                </a:solidFill>
                <a:latin typeface="Maven Pro" panose="020B0604020202020204" charset="0"/>
                <a:ea typeface="+mn-ea"/>
                <a:cs typeface="+mn-cs"/>
              </a:rPr>
              <a:t>S3 Data Storage Process Flow</a:t>
            </a:r>
            <a:endParaRPr lang="en-US" sz="3200" b="1" dirty="0">
              <a:solidFill>
                <a:srgbClr val="424242"/>
              </a:solidFill>
              <a:latin typeface="Maven Pro" panose="020B0604020202020204" charset="0"/>
              <a:ea typeface="+mn-ea"/>
              <a:cs typeface="+mn-cs"/>
            </a:endParaRPr>
          </a:p>
        </p:txBody>
      </p:sp>
      <p:pic>
        <p:nvPicPr>
          <p:cNvPr id="2050" name="Picture 2">
            <a:extLst>
              <a:ext uri="{FF2B5EF4-FFF2-40B4-BE49-F238E27FC236}">
                <a16:creationId xmlns:a16="http://schemas.microsoft.com/office/drawing/2014/main" id="{45B03D02-57C4-4697-9CAD-1D18E6C2F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74" y="1227024"/>
            <a:ext cx="5638498" cy="1486958"/>
          </a:xfrm>
          <a:prstGeom prst="rect">
            <a:avLst/>
          </a:prstGeom>
          <a:noFill/>
          <a:ln>
            <a:solidFill>
              <a:schemeClr val="accent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93A675E-A348-445B-9A81-BA59FF772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708" y="3302651"/>
            <a:ext cx="5638498" cy="1663162"/>
          </a:xfrm>
          <a:prstGeom prst="rect">
            <a:avLst/>
          </a:prstGeom>
          <a:noFill/>
          <a:ln>
            <a:solidFill>
              <a:schemeClr val="accent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75"/>
        <p:cNvGrpSpPr/>
        <p:nvPr/>
      </p:nvGrpSpPr>
      <p:grpSpPr>
        <a:xfrm>
          <a:off x="0" y="0"/>
          <a:ext cx="0" cy="0"/>
          <a:chOff x="0" y="0"/>
          <a:chExt cx="0" cy="0"/>
        </a:xfrm>
      </p:grpSpPr>
      <p:grpSp>
        <p:nvGrpSpPr>
          <p:cNvPr id="377" name="Google Shape;377;p20"/>
          <p:cNvGrpSpPr/>
          <p:nvPr/>
        </p:nvGrpSpPr>
        <p:grpSpPr>
          <a:xfrm>
            <a:off x="777154" y="1073361"/>
            <a:ext cx="3835339" cy="2907921"/>
            <a:chOff x="454394" y="1575228"/>
            <a:chExt cx="4006500" cy="3017497"/>
          </a:xfrm>
        </p:grpSpPr>
        <p:sp>
          <p:nvSpPr>
            <p:cNvPr id="378" name="Google Shape;378;p20"/>
            <p:cNvSpPr txBox="1"/>
            <p:nvPr/>
          </p:nvSpPr>
          <p:spPr>
            <a:xfrm>
              <a:off x="454394" y="1575228"/>
              <a:ext cx="4006500" cy="479030"/>
            </a:xfrm>
            <a:prstGeom prst="rect">
              <a:avLst/>
            </a:prstGeom>
            <a:solidFill>
              <a:srgbClr val="FFC0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Nunito"/>
                  <a:ea typeface="Nunito"/>
                  <a:cs typeface="Nunito"/>
                  <a:sym typeface="Nunito"/>
                </a:rPr>
                <a:t>Step1. Calculate Book Similarity</a:t>
              </a:r>
              <a:endParaRPr b="1" i="1" dirty="0">
                <a:latin typeface="Nunito"/>
                <a:ea typeface="Nunito"/>
                <a:cs typeface="Nunito"/>
                <a:sym typeface="Nunito"/>
              </a:endParaRPr>
            </a:p>
          </p:txBody>
        </p:sp>
        <p:pic>
          <p:nvPicPr>
            <p:cNvPr id="379" name="Google Shape;379;p20"/>
            <p:cNvPicPr preferRelativeResize="0"/>
            <p:nvPr/>
          </p:nvPicPr>
          <p:blipFill>
            <a:blip r:embed="rId4"/>
            <a:stretch>
              <a:fillRect/>
            </a:stretch>
          </p:blipFill>
          <p:spPr>
            <a:xfrm>
              <a:off x="533793" y="1963125"/>
              <a:ext cx="3788365" cy="2629600"/>
            </a:xfrm>
            <a:prstGeom prst="rect">
              <a:avLst/>
            </a:prstGeom>
            <a:noFill/>
            <a:ln>
              <a:solidFill>
                <a:schemeClr val="accent2"/>
              </a:solidFill>
            </a:ln>
            <a:effectLst>
              <a:outerShdw blurRad="107950" dist="12700" dir="5400000" algn="ctr">
                <a:srgbClr val="000000"/>
              </a:outerShdw>
            </a:effectLst>
          </p:spPr>
        </p:pic>
      </p:grpSp>
      <p:grpSp>
        <p:nvGrpSpPr>
          <p:cNvPr id="380" name="Google Shape;380;p20"/>
          <p:cNvGrpSpPr/>
          <p:nvPr/>
        </p:nvGrpSpPr>
        <p:grpSpPr>
          <a:xfrm>
            <a:off x="4814762" y="1070080"/>
            <a:ext cx="3835339" cy="2927386"/>
            <a:chOff x="4611885" y="1678562"/>
            <a:chExt cx="4503495" cy="2457484"/>
          </a:xfrm>
        </p:grpSpPr>
        <p:sp>
          <p:nvSpPr>
            <p:cNvPr id="381" name="Google Shape;381;p20"/>
            <p:cNvSpPr txBox="1"/>
            <p:nvPr/>
          </p:nvSpPr>
          <p:spPr>
            <a:xfrm>
              <a:off x="4611885" y="1678562"/>
              <a:ext cx="4503495" cy="387534"/>
            </a:xfrm>
            <a:prstGeom prst="rect">
              <a:avLst/>
            </a:prstGeom>
            <a:solidFill>
              <a:srgbClr val="FFC0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Nunito"/>
                  <a:ea typeface="Nunito"/>
                  <a:cs typeface="Nunito"/>
                  <a:sym typeface="Nunito"/>
                </a:rPr>
                <a:t>Step2. Make Predictions</a:t>
              </a:r>
              <a:endParaRPr b="1" i="1" dirty="0">
                <a:latin typeface="Nunito"/>
                <a:ea typeface="Nunito"/>
                <a:cs typeface="Nunito"/>
                <a:sym typeface="Nunito"/>
              </a:endParaRPr>
            </a:p>
          </p:txBody>
        </p:sp>
        <p:pic>
          <p:nvPicPr>
            <p:cNvPr id="382" name="Google Shape;382;p20"/>
            <p:cNvPicPr preferRelativeResize="0"/>
            <p:nvPr/>
          </p:nvPicPr>
          <p:blipFill>
            <a:blip r:embed="rId5"/>
            <a:stretch>
              <a:fillRect/>
            </a:stretch>
          </p:blipFill>
          <p:spPr>
            <a:xfrm>
              <a:off x="4715713" y="1998075"/>
              <a:ext cx="4327623" cy="2137971"/>
            </a:xfrm>
            <a:prstGeom prst="rect">
              <a:avLst/>
            </a:prstGeom>
            <a:noFill/>
            <a:ln>
              <a:solidFill>
                <a:schemeClr val="accent2"/>
              </a:solidFill>
            </a:ln>
            <a:effectLst>
              <a:outerShdw blurRad="107950" dist="12700" dir="5400000" algn="ctr">
                <a:srgbClr val="000000"/>
              </a:outerShdw>
            </a:effectLst>
          </p:spPr>
        </p:pic>
      </p:grpSp>
      <p:sp>
        <p:nvSpPr>
          <p:cNvPr id="13" name="Google Shape;387;p21">
            <a:extLst>
              <a:ext uri="{FF2B5EF4-FFF2-40B4-BE49-F238E27FC236}">
                <a16:creationId xmlns:a16="http://schemas.microsoft.com/office/drawing/2014/main" id="{3B6AEFC1-E0FA-4ADB-8AE1-30211868899C}"/>
              </a:ext>
            </a:extLst>
          </p:cNvPr>
          <p:cNvSpPr txBox="1">
            <a:spLocks noGrp="1"/>
          </p:cNvSpPr>
          <p:nvPr>
            <p:ph type="title"/>
          </p:nvPr>
        </p:nvSpPr>
        <p:spPr>
          <a:xfrm>
            <a:off x="603658" y="191620"/>
            <a:ext cx="7733550" cy="10992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dirty="0">
                <a:solidFill>
                  <a:srgbClr val="424242"/>
                </a:solidFill>
                <a:latin typeface="Maven Pro" panose="020B0604020202020204" charset="0"/>
                <a:ea typeface="+mn-ea"/>
                <a:cs typeface="+mn-cs"/>
              </a:rPr>
              <a:t>Model Development Using Sagemaker</a:t>
            </a:r>
            <a:endParaRPr sz="3200" b="1" dirty="0">
              <a:solidFill>
                <a:srgbClr val="424242"/>
              </a:solidFill>
              <a:latin typeface="Maven Pro" panose="020B060402020202020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86"/>
        <p:cNvGrpSpPr/>
        <p:nvPr/>
      </p:nvGrpSpPr>
      <p:grpSpPr>
        <a:xfrm>
          <a:off x="0" y="0"/>
          <a:ext cx="0" cy="0"/>
          <a:chOff x="0" y="0"/>
          <a:chExt cx="0" cy="0"/>
        </a:xfrm>
      </p:grpSpPr>
      <p:sp>
        <p:nvSpPr>
          <p:cNvPr id="387" name="Google Shape;387;p21"/>
          <p:cNvSpPr txBox="1">
            <a:spLocks noGrp="1"/>
          </p:cNvSpPr>
          <p:nvPr>
            <p:ph type="title"/>
          </p:nvPr>
        </p:nvSpPr>
        <p:spPr>
          <a:xfrm>
            <a:off x="603658" y="191620"/>
            <a:ext cx="7733550" cy="10992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dirty="0">
                <a:solidFill>
                  <a:srgbClr val="424242"/>
                </a:solidFill>
                <a:latin typeface="Maven Pro" panose="020B0604020202020204" charset="0"/>
                <a:ea typeface="+mn-ea"/>
                <a:cs typeface="+mn-cs"/>
              </a:rPr>
              <a:t>System Instruction - Result</a:t>
            </a:r>
            <a:endParaRPr sz="3200" b="1" dirty="0">
              <a:solidFill>
                <a:srgbClr val="424242"/>
              </a:solidFill>
              <a:latin typeface="Maven Pro" panose="020B0604020202020204" charset="0"/>
              <a:ea typeface="+mn-ea"/>
              <a:cs typeface="+mn-cs"/>
            </a:endParaRPr>
          </a:p>
        </p:txBody>
      </p:sp>
      <p:sp>
        <p:nvSpPr>
          <p:cNvPr id="388" name="Google Shape;388;p21"/>
          <p:cNvSpPr/>
          <p:nvPr/>
        </p:nvSpPr>
        <p:spPr>
          <a:xfrm>
            <a:off x="739078" y="1202623"/>
            <a:ext cx="1821000" cy="507363"/>
          </a:xfrm>
          <a:prstGeom prst="roundRect">
            <a:avLst>
              <a:gd name="adj" fmla="val 16667"/>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Maven Pro SemiBold"/>
                <a:ea typeface="Maven Pro SemiBold"/>
                <a:cs typeface="Maven Pro SemiBold"/>
                <a:sym typeface="Maven Pro SemiBold"/>
              </a:rPr>
              <a:t>     Input</a:t>
            </a:r>
            <a:endParaRPr sz="1800" b="1" dirty="0">
              <a:latin typeface="Maven Pro SemiBold"/>
              <a:ea typeface="Maven Pro SemiBold"/>
              <a:cs typeface="Maven Pro SemiBold"/>
              <a:sym typeface="Maven Pro SemiBold"/>
            </a:endParaRPr>
          </a:p>
        </p:txBody>
      </p:sp>
      <p:pic>
        <p:nvPicPr>
          <p:cNvPr id="389" name="Google Shape;389;p21"/>
          <p:cNvPicPr preferRelativeResize="0"/>
          <p:nvPr/>
        </p:nvPicPr>
        <p:blipFill>
          <a:blip r:embed="rId4">
            <a:alphaModFix/>
          </a:blip>
          <a:stretch>
            <a:fillRect/>
          </a:stretch>
        </p:blipFill>
        <p:spPr>
          <a:xfrm>
            <a:off x="932453" y="1266085"/>
            <a:ext cx="506350" cy="380428"/>
          </a:xfrm>
          <a:prstGeom prst="rect">
            <a:avLst/>
          </a:prstGeom>
          <a:noFill/>
          <a:ln>
            <a:noFill/>
          </a:ln>
        </p:spPr>
      </p:pic>
      <p:sp>
        <p:nvSpPr>
          <p:cNvPr id="390" name="Google Shape;390;p21"/>
          <p:cNvSpPr/>
          <p:nvPr/>
        </p:nvSpPr>
        <p:spPr>
          <a:xfrm>
            <a:off x="739078" y="3402794"/>
            <a:ext cx="1821000" cy="461239"/>
          </a:xfrm>
          <a:prstGeom prst="roundRect">
            <a:avLst>
              <a:gd name="adj" fmla="val 16667"/>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Maven Pro SemiBold"/>
                <a:ea typeface="Maven Pro SemiBold"/>
                <a:cs typeface="Maven Pro SemiBold"/>
                <a:sym typeface="Maven Pro SemiBold"/>
              </a:rPr>
              <a:t>        Output</a:t>
            </a:r>
            <a:endParaRPr sz="1800" b="1" dirty="0">
              <a:latin typeface="Maven Pro SemiBold"/>
              <a:ea typeface="Maven Pro SemiBold"/>
              <a:cs typeface="Maven Pro SemiBold"/>
              <a:sym typeface="Maven Pro SemiBold"/>
            </a:endParaRPr>
          </a:p>
        </p:txBody>
      </p:sp>
      <p:pic>
        <p:nvPicPr>
          <p:cNvPr id="391" name="Google Shape;391;p21"/>
          <p:cNvPicPr preferRelativeResize="0"/>
          <p:nvPr/>
        </p:nvPicPr>
        <p:blipFill>
          <a:blip r:embed="rId5">
            <a:alphaModFix/>
          </a:blip>
          <a:stretch>
            <a:fillRect/>
          </a:stretch>
        </p:blipFill>
        <p:spPr>
          <a:xfrm>
            <a:off x="910878" y="3445756"/>
            <a:ext cx="549500" cy="375315"/>
          </a:xfrm>
          <a:prstGeom prst="rect">
            <a:avLst/>
          </a:prstGeom>
          <a:noFill/>
          <a:ln>
            <a:noFill/>
          </a:ln>
        </p:spPr>
      </p:pic>
      <p:pic>
        <p:nvPicPr>
          <p:cNvPr id="1026" name="Picture 2" descr="customization-ls-recommend">
            <a:extLst>
              <a:ext uri="{FF2B5EF4-FFF2-40B4-BE49-F238E27FC236}">
                <a16:creationId xmlns:a16="http://schemas.microsoft.com/office/drawing/2014/main" id="{F4A9641C-DFCD-4D98-B277-9362DB1ECC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954443"/>
            <a:ext cx="1496861" cy="1122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Experience » G-Collection » Users 5 Icon">
            <a:extLst>
              <a:ext uri="{FF2B5EF4-FFF2-40B4-BE49-F238E27FC236}">
                <a16:creationId xmlns:a16="http://schemas.microsoft.com/office/drawing/2014/main" id="{0FCCBAFE-4F8A-4A87-A389-104D7B2DFB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478" y="884542"/>
            <a:ext cx="1443080" cy="14430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7679C5E-26EF-46FC-9A6A-52F1FFCB87E6}"/>
              </a:ext>
            </a:extLst>
          </p:cNvPr>
          <p:cNvSpPr txBox="1"/>
          <p:nvPr/>
        </p:nvSpPr>
        <p:spPr>
          <a:xfrm>
            <a:off x="3178972" y="2285458"/>
            <a:ext cx="1291461" cy="305233"/>
          </a:xfrm>
          <a:prstGeom prst="rect">
            <a:avLst/>
          </a:prstGeom>
          <a:noFill/>
        </p:spPr>
        <p:txBody>
          <a:bodyPr wrap="square" rtlCol="0">
            <a:spAutoFit/>
          </a:bodyPr>
          <a:lstStyle/>
          <a:p>
            <a:r>
              <a:rPr lang="en-IN" b="1" dirty="0"/>
              <a:t>User ID </a:t>
            </a:r>
          </a:p>
        </p:txBody>
      </p:sp>
      <p:pic>
        <p:nvPicPr>
          <p:cNvPr id="1034" name="Picture 10" descr="Stars rating icon for website and mobile apps feedback rating emotion customer satisfaction rating Premium Vector">
            <a:extLst>
              <a:ext uri="{FF2B5EF4-FFF2-40B4-BE49-F238E27FC236}">
                <a16:creationId xmlns:a16="http://schemas.microsoft.com/office/drawing/2014/main" id="{1026999D-A589-4903-AEA5-7AE1E90DD6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9015" y="807309"/>
            <a:ext cx="1543393" cy="158900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897EA4D-3075-4575-9D8E-F73821E723F4}"/>
              </a:ext>
            </a:extLst>
          </p:cNvPr>
          <p:cNvSpPr txBox="1"/>
          <p:nvPr/>
        </p:nvSpPr>
        <p:spPr>
          <a:xfrm>
            <a:off x="7300947" y="2238738"/>
            <a:ext cx="1291461" cy="491581"/>
          </a:xfrm>
          <a:prstGeom prst="rect">
            <a:avLst/>
          </a:prstGeom>
          <a:noFill/>
        </p:spPr>
        <p:txBody>
          <a:bodyPr wrap="square" rtlCol="0">
            <a:spAutoFit/>
          </a:bodyPr>
          <a:lstStyle/>
          <a:p>
            <a:r>
              <a:rPr lang="en-IN" b="1" dirty="0"/>
              <a:t>Ratings</a:t>
            </a:r>
          </a:p>
        </p:txBody>
      </p:sp>
      <p:pic>
        <p:nvPicPr>
          <p:cNvPr id="1036" name="Picture 12" descr="Baby items icon set Premium Vector">
            <a:extLst>
              <a:ext uri="{FF2B5EF4-FFF2-40B4-BE49-F238E27FC236}">
                <a16:creationId xmlns:a16="http://schemas.microsoft.com/office/drawing/2014/main" id="{FCB1AB82-2898-4995-AC5C-13575AE46B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6270" y="991650"/>
            <a:ext cx="1661014" cy="124708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5585D04C-0FCF-4288-9807-28220774ECEF}"/>
              </a:ext>
            </a:extLst>
          </p:cNvPr>
          <p:cNvSpPr txBox="1"/>
          <p:nvPr/>
        </p:nvSpPr>
        <p:spPr>
          <a:xfrm>
            <a:off x="4588063" y="2269374"/>
            <a:ext cx="2144510" cy="369332"/>
          </a:xfrm>
          <a:prstGeom prst="rect">
            <a:avLst/>
          </a:prstGeom>
          <a:noFill/>
        </p:spPr>
        <p:txBody>
          <a:bodyPr wrap="square" rtlCol="0">
            <a:spAutoFit/>
          </a:bodyPr>
          <a:lstStyle/>
          <a:p>
            <a:pPr algn="ctr"/>
            <a:r>
              <a:rPr lang="en-IN" b="1" dirty="0"/>
              <a:t>Items </a:t>
            </a:r>
          </a:p>
        </p:txBody>
      </p:sp>
      <p:sp>
        <p:nvSpPr>
          <p:cNvPr id="5" name="TextBox 4">
            <a:extLst>
              <a:ext uri="{FF2B5EF4-FFF2-40B4-BE49-F238E27FC236}">
                <a16:creationId xmlns:a16="http://schemas.microsoft.com/office/drawing/2014/main" id="{EAF27EA5-AC31-4A60-A647-CE79E013B3E5}"/>
              </a:ext>
            </a:extLst>
          </p:cNvPr>
          <p:cNvSpPr txBox="1"/>
          <p:nvPr/>
        </p:nvSpPr>
        <p:spPr>
          <a:xfrm>
            <a:off x="4158156" y="1528001"/>
            <a:ext cx="1004601" cy="1134922"/>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6EB0287E-CFF5-4D02-8FED-3652FC5B857C}"/>
              </a:ext>
            </a:extLst>
          </p:cNvPr>
          <p:cNvPicPr>
            <a:picLocks noChangeAspect="1"/>
          </p:cNvPicPr>
          <p:nvPr/>
        </p:nvPicPr>
        <p:blipFill>
          <a:blip r:embed="rId10"/>
          <a:stretch>
            <a:fillRect/>
          </a:stretch>
        </p:blipFill>
        <p:spPr>
          <a:xfrm>
            <a:off x="6686033" y="3340815"/>
            <a:ext cx="1942265" cy="1665186"/>
          </a:xfrm>
          <a:prstGeom prst="rect">
            <a:avLst/>
          </a:prstGeom>
          <a:blipFill>
            <a:blip r:embed="rId11">
              <a:extLst>
                <a:ext uri="{837473B0-CC2E-450A-ABE3-18F120FF3D39}">
                  <a1611:picAttrSrcUrl xmlns:a1611="http://schemas.microsoft.com/office/drawing/2016/11/main" r:id="rId12"/>
                </a:ext>
              </a:extLst>
            </a:blip>
            <a:stretch>
              <a:fillRect/>
            </a:stretch>
          </a:blipFill>
        </p:spPr>
      </p:pic>
      <p:pic>
        <p:nvPicPr>
          <p:cNvPr id="1030" name="Picture 6">
            <a:extLst>
              <a:ext uri="{FF2B5EF4-FFF2-40B4-BE49-F238E27FC236}">
                <a16:creationId xmlns:a16="http://schemas.microsoft.com/office/drawing/2014/main" id="{E9F6E840-913E-4ED2-AFA9-36A4E81AB3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1307" y="4023392"/>
            <a:ext cx="3612555" cy="7683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461F793-2331-418A-A370-683A0AB46433}"/>
              </a:ext>
            </a:extLst>
          </p:cNvPr>
          <p:cNvSpPr txBox="1"/>
          <p:nvPr/>
        </p:nvSpPr>
        <p:spPr>
          <a:xfrm>
            <a:off x="6527284" y="2932893"/>
            <a:ext cx="2144510" cy="369332"/>
          </a:xfrm>
          <a:prstGeom prst="rect">
            <a:avLst/>
          </a:prstGeom>
          <a:noFill/>
        </p:spPr>
        <p:txBody>
          <a:bodyPr wrap="square" rtlCol="0">
            <a:spAutoFit/>
          </a:bodyPr>
          <a:lstStyle/>
          <a:p>
            <a:pPr algn="ctr"/>
            <a:r>
              <a:rPr lang="en-IN" b="1" dirty="0"/>
              <a:t>Books Already Read</a:t>
            </a:r>
          </a:p>
        </p:txBody>
      </p:sp>
      <p:sp>
        <p:nvSpPr>
          <p:cNvPr id="19" name="TextBox 18">
            <a:extLst>
              <a:ext uri="{FF2B5EF4-FFF2-40B4-BE49-F238E27FC236}">
                <a16:creationId xmlns:a16="http://schemas.microsoft.com/office/drawing/2014/main" id="{73C78838-365B-436C-BEDD-A207F6CD9DD3}"/>
              </a:ext>
            </a:extLst>
          </p:cNvPr>
          <p:cNvSpPr txBox="1"/>
          <p:nvPr/>
        </p:nvSpPr>
        <p:spPr>
          <a:xfrm>
            <a:off x="2827114" y="3061324"/>
            <a:ext cx="2144510" cy="646331"/>
          </a:xfrm>
          <a:prstGeom prst="rect">
            <a:avLst/>
          </a:prstGeom>
          <a:noFill/>
        </p:spPr>
        <p:txBody>
          <a:bodyPr wrap="square" rtlCol="0">
            <a:spAutoFit/>
          </a:bodyPr>
          <a:lstStyle/>
          <a:p>
            <a:pPr algn="ctr"/>
            <a:r>
              <a:rPr lang="en-IN" b="1" dirty="0"/>
              <a:t>Personalized Recommendations </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2" name="TextBox 1">
            <a:extLst>
              <a:ext uri="{FF2B5EF4-FFF2-40B4-BE49-F238E27FC236}">
                <a16:creationId xmlns:a16="http://schemas.microsoft.com/office/drawing/2014/main" id="{DEDCD5B2-9F3A-4981-B96B-26A8C0BA452B}"/>
              </a:ext>
            </a:extLst>
          </p:cNvPr>
          <p:cNvSpPr txBox="1"/>
          <p:nvPr/>
        </p:nvSpPr>
        <p:spPr>
          <a:xfrm>
            <a:off x="362450" y="2844975"/>
            <a:ext cx="1677247" cy="923330"/>
          </a:xfrm>
          <a:prstGeom prst="rect">
            <a:avLst/>
          </a:prstGeom>
          <a:noFill/>
        </p:spPr>
        <p:txBody>
          <a:bodyPr wrap="square" rtlCol="0">
            <a:spAutoFit/>
          </a:bodyPr>
          <a:lstStyle/>
          <a:p>
            <a:pPr algn="ctr"/>
            <a:r>
              <a:rPr lang="en-US" dirty="0">
                <a:solidFill>
                  <a:srgbClr val="1D1C1D"/>
                </a:solidFill>
                <a:latin typeface="Slack-Lato"/>
              </a:rPr>
              <a:t>Limited computational resources</a:t>
            </a:r>
            <a:endParaRPr lang="en-US" b="0" i="0" dirty="0">
              <a:solidFill>
                <a:srgbClr val="1D1C1D"/>
              </a:solidFill>
              <a:effectLst/>
              <a:latin typeface="Slack-Lato"/>
            </a:endParaRPr>
          </a:p>
        </p:txBody>
      </p:sp>
      <p:sp>
        <p:nvSpPr>
          <p:cNvPr id="4" name="Google Shape;387;p21">
            <a:extLst>
              <a:ext uri="{FF2B5EF4-FFF2-40B4-BE49-F238E27FC236}">
                <a16:creationId xmlns:a16="http://schemas.microsoft.com/office/drawing/2014/main" id="{782B01E9-B3F9-4E22-893A-C65D997B512A}"/>
              </a:ext>
            </a:extLst>
          </p:cNvPr>
          <p:cNvSpPr txBox="1">
            <a:spLocks/>
          </p:cNvSpPr>
          <p:nvPr/>
        </p:nvSpPr>
        <p:spPr>
          <a:xfrm>
            <a:off x="603658" y="191620"/>
            <a:ext cx="7733550" cy="1099230"/>
          </a:xfrm>
          <a:prstGeom prst="rect">
            <a:avLst/>
          </a:prstGeom>
        </p:spPr>
        <p:txBody>
          <a:bodyPr spcFirstLastPara="1" vert="horz" wrap="square" lIns="91425" tIns="91425" rIns="91425" bIns="91425" rtlCol="0" anchor="t" anchorCtr="0">
            <a:norm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b="1" dirty="0">
                <a:solidFill>
                  <a:srgbClr val="424242"/>
                </a:solidFill>
                <a:latin typeface="Maven Pro" panose="020B0604020202020204" charset="0"/>
                <a:ea typeface="+mn-ea"/>
                <a:cs typeface="+mn-cs"/>
              </a:rPr>
              <a:t>Limitations</a:t>
            </a:r>
          </a:p>
        </p:txBody>
      </p:sp>
      <p:sp>
        <p:nvSpPr>
          <p:cNvPr id="8" name="Flowchart: Connector 7">
            <a:extLst>
              <a:ext uri="{FF2B5EF4-FFF2-40B4-BE49-F238E27FC236}">
                <a16:creationId xmlns:a16="http://schemas.microsoft.com/office/drawing/2014/main" id="{9189F4E5-B435-46E3-9296-77D937432F4A}"/>
              </a:ext>
            </a:extLst>
          </p:cNvPr>
          <p:cNvSpPr/>
          <p:nvPr/>
        </p:nvSpPr>
        <p:spPr>
          <a:xfrm>
            <a:off x="780544" y="1584214"/>
            <a:ext cx="939506" cy="871427"/>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solidFill>
              </a:rPr>
              <a:t>1</a:t>
            </a:r>
          </a:p>
        </p:txBody>
      </p:sp>
      <p:sp>
        <p:nvSpPr>
          <p:cNvPr id="10" name="TextBox 9">
            <a:extLst>
              <a:ext uri="{FF2B5EF4-FFF2-40B4-BE49-F238E27FC236}">
                <a16:creationId xmlns:a16="http://schemas.microsoft.com/office/drawing/2014/main" id="{999395EE-1110-44F7-8BC2-C30363355D75}"/>
              </a:ext>
            </a:extLst>
          </p:cNvPr>
          <p:cNvSpPr txBox="1"/>
          <p:nvPr/>
        </p:nvSpPr>
        <p:spPr>
          <a:xfrm>
            <a:off x="4668087" y="2929321"/>
            <a:ext cx="2145294" cy="923330"/>
          </a:xfrm>
          <a:prstGeom prst="rect">
            <a:avLst/>
          </a:prstGeom>
          <a:noFill/>
        </p:spPr>
        <p:txBody>
          <a:bodyPr wrap="square" rtlCol="0">
            <a:spAutoFit/>
          </a:bodyPr>
          <a:lstStyle/>
          <a:p>
            <a:pPr algn="ctr"/>
            <a:r>
              <a:rPr lang="en-US" dirty="0">
                <a:solidFill>
                  <a:srgbClr val="1D1C1D"/>
                </a:solidFill>
                <a:latin typeface="Slack-Lato"/>
              </a:rPr>
              <a:t>Measurement of recommendation system</a:t>
            </a:r>
          </a:p>
        </p:txBody>
      </p:sp>
      <p:sp>
        <p:nvSpPr>
          <p:cNvPr id="11" name="TextBox 10">
            <a:extLst>
              <a:ext uri="{FF2B5EF4-FFF2-40B4-BE49-F238E27FC236}">
                <a16:creationId xmlns:a16="http://schemas.microsoft.com/office/drawing/2014/main" id="{7807CE8C-3244-43E8-8B1B-A2523D432665}"/>
              </a:ext>
            </a:extLst>
          </p:cNvPr>
          <p:cNvSpPr txBox="1"/>
          <p:nvPr/>
        </p:nvSpPr>
        <p:spPr>
          <a:xfrm>
            <a:off x="7070910" y="2928164"/>
            <a:ext cx="1596653" cy="646331"/>
          </a:xfrm>
          <a:prstGeom prst="rect">
            <a:avLst/>
          </a:prstGeom>
          <a:noFill/>
        </p:spPr>
        <p:txBody>
          <a:bodyPr wrap="square" rtlCol="0">
            <a:spAutoFit/>
          </a:bodyPr>
          <a:lstStyle/>
          <a:p>
            <a:pPr algn="ctr"/>
            <a:r>
              <a:rPr lang="en-US" b="0" i="0" dirty="0">
                <a:solidFill>
                  <a:srgbClr val="1D1C1D"/>
                </a:solidFill>
                <a:effectLst/>
                <a:latin typeface="Slack-Lato"/>
              </a:rPr>
              <a:t>Finding nich</a:t>
            </a:r>
            <a:r>
              <a:rPr lang="en-US" dirty="0">
                <a:solidFill>
                  <a:srgbClr val="1D1C1D"/>
                </a:solidFill>
                <a:latin typeface="Slack-Lato"/>
              </a:rPr>
              <a:t>e items</a:t>
            </a:r>
            <a:endParaRPr lang="en-US" b="0" i="0" dirty="0">
              <a:solidFill>
                <a:srgbClr val="1D1C1D"/>
              </a:solidFill>
              <a:effectLst/>
              <a:latin typeface="Slack-Lato"/>
            </a:endParaRPr>
          </a:p>
        </p:txBody>
      </p:sp>
      <p:sp>
        <p:nvSpPr>
          <p:cNvPr id="12" name="TextBox 11">
            <a:extLst>
              <a:ext uri="{FF2B5EF4-FFF2-40B4-BE49-F238E27FC236}">
                <a16:creationId xmlns:a16="http://schemas.microsoft.com/office/drawing/2014/main" id="{51370BD9-DCA5-4288-A713-2A3F081FA8F2}"/>
              </a:ext>
            </a:extLst>
          </p:cNvPr>
          <p:cNvSpPr txBox="1"/>
          <p:nvPr/>
        </p:nvSpPr>
        <p:spPr>
          <a:xfrm>
            <a:off x="2502337" y="2908283"/>
            <a:ext cx="1908221" cy="646331"/>
          </a:xfrm>
          <a:prstGeom prst="rect">
            <a:avLst/>
          </a:prstGeom>
          <a:noFill/>
        </p:spPr>
        <p:txBody>
          <a:bodyPr wrap="square" rtlCol="0">
            <a:spAutoFit/>
          </a:bodyPr>
          <a:lstStyle/>
          <a:p>
            <a:pPr algn="ctr"/>
            <a:r>
              <a:rPr lang="en-US" dirty="0">
                <a:solidFill>
                  <a:srgbClr val="1D1C1D"/>
                </a:solidFill>
                <a:latin typeface="Slack-Lato"/>
              </a:rPr>
              <a:t>Number of recommendations</a:t>
            </a:r>
          </a:p>
        </p:txBody>
      </p:sp>
      <p:sp>
        <p:nvSpPr>
          <p:cNvPr id="13" name="Flowchart: Connector 12">
            <a:extLst>
              <a:ext uri="{FF2B5EF4-FFF2-40B4-BE49-F238E27FC236}">
                <a16:creationId xmlns:a16="http://schemas.microsoft.com/office/drawing/2014/main" id="{2BEB3612-0F71-4716-BEAD-C18868F00DB9}"/>
              </a:ext>
            </a:extLst>
          </p:cNvPr>
          <p:cNvSpPr/>
          <p:nvPr/>
        </p:nvSpPr>
        <p:spPr>
          <a:xfrm>
            <a:off x="2986694" y="1592165"/>
            <a:ext cx="939506" cy="871427"/>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solidFill>
              </a:rPr>
              <a:t>2</a:t>
            </a:r>
          </a:p>
        </p:txBody>
      </p:sp>
      <p:sp>
        <p:nvSpPr>
          <p:cNvPr id="14" name="Flowchart: Connector 13">
            <a:extLst>
              <a:ext uri="{FF2B5EF4-FFF2-40B4-BE49-F238E27FC236}">
                <a16:creationId xmlns:a16="http://schemas.microsoft.com/office/drawing/2014/main" id="{8A7336B5-F828-4B4D-8107-53C3CFBCD5B2}"/>
              </a:ext>
            </a:extLst>
          </p:cNvPr>
          <p:cNvSpPr/>
          <p:nvPr/>
        </p:nvSpPr>
        <p:spPr>
          <a:xfrm>
            <a:off x="5270981" y="1592165"/>
            <a:ext cx="939506" cy="871427"/>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solidFill>
              </a:rPr>
              <a:t>3</a:t>
            </a:r>
          </a:p>
        </p:txBody>
      </p:sp>
      <p:sp>
        <p:nvSpPr>
          <p:cNvPr id="15" name="Flowchart: Connector 14">
            <a:extLst>
              <a:ext uri="{FF2B5EF4-FFF2-40B4-BE49-F238E27FC236}">
                <a16:creationId xmlns:a16="http://schemas.microsoft.com/office/drawing/2014/main" id="{45D3DC97-917C-4F53-8065-749C5F4F2FA9}"/>
              </a:ext>
            </a:extLst>
          </p:cNvPr>
          <p:cNvSpPr/>
          <p:nvPr/>
        </p:nvSpPr>
        <p:spPr>
          <a:xfrm>
            <a:off x="7399483" y="1584455"/>
            <a:ext cx="939506" cy="871427"/>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solidFill>
              </a:rPr>
              <a:t>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405</TotalTime>
  <Words>597</Words>
  <Application>Microsoft Office PowerPoint</Application>
  <PresentationFormat>On-screen Show (16:9)</PresentationFormat>
  <Paragraphs>78</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Calibri</vt:lpstr>
      <vt:lpstr>Maven Pro</vt:lpstr>
      <vt:lpstr>Nunito</vt:lpstr>
      <vt:lpstr>Nunito ExtraBold</vt:lpstr>
      <vt:lpstr>Arial</vt:lpstr>
      <vt:lpstr>Maven Pro SemiBold</vt:lpstr>
      <vt:lpstr>Microsoft YaHei</vt:lpstr>
      <vt:lpstr>Calibri Light</vt:lpstr>
      <vt:lpstr>Slack-Lato</vt:lpstr>
      <vt:lpstr>Office Theme</vt:lpstr>
      <vt:lpstr>Recommendation System   </vt:lpstr>
      <vt:lpstr>PowerPoint Presentation</vt:lpstr>
      <vt:lpstr>PowerPoint Presentation</vt:lpstr>
      <vt:lpstr>PowerPoint Presentation</vt:lpstr>
      <vt:lpstr>PowerPoint Presentation</vt:lpstr>
      <vt:lpstr>S3 Data Storage Process Flow</vt:lpstr>
      <vt:lpstr>Model Development Using Sagemaker</vt:lpstr>
      <vt:lpstr>System Instruction - 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 for E-Commerce</dc:title>
  <dc:creator>Travis St. Louis</dc:creator>
  <cp:lastModifiedBy>Travis St. Louis</cp:lastModifiedBy>
  <cp:revision>27</cp:revision>
  <dcterms:modified xsi:type="dcterms:W3CDTF">2022-04-30T21:48:22Z</dcterms:modified>
</cp:coreProperties>
</file>