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6"/>
  </p:notesMasterIdLst>
  <p:sldIdLst>
    <p:sldId id="256" r:id="rId4"/>
    <p:sldId id="283" r:id="rId5"/>
    <p:sldId id="271" r:id="rId6"/>
    <p:sldId id="282" r:id="rId7"/>
    <p:sldId id="260" r:id="rId8"/>
    <p:sldId id="261" r:id="rId9"/>
    <p:sldId id="284" r:id="rId10"/>
    <p:sldId id="274" r:id="rId11"/>
    <p:sldId id="295" r:id="rId12"/>
    <p:sldId id="296" r:id="rId13"/>
    <p:sldId id="294" r:id="rId14"/>
    <p:sldId id="285" r:id="rId15"/>
    <p:sldId id="286" r:id="rId16"/>
    <p:sldId id="273" r:id="rId17"/>
    <p:sldId id="280" r:id="rId18"/>
    <p:sldId id="281" r:id="rId19"/>
    <p:sldId id="288" r:id="rId20"/>
    <p:sldId id="289" r:id="rId21"/>
    <p:sldId id="287" r:id="rId22"/>
    <p:sldId id="275" r:id="rId23"/>
    <p:sldId id="278" r:id="rId24"/>
    <p:sldId id="290" r:id="rId25"/>
    <p:sldId id="276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BD8"/>
    <a:srgbClr val="CBEDF1"/>
    <a:srgbClr val="F4F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E59F9-8848-4C58-9A58-86E789BC12C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34920-4ADF-479B-ACD8-0FB2A8CB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4D4D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D4D4D4"/>
                </a:solidFill>
              </a:rPr>
              <a:pPr/>
              <a:t>‹#›</a:t>
            </a:fld>
            <a:endParaRPr lang="en-US"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5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282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903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58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3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282828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997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28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4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282828"/>
                </a:solidFill>
              </a:rPr>
              <a:pPr/>
              <a:t>‹#›</a:t>
            </a:fld>
            <a:endParaRPr lang="en-US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71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282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73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9295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>
              <a:solidFill>
                <a:srgbClr val="2828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8282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9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7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indent="0" rtl="0">
              <a:buNone/>
              <a:defRPr sz="2400" baseline="0">
                <a:solidFill>
                  <a:srgbClr val="000000"/>
                </a:solidFill>
              </a:defRPr>
            </a:lvl1pPr>
            <a:lvl2pPr rtl="0">
              <a:buNone/>
              <a:defRPr sz="2400"/>
            </a:lvl2pPr>
            <a:lvl3pPr rtl="0">
              <a:buNone/>
              <a:defRPr sz="2400"/>
            </a:lvl3pPr>
            <a:lvl4pPr rtl="0">
              <a:buNone/>
              <a:defRPr sz="2400"/>
            </a:lvl4pPr>
            <a:lvl5pPr rtl="0">
              <a:buNone/>
              <a:defRPr sz="2400"/>
            </a:lvl5pPr>
            <a:lvl6pPr rtl="0">
              <a:buNone/>
              <a:defRPr sz="2400"/>
            </a:lvl6pPr>
            <a:lvl7pPr rtl="0">
              <a:buNone/>
              <a:defRPr sz="2400"/>
            </a:lvl7pPr>
            <a:lvl8pPr rtl="0">
              <a:buNone/>
              <a:defRPr sz="2400"/>
            </a:lvl8pPr>
            <a:lvl9pPr rtl="0">
              <a:buNone/>
              <a:defRPr sz="2400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75101" y="1671577"/>
            <a:ext cx="8229600" cy="45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  <a:defRPr sz="2000">
                <a:solidFill>
                  <a:schemeClr val="dk1"/>
                </a:solidFill>
              </a:defRPr>
            </a:lvl1pPr>
            <a:lvl2pPr marL="742950" indent="-28575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1143000" indent="-228600" algn="l" rtl="0">
              <a:spcBef>
                <a:spcPts val="320"/>
              </a:spcBef>
              <a:buClr>
                <a:schemeClr val="dk1"/>
              </a:buClr>
              <a:buSzPct val="100000"/>
              <a:buFont typeface="Wingdings"/>
              <a:buChar char="§"/>
              <a:defRPr sz="1600">
                <a:solidFill>
                  <a:schemeClr val="dk1"/>
                </a:solidFill>
              </a:defRPr>
            </a:lvl3pPr>
            <a:lvl4pPr marL="1600200" indent="-228600" algn="l" rtl="0">
              <a:spcBef>
                <a:spcPts val="320"/>
              </a:spcBef>
              <a:buClr>
                <a:schemeClr val="dk1"/>
              </a:buClr>
              <a:buSzPct val="166666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marL="2057400" indent="-228600" algn="l" rtl="0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sz="1400" baseline="0">
                <a:solidFill>
                  <a:schemeClr val="dk1"/>
                </a:solidFill>
              </a:defRPr>
            </a:lvl5pPr>
            <a:lvl6pPr marL="2514600" indent="-228600" algn="l" rtl="0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sz="1400">
                <a:solidFill>
                  <a:schemeClr val="dk1"/>
                </a:solidFill>
              </a:defRPr>
            </a:lvl6pPr>
            <a:lvl7pPr marL="2971800" indent="-228600" algn="l" rtl="0">
              <a:spcBef>
                <a:spcPts val="280"/>
              </a:spcBef>
              <a:buClr>
                <a:schemeClr val="dk1"/>
              </a:buClr>
              <a:buSzPct val="166666"/>
              <a:buFont typeface="Arial"/>
              <a:buChar char="•"/>
              <a:defRPr sz="1400">
                <a:solidFill>
                  <a:schemeClr val="dk1"/>
                </a:solidFill>
              </a:defRPr>
            </a:lvl7pPr>
            <a:lvl8pPr marL="3429000" indent="-228600" algn="l" rtl="0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sz="1400" baseline="0">
                <a:solidFill>
                  <a:schemeClr val="dk1"/>
                </a:solidFill>
              </a:defRPr>
            </a:lvl8pPr>
            <a:lvl9pPr marL="3886200" indent="-228600" algn="l" rtl="0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932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13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54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42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25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81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0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03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17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36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72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D1EBD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ABF2-8E5B-413B-86F6-C9B7141E401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8BE4-E506-4791-8B59-1ACD7AEE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D1EBD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>
                <a:solidFill>
                  <a:srgbClr val="282828"/>
                </a:solidFill>
              </a:rPr>
              <a:pPr/>
              <a:t>4/26/2016</a:t>
            </a:fld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4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D1EBD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ABF2-8E5B-413B-86F6-C9B7141E401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8BE4-E506-4791-8B59-1ACD7AEEF4C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ehaviourdriven.org/TestDrivenDevelopment" TargetMode="External"/><Relationship Id="rId2" Type="http://schemas.openxmlformats.org/officeDocument/2006/relationships/hyperlink" Target="http://behaviourdriven.org/BehaviourDrivenDevelopmen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ukes.info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CUCUMBER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By Ariel </a:t>
            </a:r>
            <a:r>
              <a:rPr lang="en-US" b="1" dirty="0" err="1" smtClean="0"/>
              <a:t>Yanarico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Lucero </a:t>
            </a:r>
            <a:r>
              <a:rPr lang="en-US" b="1" dirty="0" err="1" smtClean="0"/>
              <a:t>Peñarrieta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Alejandra </a:t>
            </a:r>
            <a:r>
              <a:rPr lang="en-US" b="1" dirty="0" err="1" smtClean="0"/>
              <a:t>Neolopan</a:t>
            </a:r>
            <a:endParaRPr lang="en-US" b="1" dirty="0" smtClean="0"/>
          </a:p>
          <a:p>
            <a:r>
              <a:rPr lang="en-US" b="1" dirty="0" smtClean="0"/>
              <a:t>JALA-FOUNDATION</a:t>
            </a:r>
          </a:p>
          <a:p>
            <a:r>
              <a:rPr lang="en-US" b="1" dirty="0" smtClean="0"/>
              <a:t>2016</a:t>
            </a:r>
            <a:endParaRPr lang="en-US" b="1" dirty="0"/>
          </a:p>
        </p:txBody>
      </p:sp>
      <p:pic>
        <p:nvPicPr>
          <p:cNvPr id="4" name="Picture 3" descr="cucumber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122301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eclipse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9" y="1295400"/>
            <a:ext cx="88011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53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80000"/>
              <a:buAutoNum type="romanU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4" name="Picture 3" descr="bdd-kickstart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752601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Scenarios: Defining WHAT TO DO</a:t>
            </a:r>
            <a:endParaRPr lang="en-US" dirty="0"/>
          </a:p>
        </p:txBody>
      </p:sp>
      <p:sp>
        <p:nvSpPr>
          <p:cNvPr id="5" name="Shape 146"/>
          <p:cNvSpPr/>
          <p:nvPr/>
        </p:nvSpPr>
        <p:spPr>
          <a:xfrm>
            <a:off x="533400" y="1676400"/>
            <a:ext cx="7734300" cy="51244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Cucumber tests are expressed using a syntax called Gherkin. </a:t>
            </a:r>
            <a:endParaRPr lang="en-US" dirty="0" smtClean="0"/>
          </a:p>
          <a:p>
            <a:r>
              <a:rPr lang="en-US" dirty="0" smtClean="0"/>
              <a:t>Gherkin files are </a:t>
            </a:r>
            <a:r>
              <a:rPr lang="en-US" dirty="0"/>
              <a:t>plain text and have a .feature extension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Features contains </a:t>
            </a:r>
          </a:p>
          <a:p>
            <a:pPr lvl="1"/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Steps</a:t>
            </a:r>
          </a:p>
          <a:p>
            <a:r>
              <a:rPr lang="en-US" dirty="0" smtClean="0"/>
              <a:t>This steps call step definitions</a:t>
            </a:r>
          </a:p>
          <a:p>
            <a:pPr marL="0" indent="0">
              <a:buNone/>
            </a:pPr>
            <a:r>
              <a:rPr lang="en-US" dirty="0" smtClean="0"/>
              <a:t>providing link between</a:t>
            </a:r>
          </a:p>
          <a:p>
            <a:pPr lvl="1"/>
            <a:r>
              <a:rPr lang="en-US" dirty="0" smtClean="0"/>
              <a:t>Gherkin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application being </a:t>
            </a:r>
            <a:r>
              <a:rPr lang="en-US" dirty="0"/>
              <a:t>built.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599"/>
            <a:ext cx="36957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8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a simple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Feature: </a:t>
            </a:r>
            <a:r>
              <a:rPr lang="en-US" dirty="0" smtClean="0"/>
              <a:t>Email account sign in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Scenario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dirty="0"/>
              <a:t>Duplicate email</a:t>
            </a:r>
          </a:p>
          <a:p>
            <a:pPr marL="0" indent="0">
              <a:buNone/>
            </a:pPr>
            <a:r>
              <a:rPr lang="en-US" dirty="0"/>
              <a:t>Where someone tries to create an account for an email </a:t>
            </a:r>
            <a:r>
              <a:rPr lang="en-US" dirty="0" smtClean="0"/>
              <a:t>address that </a:t>
            </a:r>
            <a:r>
              <a:rPr lang="en-US" dirty="0"/>
              <a:t>already exists.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 </a:t>
            </a:r>
            <a:r>
              <a:rPr lang="en-US" dirty="0"/>
              <a:t>I have chosen to sign up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When</a:t>
            </a:r>
            <a:r>
              <a:rPr lang="en-US" b="1" dirty="0" smtClean="0"/>
              <a:t> </a:t>
            </a:r>
            <a:r>
              <a:rPr lang="en-US" dirty="0"/>
              <a:t>I enter an email address that has already registered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Then</a:t>
            </a:r>
            <a:r>
              <a:rPr lang="en-US" b="1" dirty="0"/>
              <a:t> </a:t>
            </a:r>
            <a:r>
              <a:rPr lang="en-US" dirty="0"/>
              <a:t>I should be told that the email is already registered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And</a:t>
            </a:r>
            <a:r>
              <a:rPr lang="en-US" b="1" dirty="0"/>
              <a:t> </a:t>
            </a:r>
            <a:r>
              <a:rPr lang="en-US" dirty="0"/>
              <a:t>I should be offered the option to recover my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a Scenario </a:t>
            </a:r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Lets </a:t>
            </a:r>
            <a:r>
              <a:rPr lang="en-US" dirty="0"/>
              <a:t>us specify </a:t>
            </a:r>
            <a:r>
              <a:rPr lang="en-US" dirty="0" smtClean="0"/>
              <a:t>multiple scenarios </a:t>
            </a:r>
            <a:r>
              <a:rPr lang="en-US" dirty="0"/>
              <a:t>using a table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Feature</a:t>
            </a:r>
            <a:r>
              <a:rPr lang="en-US" b="1" dirty="0"/>
              <a:t>: </a:t>
            </a:r>
            <a:r>
              <a:rPr lang="en-US" dirty="0"/>
              <a:t>Adding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Scenario Outline</a:t>
            </a:r>
            <a:r>
              <a:rPr lang="en-US" b="1" dirty="0"/>
              <a:t>: </a:t>
            </a:r>
            <a:r>
              <a:rPr lang="en-US" dirty="0"/>
              <a:t>Add two numbers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 </a:t>
            </a:r>
            <a:r>
              <a:rPr lang="en-US" dirty="0"/>
              <a:t>the input </a:t>
            </a:r>
            <a:r>
              <a:rPr lang="en-US" i="1" dirty="0"/>
              <a:t>"&lt;input&gt;"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When</a:t>
            </a:r>
            <a:r>
              <a:rPr lang="en-US" b="1" dirty="0"/>
              <a:t> </a:t>
            </a:r>
            <a:r>
              <a:rPr lang="en-US" dirty="0"/>
              <a:t>the calculator is run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Then</a:t>
            </a:r>
            <a:r>
              <a:rPr lang="en-US" b="1" dirty="0"/>
              <a:t> </a:t>
            </a:r>
            <a:r>
              <a:rPr lang="en-US" dirty="0"/>
              <a:t>the output should be </a:t>
            </a:r>
            <a:r>
              <a:rPr lang="en-US" i="1" dirty="0"/>
              <a:t>"&lt;output&gt;"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| input | output |</a:t>
            </a:r>
          </a:p>
          <a:p>
            <a:pPr marL="0" indent="0">
              <a:buNone/>
            </a:pPr>
            <a:r>
              <a:rPr lang="en-US" dirty="0"/>
              <a:t>| 2+2 | 4 |</a:t>
            </a:r>
          </a:p>
          <a:p>
            <a:pPr marL="0" indent="0">
              <a:buNone/>
            </a:pPr>
            <a:r>
              <a:rPr lang="en-US" dirty="0"/>
              <a:t>| 98+1 | 99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Definitions - </a:t>
            </a:r>
            <a:r>
              <a:rPr lang="en-US" i="1" dirty="0" smtClean="0"/>
              <a:t>HOW </a:t>
            </a:r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Using eclipse cucumber plugin, we can generate this code: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class </a:t>
            </a:r>
            <a:r>
              <a:rPr lang="en-US" dirty="0"/>
              <a:t>CheckoutSteps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@</a:t>
            </a:r>
            <a:r>
              <a:rPr lang="en-US" dirty="0"/>
              <a:t>Given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"^</a:t>
            </a:r>
            <a:r>
              <a:rPr lang="en-US" dirty="0">
                <a:solidFill>
                  <a:schemeClr val="accent2"/>
                </a:solidFill>
              </a:rPr>
              <a:t>the input </a:t>
            </a:r>
            <a:r>
              <a:rPr lang="en-US" i="1" dirty="0">
                <a:solidFill>
                  <a:schemeClr val="accent2"/>
                </a:solidFill>
              </a:rPr>
              <a:t>"&lt;input</a:t>
            </a:r>
            <a:r>
              <a:rPr lang="en-US" i="1" dirty="0" smtClean="0">
                <a:solidFill>
                  <a:schemeClr val="accent2"/>
                </a:solidFill>
              </a:rPr>
              <a:t>&gt;"$"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void </a:t>
            </a:r>
            <a:r>
              <a:rPr lang="en-US" dirty="0" err="1" smtClean="0"/>
              <a:t>the_input_input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b="1" dirty="0" smtClean="0"/>
              <a:t> </a:t>
            </a:r>
            <a:r>
              <a:rPr lang="en-US" dirty="0" smtClean="0"/>
              <a:t>arg1) </a:t>
            </a:r>
            <a:r>
              <a:rPr lang="en-US" b="1" dirty="0">
                <a:solidFill>
                  <a:srgbClr val="C00000"/>
                </a:solidFill>
              </a:rPr>
              <a:t>throws </a:t>
            </a:r>
            <a:r>
              <a:rPr lang="en-US" b="1" dirty="0" err="1">
                <a:solidFill>
                  <a:srgbClr val="C00000"/>
                </a:solidFill>
              </a:rPr>
              <a:t>Throwable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Calculator.</a:t>
            </a:r>
            <a:r>
              <a:rPr lang="en-US" i="1" dirty="0" err="1" smtClean="0"/>
              <a:t>read</a:t>
            </a:r>
            <a:r>
              <a:rPr lang="en-US" dirty="0" smtClean="0"/>
              <a:t>(arg1);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@</a:t>
            </a:r>
            <a:r>
              <a:rPr lang="en-US" dirty="0"/>
              <a:t>When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"^</a:t>
            </a:r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>
                <a:solidFill>
                  <a:schemeClr val="accent2"/>
                </a:solidFill>
              </a:rPr>
              <a:t>calculator is </a:t>
            </a:r>
            <a:r>
              <a:rPr lang="en-US" dirty="0" smtClean="0">
                <a:solidFill>
                  <a:schemeClr val="accent2"/>
                </a:solidFill>
              </a:rPr>
              <a:t>run</a:t>
            </a:r>
            <a:r>
              <a:rPr lang="en-US" i="1" dirty="0" smtClean="0">
                <a:solidFill>
                  <a:schemeClr val="accent2"/>
                </a:solidFill>
              </a:rPr>
              <a:t>$"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void </a:t>
            </a:r>
            <a:r>
              <a:rPr lang="en-US" dirty="0" smtClean="0"/>
              <a:t>the_calculator_is_run() </a:t>
            </a:r>
            <a:r>
              <a:rPr lang="en-US" b="1" dirty="0">
                <a:solidFill>
                  <a:srgbClr val="C00000"/>
                </a:solidFill>
              </a:rPr>
              <a:t>throws </a:t>
            </a:r>
            <a:r>
              <a:rPr lang="en-US" b="1" dirty="0" err="1">
                <a:solidFill>
                  <a:srgbClr val="C00000"/>
                </a:solidFill>
              </a:rPr>
              <a:t>Throwable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Calculator.</a:t>
            </a:r>
            <a:r>
              <a:rPr lang="en-US" i="1" dirty="0" smtClean="0"/>
              <a:t>run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@</a:t>
            </a:r>
            <a:r>
              <a:rPr lang="en-US" dirty="0"/>
              <a:t>Then</a:t>
            </a:r>
            <a:r>
              <a:rPr lang="en-US" dirty="0" smtClean="0"/>
              <a:t>(</a:t>
            </a:r>
            <a:r>
              <a:rPr lang="en-US" i="1" dirty="0" smtClean="0"/>
              <a:t>"</a:t>
            </a:r>
            <a:r>
              <a:rPr lang="en-US" i="1" dirty="0" smtClean="0">
                <a:solidFill>
                  <a:schemeClr val="accent2"/>
                </a:solidFill>
              </a:rPr>
              <a:t>^</a:t>
            </a:r>
            <a:r>
              <a:rPr lang="en-US" dirty="0">
                <a:solidFill>
                  <a:schemeClr val="accent2"/>
                </a:solidFill>
              </a:rPr>
              <a:t>the output should be </a:t>
            </a:r>
            <a:r>
              <a:rPr lang="en-US" i="1" dirty="0">
                <a:solidFill>
                  <a:schemeClr val="accent2"/>
                </a:solidFill>
              </a:rPr>
              <a:t>"&lt;output</a:t>
            </a:r>
            <a:r>
              <a:rPr lang="en-US" i="1" dirty="0" smtClean="0">
                <a:solidFill>
                  <a:schemeClr val="accent2"/>
                </a:solidFill>
              </a:rPr>
              <a:t>&gt;"$</a:t>
            </a:r>
            <a:r>
              <a:rPr lang="en-US" i="1" dirty="0" smtClean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void </a:t>
            </a:r>
            <a:r>
              <a:rPr lang="en-US" dirty="0" err="1" smtClean="0"/>
              <a:t>the_output_shouldBe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String</a:t>
            </a:r>
            <a:r>
              <a:rPr lang="en-US" b="1" dirty="0" smtClean="0"/>
              <a:t> </a:t>
            </a:r>
            <a:r>
              <a:rPr lang="en-US" dirty="0"/>
              <a:t>arg1) </a:t>
            </a:r>
            <a:r>
              <a:rPr lang="en-US" b="1" dirty="0">
                <a:solidFill>
                  <a:srgbClr val="C00000"/>
                </a:solidFill>
              </a:rPr>
              <a:t>throws </a:t>
            </a:r>
            <a:r>
              <a:rPr lang="en-US" b="1" dirty="0" err="1">
                <a:solidFill>
                  <a:srgbClr val="C00000"/>
                </a:solidFill>
              </a:rPr>
              <a:t>Throwable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Assert.assertTrue</a:t>
            </a:r>
            <a:r>
              <a:rPr lang="en-US" dirty="0" smtClean="0"/>
              <a:t>(</a:t>
            </a:r>
            <a:r>
              <a:rPr lang="en-US" dirty="0" err="1" smtClean="0"/>
              <a:t>Calculator.verifyOutput</a:t>
            </a:r>
            <a:r>
              <a:rPr lang="en-US" dirty="0" smtClean="0"/>
              <a:t>());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</a:t>
            </a:r>
            <a:r>
              <a:rPr lang="en-US" dirty="0"/>
              <a:t>will search for feature files and run them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cucumber.api.junit.Cucumber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org.junit.runner.RunWith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Cucumber</a:t>
            </a:r>
            <a:r>
              <a:rPr lang="en-US" sz="1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RunCukesTest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4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200" dirty="0"/>
              <a:t>From </a:t>
            </a:r>
            <a:r>
              <a:rPr lang="en-US" sz="4200" dirty="0" err="1"/>
              <a:t>TestNG</a:t>
            </a:r>
            <a:endParaRPr lang="en-US" sz="4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cucumber.api.CucumberOptions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cucumber.api.testng.AbstractTestNGCucumberTests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CucumberOptions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(plugin =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json:target</a:t>
            </a:r>
            <a:r>
              <a:rPr lang="en-US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/cucumber-</a:t>
            </a:r>
            <a:r>
              <a:rPr lang="en-US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report.json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RunCukesTest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AbstractTestNGCucumberTests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5100" dirty="0"/>
              <a:t>or</a:t>
            </a:r>
          </a:p>
          <a:p>
            <a:pPr marL="0" indent="0">
              <a:buNone/>
            </a:pPr>
            <a:r>
              <a:rPr lang="en-US" sz="3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LoginScenarioTest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@Test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run_cukes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3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TestNGCucumberRunner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getClass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3300" dirty="0" err="1">
                <a:latin typeface="Courier New" pitchFamily="49" charset="0"/>
                <a:cs typeface="Courier New" pitchFamily="49" charset="0"/>
              </a:rPr>
              <a:t>runCukes</a:t>
            </a:r>
            <a:r>
              <a:rPr lang="en-US" sz="3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3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4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 cucumber steps (</a:t>
            </a:r>
            <a:r>
              <a:rPr lang="en-US" dirty="0"/>
              <a:t>glue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/>
              <a:t>CucumberOptions</a:t>
            </a:r>
            <a:r>
              <a:rPr lang="en-US" dirty="0"/>
              <a:t> </a:t>
            </a:r>
            <a:r>
              <a:rPr lang="en-US" dirty="0" smtClean="0"/>
              <a:t>annotation let us change options </a:t>
            </a:r>
            <a:r>
              <a:rPr lang="en-US" dirty="0"/>
              <a:t>to the runner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CucumberOptions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(plugin={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"pretty"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html:out.html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}, glue=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nicebank</a:t>
            </a:r>
            <a:r>
              <a:rPr lang="en-US" sz="1500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features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/test/resources/</a:t>
            </a:r>
            <a:r>
              <a:rPr lang="en-US" sz="19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nicebank</a:t>
            </a:r>
            <a:r>
              <a:rPr lang="en-US" sz="19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run all our scenarios tagged with either @</a:t>
            </a:r>
            <a:r>
              <a:rPr lang="en-US" dirty="0" err="1"/>
              <a:t>TagA</a:t>
            </a:r>
            <a:r>
              <a:rPr lang="en-US" dirty="0"/>
              <a:t> or @</a:t>
            </a:r>
            <a:r>
              <a:rPr lang="en-US" dirty="0" err="1"/>
              <a:t>TagB</a:t>
            </a:r>
            <a:r>
              <a:rPr lang="en-US" dirty="0"/>
              <a:t>, </a:t>
            </a:r>
            <a:r>
              <a:rPr lang="en-US" dirty="0" smtClean="0"/>
              <a:t>we’d write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CucumberOptions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(tags=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22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TagA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,@</a:t>
            </a:r>
            <a:r>
              <a:rPr lang="en-US" sz="22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TagB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glue=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step_definitions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features =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"features"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run all scenarios tagged with both @</a:t>
            </a:r>
            <a:r>
              <a:rPr lang="en-US" dirty="0" err="1"/>
              <a:t>TagA</a:t>
            </a:r>
            <a:r>
              <a:rPr lang="en-US" dirty="0"/>
              <a:t> and @</a:t>
            </a:r>
            <a:r>
              <a:rPr lang="en-US" dirty="0" err="1"/>
              <a:t>TagB</a:t>
            </a:r>
            <a:r>
              <a:rPr lang="en-US" dirty="0"/>
              <a:t>, we’d write: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CucumberOptions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(tags={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22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TagA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22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TagB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glue=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step_definitions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features =</a:t>
            </a:r>
            <a:r>
              <a:rPr lang="en-US" sz="22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"features"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- BDD overview</a:t>
            </a:r>
          </a:p>
          <a:p>
            <a:r>
              <a:rPr lang="en-US" dirty="0" smtClean="0"/>
              <a:t>What is Cucumber?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Common Failures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80000"/>
              <a:buAutoNum type="romanUcPeriod"/>
            </a:pPr>
            <a:r>
              <a:rPr lang="en-US" dirty="0" smtClean="0"/>
              <a:t>Pretty plugin</a:t>
            </a:r>
          </a:p>
          <a:p>
            <a:pPr marL="571500" indent="-571500">
              <a:buSzPct val="80000"/>
              <a:buAutoNum type="romanUcPeriod"/>
            </a:pPr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4" name="Picture 3" descr="bdd-kickstart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752601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Cucumber </a:t>
            </a:r>
            <a:r>
              <a:rPr lang="en-US" dirty="0" smtClean="0"/>
              <a:t>produce </a:t>
            </a:r>
            <a:r>
              <a:rPr lang="en-US" dirty="0"/>
              <a:t>a more verbose report </a:t>
            </a:r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smtClean="0"/>
              <a:t>the Gherkin </a:t>
            </a:r>
            <a:r>
              <a:rPr lang="en-US" dirty="0"/>
              <a:t>source </a:t>
            </a:r>
            <a:r>
              <a:rPr lang="en-US" dirty="0" smtClean="0"/>
              <a:t>text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b="1" dirty="0" smtClean="0"/>
              <a:t>pretty plugin.</a:t>
            </a:r>
          </a:p>
          <a:p>
            <a:r>
              <a:rPr lang="en-US" b="1" dirty="0" smtClean="0"/>
              <a:t>JSON result:</a:t>
            </a:r>
          </a:p>
          <a:p>
            <a:pPr marL="0" indent="0">
              <a:buNone/>
            </a:pPr>
            <a:r>
              <a:rPr lang="en-US" dirty="0" smtClean="0"/>
              <a:t>format </a:t>
            </a:r>
            <a:r>
              <a:rPr lang="en-US" dirty="0"/>
              <a:t>= { "pretty</a:t>
            </a:r>
            <a:r>
              <a:rPr lang="en-US" dirty="0" smtClean="0"/>
              <a:t>", </a:t>
            </a:r>
            <a:r>
              <a:rPr lang="en-US" dirty="0"/>
              <a:t> "</a:t>
            </a:r>
            <a:r>
              <a:rPr lang="en-US" dirty="0" err="1"/>
              <a:t>json:target</a:t>
            </a:r>
            <a:r>
              <a:rPr lang="en-US" dirty="0"/>
              <a:t>/</a:t>
            </a:r>
            <a:r>
              <a:rPr lang="en-US" dirty="0" err="1"/>
              <a:t>cucumber.json</a:t>
            </a:r>
            <a:r>
              <a:rPr lang="en-US" dirty="0"/>
              <a:t>" 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Native HTML plugin:</a:t>
            </a:r>
          </a:p>
          <a:p>
            <a:pPr marL="0" indent="0" fontAlgn="base">
              <a:buNone/>
            </a:pPr>
            <a:r>
              <a:rPr lang="en-US" dirty="0" smtClean="0"/>
              <a:t>format = { "pretty", "</a:t>
            </a:r>
            <a:r>
              <a:rPr lang="en-US" dirty="0" err="1" smtClean="0"/>
              <a:t>html:target</a:t>
            </a:r>
            <a:r>
              <a:rPr lang="en-US" dirty="0" smtClean="0"/>
              <a:t>/site/cucumber-pretty", "</a:t>
            </a:r>
            <a:r>
              <a:rPr lang="en-US" dirty="0" err="1" smtClean="0"/>
              <a:t>json:target</a:t>
            </a:r>
            <a:r>
              <a:rPr lang="en-US" dirty="0" smtClean="0"/>
              <a:t>/</a:t>
            </a:r>
            <a:r>
              <a:rPr lang="en-US" dirty="0" err="1" smtClean="0"/>
              <a:t>cucumber.json</a:t>
            </a:r>
            <a:r>
              <a:rPr lang="en-US" dirty="0" smtClean="0"/>
              <a:t>" }</a:t>
            </a:r>
          </a:p>
          <a:p>
            <a:pPr fontAlgn="base"/>
            <a:r>
              <a:rPr lang="en-US" dirty="0" smtClean="0"/>
              <a:t>Cucumber Reports HTML plugin:</a:t>
            </a:r>
          </a:p>
          <a:p>
            <a:pPr marL="0" indent="0" fontAlgn="base">
              <a:buNone/>
            </a:pPr>
            <a:r>
              <a:rPr lang="en-US" dirty="0"/>
              <a:t>format = { </a:t>
            </a:r>
            <a:r>
              <a:rPr lang="en-US" dirty="0"/>
              <a:t>"pretty"</a:t>
            </a:r>
            <a:r>
              <a:rPr lang="en-US" dirty="0"/>
              <a:t>, </a:t>
            </a:r>
            <a:r>
              <a:rPr lang="en-US" dirty="0"/>
              <a:t>"</a:t>
            </a:r>
            <a:r>
              <a:rPr lang="en-US" dirty="0" err="1"/>
              <a:t>html:target</a:t>
            </a:r>
            <a:r>
              <a:rPr lang="en-US" dirty="0"/>
              <a:t>/cucumber"</a:t>
            </a:r>
            <a:r>
              <a:rPr lang="en-US" dirty="0"/>
              <a:t>, </a:t>
            </a:r>
            <a:r>
              <a:rPr lang="en-US" dirty="0"/>
              <a:t>"</a:t>
            </a:r>
            <a:r>
              <a:rPr lang="en-US" dirty="0" err="1"/>
              <a:t>json:target</a:t>
            </a:r>
            <a:r>
              <a:rPr lang="en-US" dirty="0"/>
              <a:t>/</a:t>
            </a:r>
            <a:r>
              <a:rPr lang="en-US" dirty="0" err="1"/>
              <a:t>cucumber.json</a:t>
            </a:r>
            <a:r>
              <a:rPr lang="en-US" dirty="0"/>
              <a:t>"</a:t>
            </a:r>
            <a:r>
              <a:rPr lang="en-US" dirty="0"/>
              <a:t> }</a:t>
            </a:r>
            <a:r>
              <a:rPr lang="en-US" dirty="0" smtClean="0"/>
              <a:t> Adding dependencies.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6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17783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1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80000"/>
              <a:buAutoNum type="romanU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failures…</a:t>
            </a:r>
            <a:endParaRPr lang="en-US" dirty="0"/>
          </a:p>
        </p:txBody>
      </p:sp>
      <p:pic>
        <p:nvPicPr>
          <p:cNvPr id="4" name="Picture 3" descr="bdd-kickstart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752601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#1 - Too implementation dependent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384717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Given I have entered 50 into the calculator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I have entered 70 into the calculator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When I press add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the result should be 120 on the screen</a:t>
            </a:r>
          </a:p>
          <a:p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215440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BETTER</a:t>
            </a:r>
          </a:p>
          <a:p>
            <a:endParaRPr lang="en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" sz="1800" b="1" dirty="0"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When I add 50 and 70</a:t>
            </a:r>
          </a:p>
          <a:p>
            <a:pPr lvl="0" rtl="0">
              <a:buNone/>
            </a:pPr>
            <a:r>
              <a:rPr lang="en" sz="1800" b="1" dirty="0"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Then the result is 120</a:t>
            </a:r>
          </a:p>
          <a:p>
            <a:endParaRPr lang="en" sz="1800" b="1" dirty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endParaRPr lang="en" sz="1800" b="1" dirty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endParaRPr lang="en" sz="1800" b="1" dirty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3027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#2 - Programmatic Scripts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273918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chemeClr val="tx1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When I set x to 1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while x &lt; 50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 set row x to "empty"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209285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Then set the first 50 rows to "empty"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92123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#3 - Too low level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412417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go to the login page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And enter "bob" into the username field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And enter "pass123" into the password field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And click login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Then I am logged in as "bob"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209285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log in as "bob"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7663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#4 - Not exploring interesting cases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246218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add 50 and 70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Then the result is 120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264684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add 50 and 70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Then the result is 120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add 1e90, 0.1, and -1e90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Then the result is 0.1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53797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#5 - Not using regex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35701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@When("Set the budget to 100")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setBudget()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236984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@When("Set the budget to (.*)")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 void setBudget(int amount)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2815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#6 - Complex parsing logic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440117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@When("(.*) the (.*) to (.*)")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doAction(String action, String name, String value)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 (action.equals("set") &amp;&amp; name.equals("budget") 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236984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@When("Set the budget to (.*)")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 void setBudget(int amount)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941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 </a:t>
            </a:r>
            <a:r>
              <a:rPr lang="en-US" dirty="0"/>
              <a:t>is a </a:t>
            </a:r>
            <a:r>
              <a:rPr lang="en-US" b="1" dirty="0"/>
              <a:t>programming technique </a:t>
            </a:r>
            <a:r>
              <a:rPr lang="en-US" dirty="0"/>
              <a:t>that encourages an evolutionary approach to the design and development of a system.</a:t>
            </a:r>
          </a:p>
          <a:p>
            <a:r>
              <a:rPr lang="en-US" dirty="0" smtClean="0"/>
              <a:t>“ </a:t>
            </a:r>
            <a:r>
              <a:rPr lang="en-US" b="1" i="1" dirty="0" smtClean="0"/>
              <a:t>Write </a:t>
            </a:r>
            <a:r>
              <a:rPr lang="en-US" b="1" i="1" dirty="0"/>
              <a:t>tests before they </a:t>
            </a:r>
            <a:r>
              <a:rPr lang="en-US" b="1" i="1" dirty="0" smtClean="0"/>
              <a:t>code 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the programmer's </a:t>
            </a:r>
            <a:r>
              <a:rPr lang="en-US" dirty="0" smtClean="0"/>
              <a:t>attention on</a:t>
            </a:r>
          </a:p>
          <a:p>
            <a:pPr marL="0" indent="0" algn="ctr">
              <a:buNone/>
            </a:pPr>
            <a:r>
              <a:rPr lang="en-US" sz="4400" b="1" dirty="0" smtClean="0"/>
              <a:t>problem </a:t>
            </a:r>
            <a:br>
              <a:rPr lang="en-US" sz="4400" b="1" dirty="0" smtClean="0"/>
            </a:br>
            <a:r>
              <a:rPr lang="en-US" dirty="0" smtClean="0"/>
              <a:t>to </a:t>
            </a:r>
            <a:r>
              <a:rPr lang="en-US" dirty="0"/>
              <a:t>solve rather than </a:t>
            </a:r>
            <a:r>
              <a:rPr lang="en-US" dirty="0" smtClean="0"/>
              <a:t>the </a:t>
            </a:r>
            <a:r>
              <a:rPr lang="en-US" dirty="0"/>
              <a:t>solution. </a:t>
            </a:r>
          </a:p>
          <a:p>
            <a:endParaRPr lang="en-US" dirty="0"/>
          </a:p>
        </p:txBody>
      </p:sp>
      <p:pic>
        <p:nvPicPr>
          <p:cNvPr id="1026" name="Picture 2" descr="C:\Users\AlejandraNeolopan\AppData\Local\Microsoft\Windows\INetCache\IE\XT3N046U\bitterjug-Magnifying-Glas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1295400" cy="9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jandraNeolopan\AppData\Local\Microsoft\Windows\INetCache\IE\XT3N046U\Write_the_World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51847"/>
            <a:ext cx="16668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#7 - Leaking code details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246218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click the BTN-REFRESH-ALL button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98485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 smtClean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When I refresh all</a:t>
            </a:r>
          </a:p>
        </p:txBody>
      </p:sp>
    </p:spTree>
    <p:extLst>
      <p:ext uri="{BB962C8B-B14F-4D97-AF65-F5344CB8AC3E}">
        <p14:creationId xmlns:p14="http://schemas.microsoft.com/office/powerpoint/2010/main" val="30524304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Failure mode #8 - Bad test architecture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75102" y="1526197"/>
            <a:ext cx="3893100" cy="273918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dirty="0">
                <a:solidFill>
                  <a:srgbClr val="980000"/>
                </a:solidFill>
              </a:rPr>
              <a:t>BAD</a:t>
            </a:r>
          </a:p>
          <a:p>
            <a:endParaRPr lang="en" dirty="0">
              <a:solidFill>
                <a:srgbClr val="980000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Calling entry points in code that are fragile, or disappear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4294967295"/>
          </p:nvPr>
        </p:nvSpPr>
        <p:spPr>
          <a:xfrm>
            <a:off x="4531550" y="1526197"/>
            <a:ext cx="4421699" cy="153885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dirty="0">
                <a:solidFill>
                  <a:srgbClr val="00B050"/>
                </a:solidFill>
              </a:rPr>
              <a:t>BETTER</a:t>
            </a:r>
            <a:endParaRPr lang="en" b="1" dirty="0">
              <a:solidFill>
                <a:srgbClr val="00B050"/>
              </a:solidFill>
            </a:endParaRPr>
          </a:p>
          <a:p>
            <a:endParaRPr lang="en" dirty="0">
              <a:solidFill>
                <a:schemeClr val="accent2"/>
              </a:solidFill>
            </a:endParaRPr>
          </a:p>
          <a:p>
            <a:pPr lvl="0" rtl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Using supported public or test API's</a:t>
            </a:r>
          </a:p>
          <a:p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1827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THANKS!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JALA-FOUNDATION</a:t>
            </a:r>
          </a:p>
          <a:p>
            <a:r>
              <a:rPr lang="en-US" b="1" dirty="0" smtClean="0"/>
              <a:t>2016</a:t>
            </a:r>
            <a:endParaRPr lang="en-US" b="1" dirty="0"/>
          </a:p>
        </p:txBody>
      </p:sp>
      <p:pic>
        <p:nvPicPr>
          <p:cNvPr id="4" name="Picture 3" descr="cucumber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122301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BDD</a:t>
            </a:r>
            <a:r>
              <a:rPr lang="en-US" dirty="0"/>
              <a:t> is an evolution in the thinking behind </a:t>
            </a:r>
            <a:r>
              <a:rPr lang="en-US" dirty="0">
                <a:hlinkClick r:id="rId3"/>
              </a:rPr>
              <a:t>TDD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BDD uses natural language to describe the "desired behavior" of the system, that can be understood by </a:t>
            </a:r>
            <a:r>
              <a:rPr lang="en-US" dirty="0" smtClean="0">
                <a:solidFill>
                  <a:srgbClr val="0070C0"/>
                </a:solidFill>
              </a:rPr>
              <a:t>customer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developers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testers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analysts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B0F0"/>
                </a:solidFill>
              </a:rPr>
              <a:t>managers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2050" name="Picture 2" descr="C:\Users\AlejandraNeolopan\AppData\Local\Microsoft\Windows\INetCache\IE\4HP3CJ6W\social-media-communication-linchi-kwok-blog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ejandraNeolopan\AppData\Local\Microsoft\Windows\INetCache\IE\4HP3CJ6W\social-media-communication-linchi-kwok-blog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lejandraNeolopan\AppData\Local\Microsoft\Windows\INetCache\IE\XAM136RV\listening-feedback-communication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4800600" cy="217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80000"/>
              <a:buAutoNum type="romanU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Cucumber?</a:t>
            </a:r>
            <a:endParaRPr lang="en-US" dirty="0"/>
          </a:p>
        </p:txBody>
      </p:sp>
      <p:pic>
        <p:nvPicPr>
          <p:cNvPr id="4" name="Picture 3" descr="bdd-kickstart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752601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022" y="228600"/>
            <a:ext cx="8153400" cy="990600"/>
          </a:xfrm>
        </p:spPr>
        <p:txBody>
          <a:bodyPr/>
          <a:lstStyle/>
          <a:p>
            <a:r>
              <a:rPr lang="en-US" dirty="0" smtClean="0"/>
              <a:t>What Is Cucumber?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Cucumber</a:t>
            </a:r>
            <a:r>
              <a:rPr lang="en-US" dirty="0"/>
              <a:t> is a framework for writing and executing high level descriptions of your software's functionality. 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It uses Natural language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It is useful </a:t>
            </a:r>
            <a:r>
              <a:rPr lang="en-US" dirty="0"/>
              <a:t>for Acceptance Test, Regression Tests, Smoke Tests, “Living Documentation,” etc.</a:t>
            </a:r>
          </a:p>
          <a:p>
            <a:endParaRPr lang="en-US" dirty="0"/>
          </a:p>
        </p:txBody>
      </p:sp>
      <p:pic>
        <p:nvPicPr>
          <p:cNvPr id="6" name="Picture 5" descr="cucumber-m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6" y="446730"/>
            <a:ext cx="640510" cy="6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Cucumber tests or scenarios or examples or specifications share the benefit of traditional specification documents.</a:t>
            </a:r>
          </a:p>
          <a:p>
            <a:r>
              <a:rPr lang="en-US" dirty="0"/>
              <a:t>They can be written and read by business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80000"/>
              <a:buAutoNum type="romanU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integrate with Maven?</a:t>
            </a:r>
            <a:endParaRPr lang="en-US" dirty="0"/>
          </a:p>
        </p:txBody>
      </p:sp>
      <p:pic>
        <p:nvPicPr>
          <p:cNvPr id="4" name="Picture 3" descr="bdd-kickstart-m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752601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&lt;</a:t>
            </a:r>
            <a:r>
              <a:rPr lang="en-US" sz="1800" dirty="0">
                <a:solidFill>
                  <a:srgbClr val="00B050"/>
                </a:solidFill>
              </a:rPr>
              <a:t>dependency</a:t>
            </a:r>
            <a:r>
              <a:rPr lang="en-US" sz="1800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&lt;</a:t>
            </a:r>
            <a:r>
              <a:rPr lang="en-US" sz="1800" dirty="0" err="1" smtClean="0">
                <a:solidFill>
                  <a:srgbClr val="00B050"/>
                </a:solidFill>
              </a:rPr>
              <a:t>groupId</a:t>
            </a:r>
            <a:r>
              <a:rPr lang="en-US" sz="1800" dirty="0" smtClean="0">
                <a:solidFill>
                  <a:srgbClr val="00B050"/>
                </a:solidFill>
              </a:rPr>
              <a:t>&gt;</a:t>
            </a:r>
            <a:r>
              <a:rPr lang="en-US" sz="1800" dirty="0" err="1" smtClean="0"/>
              <a:t>info.cukes</a:t>
            </a:r>
            <a:r>
              <a:rPr lang="en-US" sz="1800" dirty="0" smtClean="0">
                <a:solidFill>
                  <a:srgbClr val="00B050"/>
                </a:solidFill>
              </a:rPr>
              <a:t>&lt;/</a:t>
            </a:r>
            <a:r>
              <a:rPr lang="en-US" sz="1800" dirty="0" err="1" smtClean="0">
                <a:solidFill>
                  <a:srgbClr val="00B050"/>
                </a:solidFill>
              </a:rPr>
              <a:t>groupId</a:t>
            </a:r>
            <a:r>
              <a:rPr lang="en-US" sz="1800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&lt;</a:t>
            </a:r>
            <a:r>
              <a:rPr lang="en-US" sz="1800" dirty="0" err="1">
                <a:solidFill>
                  <a:srgbClr val="00B050"/>
                </a:solidFill>
              </a:rPr>
              <a:t>artifactId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  <a:r>
              <a:rPr lang="en-US" sz="1800" dirty="0"/>
              <a:t>cucumber-</a:t>
            </a:r>
            <a:r>
              <a:rPr lang="en-US" sz="1800" u="sng" dirty="0" err="1"/>
              <a:t>junit</a:t>
            </a:r>
            <a:r>
              <a:rPr lang="en-US" sz="1800" u="sng" dirty="0">
                <a:solidFill>
                  <a:srgbClr val="00B050"/>
                </a:solidFill>
              </a:rPr>
              <a:t>&lt;/</a:t>
            </a:r>
            <a:r>
              <a:rPr lang="en-US" sz="1800" u="sng" dirty="0" err="1">
                <a:solidFill>
                  <a:srgbClr val="00B050"/>
                </a:solidFill>
              </a:rPr>
              <a:t>artifactId</a:t>
            </a:r>
            <a:r>
              <a:rPr lang="en-US" sz="1800" u="sng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&lt;version&gt;</a:t>
            </a:r>
            <a:r>
              <a:rPr lang="en-US" sz="1800" dirty="0" smtClean="0"/>
              <a:t>1.2.4</a:t>
            </a:r>
            <a:r>
              <a:rPr lang="en-US" sz="1800" dirty="0" smtClean="0">
                <a:solidFill>
                  <a:srgbClr val="00B050"/>
                </a:solidFill>
              </a:rPr>
              <a:t>&lt;/</a:t>
            </a:r>
            <a:r>
              <a:rPr lang="en-US" sz="1800" dirty="0">
                <a:solidFill>
                  <a:srgbClr val="00B050"/>
                </a:solidFill>
              </a:rPr>
              <a:t>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&lt;</a:t>
            </a:r>
            <a:r>
              <a:rPr lang="en-US" sz="1800" dirty="0">
                <a:solidFill>
                  <a:srgbClr val="00B050"/>
                </a:solidFill>
              </a:rPr>
              <a:t>scope&gt;</a:t>
            </a:r>
            <a:r>
              <a:rPr lang="en-US" sz="1800" dirty="0"/>
              <a:t>test</a:t>
            </a:r>
            <a:r>
              <a:rPr lang="en-US" sz="1800" dirty="0">
                <a:solidFill>
                  <a:srgbClr val="00B050"/>
                </a:solidFill>
              </a:rPr>
              <a:t>&lt;/scope&gt;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&lt;/dependency&gt;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&lt;dependency&gt;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 err="1">
                <a:solidFill>
                  <a:srgbClr val="00B050"/>
                </a:solidFill>
              </a:rPr>
              <a:t>groupId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  <a:r>
              <a:rPr lang="en-US" sz="1800" dirty="0" err="1"/>
              <a:t>info.cukes</a:t>
            </a:r>
            <a:r>
              <a:rPr lang="en-US" sz="1800" dirty="0">
                <a:solidFill>
                  <a:srgbClr val="00B050"/>
                </a:solidFill>
              </a:rPr>
              <a:t>&lt;/</a:t>
            </a:r>
            <a:r>
              <a:rPr lang="en-US" sz="1800" dirty="0" err="1">
                <a:solidFill>
                  <a:srgbClr val="00B050"/>
                </a:solidFill>
              </a:rPr>
              <a:t>groupId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 err="1">
                <a:solidFill>
                  <a:srgbClr val="00B050"/>
                </a:solidFill>
              </a:rPr>
              <a:t>artifactId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  <a:r>
              <a:rPr lang="en-US" sz="1800" dirty="0" smtClean="0"/>
              <a:t>cucumber-</a:t>
            </a:r>
            <a:r>
              <a:rPr lang="en-US" sz="1800" u="sng" dirty="0" err="1" smtClean="0"/>
              <a:t>testng</a:t>
            </a:r>
            <a:r>
              <a:rPr lang="en-US" sz="1800" u="sng" dirty="0">
                <a:solidFill>
                  <a:srgbClr val="00B050"/>
                </a:solidFill>
              </a:rPr>
              <a:t>&lt;/</a:t>
            </a:r>
            <a:r>
              <a:rPr lang="en-US" sz="1800" u="sng" dirty="0" err="1">
                <a:solidFill>
                  <a:srgbClr val="00B050"/>
                </a:solidFill>
              </a:rPr>
              <a:t>artifactId</a:t>
            </a:r>
            <a:r>
              <a:rPr lang="en-US" sz="1800" u="sng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 smtClean="0">
                <a:solidFill>
                  <a:srgbClr val="00B050"/>
                </a:solidFill>
              </a:rPr>
              <a:t>version&gt;</a:t>
            </a:r>
            <a:r>
              <a:rPr lang="en-US" sz="1800" dirty="0" smtClean="0"/>
              <a:t>1.2.4</a:t>
            </a:r>
            <a:r>
              <a:rPr lang="en-US" sz="1800" dirty="0" smtClean="0">
                <a:solidFill>
                  <a:srgbClr val="00B050"/>
                </a:solidFill>
              </a:rPr>
              <a:t>&lt;/</a:t>
            </a:r>
            <a:r>
              <a:rPr lang="en-US" sz="1800" dirty="0">
                <a:solidFill>
                  <a:srgbClr val="00B050"/>
                </a:solidFill>
              </a:rPr>
              <a:t>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&lt;/</a:t>
            </a:r>
            <a:r>
              <a:rPr lang="en-US" sz="1800" dirty="0">
                <a:solidFill>
                  <a:srgbClr val="00B050"/>
                </a:solidFill>
              </a:rPr>
              <a:t>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&lt;</a:t>
            </a:r>
            <a:r>
              <a:rPr lang="en-US" sz="1800" dirty="0">
                <a:solidFill>
                  <a:srgbClr val="00B050"/>
                </a:solidFill>
              </a:rPr>
              <a:t>dependency&gt;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 err="1">
                <a:solidFill>
                  <a:srgbClr val="00B050"/>
                </a:solidFill>
              </a:rPr>
              <a:t>groupId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  <a:r>
              <a:rPr lang="en-US" sz="1800" dirty="0" err="1"/>
              <a:t>info.cukes</a:t>
            </a:r>
            <a:r>
              <a:rPr lang="en-US" sz="1800" dirty="0">
                <a:solidFill>
                  <a:srgbClr val="00B050"/>
                </a:solidFill>
              </a:rPr>
              <a:t>&lt;/</a:t>
            </a:r>
            <a:r>
              <a:rPr lang="en-US" sz="1800" dirty="0" err="1">
                <a:solidFill>
                  <a:srgbClr val="00B050"/>
                </a:solidFill>
              </a:rPr>
              <a:t>groupId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 err="1">
                <a:solidFill>
                  <a:srgbClr val="00B050"/>
                </a:solidFill>
              </a:rPr>
              <a:t>artifactId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  <a:r>
              <a:rPr lang="en-US" sz="1800" dirty="0" smtClean="0"/>
              <a:t>cucumber-java</a:t>
            </a:r>
            <a:r>
              <a:rPr lang="en-US" sz="1800" dirty="0">
                <a:solidFill>
                  <a:srgbClr val="00B050"/>
                </a:solidFill>
              </a:rPr>
              <a:t>&lt;/</a:t>
            </a:r>
            <a:r>
              <a:rPr lang="en-US" sz="1800" dirty="0" err="1">
                <a:solidFill>
                  <a:srgbClr val="00B050"/>
                </a:solidFill>
              </a:rPr>
              <a:t>artifactId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 smtClean="0">
                <a:solidFill>
                  <a:srgbClr val="00B050"/>
                </a:solidFill>
              </a:rPr>
              <a:t>version&gt;</a:t>
            </a:r>
            <a:r>
              <a:rPr lang="en-US" sz="1800" dirty="0" smtClean="0"/>
              <a:t>1.2.4</a:t>
            </a:r>
            <a:r>
              <a:rPr lang="en-US" sz="1800" dirty="0" smtClean="0">
                <a:solidFill>
                  <a:srgbClr val="00B050"/>
                </a:solidFill>
              </a:rPr>
              <a:t>&lt;/</a:t>
            </a:r>
            <a:r>
              <a:rPr lang="en-US" sz="1800" dirty="0">
                <a:solidFill>
                  <a:srgbClr val="00B050"/>
                </a:solidFill>
              </a:rPr>
              <a:t>version&gt;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&lt;scope&gt;</a:t>
            </a:r>
            <a:r>
              <a:rPr lang="en-US" sz="1800" dirty="0"/>
              <a:t>test</a:t>
            </a:r>
            <a:r>
              <a:rPr lang="en-US" sz="1800" dirty="0">
                <a:solidFill>
                  <a:srgbClr val="00B050"/>
                </a:solidFill>
              </a:rPr>
              <a:t>&lt;/scope&gt;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&lt;/</a:t>
            </a:r>
            <a:r>
              <a:rPr lang="en-US" sz="1800" dirty="0">
                <a:solidFill>
                  <a:srgbClr val="00B050"/>
                </a:solidFill>
              </a:rPr>
              <a:t>dependency</a:t>
            </a:r>
            <a:r>
              <a:rPr lang="en-US" sz="1800" dirty="0" smtClean="0">
                <a:solidFill>
                  <a:srgbClr val="00B050"/>
                </a:solidFill>
              </a:rPr>
              <a:t>&gt;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Custom 8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499D17"/>
      </a:accent1>
      <a:accent2>
        <a:srgbClr val="032EFA"/>
      </a:accent2>
      <a:accent3>
        <a:srgbClr val="FAC810"/>
      </a:accent3>
      <a:accent4>
        <a:srgbClr val="444444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880</Words>
  <Application>Microsoft Office PowerPoint</Application>
  <PresentationFormat>On-screen Show (4:3)</PresentationFormat>
  <Paragraphs>251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Median</vt:lpstr>
      <vt:lpstr>1_Office Theme</vt:lpstr>
      <vt:lpstr>CUCUMBER</vt:lpstr>
      <vt:lpstr>Outline</vt:lpstr>
      <vt:lpstr>Test Driven Development</vt:lpstr>
      <vt:lpstr>Behaviour-Driven Development</vt:lpstr>
      <vt:lpstr>What Is Cucumber?</vt:lpstr>
      <vt:lpstr>What Is Cucumber?</vt:lpstr>
      <vt:lpstr>Advantages</vt:lpstr>
      <vt:lpstr>How integrate with Maven?</vt:lpstr>
      <vt:lpstr>Dependencies</vt:lpstr>
      <vt:lpstr>Cucumber eclipse plugin</vt:lpstr>
      <vt:lpstr>How it works?</vt:lpstr>
      <vt:lpstr>User Scenarios: Defining WHAT TO DO</vt:lpstr>
      <vt:lpstr>Gherkin</vt:lpstr>
      <vt:lpstr>Creating a simple Scenario</vt:lpstr>
      <vt:lpstr>Creating a Scenario Outline</vt:lpstr>
      <vt:lpstr>Step Definitions - HOW TO DO</vt:lpstr>
      <vt:lpstr>Runner Class</vt:lpstr>
      <vt:lpstr>Runner Class</vt:lpstr>
      <vt:lpstr>Runner cucumber steps (glue code)</vt:lpstr>
      <vt:lpstr>Reports</vt:lpstr>
      <vt:lpstr>Formaters</vt:lpstr>
      <vt:lpstr>Example:</vt:lpstr>
      <vt:lpstr>Common failures…</vt:lpstr>
      <vt:lpstr>Failure mode #1 - Too implementation dependent</vt:lpstr>
      <vt:lpstr>Failure mode #2 - Programmatic Scripts</vt:lpstr>
      <vt:lpstr>Failure mode #3 - Too low level</vt:lpstr>
      <vt:lpstr>Failure mode #4 - Not exploring interesting cases</vt:lpstr>
      <vt:lpstr>Failure mode #5 - Not using regex</vt:lpstr>
      <vt:lpstr>Failure mode #6 - Complex parsing logic</vt:lpstr>
      <vt:lpstr>Failure mode #7 - Leaking code details</vt:lpstr>
      <vt:lpstr>Failure mode #8 - Bad test architecture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Alejandra Neolopan Mendoza</dc:creator>
  <cp:lastModifiedBy>Alejandra Neolopan Mendoza</cp:lastModifiedBy>
  <cp:revision>27</cp:revision>
  <dcterms:created xsi:type="dcterms:W3CDTF">2016-04-26T12:25:41Z</dcterms:created>
  <dcterms:modified xsi:type="dcterms:W3CDTF">2016-04-26T23:29:06Z</dcterms:modified>
</cp:coreProperties>
</file>