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281A5BF-4F75-462A-AB27-A5866B63BE39}">
  <a:tblStyle styleId="{4281A5BF-4F75-462A-AB27-A5866B63BE3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be45de986d_2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be45de986d_2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be45de986d_2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be45de986d_2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be45de986d_2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be45de986d_2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be45de986d_2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be45de986d_2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be45de986d_2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be45de986d_2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bae451be3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bae451be3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bae451be3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bae451be3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bae451be3a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bae451be3a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bae451be3a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bae451be3a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bae451be3a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bae451be3a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be45de986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be45de986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bae451be3a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bae451be3a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be45de986d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be45de986d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be45de986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be45de986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be45de986d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be45de986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be45de986d_2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be45de986d_2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be45de986d_2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be45de986d_2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be45de986d_2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be45de986d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be45de986d_2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be45de986d_2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Theme 4: Design Portfolio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Hayden Coffey and Ashwin Poduval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Combining some of the best aspects of both</a:t>
            </a:r>
            <a:endParaRPr/>
          </a:p>
        </p:txBody>
      </p:sp>
      <p:sp>
        <p:nvSpPr>
          <p:cNvPr id="119" name="Google Shape;119;p22"/>
          <p:cNvSpPr txBox="1"/>
          <p:nvPr>
            <p:ph idx="1" type="body"/>
          </p:nvPr>
        </p:nvSpPr>
        <p:spPr>
          <a:xfrm>
            <a:off x="311700" y="1152475"/>
            <a:ext cx="8520600" cy="38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Scrapped colors - used spanning arrows and category codes to indicate regions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Used linear scale to avoid distorting violin plots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Added violin plots &amp; tick marks to give users max information about distribution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Used subplot to zoom into region of unreadable elements in part-whole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 this case, 12 categories contributed to about 150 minutes out of 1440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These were mostly unreadable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Interesting takeaways from the graph - we can clearly see that T05 has a bimodal distribution of sorts, and its mean is between both peaks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6" name="Google Shape;12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effective part-whole representation</a:t>
            </a:r>
            <a:endParaRPr/>
          </a:p>
        </p:txBody>
      </p:sp>
      <p:sp>
        <p:nvSpPr>
          <p:cNvPr id="132" name="Google Shape;132;p24"/>
          <p:cNvSpPr txBox="1"/>
          <p:nvPr>
            <p:ph idx="1" type="body"/>
          </p:nvPr>
        </p:nvSpPr>
        <p:spPr>
          <a:xfrm>
            <a:off x="311700" y="1152475"/>
            <a:ext cx="8520600" cy="38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Even with the sub-plot, some of the smallest elements were indistinguishable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One might argue that such categories may not be interesting given their miniscule contribution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We tested area encodings to see if they could help draw attention to all members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We used treemaps, with standard deviation encoded with color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Provided exact mean and std. dev. values as text inside each block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Added violin plots to as many blocks as possible for distribution information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Made treemaps for both absolute and normalized standard deviation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9" name="Google Shape;13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395"/>
            <a:ext cx="9144003" cy="51167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6" name="Google Shape;14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4475" y="1185227"/>
            <a:ext cx="4975051" cy="3600349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Heatmap Rough Draft: Standard Dev Encoded as %</a:t>
            </a:r>
            <a:endParaRPr/>
          </a:p>
        </p:txBody>
      </p:sp>
      <p:sp>
        <p:nvSpPr>
          <p:cNvPr id="153" name="Google Shape;153;p27"/>
          <p:cNvSpPr/>
          <p:nvPr/>
        </p:nvSpPr>
        <p:spPr>
          <a:xfrm>
            <a:off x="5307225" y="3888325"/>
            <a:ext cx="1248300" cy="8595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7"/>
          <p:cNvSpPr txBox="1"/>
          <p:nvPr/>
        </p:nvSpPr>
        <p:spPr>
          <a:xfrm>
            <a:off x="7217275" y="3902425"/>
            <a:ext cx="1173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Too many maxed out cells.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55" name="Google Shape;155;p27"/>
          <p:cNvSpPr/>
          <p:nvPr/>
        </p:nvSpPr>
        <p:spPr>
          <a:xfrm>
            <a:off x="6616950" y="4154375"/>
            <a:ext cx="538800" cy="1773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0950" y="1170153"/>
            <a:ext cx="5122075" cy="3608999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Heatmap Final : Present Actual Standard Dev, Not %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Heatmap Final: Design Overview</a:t>
            </a:r>
            <a:endParaRPr/>
          </a:p>
        </p:txBody>
      </p:sp>
      <p:pic>
        <p:nvPicPr>
          <p:cNvPr id="167" name="Google Shape;16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310" y="1081325"/>
            <a:ext cx="6095373" cy="396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Node-Link: Rough Draft</a:t>
            </a:r>
            <a:endParaRPr/>
          </a:p>
        </p:txBody>
      </p:sp>
      <p:sp>
        <p:nvSpPr>
          <p:cNvPr id="173" name="Google Shape;173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Size encode mean with node.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Grey ticks provide sense of scale.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Red ticks capture quantiles.</a:t>
            </a:r>
            <a:endParaRPr/>
          </a:p>
        </p:txBody>
      </p:sp>
      <p:pic>
        <p:nvPicPr>
          <p:cNvPr id="174" name="Google Shape;174;p30"/>
          <p:cNvPicPr preferRelativeResize="0"/>
          <p:nvPr/>
        </p:nvPicPr>
        <p:blipFill rotWithShape="1">
          <a:blip r:embed="rId3">
            <a:alphaModFix/>
          </a:blip>
          <a:srcRect b="29780" l="0" r="0" t="30283"/>
          <a:stretch/>
        </p:blipFill>
        <p:spPr>
          <a:xfrm>
            <a:off x="4022475" y="1748750"/>
            <a:ext cx="4691226" cy="1873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Node-Link: Final</a:t>
            </a:r>
            <a:endParaRPr/>
          </a:p>
        </p:txBody>
      </p:sp>
      <p:pic>
        <p:nvPicPr>
          <p:cNvPr id="180" name="Google Shape;18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8640" y="1103600"/>
            <a:ext cx="5386726" cy="3887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Stacked bars and positional encodings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first set of designs described here were inspired by a mix of stacked bar charts and area charts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One axis in stacked bars is used for scalability/comparison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We decided to encode distribution information along that axis, retaining </a:t>
            </a:r>
            <a:r>
              <a:rPr lang="en"/>
              <a:t>the</a:t>
            </a:r>
            <a:r>
              <a:rPr lang="en"/>
              <a:t> other axis’s role in providing information about part-whole relationships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Our first set of designs merely encoded standard deviation using the thickness of the graph, as shown in the slide after the next one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Node-Link: Final Design Overview</a:t>
            </a:r>
            <a:endParaRPr/>
          </a:p>
        </p:txBody>
      </p:sp>
      <p:pic>
        <p:nvPicPr>
          <p:cNvPr id="186" name="Google Shape;18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9633" y="1017724"/>
            <a:ext cx="5444731" cy="3929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Normalized vs Absolute standard deviation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realized that categories with higher means would be more likely have higher values of standard deviation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Thus, we chose to normalize the value of standard deviation by the mean to obtain a ratio helping us understand spread with respect to mean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For some of the hand-drawn figures, we grouped some of the tasks together to make it easier to create data accurate sketches; the stats are listed below</a:t>
            </a:r>
            <a:endParaRPr/>
          </a:p>
        </p:txBody>
      </p:sp>
      <p:graphicFrame>
        <p:nvGraphicFramePr>
          <p:cNvPr id="68" name="Google Shape;68;p15"/>
          <p:cNvGraphicFramePr/>
          <p:nvPr/>
        </p:nvGraphicFramePr>
        <p:xfrm>
          <a:off x="952500" y="3481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{4281A5BF-4F75-462A-AB27-A5866B63BE39}</a:tableStyleId>
              </a:tblPr>
              <a:tblGrid>
                <a:gridCol w="2413000"/>
                <a:gridCol w="2413000"/>
                <a:gridCol w="2413000"/>
              </a:tblGrid>
              <a:tr h="267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Category</a:t>
                      </a:r>
                      <a:endParaRPr sz="1200"/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Mean</a:t>
                      </a:r>
                      <a:endParaRPr sz="1200"/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Std. Dev./Normalized Std. Dev.</a:t>
                      </a:r>
                      <a:endParaRPr sz="1200"/>
                    </a:p>
                  </a:txBody>
                  <a:tcPr marT="0" marB="0" marR="0" marL="0"/>
                </a:tc>
              </a:tr>
              <a:tr h="256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T01 (Personal Care)</a:t>
                      </a:r>
                      <a:endParaRPr sz="1200"/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</a:t>
                      </a:r>
                      <a:r>
                        <a:rPr lang="en" sz="1200"/>
                        <a:t>bout 576 min (40% of day)</a:t>
                      </a:r>
                      <a:endParaRPr sz="1200"/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143.3/0.25</a:t>
                      </a:r>
                      <a:endParaRPr sz="1200"/>
                    </a:p>
                  </a:txBody>
                  <a:tcPr marT="0" marB="0" marR="0" marL="0"/>
                </a:tc>
              </a:tr>
              <a:tr h="261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T12 (Leisure, Socializing)</a:t>
                      </a:r>
                      <a:endParaRPr sz="1200"/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</a:t>
                      </a:r>
                      <a:r>
                        <a:rPr lang="en" sz="1200"/>
                        <a:t>bout 300 min</a:t>
                      </a:r>
                      <a:r>
                        <a:rPr lang="en" sz="1200">
                          <a:solidFill>
                            <a:schemeClr val="dk1"/>
                          </a:solidFill>
                        </a:rPr>
                        <a:t> (20-21% of day)</a:t>
                      </a:r>
                      <a:endParaRPr sz="1200"/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212.6/0.7</a:t>
                      </a:r>
                      <a:endParaRPr sz="1200"/>
                    </a:p>
                  </a:txBody>
                  <a:tcPr marT="0" marB="0" marR="0" marL="0"/>
                </a:tc>
              </a:tr>
              <a:tr h="261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T05 (Work)</a:t>
                      </a:r>
                      <a:endParaRPr sz="1200"/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</a:t>
                      </a:r>
                      <a:r>
                        <a:rPr lang="en" sz="1200"/>
                        <a:t>bout 158 min</a:t>
                      </a:r>
                      <a:r>
                        <a:rPr lang="en" sz="1200">
                          <a:solidFill>
                            <a:schemeClr val="dk1"/>
                          </a:solidFill>
                        </a:rPr>
                        <a:t> (10-11% of day)</a:t>
                      </a:r>
                      <a:endParaRPr sz="1200"/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240.2/1.5</a:t>
                      </a:r>
                      <a:endParaRPr sz="1200"/>
                    </a:p>
                  </a:txBody>
                  <a:tcPr marT="0" marB="0" marR="0" marL="0"/>
                </a:tc>
              </a:tr>
              <a:tr h="261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T02 (Household Activities)</a:t>
                      </a:r>
                      <a:endParaRPr sz="1200"/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</a:t>
                      </a:r>
                      <a:r>
                        <a:rPr lang="en" sz="1200"/>
                        <a:t>bout 121 min</a:t>
                      </a:r>
                      <a:r>
                        <a:rPr lang="en" sz="1200">
                          <a:solidFill>
                            <a:schemeClr val="dk1"/>
                          </a:solidFill>
                        </a:rPr>
                        <a:t> (8.4% of day)</a:t>
                      </a:r>
                      <a:endParaRPr sz="1200"/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141.1/1.17</a:t>
                      </a:r>
                      <a:endParaRPr sz="1200"/>
                    </a:p>
                  </a:txBody>
                  <a:tcPr marT="0" marB="0" marR="0" marL="0"/>
                </a:tc>
              </a:tr>
              <a:tr h="261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All others</a:t>
                      </a:r>
                      <a:endParaRPr sz="1200"/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</a:t>
                      </a:r>
                      <a:r>
                        <a:rPr lang="en" sz="1200"/>
                        <a:t>bout 285 min</a:t>
                      </a:r>
                      <a:r>
                        <a:rPr lang="en" sz="1200">
                          <a:solidFill>
                            <a:schemeClr val="dk1"/>
                          </a:solidFill>
                        </a:rPr>
                        <a:t> (~20% of day)</a:t>
                      </a:r>
                      <a:endParaRPr sz="1200"/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190.9/0.67</a:t>
                      </a:r>
                      <a:endParaRPr sz="1200"/>
                    </a:p>
                  </a:txBody>
                  <a:tcPr marT="0" marB="0" marR="0" marL="0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 drawn sketches: stats used in table on previous slide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669" y="1447800"/>
            <a:ext cx="3835533" cy="2575684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3634" y="1412275"/>
            <a:ext cx="3864843" cy="2575037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6"/>
          <p:cNvSpPr/>
          <p:nvPr/>
        </p:nvSpPr>
        <p:spPr>
          <a:xfrm>
            <a:off x="513525" y="1447800"/>
            <a:ext cx="1570200" cy="255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6"/>
          <p:cNvSpPr/>
          <p:nvPr/>
        </p:nvSpPr>
        <p:spPr>
          <a:xfrm>
            <a:off x="6941475" y="3732000"/>
            <a:ext cx="1570200" cy="255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Making further use of the x-axis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80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While information about standard deviation is helpful, it may not provide the full story to a viewer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Our next design used bars of uniform thickness, we placed category bars at the corresponding mean locations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To prevent overlap, we had the bars span differents heights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This was like a stacked bar chart, with displaced                                                bars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We encoded distribution information using tick                                                 marks</a:t>
            </a:r>
            <a:endParaRPr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3800" y="3102126"/>
            <a:ext cx="3657598" cy="192024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7"/>
          <p:cNvSpPr/>
          <p:nvPr/>
        </p:nvSpPr>
        <p:spPr>
          <a:xfrm>
            <a:off x="5313800" y="3075400"/>
            <a:ext cx="1773000" cy="184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7"/>
          <p:cNvSpPr/>
          <p:nvPr/>
        </p:nvSpPr>
        <p:spPr>
          <a:xfrm>
            <a:off x="6288675" y="3235975"/>
            <a:ext cx="272400" cy="141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7"/>
          <p:cNvSpPr/>
          <p:nvPr/>
        </p:nvSpPr>
        <p:spPr>
          <a:xfrm>
            <a:off x="5298075" y="3235975"/>
            <a:ext cx="435900" cy="141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Refinement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152475"/>
            <a:ext cx="8520600" cy="37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Placing bars at different locations hurt readability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Viewers eyes would have to jump around the figure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We decided to scrap the bars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We could stack areas parallel to the x-axis which respected the part-whole relation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Represented the distribution of the aggregated variable in this band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Iterated and developed an initial design, as shown in the next slide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Decided to implement it programmatically because drawing accurate hand-drawn figures was becoming an increasingly expensive proposition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9480"/>
            <a:ext cx="9144003" cy="48845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Problems with initial design</a:t>
            </a:r>
            <a:endParaRPr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311700" y="1152475"/>
            <a:ext cx="8520600" cy="381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categories are bound to contribute to only a small fraction of the whole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We sorted the areas from bottom to top for readability, the largest contributors to the part whole are placed at the bottom, and the smallest at the top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We marked category mean values, shown by the white crosses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However, a bunch of smaller values ended up clustered in the top left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We represented distributions with bands of black tick marks parallel to x-axis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However, it was hard to tell if they were concentrated at a number, especially if they were at 0, since they would overlap with the y-axis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1314723"/>
            <a:ext cx="6858004" cy="379247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311700" y="9475"/>
            <a:ext cx="8520600" cy="150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Shifted to a semilog scale &amp; used violin plots to see if it made things better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Changed color encoding - weren’t sure if the colors previously implied some order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/>
              <a:t>Added dashed lines from means to top of fig with readings and </a:t>
            </a:r>
            <a:r>
              <a:rPr lang="en" sz="1600"/>
              <a:t>marked category text on the far right</a:t>
            </a:r>
            <a:r>
              <a:rPr lang="en" sz="1600"/>
              <a:t>, for readability</a:t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