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0"/>
    <p:restoredTop sz="94707"/>
  </p:normalViewPr>
  <p:slideViewPr>
    <p:cSldViewPr snapToGrid="0">
      <p:cViewPr varScale="1">
        <p:scale>
          <a:sx n="133" d="100"/>
          <a:sy n="133" d="100"/>
        </p:scale>
        <p:origin x="232" y="2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28DCC-6B44-7054-59EA-CF28C355E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51FE73-0E2D-1B0E-DBB1-24A4E1F22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011BF-7988-AD9C-A26E-21E5039E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5BA7-225A-F548-A7D0-637E4581404F}" type="datetimeFigureOut">
              <a:rPr kumimoji="1" lang="ko-KR" altLang="en-US" smtClean="0"/>
              <a:t>2024. 3. 9.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36311-2A91-64EA-27FF-29F0349C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6C1DC-F730-47EF-43BC-B19646AD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E30-32D1-6444-A443-C1D2229AE9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034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2B3F5-D2AA-2CB4-DCFE-9C1E7855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A94E8C-9F89-3AE0-62BD-5E0E64CA3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7D421-D044-3FC6-DC2C-AB59D509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5BA7-225A-F548-A7D0-637E4581404F}" type="datetimeFigureOut">
              <a:rPr kumimoji="1" lang="ko-KR" altLang="en-US" smtClean="0"/>
              <a:t>2024. 3. 9.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5C0FF-B5F7-232F-1CC1-B3847828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A1DDE-9F89-4E14-522E-579A4006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E30-32D1-6444-A443-C1D2229AE9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075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9DE7E9-7819-10C5-FCDB-B4CA0FE15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B1F891-3C69-F974-13BD-76DB019CF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D1405-9130-C09D-DA31-C6C1246A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5BA7-225A-F548-A7D0-637E4581404F}" type="datetimeFigureOut">
              <a:rPr kumimoji="1" lang="ko-KR" altLang="en-US" smtClean="0"/>
              <a:t>2024. 3. 9.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F4B2D-E6E5-E5B4-B3B5-2446CF31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062E1-DB29-EA93-86BE-6DCA7382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E30-32D1-6444-A443-C1D2229AE9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581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B98AF-D429-764E-9972-ED643576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41A7D-8124-11D7-C558-CB7C1B50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B59A1-3685-BDEC-1066-5DD869F8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5BA7-225A-F548-A7D0-637E4581404F}" type="datetimeFigureOut">
              <a:rPr kumimoji="1" lang="ko-KR" altLang="en-US" smtClean="0"/>
              <a:t>2024. 3. 9.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4BAB5-54AF-094B-5594-5F2DC226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F6E1E-3D86-6B5D-0C5D-0636DC8E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E30-32D1-6444-A443-C1D2229AE9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094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18E3C-EAAA-11AD-5C36-39D71D89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B53AA2-4CB3-6DAA-B7E1-AD3352E4B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8C5A3-C640-4AD8-0152-F8AF5B3F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5BA7-225A-F548-A7D0-637E4581404F}" type="datetimeFigureOut">
              <a:rPr kumimoji="1" lang="ko-KR" altLang="en-US" smtClean="0"/>
              <a:t>2024. 3. 9.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C8ADF-2012-0E93-617A-79FBF046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BC845-8CFA-4132-8EBA-47B8CFD1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E30-32D1-6444-A443-C1D2229AE9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55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B3149-7C0B-A3D3-AE8A-9CAF5A07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58657-37F6-4AF5-D609-4C418BDA6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1A8DF0-E719-F699-F4B4-18E7052BE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AAEBF-05DC-6318-41A3-BEAC4042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5BA7-225A-F548-A7D0-637E4581404F}" type="datetimeFigureOut">
              <a:rPr kumimoji="1" lang="ko-KR" altLang="en-US" smtClean="0"/>
              <a:t>2024. 3. 9.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3CFDC-2C1F-DDC1-C8E2-7F9CBB63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E4DDB-3A8E-D58C-0A05-E1A2E94B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E30-32D1-6444-A443-C1D2229AE9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810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F3F34-E388-A80A-8F1B-B131B59C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E5B5E-1C20-AA52-CDA7-57009DBAF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1146D3-E8E1-376E-8BA3-8A0C4AE60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06B519-F885-50F8-AD84-B10A2F701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E423BB-3B79-3407-378D-297358268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141199-3A41-7584-D580-D165A148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5BA7-225A-F548-A7D0-637E4581404F}" type="datetimeFigureOut">
              <a:rPr kumimoji="1" lang="ko-KR" altLang="en-US" smtClean="0"/>
              <a:t>2024. 3. 9.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573000-DB6A-60EB-8BFF-996BC7CB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542E02-87DA-7490-BCDF-64663832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E30-32D1-6444-A443-C1D2229AE9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19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E2D5F-52DE-8360-F37F-1E5303F2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E93234-1DCA-251E-2BE2-5BBEB1C9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5BA7-225A-F548-A7D0-637E4581404F}" type="datetimeFigureOut">
              <a:rPr kumimoji="1" lang="ko-KR" altLang="en-US" smtClean="0"/>
              <a:t>2024. 3. 9.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8C8335-8427-01E9-EB73-6C84C87B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8DE9FF-1373-38B5-7272-1B5DF90B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E30-32D1-6444-A443-C1D2229AE9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010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E90E08-2F19-042E-22B0-6CBE7F0E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5BA7-225A-F548-A7D0-637E4581404F}" type="datetimeFigureOut">
              <a:rPr kumimoji="1" lang="ko-KR" altLang="en-US" smtClean="0"/>
              <a:t>2024. 3. 9.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8ECAE9-CAF2-9F7E-0EA2-C6704D8B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BF5BAD-F36D-C3EC-5CBE-DA31C3AC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E30-32D1-6444-A443-C1D2229AE9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855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2A94B-6988-6E17-BF18-EF202464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46A4B-B11D-5018-3627-BD88C1E72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466F9C-092E-361C-C0F0-249E950FA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24A6B7-B7D9-A6A1-9402-48C46D58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5BA7-225A-F548-A7D0-637E4581404F}" type="datetimeFigureOut">
              <a:rPr kumimoji="1" lang="ko-KR" altLang="en-US" smtClean="0"/>
              <a:t>2024. 3. 9.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713910-C516-3E03-024E-B5E38507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DF2B23-51AD-A811-78F3-2EF3FE50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E30-32D1-6444-A443-C1D2229AE9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76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26252-8C39-86D0-DA6D-14317C28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5EBF7-8E74-80CB-FF9E-6FF1A2026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9D0201-198B-07A3-A7D2-38294779E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70F94-0FAE-452C-A06A-8D76938D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5BA7-225A-F548-A7D0-637E4581404F}" type="datetimeFigureOut">
              <a:rPr kumimoji="1" lang="ko-KR" altLang="en-US" smtClean="0"/>
              <a:t>2024. 3. 9.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FE4FC8-1A92-4444-4C8F-40DB5425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F795AF-30AD-01DB-99B1-D0F974B8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E30-32D1-6444-A443-C1D2229AE9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736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FCECAA-3630-F599-7B8C-80569A64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ED5CC-5A1E-54F0-63BE-28BB849B3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64C02-01A1-7595-AD55-DB2A3DED8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E5BA7-225A-F548-A7D0-637E4581404F}" type="datetimeFigureOut">
              <a:rPr kumimoji="1" lang="ko-KR" altLang="en-US" smtClean="0"/>
              <a:t>2024. 3. 9.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4BCAB-DC7E-5C6E-D596-FE349AACF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F65F7-3AF2-5195-F0AE-0028918E8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7E30-32D1-6444-A443-C1D2229AE9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229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5292AD-B803-4806-2AFC-6F39D13CAF7E}"/>
              </a:ext>
            </a:extLst>
          </p:cNvPr>
          <p:cNvSpPr txBox="1"/>
          <p:nvPr/>
        </p:nvSpPr>
        <p:spPr>
          <a:xfrm>
            <a:off x="5198510" y="2100263"/>
            <a:ext cx="1794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RESNET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1EB9D-F46B-A94D-B8A3-F1E0205B699F}"/>
              </a:ext>
            </a:extLst>
          </p:cNvPr>
          <p:cNvSpPr txBox="1"/>
          <p:nvPr/>
        </p:nvSpPr>
        <p:spPr>
          <a:xfrm>
            <a:off x="5750391" y="41114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2015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22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AACAE1-4ADE-3A39-F16C-4503E9A7479E}"/>
              </a:ext>
            </a:extLst>
          </p:cNvPr>
          <p:cNvSpPr txBox="1"/>
          <p:nvPr/>
        </p:nvSpPr>
        <p:spPr>
          <a:xfrm>
            <a:off x="285750" y="200026"/>
            <a:ext cx="145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RESNET</a:t>
            </a:r>
            <a:endParaRPr kumimoji="1" lang="ko-KR" altLang="en-US" sz="2800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6E99936F-943E-25F9-364C-51C3D622801C}"/>
              </a:ext>
            </a:extLst>
          </p:cNvPr>
          <p:cNvCxnSpPr>
            <a:cxnSpLocks/>
          </p:cNvCxnSpPr>
          <p:nvPr/>
        </p:nvCxnSpPr>
        <p:spPr>
          <a:xfrm>
            <a:off x="0" y="83754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653E51-565C-75EC-7AB2-F93BBC41EF9D}"/>
              </a:ext>
            </a:extLst>
          </p:cNvPr>
          <p:cNvSpPr txBox="1"/>
          <p:nvPr/>
        </p:nvSpPr>
        <p:spPr>
          <a:xfrm>
            <a:off x="254526" y="11675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2015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083B3-063A-F56E-781F-CA16DC3D0A7B}"/>
              </a:ext>
            </a:extLst>
          </p:cNvPr>
          <p:cNvSpPr txBox="1"/>
          <p:nvPr/>
        </p:nvSpPr>
        <p:spPr>
          <a:xfrm>
            <a:off x="1189875" y="1162704"/>
            <a:ext cx="116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Microsoft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BA3B3-A7AD-0836-73A7-F3AE28F54A82}"/>
              </a:ext>
            </a:extLst>
          </p:cNvPr>
          <p:cNvSpPr txBox="1"/>
          <p:nvPr/>
        </p:nvSpPr>
        <p:spPr>
          <a:xfrm>
            <a:off x="285750" y="2947719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Image </a:t>
            </a:r>
            <a:r>
              <a:rPr kumimoji="1" lang="ko-KR" altLang="en-US" dirty="0"/>
              <a:t>분야에서 많이 사용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61C1FF-64EF-BC5F-D0F7-362F0FD5C1B2}"/>
              </a:ext>
            </a:extLst>
          </p:cNvPr>
          <p:cNvSpPr txBox="1"/>
          <p:nvPr/>
        </p:nvSpPr>
        <p:spPr>
          <a:xfrm>
            <a:off x="253824" y="1866841"/>
            <a:ext cx="6100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800" dirty="0" err="1">
                <a:effectLst/>
                <a:latin typeface="NimbusRomNo9L"/>
              </a:rPr>
              <a:t>Kaiming</a:t>
            </a:r>
            <a:r>
              <a:rPr lang="en" altLang="ko-KR" sz="1800" dirty="0">
                <a:effectLst/>
                <a:latin typeface="NimbusRomNo9L"/>
              </a:rPr>
              <a:t> He   </a:t>
            </a:r>
            <a:r>
              <a:rPr lang="en" altLang="ko-KR" sz="1800" dirty="0" err="1">
                <a:effectLst/>
                <a:latin typeface="NimbusRomNo9L"/>
              </a:rPr>
              <a:t>Xiangyu</a:t>
            </a:r>
            <a:r>
              <a:rPr lang="en" altLang="ko-KR" sz="1800" dirty="0">
                <a:effectLst/>
                <a:latin typeface="NimbusRomNo9L"/>
              </a:rPr>
              <a:t> Zhang    </a:t>
            </a:r>
            <a:r>
              <a:rPr lang="en" altLang="ko-KR" sz="1800" dirty="0" err="1">
                <a:effectLst/>
                <a:latin typeface="NimbusRomNo9L"/>
              </a:rPr>
              <a:t>Shaoqing</a:t>
            </a:r>
            <a:r>
              <a:rPr lang="en" altLang="ko-KR" sz="1800" dirty="0">
                <a:effectLst/>
                <a:latin typeface="NimbusRomNo9L"/>
              </a:rPr>
              <a:t> Ren   Jian Sun </a:t>
            </a:r>
          </a:p>
          <a:p>
            <a:endParaRPr lang="en" altLang="ko-KR" dirty="0">
              <a:latin typeface="NimbusRomNo9L"/>
            </a:endParaRPr>
          </a:p>
          <a:p>
            <a:r>
              <a:rPr lang="en" altLang="ko-KR" sz="1800" dirty="0">
                <a:effectLst/>
                <a:latin typeface="NimbusRomNo9L"/>
              </a:rPr>
              <a:t>Microsoft Research</a:t>
            </a:r>
            <a:endParaRPr lang="en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DF43EB-74DC-9206-45AF-443040F754E5}"/>
              </a:ext>
            </a:extLst>
          </p:cNvPr>
          <p:cNvSpPr txBox="1"/>
          <p:nvPr/>
        </p:nvSpPr>
        <p:spPr>
          <a:xfrm>
            <a:off x="7428198" y="1397675"/>
            <a:ext cx="4170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1. </a:t>
            </a:r>
            <a:r>
              <a:rPr kumimoji="1" lang="ko-KR" altLang="en-US" dirty="0"/>
              <a:t>왜 만들었는지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2. Residual Learning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3. Residual block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4. </a:t>
            </a:r>
            <a:r>
              <a:rPr kumimoji="1" lang="ko-KR" altLang="en-US" dirty="0"/>
              <a:t>결과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1ADB20-4EAA-76F4-CD70-266929173066}"/>
              </a:ext>
            </a:extLst>
          </p:cNvPr>
          <p:cNvSpPr txBox="1"/>
          <p:nvPr/>
        </p:nvSpPr>
        <p:spPr>
          <a:xfrm>
            <a:off x="292039" y="3554699"/>
            <a:ext cx="153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ILSVRC</a:t>
            </a:r>
            <a:r>
              <a:rPr kumimoji="1" lang="ko-KR" altLang="en-US" dirty="0"/>
              <a:t> 대회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B09EE-70A3-3B72-C268-117FFC9608FE}"/>
              </a:ext>
            </a:extLst>
          </p:cNvPr>
          <p:cNvSpPr txBox="1"/>
          <p:nvPr/>
        </p:nvSpPr>
        <p:spPr>
          <a:xfrm>
            <a:off x="7146398" y="307747"/>
            <a:ext cx="491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Deep residual learning for image recognition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25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E9B090-3C9B-8F99-E80B-DA670E691929}"/>
              </a:ext>
            </a:extLst>
          </p:cNvPr>
          <p:cNvSpPr txBox="1"/>
          <p:nvPr/>
        </p:nvSpPr>
        <p:spPr>
          <a:xfrm>
            <a:off x="285750" y="200026"/>
            <a:ext cx="145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WHY</a:t>
            </a:r>
            <a:endParaRPr kumimoji="1" lang="ko-KR" altLang="en-US" sz="28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745EDCA-9335-A699-2EDD-A76CEE7A59D9}"/>
              </a:ext>
            </a:extLst>
          </p:cNvPr>
          <p:cNvCxnSpPr>
            <a:cxnSpLocks/>
          </p:cNvCxnSpPr>
          <p:nvPr/>
        </p:nvCxnSpPr>
        <p:spPr>
          <a:xfrm>
            <a:off x="0" y="83754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075F2E-D0D7-2A1D-2649-D008AA5073E2}"/>
              </a:ext>
            </a:extLst>
          </p:cNvPr>
          <p:cNvSpPr txBox="1"/>
          <p:nvPr/>
        </p:nvSpPr>
        <p:spPr>
          <a:xfrm>
            <a:off x="285750" y="1681243"/>
            <a:ext cx="616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딥러닝 모델의 </a:t>
            </a:r>
            <a:r>
              <a:rPr kumimoji="1" lang="en-US" altLang="ko-KR" dirty="0"/>
              <a:t>layer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깊게 쌓으면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율은 좋아지는가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F113D5-D49A-4337-1FD5-E59036A9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2" y="3167127"/>
            <a:ext cx="5886028" cy="21367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64B449-163F-96B9-E2CB-0CAE70CE2714}"/>
              </a:ext>
            </a:extLst>
          </p:cNvPr>
          <p:cNvSpPr txBox="1"/>
          <p:nvPr/>
        </p:nvSpPr>
        <p:spPr>
          <a:xfrm>
            <a:off x="6219106" y="3632935"/>
            <a:ext cx="611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모델이 수렴은 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레이어가 적을 때에 비해 성능저하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E9131-53D3-4F23-F546-37CC6CFBD598}"/>
              </a:ext>
            </a:extLst>
          </p:cNvPr>
          <p:cNvSpPr txBox="1"/>
          <p:nvPr/>
        </p:nvSpPr>
        <p:spPr>
          <a:xfrm>
            <a:off x="6219106" y="4050860"/>
            <a:ext cx="243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Degradation Problem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BD3E7-2F79-C35B-66E2-5B15A9BD70C9}"/>
              </a:ext>
            </a:extLst>
          </p:cNvPr>
          <p:cNvSpPr txBox="1"/>
          <p:nvPr/>
        </p:nvSpPr>
        <p:spPr>
          <a:xfrm>
            <a:off x="6219106" y="2930410"/>
            <a:ext cx="211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i="0" dirty="0">
                <a:solidFill>
                  <a:srgbClr val="000000"/>
                </a:solidFill>
                <a:effectLst/>
              </a:rPr>
              <a:t>gradient vanishing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6CBBA-9DF1-8FC0-3B64-2E06DD98AE9C}"/>
              </a:ext>
            </a:extLst>
          </p:cNvPr>
          <p:cNvSpPr txBox="1"/>
          <p:nvPr/>
        </p:nvSpPr>
        <p:spPr>
          <a:xfrm>
            <a:off x="7146398" y="307747"/>
            <a:ext cx="491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Deep residual learning for image recognition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F01265-A2AF-3A21-64DD-8CEC54A82BA9}"/>
              </a:ext>
            </a:extLst>
          </p:cNvPr>
          <p:cNvSpPr txBox="1"/>
          <p:nvPr/>
        </p:nvSpPr>
        <p:spPr>
          <a:xfrm>
            <a:off x="285750" y="1200418"/>
            <a:ext cx="927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컴퓨터 비전 분야 에서는 </a:t>
            </a:r>
            <a:r>
              <a:rPr kumimoji="1" lang="en-US" altLang="ko-KR" dirty="0" err="1"/>
              <a:t>VGGnet</a:t>
            </a:r>
            <a:r>
              <a:rPr kumimoji="1" lang="ko-KR" altLang="en-US" dirty="0"/>
              <a:t>의 탄생으로 깊은 모델이 우수한 성능을 보이고 있었음</a:t>
            </a:r>
          </a:p>
        </p:txBody>
      </p:sp>
    </p:spTree>
    <p:extLst>
      <p:ext uri="{BB962C8B-B14F-4D97-AF65-F5344CB8AC3E}">
        <p14:creationId xmlns:p14="http://schemas.microsoft.com/office/powerpoint/2010/main" val="105012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01810A-B858-E942-272A-867B24904931}"/>
              </a:ext>
            </a:extLst>
          </p:cNvPr>
          <p:cNvSpPr txBox="1"/>
          <p:nvPr/>
        </p:nvSpPr>
        <p:spPr>
          <a:xfrm>
            <a:off x="285750" y="200026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Residual learning</a:t>
            </a:r>
            <a:endParaRPr kumimoji="1" lang="ko-KR" altLang="en-US" sz="2800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730CE07-7022-ACB7-11E1-3E0D87234119}"/>
              </a:ext>
            </a:extLst>
          </p:cNvPr>
          <p:cNvCxnSpPr>
            <a:cxnSpLocks/>
          </p:cNvCxnSpPr>
          <p:nvPr/>
        </p:nvCxnSpPr>
        <p:spPr>
          <a:xfrm>
            <a:off x="0" y="83754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982BC3-34A5-67EE-600A-6587CEFDD2EF}"/>
              </a:ext>
            </a:extLst>
          </p:cNvPr>
          <p:cNvSpPr txBox="1"/>
          <p:nvPr/>
        </p:nvSpPr>
        <p:spPr>
          <a:xfrm>
            <a:off x="7146398" y="307747"/>
            <a:ext cx="491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Deep residual learning for image recognition</a:t>
            </a:r>
            <a:endParaRPr kumimoji="1"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D356D07-3663-49B4-A7E6-4F0DBF4EE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433" y="961634"/>
            <a:ext cx="5358820" cy="31875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F9D220-E4AB-DCA3-77F1-019C045A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40" y="961634"/>
            <a:ext cx="3232282" cy="31834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EE6DE2-D02B-4F35-806C-C33451C95E06}"/>
              </a:ext>
            </a:extLst>
          </p:cNvPr>
          <p:cNvSpPr txBox="1"/>
          <p:nvPr/>
        </p:nvSpPr>
        <p:spPr>
          <a:xfrm>
            <a:off x="285750" y="3969802"/>
            <a:ext cx="1095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기존의 </a:t>
            </a:r>
            <a:r>
              <a:rPr kumimoji="1" lang="en-US" altLang="ko-KR" dirty="0"/>
              <a:t>neural net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input(x)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타겟값</a:t>
            </a:r>
            <a:r>
              <a:rPr kumimoji="1" lang="en-US" altLang="ko-KR" dirty="0"/>
              <a:t>(y)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mapping</a:t>
            </a:r>
            <a:r>
              <a:rPr kumimoji="1" lang="ko-KR" altLang="en-US" dirty="0"/>
              <a:t> 하는 </a:t>
            </a:r>
            <a:r>
              <a:rPr kumimoji="1" lang="en-US" altLang="ko-KR" dirty="0"/>
              <a:t>H(x)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얻는 것이 목적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6621E7-1C10-06ED-395B-4AD800FF99B1}"/>
              </a:ext>
            </a:extLst>
          </p:cNvPr>
          <p:cNvSpPr txBox="1"/>
          <p:nvPr/>
        </p:nvSpPr>
        <p:spPr>
          <a:xfrm>
            <a:off x="285750" y="4340912"/>
            <a:ext cx="10953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이에 반해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" altLang="ko-KR" dirty="0"/>
              <a:t>Residual Learning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H(x)=x</a:t>
            </a:r>
            <a:r>
              <a:rPr kumimoji="1" lang="ko-KR" altLang="en-US" dirty="0"/>
              <a:t>가 되는 것을 목표로 함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출력과 입력의 차인 </a:t>
            </a:r>
            <a:r>
              <a:rPr kumimoji="1" lang="en" altLang="ko-KR" dirty="0"/>
              <a:t>H(x) - 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최소화 하도록 학습 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H(x)=F(x) + x</a:t>
            </a:r>
            <a:r>
              <a:rPr kumimoji="1" lang="ko-KR" altLang="en-US" dirty="0"/>
              <a:t>의 형태가 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F(x)</a:t>
            </a:r>
            <a:r>
              <a:rPr kumimoji="1" lang="ko-KR" altLang="en-US" dirty="0"/>
              <a:t>라는 </a:t>
            </a:r>
            <a:r>
              <a:rPr kumimoji="1" lang="ko-KR" altLang="en-US" dirty="0" err="1"/>
              <a:t>잔차</a:t>
            </a:r>
            <a:r>
              <a:rPr kumimoji="1" lang="en-US" altLang="ko-KR" dirty="0"/>
              <a:t>(</a:t>
            </a:r>
            <a:r>
              <a:rPr kumimoji="1" lang="ko-KR" altLang="en-US" dirty="0"/>
              <a:t>차이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학습한 후에 결과값에 입력 </a:t>
            </a:r>
            <a:r>
              <a:rPr kumimoji="1" lang="en-US" altLang="ko-KR" dirty="0"/>
              <a:t>x</a:t>
            </a:r>
            <a:r>
              <a:rPr kumimoji="1" lang="ko-KR" altLang="en-US" dirty="0"/>
              <a:t>값을 더해 줌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</a:t>
            </a:r>
            <a:r>
              <a:rPr kumimoji="1" lang="ko-KR" altLang="en-US" dirty="0" err="1"/>
              <a:t>잔차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계속 학습을 해 나아가면서 진행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27DD77-4329-4F17-82A3-1751363C1522}"/>
              </a:ext>
            </a:extLst>
          </p:cNvPr>
          <p:cNvSpPr txBox="1"/>
          <p:nvPr/>
        </p:nvSpPr>
        <p:spPr>
          <a:xfrm>
            <a:off x="9273060" y="2355365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앞서 학습된 정보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630BC7-B929-5510-B0F7-61BD8BD4BB9F}"/>
              </a:ext>
            </a:extLst>
          </p:cNvPr>
          <p:cNvSpPr txBox="1"/>
          <p:nvPr/>
        </p:nvSpPr>
        <p:spPr>
          <a:xfrm>
            <a:off x="285750" y="5464920"/>
            <a:ext cx="851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개 이상의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건너뛰는것을</a:t>
            </a:r>
            <a:r>
              <a:rPr kumimoji="1" lang="ko-KR" altLang="en-US" dirty="0"/>
              <a:t> </a:t>
            </a:r>
            <a:r>
              <a:rPr kumimoji="1" lang="en-US" altLang="ko-KR" dirty="0"/>
              <a:t>skip-connection , shortcut-connection</a:t>
            </a:r>
            <a:r>
              <a:rPr kumimoji="1" lang="ko-KR" altLang="en-US" dirty="0"/>
              <a:t>이라고 함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F8EDC1-DBEA-4DB6-EFA7-167E28C0A9E0}"/>
              </a:ext>
            </a:extLst>
          </p:cNvPr>
          <p:cNvSpPr txBox="1"/>
          <p:nvPr/>
        </p:nvSpPr>
        <p:spPr>
          <a:xfrm>
            <a:off x="285750" y="5795397"/>
            <a:ext cx="1108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역전파</a:t>
            </a:r>
            <a:r>
              <a:rPr kumimoji="1" lang="ko-KR" altLang="en-US" dirty="0"/>
              <a:t> 과정에서 미분을 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x</a:t>
            </a:r>
            <a:r>
              <a:rPr kumimoji="1" lang="ko-KR" altLang="en-US" dirty="0"/>
              <a:t>는 무조건 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떨어지므로 </a:t>
            </a:r>
            <a:r>
              <a:rPr kumimoji="1" lang="en-US" altLang="ko-KR" dirty="0"/>
              <a:t>gradient-vanishing problem</a:t>
            </a:r>
            <a:r>
              <a:rPr kumimoji="1" lang="ko-KR" altLang="en-US" dirty="0"/>
              <a:t>을 해결</a:t>
            </a:r>
            <a:r>
              <a:rPr kumimoji="1" lang="en-US" altLang="ko-KR" dirty="0"/>
              <a:t>.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Noto Sans DemiLight"/>
              </a:rPr>
              <a:t>이 방법을 각 블록마다 적용하여 훨씬 빠르고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DemiLight"/>
              </a:rPr>
              <a:t>정확하여 복잡한 연산의 부담감을 줄여 깊은 층에서도 정확하게 학습하는 모델을 만들어 낼 수 있게 하는 이 논문의 핵심 아이디어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DemiLight"/>
              </a:rPr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3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832D06-B26D-F2B2-27F1-41A6B4BD2314}"/>
              </a:ext>
            </a:extLst>
          </p:cNvPr>
          <p:cNvSpPr txBox="1"/>
          <p:nvPr/>
        </p:nvSpPr>
        <p:spPr>
          <a:xfrm>
            <a:off x="285750" y="200026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Residual block</a:t>
            </a:r>
            <a:endParaRPr kumimoji="1" lang="ko-KR" altLang="en-US" sz="2800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ACFB50CE-1858-5AA9-BF1B-F6A146222C42}"/>
              </a:ext>
            </a:extLst>
          </p:cNvPr>
          <p:cNvCxnSpPr>
            <a:cxnSpLocks/>
          </p:cNvCxnSpPr>
          <p:nvPr/>
        </p:nvCxnSpPr>
        <p:spPr>
          <a:xfrm>
            <a:off x="0" y="83754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510075-A25D-89C0-B76F-3D4504939EDA}"/>
              </a:ext>
            </a:extLst>
          </p:cNvPr>
          <p:cNvSpPr txBox="1"/>
          <p:nvPr/>
        </p:nvSpPr>
        <p:spPr>
          <a:xfrm>
            <a:off x="7146398" y="307747"/>
            <a:ext cx="491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Deep residual learning for image recognition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BC4482-CF66-7163-347D-552F490AEF94}"/>
              </a:ext>
            </a:extLst>
          </p:cNvPr>
          <p:cNvSpPr txBox="1"/>
          <p:nvPr/>
        </p:nvSpPr>
        <p:spPr>
          <a:xfrm>
            <a:off x="603377" y="5375914"/>
            <a:ext cx="739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Residual block</a:t>
            </a:r>
            <a:r>
              <a:rPr kumimoji="1" lang="ko-KR" altLang="en-US" dirty="0"/>
              <a:t>을 이용해 </a:t>
            </a:r>
            <a:r>
              <a:rPr kumimoji="1" lang="en-US" altLang="ko-KR" dirty="0"/>
              <a:t>optimization </a:t>
            </a:r>
            <a:r>
              <a:rPr kumimoji="1" lang="ko-KR" altLang="en-US" dirty="0"/>
              <a:t>난이도를 낮춤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232D7-DA2E-BB75-3507-DA21E491F064}"/>
              </a:ext>
            </a:extLst>
          </p:cNvPr>
          <p:cNvSpPr txBox="1"/>
          <p:nvPr/>
        </p:nvSpPr>
        <p:spPr>
          <a:xfrm>
            <a:off x="619150" y="5741818"/>
            <a:ext cx="560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Ws</a:t>
            </a:r>
            <a:r>
              <a:rPr kumimoji="1" lang="ko-KR" altLang="en-US" dirty="0"/>
              <a:t>는 차원을 맞추어</a:t>
            </a:r>
            <a:r>
              <a:rPr kumimoji="1" lang="en-US" altLang="ko-KR" dirty="0"/>
              <a:t> </a:t>
            </a:r>
            <a:r>
              <a:rPr kumimoji="1" lang="ko-KR" altLang="en-US" dirty="0"/>
              <a:t>주기 위한 것</a:t>
            </a:r>
            <a:r>
              <a:rPr kumimoji="1" lang="en-US" altLang="ko-KR" dirty="0"/>
              <a:t> (linear projection)</a:t>
            </a:r>
            <a:endParaRPr kumimoji="1"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61031C4-39FE-82AF-69F6-365CD2DDB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18" y="883713"/>
            <a:ext cx="10028130" cy="39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4BD227-EADA-765D-2A42-9505BDF8C552}"/>
              </a:ext>
            </a:extLst>
          </p:cNvPr>
          <p:cNvSpPr txBox="1"/>
          <p:nvPr/>
        </p:nvSpPr>
        <p:spPr>
          <a:xfrm>
            <a:off x="285750" y="200026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Result</a:t>
            </a:r>
            <a:endParaRPr kumimoji="1" lang="ko-KR" altLang="en-US" sz="28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1C6ACBB-CE03-BE8A-9530-602D87701FD3}"/>
              </a:ext>
            </a:extLst>
          </p:cNvPr>
          <p:cNvCxnSpPr>
            <a:cxnSpLocks/>
          </p:cNvCxnSpPr>
          <p:nvPr/>
        </p:nvCxnSpPr>
        <p:spPr>
          <a:xfrm>
            <a:off x="0" y="83754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D4E9F0-A769-DFB2-9D63-A7F1E648EA73}"/>
              </a:ext>
            </a:extLst>
          </p:cNvPr>
          <p:cNvSpPr txBox="1"/>
          <p:nvPr/>
        </p:nvSpPr>
        <p:spPr>
          <a:xfrm>
            <a:off x="7146398" y="307747"/>
            <a:ext cx="491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Deep residual learning for image recognition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BA5358-58B0-422F-F639-DAC82526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1211"/>
            <a:ext cx="8405393" cy="28536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9AF7B9-2286-DF8B-5725-06E6959B9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01" y="3965997"/>
            <a:ext cx="4051300" cy="137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B961C8-7B49-E8A8-D930-0F8071608263}"/>
              </a:ext>
            </a:extLst>
          </p:cNvPr>
          <p:cNvSpPr txBox="1"/>
          <p:nvPr/>
        </p:nvSpPr>
        <p:spPr>
          <a:xfrm>
            <a:off x="4877582" y="4126908"/>
            <a:ext cx="480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Layer</a:t>
            </a:r>
            <a:r>
              <a:rPr kumimoji="1" lang="ko-KR" altLang="en-US" dirty="0"/>
              <a:t>층이 증가해도 에러는 증가하지 않는다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97FE04-9ECC-3757-A8E1-E2094B00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787" y="1011211"/>
            <a:ext cx="4130675" cy="1960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CCEE71-84E8-D305-2F47-AB6D4B7A5F0C}"/>
              </a:ext>
            </a:extLst>
          </p:cNvPr>
          <p:cNvSpPr txBox="1"/>
          <p:nvPr/>
        </p:nvSpPr>
        <p:spPr>
          <a:xfrm>
            <a:off x="4877582" y="4573589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앙상블 기법을 사용해도 낮은 에러율을 보인다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19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300</Words>
  <Application>Microsoft Macintosh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NimbusRomNo9L</vt:lpstr>
      <vt:lpstr>Noto Sans DemiLight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오흥찬</dc:creator>
  <cp:lastModifiedBy>오흥찬</cp:lastModifiedBy>
  <cp:revision>5</cp:revision>
  <dcterms:created xsi:type="dcterms:W3CDTF">2024-03-08T17:35:30Z</dcterms:created>
  <dcterms:modified xsi:type="dcterms:W3CDTF">2024-03-10T07:50:18Z</dcterms:modified>
</cp:coreProperties>
</file>