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0" r:id="rId6"/>
    <p:sldId id="263" r:id="rId7"/>
    <p:sldId id="262" r:id="rId8"/>
    <p:sldId id="261" r:id="rId9"/>
    <p:sldId id="268" r:id="rId10"/>
    <p:sldId id="264" r:id="rId11"/>
    <p:sldId id="265" r:id="rId12"/>
    <p:sldId id="269" r:id="rId13"/>
    <p:sldId id="266" r:id="rId14"/>
    <p:sldId id="270" r:id="rId15"/>
    <p:sldId id="273" r:id="rId16"/>
    <p:sldId id="271" r:id="rId17"/>
    <p:sldId id="274" r:id="rId18"/>
    <p:sldId id="275" r:id="rId19"/>
    <p:sldId id="272" r:id="rId20"/>
    <p:sldId id="276" r:id="rId21"/>
    <p:sldId id="277"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98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C8E715-8A6D-45E8-A164-F74B9889FD37}" type="datetimeFigureOut">
              <a:rPr lang="zh-CN" altLang="en-US" smtClean="0"/>
              <a:t>2011/11/29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FC4DBF5-7F8A-4A20-B8F1-C0758FB3DEFA}" type="slidenum">
              <a:rPr lang="zh-CN" altLang="en-US" smtClean="0"/>
              <a:t>‹#›</a:t>
            </a:fld>
            <a:endParaRPr lang="zh-CN" altLang="en-US"/>
          </a:p>
        </p:txBody>
      </p:sp>
    </p:spTree>
    <p:extLst>
      <p:ext uri="{BB962C8B-B14F-4D97-AF65-F5344CB8AC3E}">
        <p14:creationId xmlns:p14="http://schemas.microsoft.com/office/powerpoint/2010/main" val="3521151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不同点：不用</a:t>
            </a:r>
            <a:r>
              <a:rPr lang="en-US" altLang="zh-CN" dirty="0" smtClean="0"/>
              <a:t>Append</a:t>
            </a:r>
            <a:r>
              <a:rPr lang="zh-CN" altLang="en-US" dirty="0" smtClean="0"/>
              <a:t>操作，符合</a:t>
            </a:r>
            <a:r>
              <a:rPr lang="en-US" altLang="zh-CN" dirty="0" smtClean="0"/>
              <a:t>POSIX</a:t>
            </a:r>
            <a:r>
              <a:rPr lang="zh-CN" altLang="en-US" dirty="0" smtClean="0"/>
              <a:t>标准；所有优化反着做。</a:t>
            </a:r>
            <a:endParaRPr lang="zh-CN" altLang="en-US" dirty="0"/>
          </a:p>
        </p:txBody>
      </p:sp>
      <p:sp>
        <p:nvSpPr>
          <p:cNvPr id="4" name="灯片编号占位符 3"/>
          <p:cNvSpPr>
            <a:spLocks noGrp="1"/>
          </p:cNvSpPr>
          <p:nvPr>
            <p:ph type="sldNum" sz="quarter" idx="10"/>
          </p:nvPr>
        </p:nvSpPr>
        <p:spPr/>
        <p:txBody>
          <a:bodyPr/>
          <a:lstStyle/>
          <a:p>
            <a:fld id="{9FC4DBF5-7F8A-4A20-B8F1-C0758FB3DEFA}" type="slidenum">
              <a:rPr lang="zh-CN" altLang="en-US" smtClean="0"/>
              <a:t>13</a:t>
            </a:fld>
            <a:endParaRPr lang="zh-CN" altLang="en-US"/>
          </a:p>
        </p:txBody>
      </p:sp>
    </p:spTree>
    <p:extLst>
      <p:ext uri="{BB962C8B-B14F-4D97-AF65-F5344CB8AC3E}">
        <p14:creationId xmlns:p14="http://schemas.microsoft.com/office/powerpoint/2010/main" val="978376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2D842A9-E932-449A-AC69-C5832749E1F1}" type="datetimeFigureOut">
              <a:rPr lang="zh-CN" altLang="en-US" smtClean="0"/>
              <a:t>2011/11/29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CC3820-4864-4883-8C3D-AA37CDBC7A17}" type="slidenum">
              <a:rPr lang="zh-CN" altLang="en-US" smtClean="0"/>
              <a:t>‹#›</a:t>
            </a:fld>
            <a:endParaRPr lang="zh-CN" altLang="en-US"/>
          </a:p>
        </p:txBody>
      </p:sp>
    </p:spTree>
    <p:extLst>
      <p:ext uri="{BB962C8B-B14F-4D97-AF65-F5344CB8AC3E}">
        <p14:creationId xmlns:p14="http://schemas.microsoft.com/office/powerpoint/2010/main" val="3028687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2D842A9-E932-449A-AC69-C5832749E1F1}" type="datetimeFigureOut">
              <a:rPr lang="zh-CN" altLang="en-US" smtClean="0"/>
              <a:t>2011/11/29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CC3820-4864-4883-8C3D-AA37CDBC7A17}" type="slidenum">
              <a:rPr lang="zh-CN" altLang="en-US" smtClean="0"/>
              <a:t>‹#›</a:t>
            </a:fld>
            <a:endParaRPr lang="zh-CN" altLang="en-US"/>
          </a:p>
        </p:txBody>
      </p:sp>
    </p:spTree>
    <p:extLst>
      <p:ext uri="{BB962C8B-B14F-4D97-AF65-F5344CB8AC3E}">
        <p14:creationId xmlns:p14="http://schemas.microsoft.com/office/powerpoint/2010/main" val="4106880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2D842A9-E932-449A-AC69-C5832749E1F1}" type="datetimeFigureOut">
              <a:rPr lang="zh-CN" altLang="en-US" smtClean="0"/>
              <a:t>2011/11/29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CC3820-4864-4883-8C3D-AA37CDBC7A17}" type="slidenum">
              <a:rPr lang="zh-CN" altLang="en-US" smtClean="0"/>
              <a:t>‹#›</a:t>
            </a:fld>
            <a:endParaRPr lang="zh-CN" altLang="en-US"/>
          </a:p>
        </p:txBody>
      </p:sp>
    </p:spTree>
    <p:extLst>
      <p:ext uri="{BB962C8B-B14F-4D97-AF65-F5344CB8AC3E}">
        <p14:creationId xmlns:p14="http://schemas.microsoft.com/office/powerpoint/2010/main" val="1507252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2D842A9-E932-449A-AC69-C5832749E1F1}" type="datetimeFigureOut">
              <a:rPr lang="zh-CN" altLang="en-US" smtClean="0"/>
              <a:t>2011/11/29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CC3820-4864-4883-8C3D-AA37CDBC7A17}" type="slidenum">
              <a:rPr lang="zh-CN" altLang="en-US" smtClean="0"/>
              <a:t>‹#›</a:t>
            </a:fld>
            <a:endParaRPr lang="zh-CN" altLang="en-US"/>
          </a:p>
        </p:txBody>
      </p:sp>
    </p:spTree>
    <p:extLst>
      <p:ext uri="{BB962C8B-B14F-4D97-AF65-F5344CB8AC3E}">
        <p14:creationId xmlns:p14="http://schemas.microsoft.com/office/powerpoint/2010/main" val="2922102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2D842A9-E932-449A-AC69-C5832749E1F1}" type="datetimeFigureOut">
              <a:rPr lang="zh-CN" altLang="en-US" smtClean="0"/>
              <a:t>2011/11/29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CC3820-4864-4883-8C3D-AA37CDBC7A17}" type="slidenum">
              <a:rPr lang="zh-CN" altLang="en-US" smtClean="0"/>
              <a:t>‹#›</a:t>
            </a:fld>
            <a:endParaRPr lang="zh-CN" altLang="en-US"/>
          </a:p>
        </p:txBody>
      </p:sp>
    </p:spTree>
    <p:extLst>
      <p:ext uri="{BB962C8B-B14F-4D97-AF65-F5344CB8AC3E}">
        <p14:creationId xmlns:p14="http://schemas.microsoft.com/office/powerpoint/2010/main" val="662836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2D842A9-E932-449A-AC69-C5832749E1F1}" type="datetimeFigureOut">
              <a:rPr lang="zh-CN" altLang="en-US" smtClean="0"/>
              <a:t>2011/11/29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1CC3820-4864-4883-8C3D-AA37CDBC7A17}" type="slidenum">
              <a:rPr lang="zh-CN" altLang="en-US" smtClean="0"/>
              <a:t>‹#›</a:t>
            </a:fld>
            <a:endParaRPr lang="zh-CN" altLang="en-US"/>
          </a:p>
        </p:txBody>
      </p:sp>
    </p:spTree>
    <p:extLst>
      <p:ext uri="{BB962C8B-B14F-4D97-AF65-F5344CB8AC3E}">
        <p14:creationId xmlns:p14="http://schemas.microsoft.com/office/powerpoint/2010/main" val="1605426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2D842A9-E932-449A-AC69-C5832749E1F1}" type="datetimeFigureOut">
              <a:rPr lang="zh-CN" altLang="en-US" smtClean="0"/>
              <a:t>2011/11/29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1CC3820-4864-4883-8C3D-AA37CDBC7A17}" type="slidenum">
              <a:rPr lang="zh-CN" altLang="en-US" smtClean="0"/>
              <a:t>‹#›</a:t>
            </a:fld>
            <a:endParaRPr lang="zh-CN" altLang="en-US"/>
          </a:p>
        </p:txBody>
      </p:sp>
    </p:spTree>
    <p:extLst>
      <p:ext uri="{BB962C8B-B14F-4D97-AF65-F5344CB8AC3E}">
        <p14:creationId xmlns:p14="http://schemas.microsoft.com/office/powerpoint/2010/main" val="3755003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2D842A9-E932-449A-AC69-C5832749E1F1}" type="datetimeFigureOut">
              <a:rPr lang="zh-CN" altLang="en-US" smtClean="0"/>
              <a:t>2011/11/29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1CC3820-4864-4883-8C3D-AA37CDBC7A17}" type="slidenum">
              <a:rPr lang="zh-CN" altLang="en-US" smtClean="0"/>
              <a:t>‹#›</a:t>
            </a:fld>
            <a:endParaRPr lang="zh-CN" altLang="en-US"/>
          </a:p>
        </p:txBody>
      </p:sp>
    </p:spTree>
    <p:extLst>
      <p:ext uri="{BB962C8B-B14F-4D97-AF65-F5344CB8AC3E}">
        <p14:creationId xmlns:p14="http://schemas.microsoft.com/office/powerpoint/2010/main" val="1560171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D842A9-E932-449A-AC69-C5832749E1F1}" type="datetimeFigureOut">
              <a:rPr lang="zh-CN" altLang="en-US" smtClean="0"/>
              <a:t>2011/11/29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1CC3820-4864-4883-8C3D-AA37CDBC7A17}" type="slidenum">
              <a:rPr lang="zh-CN" altLang="en-US" smtClean="0"/>
              <a:t>‹#›</a:t>
            </a:fld>
            <a:endParaRPr lang="zh-CN" altLang="en-US"/>
          </a:p>
        </p:txBody>
      </p:sp>
    </p:spTree>
    <p:extLst>
      <p:ext uri="{BB962C8B-B14F-4D97-AF65-F5344CB8AC3E}">
        <p14:creationId xmlns:p14="http://schemas.microsoft.com/office/powerpoint/2010/main" val="499497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2D842A9-E932-449A-AC69-C5832749E1F1}" type="datetimeFigureOut">
              <a:rPr lang="zh-CN" altLang="en-US" smtClean="0"/>
              <a:t>2011/11/29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1CC3820-4864-4883-8C3D-AA37CDBC7A17}" type="slidenum">
              <a:rPr lang="zh-CN" altLang="en-US" smtClean="0"/>
              <a:t>‹#›</a:t>
            </a:fld>
            <a:endParaRPr lang="zh-CN" altLang="en-US"/>
          </a:p>
        </p:txBody>
      </p:sp>
    </p:spTree>
    <p:extLst>
      <p:ext uri="{BB962C8B-B14F-4D97-AF65-F5344CB8AC3E}">
        <p14:creationId xmlns:p14="http://schemas.microsoft.com/office/powerpoint/2010/main" val="881399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2D842A9-E932-449A-AC69-C5832749E1F1}" type="datetimeFigureOut">
              <a:rPr lang="zh-CN" altLang="en-US" smtClean="0"/>
              <a:t>2011/11/29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1CC3820-4864-4883-8C3D-AA37CDBC7A17}" type="slidenum">
              <a:rPr lang="zh-CN" altLang="en-US" smtClean="0"/>
              <a:t>‹#›</a:t>
            </a:fld>
            <a:endParaRPr lang="zh-CN" altLang="en-US"/>
          </a:p>
        </p:txBody>
      </p:sp>
    </p:spTree>
    <p:extLst>
      <p:ext uri="{BB962C8B-B14F-4D97-AF65-F5344CB8AC3E}">
        <p14:creationId xmlns:p14="http://schemas.microsoft.com/office/powerpoint/2010/main" val="2139413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D842A9-E932-449A-AC69-C5832749E1F1}" type="datetimeFigureOut">
              <a:rPr lang="zh-CN" altLang="en-US" smtClean="0"/>
              <a:t>2011/11/29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CC3820-4864-4883-8C3D-AA37CDBC7A17}" type="slidenum">
              <a:rPr lang="zh-CN" altLang="en-US" smtClean="0"/>
              <a:t>‹#›</a:t>
            </a:fld>
            <a:endParaRPr lang="zh-CN" altLang="en-US"/>
          </a:p>
        </p:txBody>
      </p:sp>
    </p:spTree>
    <p:extLst>
      <p:ext uri="{BB962C8B-B14F-4D97-AF65-F5344CB8AC3E}">
        <p14:creationId xmlns:p14="http://schemas.microsoft.com/office/powerpoint/2010/main" val="2223519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Autofit/>
          </a:bodyPr>
          <a:lstStyle/>
          <a:p>
            <a:r>
              <a:rPr lang="zh-CN" altLang="en-US" sz="4800" b="1" dirty="0" smtClean="0"/>
              <a:t>分布式文件系统的简单实现</a:t>
            </a:r>
            <a:endParaRPr lang="zh-CN" altLang="en-US" sz="4800" b="1" dirty="0"/>
          </a:p>
        </p:txBody>
      </p:sp>
      <p:sp>
        <p:nvSpPr>
          <p:cNvPr id="3" name="副标题 2"/>
          <p:cNvSpPr>
            <a:spLocks noGrp="1"/>
          </p:cNvSpPr>
          <p:nvPr>
            <p:ph type="subTitle" idx="1"/>
          </p:nvPr>
        </p:nvSpPr>
        <p:spPr/>
        <p:txBody>
          <a:bodyPr/>
          <a:lstStyle/>
          <a:p>
            <a:r>
              <a:rPr lang="zh-CN" altLang="en-US" dirty="0" smtClean="0">
                <a:solidFill>
                  <a:schemeClr val="tx1"/>
                </a:solidFill>
              </a:rPr>
              <a:t>张帅、高超、缪静、张译丹</a:t>
            </a:r>
            <a:endParaRPr lang="zh-CN" altLang="en-US" dirty="0">
              <a:solidFill>
                <a:schemeClr val="tx1"/>
              </a:solidFill>
            </a:endParaRPr>
          </a:p>
        </p:txBody>
      </p:sp>
    </p:spTree>
    <p:extLst>
      <p:ext uri="{BB962C8B-B14F-4D97-AF65-F5344CB8AC3E}">
        <p14:creationId xmlns:p14="http://schemas.microsoft.com/office/powerpoint/2010/main" val="1976037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系统需求分析</a:t>
            </a:r>
            <a:endParaRPr lang="zh-CN" altLang="en-US" dirty="0"/>
          </a:p>
        </p:txBody>
      </p:sp>
      <p:sp>
        <p:nvSpPr>
          <p:cNvPr id="3" name="内容占位符 2"/>
          <p:cNvSpPr>
            <a:spLocks noGrp="1"/>
          </p:cNvSpPr>
          <p:nvPr>
            <p:ph idx="1"/>
          </p:nvPr>
        </p:nvSpPr>
        <p:spPr/>
        <p:txBody>
          <a:bodyPr>
            <a:normAutofit lnSpcReduction="10000"/>
          </a:bodyPr>
          <a:lstStyle/>
          <a:p>
            <a:pPr marL="514350" indent="-514350">
              <a:buFont typeface="+mj-ea"/>
              <a:buAutoNum type="circleNumDbPlain"/>
            </a:pPr>
            <a:r>
              <a:rPr lang="zh-CN" altLang="en-US" dirty="0" smtClean="0"/>
              <a:t>系统中的节点不可靠。</a:t>
            </a:r>
            <a:endParaRPr lang="en-US" altLang="zh-CN" dirty="0" smtClean="0"/>
          </a:p>
          <a:p>
            <a:pPr marL="514350" indent="-514350">
              <a:buFont typeface="+mj-ea"/>
              <a:buAutoNum type="circleNumDbPlain"/>
            </a:pPr>
            <a:r>
              <a:rPr lang="zh-CN" altLang="en-US" dirty="0"/>
              <a:t>系统中的</a:t>
            </a:r>
            <a:r>
              <a:rPr lang="zh-CN" altLang="en-US" dirty="0" smtClean="0"/>
              <a:t>文件以</a:t>
            </a:r>
            <a:r>
              <a:rPr lang="en-US" altLang="zh-CN" dirty="0" smtClean="0"/>
              <a:t>1M~500M</a:t>
            </a:r>
            <a:r>
              <a:rPr lang="zh-CN" altLang="en-US" dirty="0" smtClean="0"/>
              <a:t>的小文件为主，但也需支持</a:t>
            </a:r>
            <a:r>
              <a:rPr lang="en-US" altLang="zh-CN" dirty="0" smtClean="0"/>
              <a:t>10G</a:t>
            </a:r>
            <a:r>
              <a:rPr lang="zh-CN" altLang="en-US" dirty="0" smtClean="0"/>
              <a:t>以内的大文件。</a:t>
            </a:r>
            <a:endParaRPr lang="en-US" altLang="zh-CN" dirty="0" smtClean="0"/>
          </a:p>
          <a:p>
            <a:pPr marL="514350" indent="-514350">
              <a:buFont typeface="+mj-ea"/>
              <a:buAutoNum type="circleNumDbPlain"/>
            </a:pPr>
            <a:r>
              <a:rPr lang="zh-CN" altLang="en-US" dirty="0" smtClean="0"/>
              <a:t>负载主要有：</a:t>
            </a:r>
            <a:r>
              <a:rPr lang="en-US" altLang="zh-CN" dirty="0" smtClean="0"/>
              <a:t>a)</a:t>
            </a:r>
            <a:r>
              <a:rPr lang="zh-CN" altLang="en-US" dirty="0" smtClean="0"/>
              <a:t>对小文件：</a:t>
            </a:r>
            <a:r>
              <a:rPr lang="en-US" altLang="zh-CN" dirty="0" smtClean="0"/>
              <a:t>I)</a:t>
            </a:r>
            <a:r>
              <a:rPr lang="zh-CN" altLang="en-US" dirty="0" smtClean="0"/>
              <a:t>面向整个文件的读和覆盖。</a:t>
            </a:r>
            <a:r>
              <a:rPr lang="en-US" altLang="zh-CN" dirty="0" smtClean="0"/>
              <a:t>II)</a:t>
            </a:r>
            <a:r>
              <a:rPr lang="zh-CN" altLang="en-US" dirty="0" smtClean="0"/>
              <a:t>多客户端的同时读取。</a:t>
            </a:r>
            <a:r>
              <a:rPr lang="en-US" altLang="zh-CN" dirty="0" smtClean="0"/>
              <a:t>b)</a:t>
            </a:r>
            <a:r>
              <a:rPr lang="zh-CN" altLang="en-US" dirty="0" smtClean="0"/>
              <a:t>对大文件：流式读写，一般写入后只进行读取。</a:t>
            </a:r>
            <a:endParaRPr lang="en-US" altLang="zh-CN" dirty="0" smtClean="0"/>
          </a:p>
          <a:p>
            <a:pPr marL="514350" indent="-514350">
              <a:buFont typeface="+mj-ea"/>
              <a:buAutoNum type="circleNumDbPlain"/>
            </a:pPr>
            <a:r>
              <a:rPr lang="zh-CN" altLang="en-US" dirty="0"/>
              <a:t>较少</a:t>
            </a:r>
            <a:r>
              <a:rPr lang="zh-CN" altLang="en-US" dirty="0" smtClean="0"/>
              <a:t>有多客户端对同一文件写，也很少有写文件时有客户端同时读取该文件。</a:t>
            </a:r>
            <a:endParaRPr lang="zh-CN" altLang="en-US" dirty="0"/>
          </a:p>
        </p:txBody>
      </p:sp>
    </p:spTree>
    <p:extLst>
      <p:ext uri="{BB962C8B-B14F-4D97-AF65-F5344CB8AC3E}">
        <p14:creationId xmlns:p14="http://schemas.microsoft.com/office/powerpoint/2010/main" val="1306707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系统需求分析</a:t>
            </a:r>
            <a:endParaRPr lang="zh-CN" altLang="en-US" dirty="0"/>
          </a:p>
        </p:txBody>
      </p:sp>
      <p:sp>
        <p:nvSpPr>
          <p:cNvPr id="3" name="内容占位符 2"/>
          <p:cNvSpPr>
            <a:spLocks noGrp="1"/>
          </p:cNvSpPr>
          <p:nvPr>
            <p:ph idx="1"/>
          </p:nvPr>
        </p:nvSpPr>
        <p:spPr/>
        <p:txBody>
          <a:bodyPr/>
          <a:lstStyle/>
          <a:p>
            <a:pPr marL="514350" indent="-514350">
              <a:buFont typeface="+mj-ea"/>
              <a:buAutoNum type="circleNumDbPlain" startAt="5"/>
            </a:pPr>
            <a:r>
              <a:rPr lang="zh-CN" altLang="en-US" dirty="0" smtClean="0"/>
              <a:t>高响应速度优于持续提供高带宽。</a:t>
            </a:r>
            <a:endParaRPr lang="en-US" altLang="zh-CN" dirty="0" smtClean="0"/>
          </a:p>
          <a:p>
            <a:pPr marL="514350" indent="-514350">
              <a:buFont typeface="+mj-ea"/>
              <a:buAutoNum type="circleNumDbPlain" startAt="5"/>
            </a:pPr>
            <a:r>
              <a:rPr lang="zh-CN" altLang="en-US" dirty="0"/>
              <a:t>有</a:t>
            </a:r>
            <a:r>
              <a:rPr lang="zh-CN" altLang="en-US" dirty="0" smtClean="0"/>
              <a:t>大量重复或者相近似的文件存在于系统之中。</a:t>
            </a:r>
            <a:endParaRPr lang="en-US" altLang="zh-CN" dirty="0" smtClean="0"/>
          </a:p>
          <a:p>
            <a:pPr marL="514350" indent="-514350">
              <a:buFont typeface="+mj-ea"/>
              <a:buAutoNum type="circleNumDbPlain" startAt="5"/>
            </a:pPr>
            <a:r>
              <a:rPr lang="zh-CN" altLang="en-US" dirty="0"/>
              <a:t>网络</a:t>
            </a:r>
            <a:r>
              <a:rPr lang="zh-CN" altLang="en-US" dirty="0" smtClean="0"/>
              <a:t>速度较快（一般延迟低于</a:t>
            </a:r>
            <a:r>
              <a:rPr lang="en-US" altLang="zh-CN" dirty="0" smtClean="0"/>
              <a:t>3ms</a:t>
            </a:r>
            <a:r>
              <a:rPr lang="zh-CN" altLang="en-US" dirty="0" smtClean="0"/>
              <a:t>，带宽不超过</a:t>
            </a:r>
            <a:r>
              <a:rPr lang="en-US" altLang="zh-CN" dirty="0" smtClean="0"/>
              <a:t>200K/s</a:t>
            </a:r>
            <a:r>
              <a:rPr lang="zh-CN" altLang="en-US" dirty="0" smtClean="0"/>
              <a:t>）。</a:t>
            </a:r>
            <a:endParaRPr lang="en-US" altLang="zh-CN" dirty="0" smtClean="0"/>
          </a:p>
          <a:p>
            <a:pPr marL="514350" indent="-514350">
              <a:buFont typeface="+mj-ea"/>
              <a:buAutoNum type="circleNumDbPlain" startAt="5"/>
            </a:pPr>
            <a:r>
              <a:rPr lang="zh-CN" altLang="en-US" dirty="0"/>
              <a:t>环境</a:t>
            </a:r>
            <a:r>
              <a:rPr lang="zh-CN" altLang="en-US" dirty="0" smtClean="0"/>
              <a:t>中大约有</a:t>
            </a:r>
            <a:r>
              <a:rPr lang="en-US" altLang="zh-CN" dirty="0" smtClean="0"/>
              <a:t>100</a:t>
            </a:r>
            <a:r>
              <a:rPr lang="zh-CN" altLang="en-US" dirty="0" smtClean="0"/>
              <a:t>台计算机。</a:t>
            </a:r>
            <a:endParaRPr lang="zh-CN" altLang="en-US" dirty="0"/>
          </a:p>
        </p:txBody>
      </p:sp>
    </p:spTree>
    <p:extLst>
      <p:ext uri="{BB962C8B-B14F-4D97-AF65-F5344CB8AC3E}">
        <p14:creationId xmlns:p14="http://schemas.microsoft.com/office/powerpoint/2010/main" val="2062604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内容提要</a:t>
            </a:r>
            <a:endParaRPr lang="zh-CN" altLang="en-US" dirty="0"/>
          </a:p>
        </p:txBody>
      </p:sp>
      <p:sp>
        <p:nvSpPr>
          <p:cNvPr id="3" name="内容占位符 2"/>
          <p:cNvSpPr>
            <a:spLocks noGrp="1"/>
          </p:cNvSpPr>
          <p:nvPr>
            <p:ph idx="1"/>
          </p:nvPr>
        </p:nvSpPr>
        <p:spPr/>
        <p:txBody>
          <a:bodyPr/>
          <a:lstStyle/>
          <a:p>
            <a:r>
              <a:rPr lang="zh-CN" altLang="en-US" dirty="0" smtClean="0"/>
              <a:t>选题依据</a:t>
            </a:r>
            <a:endParaRPr lang="en-US" altLang="zh-CN" dirty="0" smtClean="0"/>
          </a:p>
          <a:p>
            <a:r>
              <a:rPr lang="zh-CN" altLang="en-US" dirty="0"/>
              <a:t>选题</a:t>
            </a:r>
            <a:r>
              <a:rPr lang="zh-CN" altLang="en-US" dirty="0" smtClean="0"/>
              <a:t>内容</a:t>
            </a:r>
            <a:endParaRPr lang="en-US" altLang="zh-CN" dirty="0" smtClean="0"/>
          </a:p>
          <a:p>
            <a:r>
              <a:rPr lang="zh-CN" altLang="en-US" dirty="0"/>
              <a:t>系统需求</a:t>
            </a:r>
            <a:r>
              <a:rPr lang="zh-CN" altLang="en-US" dirty="0" smtClean="0"/>
              <a:t>分析</a:t>
            </a:r>
            <a:endParaRPr lang="en-US" altLang="zh-CN" dirty="0" smtClean="0"/>
          </a:p>
          <a:p>
            <a:r>
              <a:rPr lang="zh-CN" altLang="en-US" dirty="0">
                <a:solidFill>
                  <a:srgbClr val="FF0000"/>
                </a:solidFill>
              </a:rPr>
              <a:t>系统</a:t>
            </a:r>
            <a:r>
              <a:rPr lang="zh-CN" altLang="en-US" dirty="0" smtClean="0">
                <a:solidFill>
                  <a:srgbClr val="FF0000"/>
                </a:solidFill>
              </a:rPr>
              <a:t>概要设计</a:t>
            </a:r>
            <a:endParaRPr lang="en-US" altLang="zh-CN" dirty="0" smtClean="0">
              <a:solidFill>
                <a:srgbClr val="FF0000"/>
              </a:solidFill>
            </a:endParaRPr>
          </a:p>
          <a:p>
            <a:r>
              <a:rPr lang="zh-CN" altLang="en-US" dirty="0" smtClean="0"/>
              <a:t>拟采用的开发方法、环境</a:t>
            </a:r>
            <a:endParaRPr lang="en-US" altLang="zh-CN" dirty="0" smtClean="0"/>
          </a:p>
          <a:p>
            <a:r>
              <a:rPr lang="zh-CN" altLang="en-US" dirty="0"/>
              <a:t>技术</a:t>
            </a:r>
            <a:r>
              <a:rPr lang="zh-CN" altLang="en-US" dirty="0" smtClean="0"/>
              <a:t>难点及特色分析</a:t>
            </a:r>
            <a:endParaRPr lang="en-US" altLang="zh-CN" dirty="0" smtClean="0"/>
          </a:p>
          <a:p>
            <a:r>
              <a:rPr lang="zh-CN" altLang="en-US" dirty="0"/>
              <a:t>工作进度的大致安排</a:t>
            </a:r>
          </a:p>
        </p:txBody>
      </p:sp>
    </p:spTree>
    <p:extLst>
      <p:ext uri="{BB962C8B-B14F-4D97-AF65-F5344CB8AC3E}">
        <p14:creationId xmlns:p14="http://schemas.microsoft.com/office/powerpoint/2010/main" val="737658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系统概要设计</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2060848"/>
            <a:ext cx="8586882" cy="3156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2663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内容提要</a:t>
            </a:r>
            <a:endParaRPr lang="zh-CN" altLang="en-US" dirty="0"/>
          </a:p>
        </p:txBody>
      </p:sp>
      <p:sp>
        <p:nvSpPr>
          <p:cNvPr id="3" name="内容占位符 2"/>
          <p:cNvSpPr>
            <a:spLocks noGrp="1"/>
          </p:cNvSpPr>
          <p:nvPr>
            <p:ph idx="1"/>
          </p:nvPr>
        </p:nvSpPr>
        <p:spPr/>
        <p:txBody>
          <a:bodyPr/>
          <a:lstStyle/>
          <a:p>
            <a:r>
              <a:rPr lang="zh-CN" altLang="en-US" dirty="0" smtClean="0"/>
              <a:t>选题依据</a:t>
            </a:r>
            <a:endParaRPr lang="en-US" altLang="zh-CN" dirty="0" smtClean="0"/>
          </a:p>
          <a:p>
            <a:r>
              <a:rPr lang="zh-CN" altLang="en-US" dirty="0"/>
              <a:t>选题</a:t>
            </a:r>
            <a:r>
              <a:rPr lang="zh-CN" altLang="en-US" dirty="0" smtClean="0"/>
              <a:t>内容</a:t>
            </a:r>
            <a:endParaRPr lang="en-US" altLang="zh-CN" dirty="0" smtClean="0"/>
          </a:p>
          <a:p>
            <a:r>
              <a:rPr lang="zh-CN" altLang="en-US" dirty="0"/>
              <a:t>系统需求</a:t>
            </a:r>
            <a:r>
              <a:rPr lang="zh-CN" altLang="en-US" dirty="0" smtClean="0"/>
              <a:t>分析</a:t>
            </a:r>
            <a:endParaRPr lang="en-US" altLang="zh-CN" dirty="0" smtClean="0"/>
          </a:p>
          <a:p>
            <a:r>
              <a:rPr lang="zh-CN" altLang="en-US" dirty="0"/>
              <a:t>系统</a:t>
            </a:r>
            <a:r>
              <a:rPr lang="zh-CN" altLang="en-US" dirty="0" smtClean="0"/>
              <a:t>概要设计</a:t>
            </a:r>
            <a:endParaRPr lang="en-US" altLang="zh-CN" dirty="0" smtClean="0"/>
          </a:p>
          <a:p>
            <a:r>
              <a:rPr lang="zh-CN" altLang="en-US" dirty="0" smtClean="0">
                <a:solidFill>
                  <a:srgbClr val="FF0000"/>
                </a:solidFill>
              </a:rPr>
              <a:t>拟采用的开发方法、环境</a:t>
            </a:r>
            <a:endParaRPr lang="en-US" altLang="zh-CN" dirty="0" smtClean="0">
              <a:solidFill>
                <a:srgbClr val="FF0000"/>
              </a:solidFill>
            </a:endParaRPr>
          </a:p>
          <a:p>
            <a:r>
              <a:rPr lang="zh-CN" altLang="en-US" dirty="0"/>
              <a:t>技术</a:t>
            </a:r>
            <a:r>
              <a:rPr lang="zh-CN" altLang="en-US" dirty="0" smtClean="0"/>
              <a:t>难点及特色分析</a:t>
            </a:r>
            <a:endParaRPr lang="en-US" altLang="zh-CN" dirty="0" smtClean="0"/>
          </a:p>
          <a:p>
            <a:r>
              <a:rPr lang="zh-CN" altLang="en-US" dirty="0"/>
              <a:t>工作进度的大致安排</a:t>
            </a:r>
          </a:p>
        </p:txBody>
      </p:sp>
    </p:spTree>
    <p:extLst>
      <p:ext uri="{BB962C8B-B14F-4D97-AF65-F5344CB8AC3E}">
        <p14:creationId xmlns:p14="http://schemas.microsoft.com/office/powerpoint/2010/main" val="737658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拟采用的开发方法、环境</a:t>
            </a:r>
            <a:endParaRPr lang="zh-CN" altLang="en-US" dirty="0"/>
          </a:p>
        </p:txBody>
      </p:sp>
      <p:sp>
        <p:nvSpPr>
          <p:cNvPr id="3" name="内容占位符 2"/>
          <p:cNvSpPr>
            <a:spLocks noGrp="1"/>
          </p:cNvSpPr>
          <p:nvPr>
            <p:ph idx="1"/>
          </p:nvPr>
        </p:nvSpPr>
        <p:spPr/>
        <p:txBody>
          <a:bodyPr/>
          <a:lstStyle/>
          <a:p>
            <a:r>
              <a:rPr lang="zh-CN" altLang="en-US" dirty="0" smtClean="0"/>
              <a:t>目标操作系统：</a:t>
            </a:r>
            <a:r>
              <a:rPr lang="en-US" altLang="zh-CN" dirty="0" smtClean="0"/>
              <a:t>Gentoo</a:t>
            </a:r>
          </a:p>
          <a:p>
            <a:r>
              <a:rPr lang="en-US" altLang="zh-CN" dirty="0" smtClean="0"/>
              <a:t>Linux</a:t>
            </a:r>
            <a:r>
              <a:rPr lang="zh-CN" altLang="en-US" dirty="0" smtClean="0"/>
              <a:t>内核版本：</a:t>
            </a:r>
            <a:r>
              <a:rPr lang="en-US" altLang="zh-CN" dirty="0" smtClean="0"/>
              <a:t>2.6</a:t>
            </a:r>
          </a:p>
          <a:p>
            <a:r>
              <a:rPr lang="zh-CN" altLang="en-US" dirty="0"/>
              <a:t>所使用</a:t>
            </a:r>
            <a:r>
              <a:rPr lang="zh-CN" altLang="en-US" dirty="0" smtClean="0"/>
              <a:t>的语言：</a:t>
            </a:r>
            <a:r>
              <a:rPr lang="en-US" altLang="zh-CN" dirty="0" smtClean="0"/>
              <a:t>C</a:t>
            </a:r>
          </a:p>
          <a:p>
            <a:r>
              <a:rPr lang="zh-CN" altLang="en-US" dirty="0"/>
              <a:t>工程管理</a:t>
            </a:r>
            <a:r>
              <a:rPr lang="zh-CN" altLang="en-US" dirty="0" smtClean="0"/>
              <a:t>工具：</a:t>
            </a:r>
            <a:r>
              <a:rPr lang="en-US" altLang="zh-CN" dirty="0" smtClean="0"/>
              <a:t>GNU Make</a:t>
            </a:r>
            <a:r>
              <a:rPr lang="zh-CN" altLang="en-US" dirty="0" smtClean="0"/>
              <a:t>，</a:t>
            </a:r>
            <a:r>
              <a:rPr lang="en-US" altLang="zh-CN" dirty="0" smtClean="0"/>
              <a:t>GIT</a:t>
            </a:r>
          </a:p>
          <a:p>
            <a:r>
              <a:rPr lang="zh-CN" altLang="en-US" dirty="0" smtClean="0"/>
              <a:t>调试工具：</a:t>
            </a:r>
            <a:r>
              <a:rPr lang="en-US" altLang="zh-CN" dirty="0" smtClean="0"/>
              <a:t>GDB</a:t>
            </a:r>
            <a:r>
              <a:rPr lang="zh-CN" altLang="en-US" dirty="0" smtClean="0"/>
              <a:t>，</a:t>
            </a:r>
            <a:r>
              <a:rPr lang="en-US" altLang="zh-CN" dirty="0" err="1" smtClean="0"/>
              <a:t>printk</a:t>
            </a:r>
            <a:endParaRPr lang="zh-CN" altLang="en-US" dirty="0"/>
          </a:p>
        </p:txBody>
      </p:sp>
    </p:spTree>
    <p:extLst>
      <p:ext uri="{BB962C8B-B14F-4D97-AF65-F5344CB8AC3E}">
        <p14:creationId xmlns:p14="http://schemas.microsoft.com/office/powerpoint/2010/main" val="4140803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内容提要</a:t>
            </a:r>
            <a:endParaRPr lang="zh-CN" altLang="en-US" dirty="0"/>
          </a:p>
        </p:txBody>
      </p:sp>
      <p:sp>
        <p:nvSpPr>
          <p:cNvPr id="3" name="内容占位符 2"/>
          <p:cNvSpPr>
            <a:spLocks noGrp="1"/>
          </p:cNvSpPr>
          <p:nvPr>
            <p:ph idx="1"/>
          </p:nvPr>
        </p:nvSpPr>
        <p:spPr/>
        <p:txBody>
          <a:bodyPr/>
          <a:lstStyle/>
          <a:p>
            <a:r>
              <a:rPr lang="zh-CN" altLang="en-US" dirty="0" smtClean="0"/>
              <a:t>选题依据</a:t>
            </a:r>
            <a:endParaRPr lang="en-US" altLang="zh-CN" dirty="0" smtClean="0"/>
          </a:p>
          <a:p>
            <a:r>
              <a:rPr lang="zh-CN" altLang="en-US" dirty="0"/>
              <a:t>选题</a:t>
            </a:r>
            <a:r>
              <a:rPr lang="zh-CN" altLang="en-US" dirty="0" smtClean="0"/>
              <a:t>内容</a:t>
            </a:r>
            <a:endParaRPr lang="en-US" altLang="zh-CN" dirty="0" smtClean="0"/>
          </a:p>
          <a:p>
            <a:r>
              <a:rPr lang="zh-CN" altLang="en-US" dirty="0"/>
              <a:t>系统需求</a:t>
            </a:r>
            <a:r>
              <a:rPr lang="zh-CN" altLang="en-US" dirty="0" smtClean="0"/>
              <a:t>分析</a:t>
            </a:r>
            <a:endParaRPr lang="en-US" altLang="zh-CN" dirty="0" smtClean="0"/>
          </a:p>
          <a:p>
            <a:r>
              <a:rPr lang="zh-CN" altLang="en-US" dirty="0"/>
              <a:t>系统</a:t>
            </a:r>
            <a:r>
              <a:rPr lang="zh-CN" altLang="en-US" dirty="0" smtClean="0"/>
              <a:t>概要设计</a:t>
            </a:r>
            <a:endParaRPr lang="en-US" altLang="zh-CN" dirty="0" smtClean="0"/>
          </a:p>
          <a:p>
            <a:r>
              <a:rPr lang="zh-CN" altLang="en-US" dirty="0" smtClean="0"/>
              <a:t>拟采用的开发方法、环境</a:t>
            </a:r>
            <a:endParaRPr lang="en-US" altLang="zh-CN" dirty="0" smtClean="0"/>
          </a:p>
          <a:p>
            <a:r>
              <a:rPr lang="zh-CN" altLang="en-US" dirty="0">
                <a:solidFill>
                  <a:srgbClr val="FF0000"/>
                </a:solidFill>
              </a:rPr>
              <a:t>技术</a:t>
            </a:r>
            <a:r>
              <a:rPr lang="zh-CN" altLang="en-US" dirty="0" smtClean="0">
                <a:solidFill>
                  <a:srgbClr val="FF0000"/>
                </a:solidFill>
              </a:rPr>
              <a:t>难点及特色分析</a:t>
            </a:r>
            <a:endParaRPr lang="en-US" altLang="zh-CN" dirty="0" smtClean="0">
              <a:solidFill>
                <a:srgbClr val="FF0000"/>
              </a:solidFill>
            </a:endParaRPr>
          </a:p>
          <a:p>
            <a:r>
              <a:rPr lang="zh-CN" altLang="en-US" dirty="0"/>
              <a:t>工作进度的大致安排</a:t>
            </a:r>
          </a:p>
        </p:txBody>
      </p:sp>
    </p:spTree>
    <p:extLst>
      <p:ext uri="{BB962C8B-B14F-4D97-AF65-F5344CB8AC3E}">
        <p14:creationId xmlns:p14="http://schemas.microsoft.com/office/powerpoint/2010/main" val="7376584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技术难点</a:t>
            </a:r>
            <a:endParaRPr lang="zh-CN" altLang="en-US" dirty="0"/>
          </a:p>
        </p:txBody>
      </p:sp>
      <p:sp>
        <p:nvSpPr>
          <p:cNvPr id="3" name="内容占位符 2"/>
          <p:cNvSpPr>
            <a:spLocks noGrp="1"/>
          </p:cNvSpPr>
          <p:nvPr>
            <p:ph idx="1"/>
          </p:nvPr>
        </p:nvSpPr>
        <p:spPr/>
        <p:txBody>
          <a:bodyPr>
            <a:normAutofit/>
          </a:bodyPr>
          <a:lstStyle/>
          <a:p>
            <a:pPr marL="514350" indent="-514350">
              <a:buFont typeface="+mj-ea"/>
              <a:buAutoNum type="circleNumDbPlain"/>
            </a:pPr>
            <a:r>
              <a:rPr lang="zh-CN" altLang="en-US" dirty="0" smtClean="0"/>
              <a:t>内核开发、调试困难。</a:t>
            </a:r>
            <a:endParaRPr lang="en-US" altLang="zh-CN" dirty="0" smtClean="0"/>
          </a:p>
          <a:p>
            <a:pPr marL="514350" indent="-514350">
              <a:buFont typeface="+mj-ea"/>
              <a:buAutoNum type="circleNumDbPlain"/>
            </a:pPr>
            <a:r>
              <a:rPr lang="zh-CN" altLang="en-US" dirty="0"/>
              <a:t>网络</a:t>
            </a:r>
            <a:r>
              <a:rPr lang="zh-CN" altLang="en-US" dirty="0" smtClean="0"/>
              <a:t>通信协议设计困难。</a:t>
            </a:r>
            <a:endParaRPr lang="en-US" altLang="zh-CN" dirty="0" smtClean="0"/>
          </a:p>
          <a:p>
            <a:pPr marL="514350" indent="-514350">
              <a:buFont typeface="+mj-ea"/>
              <a:buAutoNum type="circleNumDbPlain"/>
            </a:pPr>
            <a:r>
              <a:rPr lang="zh-CN" altLang="en-US" dirty="0"/>
              <a:t>优化</a:t>
            </a:r>
            <a:r>
              <a:rPr lang="zh-CN" altLang="en-US" dirty="0" smtClean="0"/>
              <a:t>策略需要进行大量的测试和统计才能确定。</a:t>
            </a:r>
            <a:endParaRPr lang="en-US" altLang="zh-CN" dirty="0" smtClean="0"/>
          </a:p>
          <a:p>
            <a:pPr marL="514350" indent="-514350">
              <a:buFont typeface="+mj-ea"/>
              <a:buAutoNum type="circleNumDbPlain"/>
            </a:pPr>
            <a:r>
              <a:rPr lang="zh-CN" altLang="en-US" dirty="0" smtClean="0"/>
              <a:t>系统恢复方面的设计和实现既重要又困难。</a:t>
            </a:r>
            <a:endParaRPr lang="en-US" altLang="zh-CN" dirty="0" smtClean="0"/>
          </a:p>
        </p:txBody>
      </p:sp>
    </p:spTree>
    <p:extLst>
      <p:ext uri="{BB962C8B-B14F-4D97-AF65-F5344CB8AC3E}">
        <p14:creationId xmlns:p14="http://schemas.microsoft.com/office/powerpoint/2010/main" val="3083372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特色分析</a:t>
            </a:r>
            <a:endParaRPr lang="zh-CN" altLang="en-US" dirty="0"/>
          </a:p>
        </p:txBody>
      </p:sp>
      <p:sp>
        <p:nvSpPr>
          <p:cNvPr id="3" name="内容占位符 2"/>
          <p:cNvSpPr>
            <a:spLocks noGrp="1"/>
          </p:cNvSpPr>
          <p:nvPr>
            <p:ph idx="1"/>
          </p:nvPr>
        </p:nvSpPr>
        <p:spPr/>
        <p:txBody>
          <a:bodyPr/>
          <a:lstStyle/>
          <a:p>
            <a:r>
              <a:rPr lang="zh-CN" altLang="en-US" dirty="0" smtClean="0"/>
              <a:t>特色分析：</a:t>
            </a:r>
            <a:endParaRPr lang="en-US" altLang="zh-CN" dirty="0" smtClean="0"/>
          </a:p>
          <a:p>
            <a:pPr marL="514350" indent="-514350">
              <a:buFont typeface="+mj-ea"/>
              <a:buAutoNum type="circleNumDbPlain"/>
            </a:pPr>
            <a:r>
              <a:rPr lang="zh-CN" altLang="en-US" dirty="0" smtClean="0"/>
              <a:t>符合</a:t>
            </a:r>
            <a:r>
              <a:rPr lang="en-US" altLang="zh-CN" dirty="0" smtClean="0"/>
              <a:t>POSIX</a:t>
            </a:r>
            <a:r>
              <a:rPr lang="zh-CN" altLang="en-US" dirty="0" smtClean="0"/>
              <a:t>标准，可以和</a:t>
            </a:r>
            <a:r>
              <a:rPr lang="en-US" altLang="zh-CN" dirty="0" smtClean="0"/>
              <a:t>VFS</a:t>
            </a:r>
            <a:r>
              <a:rPr lang="zh-CN" altLang="en-US" dirty="0" smtClean="0"/>
              <a:t>无缝对接。</a:t>
            </a:r>
            <a:endParaRPr lang="en-US" altLang="zh-CN" dirty="0" smtClean="0"/>
          </a:p>
          <a:p>
            <a:pPr marL="514350" indent="-514350">
              <a:buFont typeface="+mj-ea"/>
              <a:buAutoNum type="circleNumDbPlain"/>
            </a:pPr>
            <a:r>
              <a:rPr lang="zh-CN" altLang="en-US" dirty="0" smtClean="0"/>
              <a:t>更适合于中小型局域网而非企业应用。</a:t>
            </a:r>
            <a:endParaRPr lang="en-US" altLang="zh-CN" dirty="0" smtClean="0"/>
          </a:p>
          <a:p>
            <a:pPr marL="514350" indent="-514350">
              <a:buFont typeface="+mj-ea"/>
              <a:buAutoNum type="circleNumDbPlain"/>
            </a:pPr>
            <a:r>
              <a:rPr lang="zh-CN" altLang="en-US" dirty="0" smtClean="0"/>
              <a:t>与</a:t>
            </a:r>
            <a:r>
              <a:rPr lang="en-US" altLang="zh-CN" dirty="0" smtClean="0"/>
              <a:t>NFS</a:t>
            </a:r>
            <a:r>
              <a:rPr lang="zh-CN" altLang="en-US" dirty="0" smtClean="0"/>
              <a:t>相比对硬件要求低，且具有较大的吞吐量。</a:t>
            </a:r>
            <a:endParaRPr lang="en-US" altLang="zh-CN" dirty="0" smtClean="0"/>
          </a:p>
          <a:p>
            <a:pPr marL="514350" indent="-514350">
              <a:buFont typeface="+mj-ea"/>
              <a:buAutoNum type="circleNumDbPlain"/>
            </a:pPr>
            <a:endParaRPr lang="zh-CN" altLang="en-US" dirty="0" smtClean="0"/>
          </a:p>
          <a:p>
            <a:endParaRPr lang="zh-CN" altLang="en-US" dirty="0"/>
          </a:p>
        </p:txBody>
      </p:sp>
    </p:spTree>
    <p:extLst>
      <p:ext uri="{BB962C8B-B14F-4D97-AF65-F5344CB8AC3E}">
        <p14:creationId xmlns:p14="http://schemas.microsoft.com/office/powerpoint/2010/main" val="6978672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内容提要</a:t>
            </a:r>
            <a:endParaRPr lang="zh-CN" altLang="en-US" dirty="0"/>
          </a:p>
        </p:txBody>
      </p:sp>
      <p:sp>
        <p:nvSpPr>
          <p:cNvPr id="3" name="内容占位符 2"/>
          <p:cNvSpPr>
            <a:spLocks noGrp="1"/>
          </p:cNvSpPr>
          <p:nvPr>
            <p:ph idx="1"/>
          </p:nvPr>
        </p:nvSpPr>
        <p:spPr/>
        <p:txBody>
          <a:bodyPr/>
          <a:lstStyle/>
          <a:p>
            <a:r>
              <a:rPr lang="zh-CN" altLang="en-US" dirty="0" smtClean="0"/>
              <a:t>选题依据</a:t>
            </a:r>
            <a:endParaRPr lang="en-US" altLang="zh-CN" dirty="0" smtClean="0"/>
          </a:p>
          <a:p>
            <a:r>
              <a:rPr lang="zh-CN" altLang="en-US" dirty="0"/>
              <a:t>选题</a:t>
            </a:r>
            <a:r>
              <a:rPr lang="zh-CN" altLang="en-US" dirty="0" smtClean="0"/>
              <a:t>内容</a:t>
            </a:r>
            <a:endParaRPr lang="en-US" altLang="zh-CN" dirty="0" smtClean="0"/>
          </a:p>
          <a:p>
            <a:r>
              <a:rPr lang="zh-CN" altLang="en-US" dirty="0"/>
              <a:t>系统需求</a:t>
            </a:r>
            <a:r>
              <a:rPr lang="zh-CN" altLang="en-US" dirty="0" smtClean="0"/>
              <a:t>分析</a:t>
            </a:r>
            <a:endParaRPr lang="en-US" altLang="zh-CN" dirty="0" smtClean="0"/>
          </a:p>
          <a:p>
            <a:r>
              <a:rPr lang="zh-CN" altLang="en-US" dirty="0"/>
              <a:t>系统</a:t>
            </a:r>
            <a:r>
              <a:rPr lang="zh-CN" altLang="en-US" dirty="0" smtClean="0"/>
              <a:t>概要设计</a:t>
            </a:r>
            <a:endParaRPr lang="en-US" altLang="zh-CN" dirty="0" smtClean="0"/>
          </a:p>
          <a:p>
            <a:r>
              <a:rPr lang="zh-CN" altLang="en-US" dirty="0" smtClean="0"/>
              <a:t>拟采用的开发方法、环境</a:t>
            </a:r>
            <a:endParaRPr lang="en-US" altLang="zh-CN" dirty="0" smtClean="0"/>
          </a:p>
          <a:p>
            <a:r>
              <a:rPr lang="zh-CN" altLang="en-US" dirty="0"/>
              <a:t>技术</a:t>
            </a:r>
            <a:r>
              <a:rPr lang="zh-CN" altLang="en-US" dirty="0" smtClean="0"/>
              <a:t>难点及特色分析</a:t>
            </a:r>
            <a:endParaRPr lang="en-US" altLang="zh-CN" dirty="0" smtClean="0"/>
          </a:p>
          <a:p>
            <a:r>
              <a:rPr lang="zh-CN" altLang="en-US" dirty="0">
                <a:solidFill>
                  <a:srgbClr val="FF0000"/>
                </a:solidFill>
              </a:rPr>
              <a:t>工作进度的大致安排</a:t>
            </a:r>
          </a:p>
        </p:txBody>
      </p:sp>
    </p:spTree>
    <p:extLst>
      <p:ext uri="{BB962C8B-B14F-4D97-AF65-F5344CB8AC3E}">
        <p14:creationId xmlns:p14="http://schemas.microsoft.com/office/powerpoint/2010/main" val="737658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内容提要</a:t>
            </a:r>
            <a:endParaRPr lang="zh-CN" altLang="en-US" dirty="0"/>
          </a:p>
        </p:txBody>
      </p:sp>
      <p:sp>
        <p:nvSpPr>
          <p:cNvPr id="3" name="内容占位符 2"/>
          <p:cNvSpPr>
            <a:spLocks noGrp="1"/>
          </p:cNvSpPr>
          <p:nvPr>
            <p:ph idx="1"/>
          </p:nvPr>
        </p:nvSpPr>
        <p:spPr/>
        <p:txBody>
          <a:bodyPr/>
          <a:lstStyle/>
          <a:p>
            <a:r>
              <a:rPr lang="zh-CN" altLang="en-US" dirty="0" smtClean="0">
                <a:solidFill>
                  <a:srgbClr val="FF0000"/>
                </a:solidFill>
              </a:rPr>
              <a:t>选题依据</a:t>
            </a:r>
            <a:endParaRPr lang="en-US" altLang="zh-CN" dirty="0" smtClean="0">
              <a:solidFill>
                <a:srgbClr val="FF0000"/>
              </a:solidFill>
            </a:endParaRPr>
          </a:p>
          <a:p>
            <a:r>
              <a:rPr lang="zh-CN" altLang="en-US" dirty="0"/>
              <a:t>选题</a:t>
            </a:r>
            <a:r>
              <a:rPr lang="zh-CN" altLang="en-US" dirty="0" smtClean="0"/>
              <a:t>内容</a:t>
            </a:r>
            <a:endParaRPr lang="en-US" altLang="zh-CN" dirty="0" smtClean="0"/>
          </a:p>
          <a:p>
            <a:r>
              <a:rPr lang="zh-CN" altLang="en-US" dirty="0"/>
              <a:t>系统需求</a:t>
            </a:r>
            <a:r>
              <a:rPr lang="zh-CN" altLang="en-US" dirty="0" smtClean="0"/>
              <a:t>分析</a:t>
            </a:r>
            <a:endParaRPr lang="en-US" altLang="zh-CN" dirty="0" smtClean="0"/>
          </a:p>
          <a:p>
            <a:r>
              <a:rPr lang="zh-CN" altLang="en-US" dirty="0"/>
              <a:t>系统</a:t>
            </a:r>
            <a:r>
              <a:rPr lang="zh-CN" altLang="en-US" dirty="0" smtClean="0"/>
              <a:t>概要设计</a:t>
            </a:r>
            <a:endParaRPr lang="en-US" altLang="zh-CN" dirty="0" smtClean="0"/>
          </a:p>
          <a:p>
            <a:r>
              <a:rPr lang="zh-CN" altLang="en-US" dirty="0" smtClean="0"/>
              <a:t>拟采用的开发方法、环境</a:t>
            </a:r>
            <a:endParaRPr lang="en-US" altLang="zh-CN" dirty="0" smtClean="0"/>
          </a:p>
          <a:p>
            <a:r>
              <a:rPr lang="zh-CN" altLang="en-US" dirty="0"/>
              <a:t>技术</a:t>
            </a:r>
            <a:r>
              <a:rPr lang="zh-CN" altLang="en-US" dirty="0" smtClean="0"/>
              <a:t>难点及特色分析</a:t>
            </a:r>
            <a:endParaRPr lang="en-US" altLang="zh-CN" dirty="0" smtClean="0"/>
          </a:p>
          <a:p>
            <a:r>
              <a:rPr lang="zh-CN" altLang="en-US" dirty="0"/>
              <a:t>工作进度的大致安排</a:t>
            </a:r>
          </a:p>
        </p:txBody>
      </p:sp>
    </p:spTree>
    <p:extLst>
      <p:ext uri="{BB962C8B-B14F-4D97-AF65-F5344CB8AC3E}">
        <p14:creationId xmlns:p14="http://schemas.microsoft.com/office/powerpoint/2010/main" val="20133801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工作进度的大致安排</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584670657"/>
              </p:ext>
            </p:extLst>
          </p:nvPr>
        </p:nvGraphicFramePr>
        <p:xfrm>
          <a:off x="457200" y="1600200"/>
          <a:ext cx="8229600" cy="5125720"/>
        </p:xfrm>
        <a:graphic>
          <a:graphicData uri="http://schemas.openxmlformats.org/drawingml/2006/table">
            <a:tbl>
              <a:tblPr firstRow="1">
                <a:tableStyleId>{9D7B26C5-4107-4FEC-AEDC-1716B250A1EF}</a:tableStyleId>
              </a:tblPr>
              <a:tblGrid>
                <a:gridCol w="2743200"/>
                <a:gridCol w="2743200"/>
                <a:gridCol w="2743200"/>
              </a:tblGrid>
              <a:tr h="370840">
                <a:tc>
                  <a:txBody>
                    <a:bodyPr/>
                    <a:lstStyle/>
                    <a:p>
                      <a:pPr algn="ctr"/>
                      <a:r>
                        <a:rPr lang="zh-CN" altLang="en-US" dirty="0" smtClean="0"/>
                        <a:t>时间段</a:t>
                      </a:r>
                      <a:endParaRPr lang="zh-CN" altLang="en-US" dirty="0"/>
                    </a:p>
                  </a:txBody>
                  <a:tcPr anchor="ctr"/>
                </a:tc>
                <a:tc>
                  <a:txBody>
                    <a:bodyPr/>
                    <a:lstStyle/>
                    <a:p>
                      <a:pPr algn="ctr"/>
                      <a:r>
                        <a:rPr lang="zh-CN" altLang="en-US" dirty="0" smtClean="0"/>
                        <a:t>工作内容</a:t>
                      </a:r>
                      <a:endParaRPr lang="zh-CN" altLang="en-US" dirty="0"/>
                    </a:p>
                  </a:txBody>
                  <a:tcPr anchor="ctr"/>
                </a:tc>
                <a:tc>
                  <a:txBody>
                    <a:bodyPr/>
                    <a:lstStyle/>
                    <a:p>
                      <a:pPr algn="ctr"/>
                      <a:r>
                        <a:rPr lang="zh-CN" altLang="en-US" dirty="0" smtClean="0"/>
                        <a:t>产品</a:t>
                      </a:r>
                      <a:endParaRPr lang="zh-CN" altLang="en-US" dirty="0"/>
                    </a:p>
                  </a:txBody>
                  <a:tcPr anchor="ctr"/>
                </a:tc>
              </a:tr>
              <a:tr h="370840">
                <a:tc>
                  <a:txBody>
                    <a:bodyPr/>
                    <a:lstStyle/>
                    <a:p>
                      <a:pPr algn="ctr"/>
                      <a:r>
                        <a:rPr lang="en-US" altLang="zh-CN" dirty="0" smtClean="0"/>
                        <a:t>2011/10/10~2011/11/30</a:t>
                      </a:r>
                      <a:endParaRPr lang="zh-CN" altLang="en-US" dirty="0"/>
                    </a:p>
                  </a:txBody>
                  <a:tcPr anchor="ctr"/>
                </a:tc>
                <a:tc>
                  <a:txBody>
                    <a:bodyPr/>
                    <a:lstStyle/>
                    <a:p>
                      <a:r>
                        <a:rPr lang="zh-CN" altLang="en-US" dirty="0" smtClean="0"/>
                        <a:t>了解现有的分布式文件系统的原理和典型例子，进行比较和分析，选择一种合适的模型或进行改进。</a:t>
                      </a:r>
                      <a:endParaRPr lang="zh-CN" altLang="en-US" dirty="0"/>
                    </a:p>
                  </a:txBody>
                  <a:tcPr/>
                </a:tc>
                <a:tc>
                  <a:txBody>
                    <a:bodyPr/>
                    <a:lstStyle/>
                    <a:p>
                      <a:pPr algn="l"/>
                      <a:r>
                        <a:rPr lang="zh-CN" altLang="en-US" dirty="0" smtClean="0"/>
                        <a:t>选择的模型及选择的原因。</a:t>
                      </a:r>
                      <a:endParaRPr lang="zh-CN" altLang="en-US" dirty="0"/>
                    </a:p>
                  </a:txBody>
                  <a:tcPr/>
                </a:tc>
              </a:tr>
              <a:tr h="370840">
                <a:tc>
                  <a:txBody>
                    <a:bodyPr/>
                    <a:lstStyle/>
                    <a:p>
                      <a:pPr algn="ctr"/>
                      <a:r>
                        <a:rPr lang="en-US" altLang="zh-CN" dirty="0" smtClean="0"/>
                        <a:t>2011/12/01~2011/12/14</a:t>
                      </a:r>
                      <a:endParaRPr lang="zh-CN" altLang="en-US" dirty="0"/>
                    </a:p>
                  </a:txBody>
                  <a:tcPr anchor="ctr"/>
                </a:tc>
                <a:tc>
                  <a:txBody>
                    <a:bodyPr/>
                    <a:lstStyle/>
                    <a:p>
                      <a:r>
                        <a:rPr lang="zh-CN" altLang="en-US" dirty="0" smtClean="0"/>
                        <a:t>进行任务分解和工作量预估，先行了解必须的准备知识。</a:t>
                      </a:r>
                      <a:endParaRPr lang="zh-CN" altLang="en-US" dirty="0"/>
                    </a:p>
                  </a:txBody>
                  <a:tcPr/>
                </a:tc>
                <a:tc>
                  <a:txBody>
                    <a:bodyPr/>
                    <a:lstStyle/>
                    <a:p>
                      <a:pPr algn="l"/>
                      <a:r>
                        <a:rPr lang="zh-CN" altLang="en-US" dirty="0" smtClean="0"/>
                        <a:t>任务分解列表（含工作量估计）。</a:t>
                      </a:r>
                      <a:r>
                        <a:rPr lang="en-US" altLang="zh-CN" dirty="0" smtClean="0"/>
                        <a:t/>
                      </a:r>
                      <a:br>
                        <a:rPr lang="en-US" altLang="zh-CN" dirty="0" smtClean="0"/>
                      </a:br>
                      <a:r>
                        <a:rPr lang="zh-CN" altLang="en-US" dirty="0" smtClean="0"/>
                        <a:t>读书笔记和习题。</a:t>
                      </a:r>
                      <a:endParaRPr lang="zh-CN" altLang="en-US" dirty="0"/>
                    </a:p>
                  </a:txBody>
                  <a:tcPr/>
                </a:tc>
              </a:tr>
              <a:tr h="370840">
                <a:tc>
                  <a:txBody>
                    <a:bodyPr/>
                    <a:lstStyle/>
                    <a:p>
                      <a:pPr algn="ctr"/>
                      <a:r>
                        <a:rPr lang="en-US" altLang="zh-CN" dirty="0" smtClean="0"/>
                        <a:t>2011/12/15~2011/12/31</a:t>
                      </a:r>
                      <a:endParaRPr lang="zh-CN" altLang="en-US" dirty="0"/>
                    </a:p>
                  </a:txBody>
                  <a:tcPr anchor="ctr"/>
                </a:tc>
                <a:tc>
                  <a:txBody>
                    <a:bodyPr/>
                    <a:lstStyle/>
                    <a:p>
                      <a:r>
                        <a:rPr lang="zh-CN" altLang="en-US" dirty="0" smtClean="0"/>
                        <a:t>实现</a:t>
                      </a:r>
                      <a:r>
                        <a:rPr lang="en-US" altLang="zh-CN" dirty="0" smtClean="0"/>
                        <a:t>Chunk Server</a:t>
                      </a:r>
                      <a:r>
                        <a:rPr lang="zh-CN" altLang="en-US" dirty="0" smtClean="0"/>
                        <a:t>部分的主要结构，包括文件列出和创建，准备好与</a:t>
                      </a:r>
                      <a:r>
                        <a:rPr lang="en-US" altLang="zh-CN" dirty="0" smtClean="0"/>
                        <a:t>Master</a:t>
                      </a:r>
                      <a:r>
                        <a:rPr lang="en-US" altLang="zh-CN" baseline="0" dirty="0" smtClean="0"/>
                        <a:t> Server</a:t>
                      </a:r>
                      <a:r>
                        <a:rPr lang="zh-CN" altLang="en-US" baseline="0" dirty="0" smtClean="0"/>
                        <a:t>的通信接口</a:t>
                      </a:r>
                      <a:r>
                        <a:rPr lang="zh-CN" altLang="en-US" dirty="0" smtClean="0"/>
                        <a:t>。</a:t>
                      </a:r>
                      <a:endParaRPr lang="zh-CN" altLang="en-US" dirty="0"/>
                    </a:p>
                  </a:txBody>
                  <a:tcPr/>
                </a:tc>
                <a:tc>
                  <a:txBody>
                    <a:bodyPr/>
                    <a:lstStyle/>
                    <a:p>
                      <a:pPr algn="l"/>
                      <a:r>
                        <a:rPr lang="en-US" altLang="zh-CN" dirty="0" smtClean="0"/>
                        <a:t>Chunk Server</a:t>
                      </a:r>
                      <a:r>
                        <a:rPr lang="zh-CN" altLang="en-US" dirty="0" smtClean="0"/>
                        <a:t>版本</a:t>
                      </a:r>
                      <a:r>
                        <a:rPr lang="en-US" altLang="zh-CN" dirty="0" smtClean="0"/>
                        <a:t>1</a:t>
                      </a:r>
                      <a:r>
                        <a:rPr lang="zh-CN" altLang="en-US" dirty="0" smtClean="0"/>
                        <a:t>。</a:t>
                      </a:r>
                      <a:endParaRPr lang="zh-CN" altLang="en-US" dirty="0"/>
                    </a:p>
                  </a:txBody>
                  <a:tcPr/>
                </a:tc>
              </a:tr>
              <a:tr h="370840">
                <a:tc>
                  <a:txBody>
                    <a:bodyPr/>
                    <a:lstStyle/>
                    <a:p>
                      <a:pPr algn="ctr"/>
                      <a:r>
                        <a:rPr lang="en-US" altLang="zh-CN" dirty="0" smtClean="0"/>
                        <a:t>2012/01/01~2012/01/14</a:t>
                      </a:r>
                      <a:endParaRPr lang="zh-CN" altLang="en-US" dirty="0"/>
                    </a:p>
                  </a:txBody>
                  <a:tcPr anchor="ctr"/>
                </a:tc>
                <a:tc>
                  <a:txBody>
                    <a:bodyPr/>
                    <a:lstStyle/>
                    <a:p>
                      <a:r>
                        <a:rPr lang="zh-CN" altLang="en-US" dirty="0" smtClean="0"/>
                        <a:t>实现</a:t>
                      </a:r>
                      <a:r>
                        <a:rPr lang="en-US" altLang="zh-CN" dirty="0" smtClean="0"/>
                        <a:t>Master Server</a:t>
                      </a:r>
                      <a:r>
                        <a:rPr lang="zh-CN" altLang="en-US" dirty="0" smtClean="0"/>
                        <a:t>部分的主要结构，包括</a:t>
                      </a:r>
                      <a:r>
                        <a:rPr lang="en-US" altLang="zh-CN" dirty="0" err="1" smtClean="0"/>
                        <a:t>MetaData</a:t>
                      </a:r>
                      <a:r>
                        <a:rPr lang="zh-CN" altLang="en-US" dirty="0" smtClean="0"/>
                        <a:t>收集，与</a:t>
                      </a:r>
                      <a:r>
                        <a:rPr lang="en-US" altLang="zh-CN" dirty="0" smtClean="0"/>
                        <a:t>Chunk</a:t>
                      </a:r>
                      <a:r>
                        <a:rPr lang="en-US" altLang="zh-CN" baseline="0" dirty="0" smtClean="0"/>
                        <a:t> Server</a:t>
                      </a:r>
                      <a:r>
                        <a:rPr lang="zh-CN" altLang="en-US" baseline="0" dirty="0" smtClean="0"/>
                        <a:t>的通信，</a:t>
                      </a:r>
                      <a:r>
                        <a:rPr lang="zh-CN" altLang="en-US" dirty="0" smtClean="0"/>
                        <a:t>准备好与</a:t>
                      </a:r>
                      <a:r>
                        <a:rPr lang="en-US" altLang="zh-CN" dirty="0" smtClean="0"/>
                        <a:t>Client</a:t>
                      </a:r>
                      <a:r>
                        <a:rPr lang="zh-CN" altLang="en-US" dirty="0" smtClean="0"/>
                        <a:t>的通信接口。</a:t>
                      </a:r>
                      <a:endParaRPr lang="zh-CN" altLang="en-US" dirty="0"/>
                    </a:p>
                  </a:txBody>
                  <a:tcPr/>
                </a:tc>
                <a:tc>
                  <a:txBody>
                    <a:bodyPr/>
                    <a:lstStyle/>
                    <a:p>
                      <a:pPr algn="l"/>
                      <a:r>
                        <a:rPr lang="en-US" altLang="zh-CN" dirty="0" smtClean="0"/>
                        <a:t>Master</a:t>
                      </a:r>
                      <a:r>
                        <a:rPr lang="en-US" altLang="zh-CN" baseline="0" dirty="0" smtClean="0"/>
                        <a:t> Server</a:t>
                      </a:r>
                      <a:r>
                        <a:rPr lang="zh-CN" altLang="en-US" baseline="0" dirty="0" smtClean="0"/>
                        <a:t>版本</a:t>
                      </a:r>
                      <a:r>
                        <a:rPr lang="en-US" altLang="zh-CN" baseline="0" dirty="0" smtClean="0"/>
                        <a:t>1</a:t>
                      </a:r>
                      <a:r>
                        <a:rPr lang="zh-CN" altLang="en-US" baseline="0" dirty="0" smtClean="0"/>
                        <a:t>。</a:t>
                      </a:r>
                      <a:endParaRPr lang="zh-CN" altLang="en-US" dirty="0"/>
                    </a:p>
                  </a:txBody>
                  <a:tcPr/>
                </a:tc>
              </a:tr>
            </a:tbl>
          </a:graphicData>
        </a:graphic>
      </p:graphicFrame>
    </p:spTree>
    <p:extLst>
      <p:ext uri="{BB962C8B-B14F-4D97-AF65-F5344CB8AC3E}">
        <p14:creationId xmlns:p14="http://schemas.microsoft.com/office/powerpoint/2010/main" val="17113649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工作进度的大致安排</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317942051"/>
              </p:ext>
            </p:extLst>
          </p:nvPr>
        </p:nvGraphicFramePr>
        <p:xfrm>
          <a:off x="457200" y="1600200"/>
          <a:ext cx="8229600" cy="3484880"/>
        </p:xfrm>
        <a:graphic>
          <a:graphicData uri="http://schemas.openxmlformats.org/drawingml/2006/table">
            <a:tbl>
              <a:tblPr firstRow="1">
                <a:tableStyleId>{9D7B26C5-4107-4FEC-AEDC-1716B250A1EF}</a:tableStyleId>
              </a:tblPr>
              <a:tblGrid>
                <a:gridCol w="2743200"/>
                <a:gridCol w="2743200"/>
                <a:gridCol w="2743200"/>
              </a:tblGrid>
              <a:tr h="370840">
                <a:tc>
                  <a:txBody>
                    <a:bodyPr/>
                    <a:lstStyle/>
                    <a:p>
                      <a:pPr algn="ctr"/>
                      <a:r>
                        <a:rPr lang="zh-CN" altLang="en-US" dirty="0" smtClean="0"/>
                        <a:t>时间段</a:t>
                      </a:r>
                      <a:endParaRPr lang="zh-CN" altLang="en-US" dirty="0"/>
                    </a:p>
                  </a:txBody>
                  <a:tcPr anchor="ctr"/>
                </a:tc>
                <a:tc>
                  <a:txBody>
                    <a:bodyPr/>
                    <a:lstStyle/>
                    <a:p>
                      <a:pPr algn="ctr"/>
                      <a:r>
                        <a:rPr lang="zh-CN" altLang="en-US" dirty="0" smtClean="0"/>
                        <a:t>工作内容</a:t>
                      </a:r>
                      <a:endParaRPr lang="zh-CN" altLang="en-US" dirty="0"/>
                    </a:p>
                  </a:txBody>
                  <a:tcPr anchor="ctr"/>
                </a:tc>
                <a:tc>
                  <a:txBody>
                    <a:bodyPr/>
                    <a:lstStyle/>
                    <a:p>
                      <a:pPr algn="ctr"/>
                      <a:r>
                        <a:rPr lang="zh-CN" altLang="en-US" dirty="0" smtClean="0"/>
                        <a:t>产品</a:t>
                      </a:r>
                      <a:endParaRPr lang="zh-CN" altLang="en-US" dirty="0"/>
                    </a:p>
                  </a:txBody>
                  <a:tcPr anchor="ctr"/>
                </a:tc>
              </a:tr>
              <a:tr h="370840">
                <a:tc>
                  <a:txBody>
                    <a:bodyPr/>
                    <a:lstStyle/>
                    <a:p>
                      <a:pPr algn="ctr"/>
                      <a:r>
                        <a:rPr lang="en-US" altLang="zh-CN" dirty="0" smtClean="0"/>
                        <a:t>2012/02/12~2011/02/30</a:t>
                      </a:r>
                      <a:endParaRPr lang="zh-CN" altLang="en-US" dirty="0"/>
                    </a:p>
                  </a:txBody>
                  <a:tcPr anchor="ctr"/>
                </a:tc>
                <a:tc>
                  <a:txBody>
                    <a:bodyPr/>
                    <a:lstStyle/>
                    <a:p>
                      <a:r>
                        <a:rPr lang="zh-CN" altLang="en-US" dirty="0" smtClean="0"/>
                        <a:t>实现</a:t>
                      </a:r>
                      <a:r>
                        <a:rPr lang="en-US" altLang="zh-CN" dirty="0" smtClean="0"/>
                        <a:t>Client</a:t>
                      </a:r>
                      <a:r>
                        <a:rPr lang="zh-CN" altLang="en-US" dirty="0" smtClean="0"/>
                        <a:t>的文件系统，并与</a:t>
                      </a:r>
                      <a:r>
                        <a:rPr lang="en-US" altLang="zh-CN" dirty="0" smtClean="0"/>
                        <a:t>VFS</a:t>
                      </a:r>
                      <a:r>
                        <a:rPr lang="zh-CN" altLang="en-US" dirty="0" smtClean="0"/>
                        <a:t>进行结合，能够从</a:t>
                      </a:r>
                      <a:r>
                        <a:rPr lang="en-US" altLang="zh-CN" dirty="0" smtClean="0"/>
                        <a:t>Master</a:t>
                      </a:r>
                      <a:r>
                        <a:rPr lang="en-US" altLang="zh-CN" baseline="0" dirty="0" smtClean="0"/>
                        <a:t> Server</a:t>
                      </a:r>
                      <a:r>
                        <a:rPr lang="zh-CN" altLang="en-US" baseline="0" dirty="0" smtClean="0"/>
                        <a:t>获取文件列表，进行文件的创建。</a:t>
                      </a:r>
                      <a:endParaRPr lang="zh-CN" altLang="en-US" dirty="0"/>
                    </a:p>
                  </a:txBody>
                  <a:tcPr/>
                </a:tc>
                <a:tc>
                  <a:txBody>
                    <a:bodyPr/>
                    <a:lstStyle/>
                    <a:p>
                      <a:pPr algn="l"/>
                      <a:r>
                        <a:rPr lang="en-US" altLang="zh-CN" dirty="0" smtClean="0"/>
                        <a:t>Client</a:t>
                      </a:r>
                      <a:r>
                        <a:rPr lang="zh-CN" altLang="en-US" dirty="0" smtClean="0"/>
                        <a:t>版本</a:t>
                      </a:r>
                      <a:r>
                        <a:rPr lang="en-US" altLang="zh-CN" dirty="0" smtClean="0"/>
                        <a:t>1</a:t>
                      </a:r>
                      <a:r>
                        <a:rPr lang="zh-CN" altLang="en-US" dirty="0" smtClean="0"/>
                        <a:t>。</a:t>
                      </a:r>
                      <a:endParaRPr lang="zh-CN" altLang="en-US" dirty="0"/>
                    </a:p>
                  </a:txBody>
                  <a:tcPr/>
                </a:tc>
              </a:tr>
              <a:tr h="370840">
                <a:tc>
                  <a:txBody>
                    <a:bodyPr/>
                    <a:lstStyle/>
                    <a:p>
                      <a:pPr algn="ctr"/>
                      <a:r>
                        <a:rPr lang="en-US" altLang="zh-CN" dirty="0" smtClean="0"/>
                        <a:t>2011/03/01~2011/03/14</a:t>
                      </a:r>
                      <a:endParaRPr lang="zh-CN" altLang="en-US" dirty="0"/>
                    </a:p>
                  </a:txBody>
                  <a:tcPr anchor="ctr"/>
                </a:tc>
                <a:tc>
                  <a:txBody>
                    <a:bodyPr/>
                    <a:lstStyle/>
                    <a:p>
                      <a:r>
                        <a:rPr lang="zh-CN" altLang="en-US" dirty="0" smtClean="0"/>
                        <a:t>完成文件的复制、备份功能</a:t>
                      </a:r>
                      <a:endParaRPr lang="zh-CN" altLang="en-US" dirty="0"/>
                    </a:p>
                  </a:txBody>
                  <a:tcPr/>
                </a:tc>
                <a:tc>
                  <a:txBody>
                    <a:bodyPr/>
                    <a:lstStyle/>
                    <a:p>
                      <a:pPr algn="l"/>
                      <a:r>
                        <a:rPr lang="en-US" altLang="zh-CN" dirty="0" smtClean="0"/>
                        <a:t>Master</a:t>
                      </a:r>
                      <a:r>
                        <a:rPr lang="en-US" altLang="zh-CN" baseline="0" dirty="0" smtClean="0"/>
                        <a:t> Server</a:t>
                      </a:r>
                      <a:r>
                        <a:rPr lang="zh-CN" altLang="en-US" baseline="0" dirty="0" smtClean="0"/>
                        <a:t>版本</a:t>
                      </a:r>
                      <a:r>
                        <a:rPr lang="en-US" altLang="zh-CN" baseline="0" dirty="0" smtClean="0"/>
                        <a:t>2</a:t>
                      </a:r>
                      <a:r>
                        <a:rPr lang="zh-CN" altLang="en-US" baseline="0" dirty="0" smtClean="0"/>
                        <a:t>。</a:t>
                      </a:r>
                      <a:endParaRPr lang="en-US" altLang="zh-CN" baseline="0" dirty="0" smtClean="0"/>
                    </a:p>
                    <a:p>
                      <a:pPr algn="l"/>
                      <a:r>
                        <a:rPr lang="en-US" altLang="zh-CN" baseline="0" dirty="0" smtClean="0"/>
                        <a:t>Chunk Server</a:t>
                      </a:r>
                      <a:r>
                        <a:rPr lang="zh-CN" altLang="en-US" baseline="0" dirty="0" smtClean="0"/>
                        <a:t>版本</a:t>
                      </a:r>
                      <a:r>
                        <a:rPr lang="en-US" altLang="zh-CN" baseline="0" dirty="0" smtClean="0"/>
                        <a:t>2</a:t>
                      </a:r>
                      <a:r>
                        <a:rPr lang="zh-CN" altLang="en-US" baseline="0" dirty="0" smtClean="0"/>
                        <a:t>。</a:t>
                      </a:r>
                      <a:endParaRPr lang="zh-CN" altLang="en-US" dirty="0"/>
                    </a:p>
                  </a:txBody>
                  <a:tcPr/>
                </a:tc>
              </a:tr>
              <a:tr h="370840">
                <a:tc>
                  <a:txBody>
                    <a:bodyPr/>
                    <a:lstStyle/>
                    <a:p>
                      <a:pPr algn="ctr"/>
                      <a:r>
                        <a:rPr lang="en-US" altLang="zh-CN" dirty="0" smtClean="0"/>
                        <a:t>2011/03/15~2011/03/31</a:t>
                      </a:r>
                      <a:endParaRPr lang="zh-CN" altLang="en-US" dirty="0"/>
                    </a:p>
                  </a:txBody>
                  <a:tcPr anchor="ctr"/>
                </a:tc>
                <a:tc>
                  <a:txBody>
                    <a:bodyPr/>
                    <a:lstStyle/>
                    <a:p>
                      <a:r>
                        <a:rPr lang="zh-CN" altLang="en-US" dirty="0" smtClean="0"/>
                        <a:t>实现其他文件功能，包括读取、复制、删除、修改、加密</a:t>
                      </a:r>
                      <a:endParaRPr lang="zh-CN" altLang="en-US" dirty="0"/>
                    </a:p>
                  </a:txBody>
                  <a:tcPr/>
                </a:tc>
                <a:tc>
                  <a:txBody>
                    <a:bodyPr/>
                    <a:lstStyle/>
                    <a:p>
                      <a:pPr algn="l"/>
                      <a:r>
                        <a:rPr lang="en-US" altLang="zh-CN" dirty="0" smtClean="0"/>
                        <a:t>Master</a:t>
                      </a:r>
                      <a:r>
                        <a:rPr lang="en-US" altLang="zh-CN" baseline="0" dirty="0" smtClean="0"/>
                        <a:t> Server</a:t>
                      </a:r>
                      <a:r>
                        <a:rPr lang="zh-CN" altLang="en-US" baseline="0" dirty="0" smtClean="0"/>
                        <a:t>版本</a:t>
                      </a:r>
                      <a:r>
                        <a:rPr lang="en-US" altLang="zh-CN" baseline="0" dirty="0" smtClean="0"/>
                        <a:t>3</a:t>
                      </a:r>
                      <a:r>
                        <a:rPr lang="zh-CN" altLang="en-US" baseline="0" dirty="0" smtClean="0"/>
                        <a:t>。</a:t>
                      </a:r>
                      <a:endParaRPr lang="en-US" altLang="zh-CN" baseline="0" dirty="0" smtClean="0"/>
                    </a:p>
                    <a:p>
                      <a:pPr algn="l"/>
                      <a:r>
                        <a:rPr lang="en-US" altLang="zh-CN" baseline="0" dirty="0" smtClean="0"/>
                        <a:t>Chunk Server</a:t>
                      </a:r>
                      <a:r>
                        <a:rPr lang="zh-CN" altLang="en-US" baseline="0" dirty="0" smtClean="0"/>
                        <a:t>版本</a:t>
                      </a:r>
                      <a:r>
                        <a:rPr lang="en-US" altLang="zh-CN" baseline="0" dirty="0" smtClean="0"/>
                        <a:t>3</a:t>
                      </a:r>
                      <a:r>
                        <a:rPr lang="zh-CN" altLang="en-US" baseline="0" dirty="0" smtClean="0"/>
                        <a:t>。</a:t>
                      </a:r>
                      <a:endParaRPr lang="en-US" altLang="zh-CN" baseline="0" dirty="0" smtClean="0"/>
                    </a:p>
                    <a:p>
                      <a:pPr algn="l"/>
                      <a:r>
                        <a:rPr lang="en-US" altLang="zh-CN" baseline="0" dirty="0" smtClean="0"/>
                        <a:t>Client</a:t>
                      </a:r>
                      <a:r>
                        <a:rPr lang="zh-CN" altLang="en-US" baseline="0" dirty="0" smtClean="0"/>
                        <a:t>版本</a:t>
                      </a:r>
                      <a:r>
                        <a:rPr lang="en-US" altLang="zh-CN" baseline="0" dirty="0" smtClean="0"/>
                        <a:t>3</a:t>
                      </a:r>
                      <a:r>
                        <a:rPr lang="zh-CN" altLang="en-US" baseline="0" dirty="0" smtClean="0"/>
                        <a:t>。</a:t>
                      </a:r>
                      <a:endParaRPr lang="zh-CN" altLang="en-US" dirty="0"/>
                    </a:p>
                  </a:txBody>
                  <a:tcPr/>
                </a:tc>
              </a:tr>
              <a:tr h="370840">
                <a:tc>
                  <a:txBody>
                    <a:bodyPr/>
                    <a:lstStyle/>
                    <a:p>
                      <a:pPr algn="ctr"/>
                      <a:r>
                        <a:rPr lang="en-US" altLang="zh-CN" dirty="0" smtClean="0"/>
                        <a:t>2012/04/01~2012/04/14</a:t>
                      </a:r>
                      <a:endParaRPr lang="zh-CN" altLang="en-US" dirty="0"/>
                    </a:p>
                  </a:txBody>
                  <a:tcPr anchor="ctr"/>
                </a:tc>
                <a:tc>
                  <a:txBody>
                    <a:bodyPr/>
                    <a:lstStyle/>
                    <a:p>
                      <a:r>
                        <a:rPr lang="zh-CN" altLang="en-US" dirty="0" smtClean="0"/>
                        <a:t>功能调优及预留量</a:t>
                      </a:r>
                      <a:endParaRPr lang="zh-CN" altLang="en-US" dirty="0"/>
                    </a:p>
                  </a:txBody>
                  <a:tcPr/>
                </a:tc>
                <a:tc>
                  <a:txBody>
                    <a:bodyPr/>
                    <a:lstStyle/>
                    <a:p>
                      <a:pPr algn="l"/>
                      <a:endParaRPr lang="zh-CN" altLang="en-US" dirty="0"/>
                    </a:p>
                  </a:txBody>
                  <a:tcPr/>
                </a:tc>
              </a:tr>
            </a:tbl>
          </a:graphicData>
        </a:graphic>
      </p:graphicFrame>
    </p:spTree>
    <p:extLst>
      <p:ext uri="{BB962C8B-B14F-4D97-AF65-F5344CB8AC3E}">
        <p14:creationId xmlns:p14="http://schemas.microsoft.com/office/powerpoint/2010/main" val="908976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选题依据</a:t>
            </a:r>
          </a:p>
        </p:txBody>
      </p:sp>
      <p:sp>
        <p:nvSpPr>
          <p:cNvPr id="3" name="内容占位符 2"/>
          <p:cNvSpPr>
            <a:spLocks noGrp="1"/>
          </p:cNvSpPr>
          <p:nvPr>
            <p:ph idx="1"/>
          </p:nvPr>
        </p:nvSpPr>
        <p:spPr/>
        <p:txBody>
          <a:bodyPr/>
          <a:lstStyle/>
          <a:p>
            <a:r>
              <a:rPr lang="zh-CN" altLang="en-US" dirty="0" smtClean="0">
                <a:effectLst/>
              </a:rPr>
              <a:t>网络的普及使数据共享成为重要的工作方式。而随着校园网络的发展，网络以快速、高质、大范围、低成本的优势成为越来越受到高校教师的青睐的教学辅助工具，因此数据共享这一需求在学校的局域网环境中同样广泛存在。本项目就是基于校园网络这种中小型网络环境所设计的一个分布式文件系统。</a:t>
            </a:r>
            <a:endParaRPr lang="zh-CN" altLang="en-US" dirty="0"/>
          </a:p>
        </p:txBody>
      </p:sp>
    </p:spTree>
    <p:extLst>
      <p:ext uri="{BB962C8B-B14F-4D97-AF65-F5344CB8AC3E}">
        <p14:creationId xmlns:p14="http://schemas.microsoft.com/office/powerpoint/2010/main" val="2959000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dirty="0" smtClean="0"/>
              <a:t>国外现状</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629974264"/>
              </p:ext>
            </p:extLst>
          </p:nvPr>
        </p:nvGraphicFramePr>
        <p:xfrm>
          <a:off x="972000" y="2060848"/>
          <a:ext cx="7200000" cy="2880000"/>
        </p:xfrm>
        <a:graphic>
          <a:graphicData uri="http://schemas.openxmlformats.org/drawingml/2006/table">
            <a:tbl>
              <a:tblPr firstRow="1">
                <a:tableStyleId>{9D7B26C5-4107-4FEC-AEDC-1716B250A1EF}</a:tableStyleId>
              </a:tblPr>
              <a:tblGrid>
                <a:gridCol w="1727792"/>
                <a:gridCol w="3974449"/>
                <a:gridCol w="1497759"/>
              </a:tblGrid>
              <a:tr h="804612">
                <a:tc>
                  <a:txBody>
                    <a:bodyPr/>
                    <a:lstStyle/>
                    <a:p>
                      <a:pPr algn="ctr"/>
                      <a:r>
                        <a:rPr lang="zh-CN" altLang="en-US" dirty="0" smtClean="0"/>
                        <a:t>分布式文件系统</a:t>
                      </a:r>
                      <a:endParaRPr lang="zh-CN" altLang="en-US" dirty="0"/>
                    </a:p>
                  </a:txBody>
                  <a:tcPr anchor="ctr"/>
                </a:tc>
                <a:tc>
                  <a:txBody>
                    <a:bodyPr/>
                    <a:lstStyle/>
                    <a:p>
                      <a:pPr algn="ctr"/>
                      <a:r>
                        <a:rPr lang="zh-CN" altLang="en-US" dirty="0" smtClean="0"/>
                        <a:t>特点</a:t>
                      </a:r>
                      <a:endParaRPr lang="zh-CN" altLang="en-US" dirty="0"/>
                    </a:p>
                  </a:txBody>
                  <a:tcPr anchor="ctr"/>
                </a:tc>
                <a:tc>
                  <a:txBody>
                    <a:bodyPr/>
                    <a:lstStyle/>
                    <a:p>
                      <a:pPr algn="ctr"/>
                      <a:r>
                        <a:rPr lang="zh-CN" altLang="en-US" dirty="0" smtClean="0"/>
                        <a:t>体系结构</a:t>
                      </a:r>
                      <a:endParaRPr lang="zh-CN" altLang="en-US" dirty="0"/>
                    </a:p>
                  </a:txBody>
                  <a:tcPr anchor="ctr"/>
                </a:tc>
              </a:tr>
              <a:tr h="466164">
                <a:tc>
                  <a:txBody>
                    <a:bodyPr/>
                    <a:lstStyle/>
                    <a:p>
                      <a:pPr algn="ctr"/>
                      <a:r>
                        <a:rPr lang="en-US" altLang="zh-CN" dirty="0" smtClean="0"/>
                        <a:t>NFS</a:t>
                      </a:r>
                      <a:endParaRPr lang="zh-CN" altLang="en-US" dirty="0"/>
                    </a:p>
                  </a:txBody>
                  <a:tcPr anchor="ctr"/>
                </a:tc>
                <a:tc>
                  <a:txBody>
                    <a:bodyPr/>
                    <a:lstStyle/>
                    <a:p>
                      <a:r>
                        <a:rPr lang="zh-CN" altLang="en-US" dirty="0" smtClean="0"/>
                        <a:t>起步最早，应用最广泛，最成熟</a:t>
                      </a:r>
                      <a:endParaRPr lang="zh-CN" altLang="en-US" dirty="0"/>
                    </a:p>
                  </a:txBody>
                  <a:tcPr/>
                </a:tc>
                <a:tc>
                  <a:txBody>
                    <a:bodyPr/>
                    <a:lstStyle/>
                    <a:p>
                      <a:pPr algn="ctr"/>
                      <a:r>
                        <a:rPr lang="zh-CN" altLang="en-US" dirty="0" smtClean="0"/>
                        <a:t>集中式</a:t>
                      </a:r>
                      <a:endParaRPr lang="zh-CN" altLang="en-US" dirty="0"/>
                    </a:p>
                  </a:txBody>
                  <a:tcPr anchor="ctr"/>
                </a:tc>
              </a:tr>
              <a:tr h="804612">
                <a:tc>
                  <a:txBody>
                    <a:bodyPr/>
                    <a:lstStyle/>
                    <a:p>
                      <a:pPr algn="ctr"/>
                      <a:r>
                        <a:rPr lang="en-US" altLang="zh-CN" dirty="0" smtClean="0"/>
                        <a:t>GFS</a:t>
                      </a:r>
                      <a:endParaRPr lang="zh-CN" altLang="en-US" dirty="0"/>
                    </a:p>
                  </a:txBody>
                  <a:tcPr anchor="ctr"/>
                </a:tc>
                <a:tc>
                  <a:txBody>
                    <a:bodyPr/>
                    <a:lstStyle/>
                    <a:p>
                      <a:r>
                        <a:rPr lang="zh-CN" altLang="en-US" dirty="0" smtClean="0">
                          <a:effectLst/>
                        </a:rPr>
                        <a:t>发展最快，势头最猛，有大量实用意义和经验</a:t>
                      </a:r>
                      <a:endParaRPr lang="zh-CN" altLang="en-US" dirty="0"/>
                    </a:p>
                  </a:txBody>
                  <a:tcPr/>
                </a:tc>
                <a:tc>
                  <a:txBody>
                    <a:bodyPr/>
                    <a:lstStyle/>
                    <a:p>
                      <a:pPr algn="ctr"/>
                      <a:r>
                        <a:rPr lang="zh-CN" altLang="en-US" dirty="0" smtClean="0"/>
                        <a:t>混合式</a:t>
                      </a:r>
                      <a:endParaRPr lang="zh-CN" altLang="en-US" dirty="0"/>
                    </a:p>
                  </a:txBody>
                  <a:tcPr anchor="ctr"/>
                </a:tc>
              </a:tr>
              <a:tr h="804612">
                <a:tc>
                  <a:txBody>
                    <a:bodyPr/>
                    <a:lstStyle/>
                    <a:p>
                      <a:pPr algn="ctr"/>
                      <a:r>
                        <a:rPr lang="en-US" altLang="zh-CN" dirty="0" smtClean="0"/>
                        <a:t>Ivy</a:t>
                      </a:r>
                      <a:endParaRPr lang="zh-CN" altLang="en-US" dirty="0"/>
                    </a:p>
                  </a:txBody>
                  <a:tcPr anchor="ctr"/>
                </a:tc>
                <a:tc>
                  <a:txBody>
                    <a:bodyPr/>
                    <a:lstStyle/>
                    <a:p>
                      <a:r>
                        <a:rPr lang="zh-CN" altLang="en-US" dirty="0" smtClean="0">
                          <a:effectLst/>
                        </a:rPr>
                        <a:t>尚停留在学术阶段，但是具有很大潜力</a:t>
                      </a:r>
                      <a:endParaRPr lang="zh-CN" altLang="en-US" dirty="0"/>
                    </a:p>
                  </a:txBody>
                  <a:tcPr/>
                </a:tc>
                <a:tc>
                  <a:txBody>
                    <a:bodyPr/>
                    <a:lstStyle/>
                    <a:p>
                      <a:pPr algn="ctr"/>
                      <a:r>
                        <a:rPr lang="zh-CN" altLang="en-US" dirty="0" smtClean="0"/>
                        <a:t>非集中式</a:t>
                      </a:r>
                      <a:endParaRPr lang="zh-CN" altLang="en-US" dirty="0"/>
                    </a:p>
                  </a:txBody>
                  <a:tcPr anchor="ctr"/>
                </a:tc>
              </a:tr>
            </a:tbl>
          </a:graphicData>
        </a:graphic>
      </p:graphicFrame>
    </p:spTree>
    <p:extLst>
      <p:ext uri="{BB962C8B-B14F-4D97-AF65-F5344CB8AC3E}">
        <p14:creationId xmlns:p14="http://schemas.microsoft.com/office/powerpoint/2010/main" val="3408239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国内现状</a:t>
            </a:r>
            <a:endParaRPr lang="zh-CN" altLang="en-US" dirty="0"/>
          </a:p>
        </p:txBody>
      </p:sp>
      <p:sp>
        <p:nvSpPr>
          <p:cNvPr id="3" name="内容占位符 2"/>
          <p:cNvSpPr>
            <a:spLocks noGrp="1"/>
          </p:cNvSpPr>
          <p:nvPr>
            <p:ph idx="1"/>
          </p:nvPr>
        </p:nvSpPr>
        <p:spPr/>
        <p:txBody>
          <a:bodyPr/>
          <a:lstStyle/>
          <a:p>
            <a:r>
              <a:rPr lang="zh-CN" altLang="en-US" dirty="0" smtClean="0">
                <a:effectLst/>
              </a:rPr>
              <a:t>国内在看到</a:t>
            </a:r>
            <a:r>
              <a:rPr lang="en-US" altLang="zh-CN" dirty="0" smtClean="0">
                <a:effectLst/>
              </a:rPr>
              <a:t>GFS</a:t>
            </a:r>
            <a:r>
              <a:rPr lang="zh-CN" altLang="en-US" dirty="0" smtClean="0">
                <a:effectLst/>
              </a:rPr>
              <a:t>的应用效果和巨大利益，并且在</a:t>
            </a:r>
            <a:r>
              <a:rPr lang="en-US" altLang="zh-CN" dirty="0" smtClean="0">
                <a:effectLst/>
              </a:rPr>
              <a:t>Google</a:t>
            </a:r>
            <a:r>
              <a:rPr lang="zh-CN" altLang="en-US" dirty="0" smtClean="0">
                <a:effectLst/>
              </a:rPr>
              <a:t>公开了</a:t>
            </a:r>
            <a:r>
              <a:rPr lang="en-US" altLang="zh-CN" dirty="0" smtClean="0">
                <a:effectLst/>
              </a:rPr>
              <a:t>GFS</a:t>
            </a:r>
            <a:r>
              <a:rPr lang="zh-CN" altLang="en-US" dirty="0" smtClean="0">
                <a:effectLst/>
              </a:rPr>
              <a:t>的理论细节后，也纷纷跟进分布式文件系统领域。目前，国内的分布式文件系统主要是基于</a:t>
            </a:r>
            <a:r>
              <a:rPr lang="en-US" altLang="zh-CN" dirty="0" smtClean="0">
                <a:effectLst/>
              </a:rPr>
              <a:t>GFS</a:t>
            </a:r>
            <a:r>
              <a:rPr lang="zh-CN" altLang="en-US" dirty="0" smtClean="0">
                <a:effectLst/>
              </a:rPr>
              <a:t>的，针对自身需求的改进，如淘宝的</a:t>
            </a:r>
            <a:r>
              <a:rPr lang="en-US" altLang="zh-CN" dirty="0" smtClean="0">
                <a:effectLst/>
              </a:rPr>
              <a:t>TFS</a:t>
            </a:r>
            <a:r>
              <a:rPr lang="zh-CN" altLang="en-US" dirty="0" smtClean="0">
                <a:effectLst/>
              </a:rPr>
              <a:t>。</a:t>
            </a:r>
            <a:endParaRPr lang="zh-CN" altLang="en-US" dirty="0"/>
          </a:p>
        </p:txBody>
      </p:sp>
    </p:spTree>
    <p:extLst>
      <p:ext uri="{BB962C8B-B14F-4D97-AF65-F5344CB8AC3E}">
        <p14:creationId xmlns:p14="http://schemas.microsoft.com/office/powerpoint/2010/main" val="3679362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参考文献</a:t>
            </a:r>
            <a:endParaRPr lang="zh-CN" altLang="en-US" dirty="0"/>
          </a:p>
        </p:txBody>
      </p:sp>
      <p:sp>
        <p:nvSpPr>
          <p:cNvPr id="3" name="内容占位符 2"/>
          <p:cNvSpPr>
            <a:spLocks noGrp="1"/>
          </p:cNvSpPr>
          <p:nvPr>
            <p:ph idx="1"/>
          </p:nvPr>
        </p:nvSpPr>
        <p:spPr/>
        <p:txBody>
          <a:bodyPr/>
          <a:lstStyle/>
          <a:p>
            <a:r>
              <a:rPr lang="en-US" altLang="zh-CN" dirty="0" smtClean="0"/>
              <a:t>《</a:t>
            </a:r>
            <a:r>
              <a:rPr lang="zh-CN" altLang="en-US" dirty="0" smtClean="0"/>
              <a:t>分布式系统原理与泛型</a:t>
            </a:r>
            <a:r>
              <a:rPr lang="en-US" altLang="zh-CN" dirty="0" smtClean="0"/>
              <a:t>》</a:t>
            </a:r>
          </a:p>
          <a:p>
            <a:r>
              <a:rPr lang="en-US" altLang="zh-CN" dirty="0" smtClean="0"/>
              <a:t>《</a:t>
            </a:r>
            <a:r>
              <a:rPr lang="zh-CN" altLang="en-US" dirty="0" smtClean="0"/>
              <a:t>操作系统概念</a:t>
            </a:r>
            <a:r>
              <a:rPr lang="en-US" altLang="zh-CN" dirty="0" smtClean="0"/>
              <a:t>》</a:t>
            </a:r>
          </a:p>
          <a:p>
            <a:r>
              <a:rPr lang="en-US" altLang="zh-CN" dirty="0" smtClean="0"/>
              <a:t>《The Google File System》</a:t>
            </a:r>
          </a:p>
          <a:p>
            <a:r>
              <a:rPr lang="en-US" altLang="zh-CN" dirty="0" smtClean="0"/>
              <a:t>《CAP</a:t>
            </a:r>
            <a:r>
              <a:rPr lang="zh-CN" altLang="en-US" dirty="0"/>
              <a:t>理论及系统</a:t>
            </a:r>
            <a:r>
              <a:rPr lang="zh-CN" altLang="en-US" dirty="0" smtClean="0"/>
              <a:t>一致性</a:t>
            </a:r>
            <a:r>
              <a:rPr lang="en-US" altLang="zh-CN" dirty="0" smtClean="0"/>
              <a:t>》</a:t>
            </a:r>
          </a:p>
          <a:p>
            <a:r>
              <a:rPr lang="en-US" altLang="zh-CN" dirty="0" smtClean="0"/>
              <a:t>《</a:t>
            </a:r>
            <a:r>
              <a:rPr lang="zh-CN" altLang="en-US" dirty="0"/>
              <a:t>基于</a:t>
            </a:r>
            <a:r>
              <a:rPr lang="en-US" altLang="zh-CN" dirty="0"/>
              <a:t>UNIX</a:t>
            </a:r>
            <a:r>
              <a:rPr lang="zh-CN" altLang="en-US" dirty="0"/>
              <a:t>的几种网络文件系统的对比与</a:t>
            </a:r>
            <a:r>
              <a:rPr lang="zh-CN" altLang="en-US" dirty="0" smtClean="0"/>
              <a:t>分析</a:t>
            </a:r>
            <a:r>
              <a:rPr lang="en-US" altLang="zh-CN" dirty="0" smtClean="0"/>
              <a:t>》</a:t>
            </a:r>
            <a:endParaRPr lang="zh-CN" altLang="en-US" dirty="0"/>
          </a:p>
          <a:p>
            <a:r>
              <a:rPr lang="en-US" altLang="zh-CN" dirty="0" smtClean="0"/>
              <a:t>《</a:t>
            </a:r>
            <a:r>
              <a:rPr lang="zh-CN" altLang="en-US" dirty="0"/>
              <a:t>一种局域网分布式文件系统的设计与实现</a:t>
            </a:r>
            <a:r>
              <a:rPr lang="en-US" altLang="zh-CN" dirty="0" smtClean="0"/>
              <a:t>》</a:t>
            </a:r>
            <a:endParaRPr lang="zh-CN" altLang="en-US" dirty="0" smtClean="0"/>
          </a:p>
        </p:txBody>
      </p:sp>
    </p:spTree>
    <p:extLst>
      <p:ext uri="{BB962C8B-B14F-4D97-AF65-F5344CB8AC3E}">
        <p14:creationId xmlns:p14="http://schemas.microsoft.com/office/powerpoint/2010/main" val="172378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内容提要</a:t>
            </a:r>
            <a:endParaRPr lang="zh-CN" altLang="en-US" dirty="0"/>
          </a:p>
        </p:txBody>
      </p:sp>
      <p:sp>
        <p:nvSpPr>
          <p:cNvPr id="3" name="内容占位符 2"/>
          <p:cNvSpPr>
            <a:spLocks noGrp="1"/>
          </p:cNvSpPr>
          <p:nvPr>
            <p:ph idx="1"/>
          </p:nvPr>
        </p:nvSpPr>
        <p:spPr/>
        <p:txBody>
          <a:bodyPr/>
          <a:lstStyle/>
          <a:p>
            <a:r>
              <a:rPr lang="zh-CN" altLang="en-US" dirty="0" smtClean="0"/>
              <a:t>选题依据</a:t>
            </a:r>
            <a:endParaRPr lang="en-US" altLang="zh-CN" dirty="0" smtClean="0"/>
          </a:p>
          <a:p>
            <a:r>
              <a:rPr lang="zh-CN" altLang="en-US" dirty="0">
                <a:solidFill>
                  <a:srgbClr val="FF0000"/>
                </a:solidFill>
              </a:rPr>
              <a:t>选题</a:t>
            </a:r>
            <a:r>
              <a:rPr lang="zh-CN" altLang="en-US" dirty="0" smtClean="0">
                <a:solidFill>
                  <a:srgbClr val="FF0000"/>
                </a:solidFill>
              </a:rPr>
              <a:t>内容</a:t>
            </a:r>
            <a:endParaRPr lang="en-US" altLang="zh-CN" dirty="0" smtClean="0">
              <a:solidFill>
                <a:srgbClr val="FF0000"/>
              </a:solidFill>
            </a:endParaRPr>
          </a:p>
          <a:p>
            <a:r>
              <a:rPr lang="zh-CN" altLang="en-US" dirty="0"/>
              <a:t>系统需求</a:t>
            </a:r>
            <a:r>
              <a:rPr lang="zh-CN" altLang="en-US" dirty="0" smtClean="0"/>
              <a:t>分析</a:t>
            </a:r>
            <a:endParaRPr lang="en-US" altLang="zh-CN" dirty="0" smtClean="0"/>
          </a:p>
          <a:p>
            <a:r>
              <a:rPr lang="zh-CN" altLang="en-US" dirty="0"/>
              <a:t>系统</a:t>
            </a:r>
            <a:r>
              <a:rPr lang="zh-CN" altLang="en-US" dirty="0" smtClean="0"/>
              <a:t>概要设计</a:t>
            </a:r>
            <a:endParaRPr lang="en-US" altLang="zh-CN" dirty="0" smtClean="0"/>
          </a:p>
          <a:p>
            <a:r>
              <a:rPr lang="zh-CN" altLang="en-US" dirty="0" smtClean="0"/>
              <a:t>拟采用的开发方法、环境</a:t>
            </a:r>
            <a:endParaRPr lang="en-US" altLang="zh-CN" dirty="0" smtClean="0"/>
          </a:p>
          <a:p>
            <a:r>
              <a:rPr lang="zh-CN" altLang="en-US" dirty="0"/>
              <a:t>技术</a:t>
            </a:r>
            <a:r>
              <a:rPr lang="zh-CN" altLang="en-US" dirty="0" smtClean="0"/>
              <a:t>难点及特色分析</a:t>
            </a:r>
            <a:endParaRPr lang="en-US" altLang="zh-CN" dirty="0" smtClean="0"/>
          </a:p>
          <a:p>
            <a:r>
              <a:rPr lang="zh-CN" altLang="en-US" dirty="0"/>
              <a:t>工作进度的大致安排</a:t>
            </a:r>
          </a:p>
        </p:txBody>
      </p:sp>
    </p:spTree>
    <p:extLst>
      <p:ext uri="{BB962C8B-B14F-4D97-AF65-F5344CB8AC3E}">
        <p14:creationId xmlns:p14="http://schemas.microsoft.com/office/powerpoint/2010/main" val="3740638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课题内容</a:t>
            </a:r>
            <a:endParaRPr lang="zh-CN" altLang="en-US" dirty="0"/>
          </a:p>
        </p:txBody>
      </p:sp>
      <p:sp>
        <p:nvSpPr>
          <p:cNvPr id="3" name="内容占位符 2"/>
          <p:cNvSpPr>
            <a:spLocks noGrp="1"/>
          </p:cNvSpPr>
          <p:nvPr>
            <p:ph idx="1"/>
          </p:nvPr>
        </p:nvSpPr>
        <p:spPr/>
        <p:txBody>
          <a:bodyPr/>
          <a:lstStyle/>
          <a:p>
            <a:r>
              <a:rPr lang="zh-CN" altLang="en-US" dirty="0" smtClean="0"/>
              <a:t>在对三种典型的分布式文件系统进行比较后，我们选择了对</a:t>
            </a:r>
            <a:r>
              <a:rPr lang="en-US" altLang="zh-CN" dirty="0" smtClean="0"/>
              <a:t>GFS</a:t>
            </a:r>
            <a:r>
              <a:rPr lang="zh-CN" altLang="en-US" dirty="0" smtClean="0"/>
              <a:t>文件系统进行改造以适应中小型局域网环境的需求，并对其进行实现。需要实现的操作有文件（文件夹）的列出、创建、读取、修改、删除、移动、复制、加密、解密。</a:t>
            </a:r>
            <a:endParaRPr lang="zh-CN" altLang="en-US" dirty="0"/>
          </a:p>
        </p:txBody>
      </p:sp>
    </p:spTree>
    <p:extLst>
      <p:ext uri="{BB962C8B-B14F-4D97-AF65-F5344CB8AC3E}">
        <p14:creationId xmlns:p14="http://schemas.microsoft.com/office/powerpoint/2010/main" val="2862591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内容提要</a:t>
            </a:r>
            <a:endParaRPr lang="zh-CN" altLang="en-US" dirty="0"/>
          </a:p>
        </p:txBody>
      </p:sp>
      <p:sp>
        <p:nvSpPr>
          <p:cNvPr id="3" name="内容占位符 2"/>
          <p:cNvSpPr>
            <a:spLocks noGrp="1"/>
          </p:cNvSpPr>
          <p:nvPr>
            <p:ph idx="1"/>
          </p:nvPr>
        </p:nvSpPr>
        <p:spPr/>
        <p:txBody>
          <a:bodyPr/>
          <a:lstStyle/>
          <a:p>
            <a:r>
              <a:rPr lang="zh-CN" altLang="en-US" dirty="0" smtClean="0"/>
              <a:t>选题依据</a:t>
            </a:r>
            <a:endParaRPr lang="en-US" altLang="zh-CN" dirty="0" smtClean="0"/>
          </a:p>
          <a:p>
            <a:r>
              <a:rPr lang="zh-CN" altLang="en-US" dirty="0"/>
              <a:t>选题</a:t>
            </a:r>
            <a:r>
              <a:rPr lang="zh-CN" altLang="en-US" dirty="0" smtClean="0"/>
              <a:t>内容</a:t>
            </a:r>
            <a:endParaRPr lang="en-US" altLang="zh-CN" dirty="0" smtClean="0"/>
          </a:p>
          <a:p>
            <a:r>
              <a:rPr lang="zh-CN" altLang="en-US" dirty="0">
                <a:solidFill>
                  <a:srgbClr val="FF0000"/>
                </a:solidFill>
              </a:rPr>
              <a:t>系统需求</a:t>
            </a:r>
            <a:r>
              <a:rPr lang="zh-CN" altLang="en-US" dirty="0" smtClean="0">
                <a:solidFill>
                  <a:srgbClr val="FF0000"/>
                </a:solidFill>
              </a:rPr>
              <a:t>分析</a:t>
            </a:r>
            <a:endParaRPr lang="en-US" altLang="zh-CN" dirty="0" smtClean="0">
              <a:solidFill>
                <a:srgbClr val="FF0000"/>
              </a:solidFill>
            </a:endParaRPr>
          </a:p>
          <a:p>
            <a:r>
              <a:rPr lang="zh-CN" altLang="en-US" dirty="0"/>
              <a:t>系统</a:t>
            </a:r>
            <a:r>
              <a:rPr lang="zh-CN" altLang="en-US" dirty="0" smtClean="0"/>
              <a:t>概要设计</a:t>
            </a:r>
            <a:endParaRPr lang="en-US" altLang="zh-CN" dirty="0" smtClean="0"/>
          </a:p>
          <a:p>
            <a:r>
              <a:rPr lang="zh-CN" altLang="en-US" dirty="0" smtClean="0"/>
              <a:t>拟采用的开发方法、环境</a:t>
            </a:r>
            <a:endParaRPr lang="en-US" altLang="zh-CN" dirty="0" smtClean="0"/>
          </a:p>
          <a:p>
            <a:r>
              <a:rPr lang="zh-CN" altLang="en-US" dirty="0"/>
              <a:t>技术</a:t>
            </a:r>
            <a:r>
              <a:rPr lang="zh-CN" altLang="en-US" dirty="0" smtClean="0"/>
              <a:t>难点及特色分析</a:t>
            </a:r>
            <a:endParaRPr lang="en-US" altLang="zh-CN" dirty="0" smtClean="0"/>
          </a:p>
          <a:p>
            <a:r>
              <a:rPr lang="zh-CN" altLang="en-US" dirty="0"/>
              <a:t>工作进度的大致安排</a:t>
            </a:r>
          </a:p>
        </p:txBody>
      </p:sp>
    </p:spTree>
    <p:extLst>
      <p:ext uri="{BB962C8B-B14F-4D97-AF65-F5344CB8AC3E}">
        <p14:creationId xmlns:p14="http://schemas.microsoft.com/office/powerpoint/2010/main" val="73765843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TotalTime>
  <Words>977</Words>
  <Application>Microsoft Office PowerPoint</Application>
  <PresentationFormat>全屏显示(4:3)</PresentationFormat>
  <Paragraphs>147</Paragraphs>
  <Slides>21</Slides>
  <Notes>1</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Office 主题​​</vt:lpstr>
      <vt:lpstr>分布式文件系统的简单实现</vt:lpstr>
      <vt:lpstr>内容提要</vt:lpstr>
      <vt:lpstr>选题依据</vt:lpstr>
      <vt:lpstr>国外现状</vt:lpstr>
      <vt:lpstr>国内现状</vt:lpstr>
      <vt:lpstr>参考文献</vt:lpstr>
      <vt:lpstr>内容提要</vt:lpstr>
      <vt:lpstr>课题内容</vt:lpstr>
      <vt:lpstr>内容提要</vt:lpstr>
      <vt:lpstr>系统需求分析</vt:lpstr>
      <vt:lpstr>系统需求分析</vt:lpstr>
      <vt:lpstr>内容提要</vt:lpstr>
      <vt:lpstr>系统概要设计</vt:lpstr>
      <vt:lpstr>内容提要</vt:lpstr>
      <vt:lpstr>拟采用的开发方法、环境</vt:lpstr>
      <vt:lpstr>内容提要</vt:lpstr>
      <vt:lpstr>技术难点</vt:lpstr>
      <vt:lpstr>特色分析</vt:lpstr>
      <vt:lpstr>内容提要</vt:lpstr>
      <vt:lpstr>工作进度的大致安排</vt:lpstr>
      <vt:lpstr>工作进度的大致安排</vt:lpstr>
    </vt:vector>
  </TitlesOfParts>
  <Company>HIT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分布式文件系统的简单实现</dc:title>
  <dc:creator>张帅</dc:creator>
  <cp:lastModifiedBy>张帅</cp:lastModifiedBy>
  <cp:revision>8</cp:revision>
  <dcterms:created xsi:type="dcterms:W3CDTF">2011-11-28T16:23:15Z</dcterms:created>
  <dcterms:modified xsi:type="dcterms:W3CDTF">2011-11-29T15:16:19Z</dcterms:modified>
</cp:coreProperties>
</file>