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14" r:id="rId2"/>
    <p:sldId id="315" r:id="rId3"/>
    <p:sldId id="316" r:id="rId4"/>
    <p:sldId id="317" r:id="rId5"/>
    <p:sldId id="321" r:id="rId6"/>
    <p:sldId id="320" r:id="rId7"/>
    <p:sldId id="319" r:id="rId8"/>
    <p:sldId id="322" r:id="rId9"/>
    <p:sldId id="323" r:id="rId10"/>
    <p:sldId id="325" r:id="rId11"/>
    <p:sldId id="324" r:id="rId12"/>
    <p:sldId id="326" r:id="rId13"/>
    <p:sldId id="327" r:id="rId14"/>
    <p:sldId id="329" r:id="rId15"/>
    <p:sldId id="328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48B9"/>
    <a:srgbClr val="F962A7"/>
    <a:srgbClr val="FD836E"/>
    <a:srgbClr val="FEBA69"/>
    <a:srgbClr val="64C1D2"/>
    <a:srgbClr val="B8EDFF"/>
    <a:srgbClr val="72A99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44" autoAdjust="0"/>
    <p:restoredTop sz="94464" autoAdjust="0"/>
  </p:normalViewPr>
  <p:slideViewPr>
    <p:cSldViewPr snapToGrid="0">
      <p:cViewPr>
        <p:scale>
          <a:sx n="100" d="100"/>
          <a:sy n="100" d="100"/>
        </p:scale>
        <p:origin x="1158" y="246"/>
      </p:cViewPr>
      <p:guideLst>
        <p:guide orient="horz" pos="211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3873C0-67D5-4802-AB48-7273A586A4E3}" type="datetimeFigureOut">
              <a:rPr lang="zh-CN" altLang="en-US" smtClean="0"/>
              <a:t>2023/5/7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8FE28F-369F-4BB2-A50F-F9D7CAB507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094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altLang="zh-TW" dirty="0"/>
              <a:t>Eriksen, C. W. The flankers task and response competition: a useful tool for investigating a variety of cognitive problems. Vis. </a:t>
            </a:r>
            <a:r>
              <a:rPr lang="en-US" altLang="zh-TW" dirty="0" err="1"/>
              <a:t>Cogn</a:t>
            </a:r>
            <a:r>
              <a:rPr lang="en-US" altLang="zh-TW" dirty="0"/>
              <a:t>. 2, 101–118 (1995).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TW" dirty="0" err="1"/>
              <a:t>Hommel</a:t>
            </a:r>
            <a:r>
              <a:rPr lang="en-US" altLang="zh-TW" dirty="0"/>
              <a:t>, B. The Simon effect as tool and heuristic. Acta Psychol. 136,189–202 (2011).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TW" dirty="0"/>
              <a:t>MacLeod, C. M. Half a century of research on the Stroop effect: an integrative review. Psychol. Bull. 109,163–203 (1991).</a:t>
            </a:r>
            <a:endParaRPr lang="zh-TW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ED1A70-94FB-4B8C-B566-753D0875AD3F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36416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zh-TW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ED1A70-94FB-4B8C-B566-753D0875AD3F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30097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zh-TW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ED1A70-94FB-4B8C-B566-753D0875AD3F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94268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zh-TW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ED1A70-94FB-4B8C-B566-753D0875AD3F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30368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zh-TW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ED1A70-94FB-4B8C-B566-753D0875AD3F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15637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zh-TW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ED1A70-94FB-4B8C-B566-753D0875AD3F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19127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zh-TW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ED1A70-94FB-4B8C-B566-753D0875AD3F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54136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altLang="zh-TW" dirty="0" err="1"/>
              <a:t>Logie,R.H</a:t>
            </a:r>
            <a:r>
              <a:rPr lang="en-US" altLang="zh-TW" dirty="0"/>
              <a:t>., </a:t>
            </a:r>
            <a:r>
              <a:rPr lang="en-US" altLang="zh-TW" dirty="0" err="1"/>
              <a:t>Sala,S.D</a:t>
            </a:r>
            <a:r>
              <a:rPr lang="en-US" altLang="zh-TW" dirty="0"/>
              <a:t>., </a:t>
            </a:r>
            <a:r>
              <a:rPr lang="en-US" altLang="zh-TW" dirty="0" err="1"/>
              <a:t>Laiacona,M</a:t>
            </a:r>
            <a:r>
              <a:rPr lang="en-US" altLang="zh-TW" dirty="0"/>
              <a:t>., </a:t>
            </a:r>
            <a:r>
              <a:rPr lang="en-US" altLang="zh-TW" dirty="0" err="1"/>
              <a:t>Chalmers,P</a:t>
            </a:r>
            <a:r>
              <a:rPr lang="en-US" altLang="zh-TW" dirty="0"/>
              <a:t>. &amp;Wynn, V. Group aggregates and individual reliability: the case of verbal short-term memory. Mem. </a:t>
            </a:r>
            <a:r>
              <a:rPr lang="en-US" altLang="zh-TW" dirty="0" err="1"/>
              <a:t>Cogn</a:t>
            </a:r>
            <a:r>
              <a:rPr lang="en-US" altLang="zh-TW" dirty="0"/>
              <a:t>. 24,305–321 (1996).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TW" dirty="0"/>
              <a:t>Overall, J. E. &amp; Woodward, J. A. Unreliability of difference scores: a paradox </a:t>
            </a:r>
            <a:r>
              <a:rPr lang="en-US" altLang="zh-TW" dirty="0" err="1"/>
              <a:t>formeasurement</a:t>
            </a:r>
            <a:r>
              <a:rPr lang="en-US" altLang="zh-TW" dirty="0"/>
              <a:t> of change. Psychol. Bull. 82,85–86 (1975).</a:t>
            </a:r>
            <a:endParaRPr lang="zh-TW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ED1A70-94FB-4B8C-B566-753D0875AD3F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02232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altLang="zh-TW" dirty="0"/>
              <a:t>Chen, G. et al. Trial and error: a hierarchical modeling approach to test-retest reliability. Neuroimage 245,118647(2021).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TW" dirty="0"/>
              <a:t>Friedman, N. P. &amp; Miyake, A. The relations among inhibition and interference control functions: a latent-variable analysis. J. Exp. Psychol. Gen. 133,101–135 (2004).</a:t>
            </a:r>
            <a:endParaRPr lang="zh-TW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ED1A70-94FB-4B8C-B566-753D0875AD3F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6798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altLang="zh-TW" dirty="0" err="1"/>
              <a:t>Draheim,C</a:t>
            </a:r>
            <a:r>
              <a:rPr lang="en-US" altLang="zh-TW" dirty="0"/>
              <a:t>., Mashburn, C.A., </a:t>
            </a:r>
            <a:r>
              <a:rPr lang="en-US" altLang="zh-TW" dirty="0" err="1"/>
              <a:t>Martin,J</a:t>
            </a:r>
            <a:r>
              <a:rPr lang="en-US" altLang="zh-TW" dirty="0"/>
              <a:t>. </a:t>
            </a:r>
            <a:r>
              <a:rPr lang="en-US" altLang="zh-TW" dirty="0" err="1"/>
              <a:t>D.&amp;Engle</a:t>
            </a:r>
            <a:r>
              <a:rPr lang="en-US" altLang="zh-TW" dirty="0"/>
              <a:t>, R. W. Reaction time in differential and developmental research: a review and commentary on the problems and alternatives. Psychol. Bull. 145, 508–535 (2019).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TW" dirty="0" err="1"/>
              <a:t>Draheim</a:t>
            </a:r>
            <a:r>
              <a:rPr lang="en-US" altLang="zh-TW" dirty="0"/>
              <a:t>, C., Tsukahara, J. S., Martin, J. D., Mashburn, C. A. &amp; Engle, R. W. A toolbox approach to improving the measurement of attention control. J. Exp. Psychol. Gen. 150,242–275 (2021).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TW" dirty="0"/>
              <a:t>Hedge, C., Powell, G., </a:t>
            </a:r>
            <a:r>
              <a:rPr lang="en-US" altLang="zh-TW" dirty="0" err="1"/>
              <a:t>Bompas</a:t>
            </a:r>
            <a:r>
              <a:rPr lang="en-US" altLang="zh-TW" dirty="0"/>
              <a:t>, A. &amp; Sumner, P. Strategy and processing speed eclipse individual differences in control ability in conflict tasks. J. Exp. Psychol. Learn. Mem. </a:t>
            </a:r>
            <a:r>
              <a:rPr lang="en-US" altLang="zh-TW" dirty="0" err="1"/>
              <a:t>Cogn</a:t>
            </a:r>
            <a:r>
              <a:rPr lang="en-US" altLang="zh-TW" dirty="0"/>
              <a:t>. 48,1448–1469 (2022).</a:t>
            </a:r>
            <a:endParaRPr lang="zh-TW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ED1A70-94FB-4B8C-B566-753D0875AD3F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26800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zh-TW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ED1A70-94FB-4B8C-B566-753D0875AD3F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84683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zh-TW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ED1A70-94FB-4B8C-B566-753D0875AD3F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92411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zh-TW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ED1A70-94FB-4B8C-B566-753D0875AD3F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27607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zh-TW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ED1A70-94FB-4B8C-B566-753D0875AD3F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72470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zh-TW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ED1A70-94FB-4B8C-B566-753D0875AD3F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5844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185FDB-8991-EBFE-2B72-8803FAEC1B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071BE99-42DF-AE0E-2C5E-DB7ED83C7B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EF72F7-B77D-929F-D948-7260CF6B5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AC0A6-22F1-4536-A720-6D397873C23F}" type="datetimeFigureOut">
              <a:rPr lang="zh-CN" altLang="en-US" smtClean="0"/>
              <a:t>2023/5/7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E29D39-B09D-F1A4-3190-88DE7EE06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8C8E12-3639-D953-F886-5A5CD48ED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F70EE-C9A6-4E53-BC4C-64A6FE79CA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5489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172068-DFBB-09B8-60C4-AA401E6A5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5E9A569-FD76-92AD-7690-8CB66CE6E2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FE0E40-3AA7-8C09-B019-4B6C22C53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AC0A6-22F1-4536-A720-6D397873C23F}" type="datetimeFigureOut">
              <a:rPr lang="zh-CN" altLang="en-US" smtClean="0"/>
              <a:t>2023/5/7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384C79-1135-9DC1-88A7-B3EED01C6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73CE1E-1453-462C-0D08-0812E7181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F70EE-C9A6-4E53-BC4C-64A6FE79CA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449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E79059B-D6AA-E636-4491-F9F8EAA716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BA9E5B-6012-ECC5-5522-765682C49E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2D90AC-B04D-5FE7-4663-EBD6C2976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AC0A6-22F1-4536-A720-6D397873C23F}" type="datetimeFigureOut">
              <a:rPr lang="zh-CN" altLang="en-US" smtClean="0"/>
              <a:t>2023/5/7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D1C49B-E2C9-C966-3511-1AF9A236F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5E651C-5ABE-CDEC-991D-C3A648DC4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F70EE-C9A6-4E53-BC4C-64A6FE79CA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6160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313B35-BBD7-DBD1-AAF3-53975F50F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FE3725-8438-ABA2-1577-4C25FCDBE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F644D7-7AF6-E606-39C7-65035CD05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AC0A6-22F1-4536-A720-6D397873C23F}" type="datetimeFigureOut">
              <a:rPr lang="zh-CN" altLang="en-US" smtClean="0"/>
              <a:t>2023/5/7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A5AE32-528A-8B31-6A9B-F82E2EEBA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3ED1DF-25E8-705B-DAC6-87AD67A40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F70EE-C9A6-4E53-BC4C-64A6FE79CA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277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86C2CF-0BAE-DF06-ED22-0E6F36CCE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BDF2AC-4799-CD7C-2461-77A2D87F4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1CCF3D-319A-826C-EA42-D02D125E0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AC0A6-22F1-4536-A720-6D397873C23F}" type="datetimeFigureOut">
              <a:rPr lang="zh-CN" altLang="en-US" smtClean="0"/>
              <a:t>2023/5/7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85788F-E8F9-4C25-5921-EA4D4CE14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171C24-D991-6BD1-74DE-55A5119AA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F70EE-C9A6-4E53-BC4C-64A6FE79CA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1859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A2F14E-52F1-C5F2-9D0B-88FF69098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02EB9C-12C2-7A92-4A4D-F6E4AC503E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1058D05-A879-A704-14AF-E9C7CEB0BE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98853C-0A9F-2261-704A-4AA4DB26D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AC0A6-22F1-4536-A720-6D397873C23F}" type="datetimeFigureOut">
              <a:rPr lang="zh-CN" altLang="en-US" smtClean="0"/>
              <a:t>2023/5/7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C9090E-8E8E-074B-2F9A-84F4E6E92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B62F82-24BF-1764-46B0-396682F8B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F70EE-C9A6-4E53-BC4C-64A6FE79CA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819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15D48C-50F8-4F3D-4BD1-8BFFD4A12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3DF22A-3044-6DC4-917D-6E1DFC7F76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861CF39-2168-8AF1-0212-23A62EB49D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151B84B-7ACE-D45E-3CE2-0950C596F0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79B66D5-E9BA-8E38-98D2-DD02458BFB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DBB2047-4813-662B-23F1-209233C01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AC0A6-22F1-4536-A720-6D397873C23F}" type="datetimeFigureOut">
              <a:rPr lang="zh-CN" altLang="en-US" smtClean="0"/>
              <a:t>2023/5/7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9520C65-68E9-E7E5-AA78-21E324DBC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FDA809B-3613-09EF-2AF8-016B7250D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F70EE-C9A6-4E53-BC4C-64A6FE79CA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0326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7A5459-94B2-0A0E-5C0B-738237397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429FD4E-7307-06F6-FB41-2E47C45E8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AC0A6-22F1-4536-A720-6D397873C23F}" type="datetimeFigureOut">
              <a:rPr lang="zh-CN" altLang="en-US" smtClean="0"/>
              <a:t>2023/5/7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A96982C-FB91-3D23-1E81-E828BA71A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361D76F-138F-D583-36B4-EA50DC8A4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F70EE-C9A6-4E53-BC4C-64A6FE79CA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8660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F4AE14C-3CA5-8FDC-70A0-43308465F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AC0A6-22F1-4536-A720-6D397873C23F}" type="datetimeFigureOut">
              <a:rPr lang="zh-CN" altLang="en-US" smtClean="0"/>
              <a:t>2023/5/7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F03DB7B-D841-3EF8-0602-FDAD35BF2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9C4AA17-9F7F-8F1B-F4C3-18C64A7C8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F70EE-C9A6-4E53-BC4C-64A6FE79CA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676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86C051-4226-522C-4DEE-E2F217E31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3F047F-F1E5-1E68-1BBF-D4DC16B59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ECDE350-A07D-864F-F862-296B6DBD0D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05DD1C-E264-0B57-8CE5-4F7C1BDD1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AC0A6-22F1-4536-A720-6D397873C23F}" type="datetimeFigureOut">
              <a:rPr lang="zh-CN" altLang="en-US" smtClean="0"/>
              <a:t>2023/5/7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8F8673-E951-EF12-0995-B37C70365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011718-7EF4-8079-0500-4F8E9496A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F70EE-C9A6-4E53-BC4C-64A6FE79CA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526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D82F74-621E-621F-96A2-0321C8970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2547868-318E-7EB6-08D4-9D99C2EC7D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8275B5-5B89-A32C-7E81-0573241053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5C2D3D-025E-97CB-BD0F-F399A246B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AC0A6-22F1-4536-A720-6D397873C23F}" type="datetimeFigureOut">
              <a:rPr lang="zh-CN" altLang="en-US" smtClean="0"/>
              <a:t>2023/5/7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DB9570-4B05-666D-D131-8188BDE9B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2149DD-AB0F-41A2-13D8-CBC5786D7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F70EE-C9A6-4E53-BC4C-64A6FE79CA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1731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6360258-97CB-E32E-AA71-3B1123BD5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61B174-C167-A4E9-34A0-6BBA96904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01E4D6-9ED6-0C4D-315B-2CA3F43568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5AC0A6-22F1-4536-A720-6D397873C23F}" type="datetimeFigureOut">
              <a:rPr lang="zh-CN" altLang="en-US" smtClean="0"/>
              <a:t>2023/5/7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768756-B2F7-817B-FF53-15796D61BC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012F14-1947-119A-7C4C-FAB9E63F6A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F70EE-C9A6-4E53-BC4C-64A6FE79CA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645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6291072"/>
            <a:ext cx="1054608" cy="566928"/>
          </a:xfrm>
          <a:prstGeom prst="rect">
            <a:avLst/>
          </a:prstGeom>
          <a:solidFill>
            <a:srgbClr val="F962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3941064" cy="566928"/>
          </a:xfrm>
          <a:prstGeom prst="rect">
            <a:avLst/>
          </a:prstGeom>
          <a:solidFill>
            <a:srgbClr val="FD83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TW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83A6C5C-6DDE-C421-B3BF-F0694B299AF6}"/>
              </a:ext>
            </a:extLst>
          </p:cNvPr>
          <p:cNvSpPr/>
          <p:nvPr/>
        </p:nvSpPr>
        <p:spPr>
          <a:xfrm>
            <a:off x="8979408" y="0"/>
            <a:ext cx="3212592" cy="6858000"/>
          </a:xfrm>
          <a:prstGeom prst="rect">
            <a:avLst/>
          </a:prstGeom>
          <a:solidFill>
            <a:srgbClr val="FEBA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TW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Reliability</a:t>
            </a:r>
          </a:p>
          <a:p>
            <a:pPr algn="ctr"/>
            <a:endParaRPr lang="en-US" altLang="zh-TW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对话气泡: 圆角矩形 15">
            <a:extLst>
              <a:ext uri="{FF2B5EF4-FFF2-40B4-BE49-F238E27FC236}">
                <a16:creationId xmlns:a16="http://schemas.microsoft.com/office/drawing/2014/main" id="{7B1CB744-246E-6F6E-C855-68622975BE68}"/>
              </a:ext>
            </a:extLst>
          </p:cNvPr>
          <p:cNvSpPr/>
          <p:nvPr/>
        </p:nvSpPr>
        <p:spPr>
          <a:xfrm>
            <a:off x="9246002" y="283464"/>
            <a:ext cx="2679404" cy="1737227"/>
          </a:xfrm>
          <a:prstGeom prst="wedgeRoundRectCallout">
            <a:avLst>
              <a:gd name="adj1" fmla="val 20834"/>
              <a:gd name="adj2" fmla="val 75965"/>
              <a:gd name="adj3" fmla="val 16667"/>
            </a:avLst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冲突控制任务中的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RT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差异效应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D02B7AF9-0553-E9EA-E8E0-E7B9AAB469DD}"/>
              </a:ext>
            </a:extLst>
          </p:cNvPr>
          <p:cNvSpPr txBox="1"/>
          <p:nvPr/>
        </p:nvSpPr>
        <p:spPr>
          <a:xfrm>
            <a:off x="527304" y="2136338"/>
            <a:ext cx="8125259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冲突控制任务通常涉及两种信息的竞争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zh-CN" altLang="en-US" dirty="0"/>
              <a:t>例如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/>
              <a:t>在</a:t>
            </a:r>
            <a:r>
              <a:rPr lang="en-US" altLang="zh-CN" b="1" dirty="0">
                <a:solidFill>
                  <a:srgbClr val="C848B9"/>
                </a:solidFill>
              </a:rPr>
              <a:t>Stroop</a:t>
            </a:r>
            <a:r>
              <a:rPr lang="zh-CN" altLang="en-US" dirty="0"/>
              <a:t>任务中，颜色名称和实际的颜色不同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/>
              <a:t>在</a:t>
            </a:r>
            <a:r>
              <a:rPr lang="en-US" altLang="zh-CN" b="1" dirty="0">
                <a:solidFill>
                  <a:srgbClr val="C848B9"/>
                </a:solidFill>
              </a:rPr>
              <a:t>Simon</a:t>
            </a:r>
            <a:r>
              <a:rPr lang="zh-CN" altLang="en-US" dirty="0"/>
              <a:t>任务中，目标的颜色和位置可能指向两种不同的反应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/>
              <a:t>在</a:t>
            </a:r>
            <a:r>
              <a:rPr lang="en-US" altLang="zh-CN" b="1" dirty="0">
                <a:solidFill>
                  <a:srgbClr val="C848B9"/>
                </a:solidFill>
              </a:rPr>
              <a:t>Flanker</a:t>
            </a:r>
            <a:r>
              <a:rPr lang="zh-CN" altLang="en-US" dirty="0"/>
              <a:t>任务种，中间箭头的方向与两侧箭头方向相反</a:t>
            </a: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被试空间注意力（个体差异）的不同会使其在这些认知实验中有不同的</a:t>
            </a:r>
            <a:r>
              <a:rPr lang="en-US" altLang="zh-CN" dirty="0"/>
              <a:t>RT</a:t>
            </a:r>
            <a:r>
              <a:rPr lang="zh-CN" altLang="en-US" dirty="0"/>
              <a:t>值（实验效应），这在很多实验中都被证明了</a:t>
            </a:r>
            <a:r>
              <a:rPr lang="en-US" altLang="zh-CN" dirty="0">
                <a:solidFill>
                  <a:srgbClr val="C848B9"/>
                </a:solidFill>
              </a:rPr>
              <a:t>(</a:t>
            </a:r>
            <a:r>
              <a:rPr lang="en-US" altLang="zh-TW" dirty="0">
                <a:solidFill>
                  <a:srgbClr val="C848B9"/>
                </a:solidFill>
              </a:rPr>
              <a:t>Eriksen, 1995; </a:t>
            </a:r>
            <a:r>
              <a:rPr lang="en-US" altLang="zh-TW" dirty="0" err="1">
                <a:solidFill>
                  <a:srgbClr val="C848B9"/>
                </a:solidFill>
              </a:rPr>
              <a:t>Hommel</a:t>
            </a:r>
            <a:r>
              <a:rPr lang="en-US" altLang="zh-TW" dirty="0">
                <a:solidFill>
                  <a:srgbClr val="C848B9"/>
                </a:solidFill>
              </a:rPr>
              <a:t>, 2011; MacLeod, 1991</a:t>
            </a:r>
            <a:r>
              <a:rPr lang="en-US" altLang="zh-CN" dirty="0">
                <a:solidFill>
                  <a:srgbClr val="C848B9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00033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6291072"/>
            <a:ext cx="1054608" cy="566928"/>
          </a:xfrm>
          <a:prstGeom prst="rect">
            <a:avLst/>
          </a:prstGeom>
          <a:solidFill>
            <a:srgbClr val="F962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3941064" cy="566928"/>
          </a:xfrm>
          <a:prstGeom prst="rect">
            <a:avLst/>
          </a:prstGeom>
          <a:solidFill>
            <a:srgbClr val="FD83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 1 or 2</a:t>
            </a:r>
            <a:endParaRPr lang="zh-TW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83A6C5C-6DDE-C421-B3BF-F0694B299AF6}"/>
              </a:ext>
            </a:extLst>
          </p:cNvPr>
          <p:cNvSpPr/>
          <p:nvPr/>
        </p:nvSpPr>
        <p:spPr>
          <a:xfrm>
            <a:off x="8979408" y="0"/>
            <a:ext cx="3212592" cy="6858000"/>
          </a:xfrm>
          <a:prstGeom prst="rect">
            <a:avLst/>
          </a:prstGeom>
          <a:solidFill>
            <a:srgbClr val="FEBA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TW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Reliability</a:t>
            </a:r>
          </a:p>
          <a:p>
            <a:pPr algn="ctr"/>
            <a:endParaRPr lang="en-US" altLang="zh-TW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对话气泡: 圆角矩形 15">
            <a:extLst>
              <a:ext uri="{FF2B5EF4-FFF2-40B4-BE49-F238E27FC236}">
                <a16:creationId xmlns:a16="http://schemas.microsoft.com/office/drawing/2014/main" id="{7B1CB744-246E-6F6E-C855-68622975BE68}"/>
              </a:ext>
            </a:extLst>
          </p:cNvPr>
          <p:cNvSpPr/>
          <p:nvPr/>
        </p:nvSpPr>
        <p:spPr>
          <a:xfrm>
            <a:off x="9246002" y="283464"/>
            <a:ext cx="2679404" cy="1737227"/>
          </a:xfrm>
          <a:prstGeom prst="wedgeRoundRectCallout">
            <a:avLst>
              <a:gd name="adj1" fmla="val 20834"/>
              <a:gd name="adj2" fmla="val 75965"/>
              <a:gd name="adj3" fmla="val 16667"/>
            </a:avLst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对颜色反应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对意义反应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3C62E3D-6D73-3C26-939A-9F15937C7F6C}"/>
              </a:ext>
            </a:extLst>
          </p:cNvPr>
          <p:cNvSpPr txBox="1"/>
          <p:nvPr/>
        </p:nvSpPr>
        <p:spPr>
          <a:xfrm>
            <a:off x="1089660" y="5543264"/>
            <a:ext cx="785469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dirty="0"/>
              <a:t>实验中敌人的颜色，会决定你应该对字体的颜色还是字体的意思进行反应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dirty="0"/>
              <a:t>比如，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zh-CN" altLang="en-US" dirty="0"/>
              <a:t>黄色敌人意味着你需要对字体的颜色反应，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zh-CN" altLang="en-US" dirty="0"/>
              <a:t>紫色敌人意味着你需要对字体的意思反应</a:t>
            </a:r>
            <a:endParaRPr lang="en-US" altLang="zh-CN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92B335E4-0C88-14DC-95FD-7238B7408139}"/>
              </a:ext>
            </a:extLst>
          </p:cNvPr>
          <p:cNvGrpSpPr/>
          <p:nvPr/>
        </p:nvGrpSpPr>
        <p:grpSpPr>
          <a:xfrm>
            <a:off x="715759" y="1010490"/>
            <a:ext cx="7468642" cy="4324382"/>
            <a:chOff x="715759" y="1083642"/>
            <a:chExt cx="7468642" cy="4324382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E21A1D6E-E6A9-7E3C-E208-5E915326EA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5759" y="1083642"/>
              <a:ext cx="7468642" cy="2162477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ED32DC75-B008-ED5F-EB61-37E9A63DBF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2973" y="3246119"/>
              <a:ext cx="7371428" cy="21619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04177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6291072"/>
            <a:ext cx="1054608" cy="566928"/>
          </a:xfrm>
          <a:prstGeom prst="rect">
            <a:avLst/>
          </a:prstGeom>
          <a:solidFill>
            <a:srgbClr val="F962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3941064" cy="566928"/>
          </a:xfrm>
          <a:prstGeom prst="rect">
            <a:avLst/>
          </a:prstGeom>
          <a:solidFill>
            <a:srgbClr val="FD83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Gamified or not</a:t>
            </a:r>
            <a:endParaRPr lang="zh-TW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83A6C5C-6DDE-C421-B3BF-F0694B299AF6}"/>
              </a:ext>
            </a:extLst>
          </p:cNvPr>
          <p:cNvSpPr/>
          <p:nvPr/>
        </p:nvSpPr>
        <p:spPr>
          <a:xfrm>
            <a:off x="8979408" y="0"/>
            <a:ext cx="3212592" cy="6858000"/>
          </a:xfrm>
          <a:prstGeom prst="rect">
            <a:avLst/>
          </a:prstGeom>
          <a:solidFill>
            <a:srgbClr val="FEBA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TW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Reliability</a:t>
            </a:r>
          </a:p>
          <a:p>
            <a:pPr algn="ctr"/>
            <a:endParaRPr lang="en-US" altLang="zh-TW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对话气泡: 圆角矩形 15">
            <a:extLst>
              <a:ext uri="{FF2B5EF4-FFF2-40B4-BE49-F238E27FC236}">
                <a16:creationId xmlns:a16="http://schemas.microsoft.com/office/drawing/2014/main" id="{7B1CB744-246E-6F6E-C855-68622975BE68}"/>
              </a:ext>
            </a:extLst>
          </p:cNvPr>
          <p:cNvSpPr/>
          <p:nvPr/>
        </p:nvSpPr>
        <p:spPr>
          <a:xfrm>
            <a:off x="9246002" y="283464"/>
            <a:ext cx="2679404" cy="1737227"/>
          </a:xfrm>
          <a:prstGeom prst="wedgeRoundRectCallout">
            <a:avLst>
              <a:gd name="adj1" fmla="val 20834"/>
              <a:gd name="adj2" fmla="val 75965"/>
              <a:gd name="adj3" fmla="val 16667"/>
            </a:avLst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是否有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游戏化情景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3C62E3D-6D73-3C26-939A-9F15937C7F6C}"/>
              </a:ext>
            </a:extLst>
          </p:cNvPr>
          <p:cNvSpPr txBox="1"/>
          <p:nvPr/>
        </p:nvSpPr>
        <p:spPr>
          <a:xfrm>
            <a:off x="1420969" y="5759339"/>
            <a:ext cx="654345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dirty="0"/>
              <a:t>游戏化的实验情景会让实验的冲突效应更显著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dirty="0"/>
              <a:t>作者在删除了游戏化的情景后，将两个范式结合的做法，依然可以使得其效应量大于原有实验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983CC84-5A95-5362-C5B9-EEF9A7F963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796" y="996467"/>
            <a:ext cx="7257143" cy="43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681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6291072"/>
            <a:ext cx="1054608" cy="566928"/>
          </a:xfrm>
          <a:prstGeom prst="rect">
            <a:avLst/>
          </a:prstGeom>
          <a:solidFill>
            <a:srgbClr val="F962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3941064" cy="566928"/>
          </a:xfrm>
          <a:prstGeom prst="rect">
            <a:avLst/>
          </a:prstGeom>
          <a:solidFill>
            <a:srgbClr val="FD83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endParaRPr lang="zh-TW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83A6C5C-6DDE-C421-B3BF-F0694B299AF6}"/>
              </a:ext>
            </a:extLst>
          </p:cNvPr>
          <p:cNvSpPr/>
          <p:nvPr/>
        </p:nvSpPr>
        <p:spPr>
          <a:xfrm>
            <a:off x="8979408" y="0"/>
            <a:ext cx="3212592" cy="6858000"/>
          </a:xfrm>
          <a:prstGeom prst="rect">
            <a:avLst/>
          </a:prstGeom>
          <a:solidFill>
            <a:srgbClr val="FEBA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TW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Reliability</a:t>
            </a:r>
          </a:p>
          <a:p>
            <a:pPr algn="ctr"/>
            <a:endParaRPr lang="en-US" altLang="zh-TW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对话气泡: 圆角矩形 15">
            <a:extLst>
              <a:ext uri="{FF2B5EF4-FFF2-40B4-BE49-F238E27FC236}">
                <a16:creationId xmlns:a16="http://schemas.microsoft.com/office/drawing/2014/main" id="{7B1CB744-246E-6F6E-C855-68622975BE68}"/>
              </a:ext>
            </a:extLst>
          </p:cNvPr>
          <p:cNvSpPr/>
          <p:nvPr/>
        </p:nvSpPr>
        <p:spPr>
          <a:xfrm>
            <a:off x="9246002" y="283464"/>
            <a:ext cx="2679404" cy="1737227"/>
          </a:xfrm>
          <a:prstGeom prst="wedgeRoundRectCallout">
            <a:avLst>
              <a:gd name="adj1" fmla="val 20834"/>
              <a:gd name="adj2" fmla="val 75965"/>
              <a:gd name="adj3" fmla="val 16667"/>
            </a:avLst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每个范式具有哪些特性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03FC8E6-7347-2AFC-A405-D14283580B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623" y="1152077"/>
            <a:ext cx="7821116" cy="343900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1E776F54-994F-9FB0-E4A9-100CF9BD6F09}"/>
              </a:ext>
            </a:extLst>
          </p:cNvPr>
          <p:cNvSpPr txBox="1"/>
          <p:nvPr/>
        </p:nvSpPr>
        <p:spPr>
          <a:xfrm>
            <a:off x="1970532" y="4813744"/>
            <a:ext cx="56391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dirty="0"/>
              <a:t>三种原始范式</a:t>
            </a:r>
            <a:r>
              <a:rPr lang="en-US" altLang="zh-CN" dirty="0"/>
              <a:t>(Flanker, Simon, Stroop)</a:t>
            </a:r>
            <a:r>
              <a:rPr lang="zh-CN" altLang="en-US" dirty="0"/>
              <a:t>，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dirty="0"/>
              <a:t>两种作者组合的范式</a:t>
            </a:r>
            <a:r>
              <a:rPr lang="en-US" altLang="zh-CN" dirty="0"/>
              <a:t>(</a:t>
            </a:r>
            <a:r>
              <a:rPr lang="en-US" altLang="zh-CN" dirty="0" err="1"/>
              <a:t>Stroopon</a:t>
            </a:r>
            <a:r>
              <a:rPr lang="en-US" altLang="zh-CN" dirty="0"/>
              <a:t>, </a:t>
            </a:r>
            <a:r>
              <a:rPr lang="en-US" altLang="zh-CN" dirty="0" err="1"/>
              <a:t>Flankon</a:t>
            </a:r>
            <a:r>
              <a:rPr lang="en-US" altLang="zh-CN" dirty="0"/>
              <a:t>)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dirty="0"/>
              <a:t>是否存在第二反应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dirty="0"/>
              <a:t>是否进行游戏化处理</a:t>
            </a:r>
          </a:p>
        </p:txBody>
      </p:sp>
    </p:spTree>
    <p:extLst>
      <p:ext uri="{BB962C8B-B14F-4D97-AF65-F5344CB8AC3E}">
        <p14:creationId xmlns:p14="http://schemas.microsoft.com/office/powerpoint/2010/main" val="2441892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6291072"/>
            <a:ext cx="1054608" cy="566928"/>
          </a:xfrm>
          <a:prstGeom prst="rect">
            <a:avLst/>
          </a:prstGeom>
          <a:solidFill>
            <a:srgbClr val="F962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3941064" cy="566928"/>
          </a:xfrm>
          <a:prstGeom prst="rect">
            <a:avLst/>
          </a:prstGeom>
          <a:solidFill>
            <a:srgbClr val="FD83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zh-TW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83A6C5C-6DDE-C421-B3BF-F0694B299AF6}"/>
              </a:ext>
            </a:extLst>
          </p:cNvPr>
          <p:cNvSpPr/>
          <p:nvPr/>
        </p:nvSpPr>
        <p:spPr>
          <a:xfrm>
            <a:off x="8979408" y="0"/>
            <a:ext cx="3212592" cy="6858000"/>
          </a:xfrm>
          <a:prstGeom prst="rect">
            <a:avLst/>
          </a:prstGeom>
          <a:solidFill>
            <a:srgbClr val="FEBA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TW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Reliability</a:t>
            </a:r>
          </a:p>
          <a:p>
            <a:pPr algn="ctr"/>
            <a:endParaRPr lang="en-US" altLang="zh-TW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对话气泡: 圆角矩形 15">
            <a:extLst>
              <a:ext uri="{FF2B5EF4-FFF2-40B4-BE49-F238E27FC236}">
                <a16:creationId xmlns:a16="http://schemas.microsoft.com/office/drawing/2014/main" id="{7B1CB744-246E-6F6E-C855-68622975BE68}"/>
              </a:ext>
            </a:extLst>
          </p:cNvPr>
          <p:cNvSpPr/>
          <p:nvPr/>
        </p:nvSpPr>
        <p:spPr>
          <a:xfrm>
            <a:off x="9246002" y="283464"/>
            <a:ext cx="2679404" cy="1737227"/>
          </a:xfrm>
          <a:prstGeom prst="wedgeRoundRectCallout">
            <a:avLst>
              <a:gd name="adj1" fmla="val 20834"/>
              <a:gd name="adj2" fmla="val 75965"/>
              <a:gd name="adj3" fmla="val 16667"/>
            </a:avLst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哪个模型最优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D1FF91B-3927-00D8-DE26-021150D60CDB}"/>
              </a:ext>
            </a:extLst>
          </p:cNvPr>
          <p:cNvSpPr txBox="1"/>
          <p:nvPr/>
        </p:nvSpPr>
        <p:spPr>
          <a:xfrm>
            <a:off x="1256813" y="6119996"/>
            <a:ext cx="7456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C848B9"/>
                </a:solidFill>
              </a:rPr>
              <a:t>Fixed Effects:</a:t>
            </a:r>
            <a:r>
              <a:rPr lang="zh-CN" altLang="en-US" b="1" dirty="0">
                <a:solidFill>
                  <a:srgbClr val="C848B9"/>
                </a:solidFill>
              </a:rPr>
              <a:t> </a:t>
            </a:r>
            <a:r>
              <a:rPr lang="en-US" altLang="zh-CN" b="1" dirty="0"/>
              <a:t>Blocks and conflict</a:t>
            </a:r>
          </a:p>
          <a:p>
            <a:r>
              <a:rPr lang="en-US" altLang="zh-CN" b="1" dirty="0">
                <a:solidFill>
                  <a:srgbClr val="C848B9"/>
                </a:solidFill>
              </a:rPr>
              <a:t>Random Effects</a:t>
            </a:r>
            <a:r>
              <a:rPr lang="en-US" altLang="zh-CN" dirty="0"/>
              <a:t>: </a:t>
            </a:r>
            <a:r>
              <a:rPr lang="en-US" altLang="zh-CN" b="1" dirty="0"/>
              <a:t>Subject intercepts and conflict slopes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E465EA95-6E8E-7D97-FFF8-524BA88E2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449" y="799481"/>
            <a:ext cx="7913232" cy="169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F981727C-8F3B-34C7-1CE4-BF08D27165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449" y="2495468"/>
            <a:ext cx="7913232" cy="169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3D2226F5-CB50-5AD3-74F0-9C566ED74F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449" y="4191455"/>
            <a:ext cx="7913232" cy="169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3651E7B-4079-5D04-89B9-55911919FBC6}"/>
              </a:ext>
            </a:extLst>
          </p:cNvPr>
          <p:cNvSpPr txBox="1"/>
          <p:nvPr/>
        </p:nvSpPr>
        <p:spPr>
          <a:xfrm>
            <a:off x="5619750" y="129206"/>
            <a:ext cx="1166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原始实验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16827F8-D571-705F-3468-FAC2B05CFA07}"/>
              </a:ext>
            </a:extLst>
          </p:cNvPr>
          <p:cNvSpPr/>
          <p:nvPr/>
        </p:nvSpPr>
        <p:spPr>
          <a:xfrm>
            <a:off x="287231" y="799480"/>
            <a:ext cx="6827944" cy="5163169"/>
          </a:xfrm>
          <a:prstGeom prst="rect">
            <a:avLst/>
          </a:prstGeom>
          <a:noFill/>
          <a:ln w="38100">
            <a:solidFill>
              <a:srgbClr val="C848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8457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6291072"/>
            <a:ext cx="1054608" cy="566928"/>
          </a:xfrm>
          <a:prstGeom prst="rect">
            <a:avLst/>
          </a:prstGeom>
          <a:solidFill>
            <a:srgbClr val="F962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3941064" cy="566928"/>
          </a:xfrm>
          <a:prstGeom prst="rect">
            <a:avLst/>
          </a:prstGeom>
          <a:solidFill>
            <a:srgbClr val="FD83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zh-TW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83A6C5C-6DDE-C421-B3BF-F0694B299AF6}"/>
              </a:ext>
            </a:extLst>
          </p:cNvPr>
          <p:cNvSpPr/>
          <p:nvPr/>
        </p:nvSpPr>
        <p:spPr>
          <a:xfrm>
            <a:off x="8979408" y="0"/>
            <a:ext cx="3212592" cy="6858000"/>
          </a:xfrm>
          <a:prstGeom prst="rect">
            <a:avLst/>
          </a:prstGeom>
          <a:solidFill>
            <a:srgbClr val="FEBA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TW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Reliability</a:t>
            </a:r>
          </a:p>
          <a:p>
            <a:pPr algn="ctr"/>
            <a:endParaRPr lang="en-US" altLang="zh-TW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对话气泡: 圆角矩形 15">
            <a:extLst>
              <a:ext uri="{FF2B5EF4-FFF2-40B4-BE49-F238E27FC236}">
                <a16:creationId xmlns:a16="http://schemas.microsoft.com/office/drawing/2014/main" id="{7B1CB744-246E-6F6E-C855-68622975BE68}"/>
              </a:ext>
            </a:extLst>
          </p:cNvPr>
          <p:cNvSpPr/>
          <p:nvPr/>
        </p:nvSpPr>
        <p:spPr>
          <a:xfrm>
            <a:off x="9246002" y="283464"/>
            <a:ext cx="2679404" cy="1737227"/>
          </a:xfrm>
          <a:prstGeom prst="wedgeRoundRectCallout">
            <a:avLst>
              <a:gd name="adj1" fmla="val 20834"/>
              <a:gd name="adj2" fmla="val 75965"/>
              <a:gd name="adj3" fmla="val 16667"/>
            </a:avLst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哪个模型最优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81CD8B5-9180-125C-3785-AC4B2F8CFADB}"/>
              </a:ext>
            </a:extLst>
          </p:cNvPr>
          <p:cNvSpPr txBox="1"/>
          <p:nvPr/>
        </p:nvSpPr>
        <p:spPr>
          <a:xfrm>
            <a:off x="1947025" y="5946140"/>
            <a:ext cx="613996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+mn-ea"/>
                <a:cs typeface="Times New Roman" panose="02020603050405020304" pitchFamily="18" charset="0"/>
              </a:rPr>
              <a:t>bf =</a:t>
            </a:r>
            <a:r>
              <a:rPr lang="zh-CN" altLang="en-US" dirty="0">
                <a:latin typeface="+mn-ea"/>
                <a:cs typeface="Times New Roman" panose="02020603050405020304" pitchFamily="18" charset="0"/>
              </a:rPr>
              <a:t>RT ~ Conflict + </a:t>
            </a:r>
            <a:r>
              <a:rPr lang="en-US" altLang="zh-CN" dirty="0">
                <a:latin typeface="+mn-ea"/>
                <a:cs typeface="Times New Roman" panose="02020603050405020304" pitchFamily="18" charset="0"/>
              </a:rPr>
              <a:t>Subject</a:t>
            </a:r>
            <a:r>
              <a:rPr lang="zh-CN" altLang="en-US" dirty="0">
                <a:latin typeface="+mn-ea"/>
                <a:cs typeface="Times New Roman" panose="02020603050405020304" pitchFamily="18" charset="0"/>
              </a:rPr>
              <a:t> + </a:t>
            </a:r>
            <a:r>
              <a:rPr lang="en-US" altLang="zh-CN" dirty="0">
                <a:latin typeface="+mn-ea"/>
                <a:cs typeface="Times New Roman" panose="02020603050405020304" pitchFamily="18" charset="0"/>
              </a:rPr>
              <a:t>Subject </a:t>
            </a:r>
            <a:r>
              <a:rPr lang="zh-CN" altLang="en-US" dirty="0">
                <a:latin typeface="+mn-ea"/>
                <a:cs typeface="Times New Roman" panose="02020603050405020304" pitchFamily="18" charset="0"/>
              </a:rPr>
              <a:t>:Conflict</a:t>
            </a:r>
            <a:endParaRPr lang="en-US" altLang="zh-CN" dirty="0">
              <a:latin typeface="+mn-ea"/>
              <a:cs typeface="Times New Roman" panose="02020603050405020304" pitchFamily="18" charset="0"/>
            </a:endParaRPr>
          </a:p>
          <a:p>
            <a:r>
              <a:rPr lang="en-US" altLang="zh-CN" b="1" dirty="0" err="1">
                <a:solidFill>
                  <a:srgbClr val="C848B9"/>
                </a:solidFill>
                <a:latin typeface="+mn-ea"/>
                <a:cs typeface="Times New Roman" panose="02020603050405020304" pitchFamily="18" charset="0"/>
              </a:rPr>
              <a:t>bfB</a:t>
            </a:r>
            <a:r>
              <a:rPr lang="en-US" altLang="zh-CN" b="1" dirty="0">
                <a:solidFill>
                  <a:srgbClr val="C848B9"/>
                </a:solidFill>
                <a:latin typeface="+mn-ea"/>
                <a:cs typeface="Times New Roman" panose="02020603050405020304" pitchFamily="18" charset="0"/>
              </a:rPr>
              <a:t> = </a:t>
            </a:r>
            <a:r>
              <a:rPr lang="zh-CN" altLang="en-US" b="1" dirty="0">
                <a:solidFill>
                  <a:srgbClr val="C848B9"/>
                </a:solidFill>
                <a:latin typeface="+mn-ea"/>
                <a:cs typeface="Times New Roman" panose="02020603050405020304" pitchFamily="18" charset="0"/>
              </a:rPr>
              <a:t>RT ~ Block + Conflict + </a:t>
            </a:r>
            <a:r>
              <a:rPr lang="en-US" altLang="zh-CN" b="1" dirty="0">
                <a:solidFill>
                  <a:srgbClr val="C848B9"/>
                </a:solidFill>
                <a:latin typeface="+mn-ea"/>
                <a:cs typeface="Times New Roman" panose="02020603050405020304" pitchFamily="18" charset="0"/>
              </a:rPr>
              <a:t>Subject</a:t>
            </a:r>
            <a:r>
              <a:rPr lang="zh-CN" altLang="en-US" b="1" dirty="0">
                <a:solidFill>
                  <a:srgbClr val="C848B9"/>
                </a:solidFill>
                <a:latin typeface="+mn-ea"/>
                <a:cs typeface="Times New Roman" panose="02020603050405020304" pitchFamily="18" charset="0"/>
              </a:rPr>
              <a:t> + </a:t>
            </a:r>
            <a:r>
              <a:rPr lang="en-US" altLang="zh-CN" b="1" dirty="0">
                <a:solidFill>
                  <a:srgbClr val="C848B9"/>
                </a:solidFill>
                <a:latin typeface="+mn-ea"/>
                <a:cs typeface="Times New Roman" panose="02020603050405020304" pitchFamily="18" charset="0"/>
              </a:rPr>
              <a:t>Subject </a:t>
            </a:r>
            <a:r>
              <a:rPr lang="zh-CN" altLang="en-US" b="1" dirty="0">
                <a:solidFill>
                  <a:srgbClr val="C848B9"/>
                </a:solidFill>
                <a:latin typeface="+mn-ea"/>
                <a:cs typeface="Times New Roman" panose="02020603050405020304" pitchFamily="18" charset="0"/>
              </a:rPr>
              <a:t>:Conflict</a:t>
            </a:r>
            <a:endParaRPr lang="en-US" altLang="zh-CN" b="1" dirty="0">
              <a:solidFill>
                <a:srgbClr val="C848B9"/>
              </a:solidFill>
              <a:latin typeface="+mn-ea"/>
              <a:cs typeface="Times New Roman" panose="02020603050405020304" pitchFamily="18" charset="0"/>
            </a:endParaRPr>
          </a:p>
          <a:p>
            <a:r>
              <a:rPr lang="en-US" altLang="zh-CN" dirty="0" err="1">
                <a:latin typeface="+mn-ea"/>
                <a:cs typeface="Times New Roman" panose="02020603050405020304" pitchFamily="18" charset="0"/>
              </a:rPr>
              <a:t>bfBC</a:t>
            </a:r>
            <a:r>
              <a:rPr lang="en-US" altLang="zh-CN" dirty="0">
                <a:latin typeface="+mn-ea"/>
                <a:cs typeface="Times New Roman" panose="02020603050405020304" pitchFamily="18" charset="0"/>
              </a:rPr>
              <a:t> = </a:t>
            </a:r>
            <a:r>
              <a:rPr lang="zh-CN" altLang="en-US" dirty="0">
                <a:latin typeface="+mn-ea"/>
                <a:cs typeface="Times New Roman" panose="02020603050405020304" pitchFamily="18" charset="0"/>
              </a:rPr>
              <a:t>RT ~ Block*Conflict + s + </a:t>
            </a:r>
            <a:r>
              <a:rPr lang="en-US" altLang="zh-CN" dirty="0">
                <a:latin typeface="+mn-ea"/>
                <a:cs typeface="Times New Roman" panose="02020603050405020304" pitchFamily="18" charset="0"/>
              </a:rPr>
              <a:t>Subject </a:t>
            </a:r>
            <a:r>
              <a:rPr lang="zh-CN" altLang="en-US" dirty="0">
                <a:latin typeface="+mn-ea"/>
                <a:cs typeface="Times New Roman" panose="02020603050405020304" pitchFamily="18" charset="0"/>
              </a:rPr>
              <a:t>:Conflict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024F8AE-D524-4BC2-ECA6-6D304A629E63}"/>
              </a:ext>
            </a:extLst>
          </p:cNvPr>
          <p:cNvSpPr txBox="1"/>
          <p:nvPr/>
        </p:nvSpPr>
        <p:spPr>
          <a:xfrm>
            <a:off x="5581561" y="68347"/>
            <a:ext cx="2222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BF1 = </a:t>
            </a:r>
            <a:r>
              <a:rPr lang="en-US" altLang="zh-CN" dirty="0" err="1"/>
              <a:t>bfB</a:t>
            </a:r>
            <a:r>
              <a:rPr lang="en-US" altLang="zh-CN" dirty="0"/>
              <a:t>/bf &gt; 1</a:t>
            </a:r>
          </a:p>
          <a:p>
            <a:r>
              <a:rPr lang="en-US" altLang="zh-CN" dirty="0"/>
              <a:t>BF2 = </a:t>
            </a:r>
            <a:r>
              <a:rPr lang="en-US" altLang="zh-CN" dirty="0" err="1"/>
              <a:t>bfB</a:t>
            </a:r>
            <a:r>
              <a:rPr lang="en-US" altLang="zh-CN" dirty="0"/>
              <a:t>/</a:t>
            </a:r>
            <a:r>
              <a:rPr lang="en-US" altLang="zh-CN" dirty="0" err="1"/>
              <a:t>bfBC</a:t>
            </a:r>
            <a:r>
              <a:rPr lang="en-US" altLang="zh-CN" dirty="0"/>
              <a:t> &gt; 1</a:t>
            </a:r>
            <a:endParaRPr lang="zh-CN" alt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C1C73A27-A0C3-4ED3-CB75-81AE7410B932}"/>
              </a:ext>
            </a:extLst>
          </p:cNvPr>
          <p:cNvGrpSpPr/>
          <p:nvPr/>
        </p:nvGrpSpPr>
        <p:grpSpPr>
          <a:xfrm>
            <a:off x="0" y="1111292"/>
            <a:ext cx="8952051" cy="4438234"/>
            <a:chOff x="0" y="1111292"/>
            <a:chExt cx="8952051" cy="4438234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189D5A44-974B-F02A-3405-83012EEA6EA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6486"/>
            <a:stretch/>
          </p:blipFill>
          <p:spPr bwMode="auto">
            <a:xfrm>
              <a:off x="0" y="1111292"/>
              <a:ext cx="4396922" cy="11283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>
              <a:extLst>
                <a:ext uri="{FF2B5EF4-FFF2-40B4-BE49-F238E27FC236}">
                  <a16:creationId xmlns:a16="http://schemas.microsoft.com/office/drawing/2014/main" id="{2635DE48-FAFF-92BB-F5E7-80FACB99A38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6486"/>
            <a:stretch/>
          </p:blipFill>
          <p:spPr bwMode="auto">
            <a:xfrm>
              <a:off x="4555129" y="1111292"/>
              <a:ext cx="4396922" cy="11283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>
              <a:extLst>
                <a:ext uri="{FF2B5EF4-FFF2-40B4-BE49-F238E27FC236}">
                  <a16:creationId xmlns:a16="http://schemas.microsoft.com/office/drawing/2014/main" id="{F772E58C-45F3-0194-B855-3AB14B5ED65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6486"/>
            <a:stretch/>
          </p:blipFill>
          <p:spPr bwMode="auto">
            <a:xfrm>
              <a:off x="0" y="2766219"/>
              <a:ext cx="4396922" cy="11283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6" name="Picture 8">
              <a:extLst>
                <a:ext uri="{FF2B5EF4-FFF2-40B4-BE49-F238E27FC236}">
                  <a16:creationId xmlns:a16="http://schemas.microsoft.com/office/drawing/2014/main" id="{F7990154-AB83-E85D-C787-47E7FE85F76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6486"/>
            <a:stretch/>
          </p:blipFill>
          <p:spPr bwMode="auto">
            <a:xfrm>
              <a:off x="4555129" y="2766219"/>
              <a:ext cx="4396922" cy="11283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8" name="Picture 10">
              <a:extLst>
                <a:ext uri="{FF2B5EF4-FFF2-40B4-BE49-F238E27FC236}">
                  <a16:creationId xmlns:a16="http://schemas.microsoft.com/office/drawing/2014/main" id="{9F7B8117-5F09-BAC8-D864-CD0316B9C14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6486"/>
            <a:stretch/>
          </p:blipFill>
          <p:spPr bwMode="auto">
            <a:xfrm>
              <a:off x="0" y="4421146"/>
              <a:ext cx="4396922" cy="11283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0" name="Picture 12">
              <a:extLst>
                <a:ext uri="{FF2B5EF4-FFF2-40B4-BE49-F238E27FC236}">
                  <a16:creationId xmlns:a16="http://schemas.microsoft.com/office/drawing/2014/main" id="{8232FA63-C64C-C77D-74EE-D6046707CB0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6486"/>
            <a:stretch/>
          </p:blipFill>
          <p:spPr bwMode="auto">
            <a:xfrm>
              <a:off x="4555129" y="4421146"/>
              <a:ext cx="4396922" cy="11283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7294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6291072"/>
            <a:ext cx="1054608" cy="566928"/>
          </a:xfrm>
          <a:prstGeom prst="rect">
            <a:avLst/>
          </a:prstGeom>
          <a:solidFill>
            <a:srgbClr val="F962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3941064" cy="566928"/>
          </a:xfrm>
          <a:prstGeom prst="rect">
            <a:avLst/>
          </a:prstGeom>
          <a:solidFill>
            <a:srgbClr val="FD83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zh-TW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83A6C5C-6DDE-C421-B3BF-F0694B299AF6}"/>
              </a:ext>
            </a:extLst>
          </p:cNvPr>
          <p:cNvSpPr/>
          <p:nvPr/>
        </p:nvSpPr>
        <p:spPr>
          <a:xfrm>
            <a:off x="8979408" y="0"/>
            <a:ext cx="3212592" cy="6858000"/>
          </a:xfrm>
          <a:prstGeom prst="rect">
            <a:avLst/>
          </a:prstGeom>
          <a:solidFill>
            <a:srgbClr val="FEBA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TW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Reliability</a:t>
            </a:r>
          </a:p>
          <a:p>
            <a:pPr algn="ctr"/>
            <a:endParaRPr lang="en-US" altLang="zh-TW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对话气泡: 圆角矩形 15">
            <a:extLst>
              <a:ext uri="{FF2B5EF4-FFF2-40B4-BE49-F238E27FC236}">
                <a16:creationId xmlns:a16="http://schemas.microsoft.com/office/drawing/2014/main" id="{7B1CB744-246E-6F6E-C855-68622975BE68}"/>
              </a:ext>
            </a:extLst>
          </p:cNvPr>
          <p:cNvSpPr/>
          <p:nvPr/>
        </p:nvSpPr>
        <p:spPr>
          <a:xfrm>
            <a:off x="9246002" y="283464"/>
            <a:ext cx="2679404" cy="1737227"/>
          </a:xfrm>
          <a:prstGeom prst="wedgeRoundRectCallout">
            <a:avLst>
              <a:gd name="adj1" fmla="val 20834"/>
              <a:gd name="adj2" fmla="val 75965"/>
              <a:gd name="adj3" fmla="val 16667"/>
            </a:avLst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改进后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对试次要求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更低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D1FF91B-3927-00D8-DE26-021150D60CDB}"/>
              </a:ext>
            </a:extLst>
          </p:cNvPr>
          <p:cNvSpPr txBox="1"/>
          <p:nvPr/>
        </p:nvSpPr>
        <p:spPr>
          <a:xfrm>
            <a:off x="1168143" y="5388505"/>
            <a:ext cx="76741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横轴：实际上达到</a:t>
            </a:r>
            <a:r>
              <a:rPr lang="en-US" altLang="zh-CN" dirty="0"/>
              <a:t>0.8(0.9)</a:t>
            </a:r>
            <a:r>
              <a:rPr lang="zh-CN" altLang="en-US" dirty="0"/>
              <a:t>的信度需要的试次数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纵轴：理论上达到</a:t>
            </a:r>
            <a:r>
              <a:rPr lang="en-US" altLang="zh-CN" dirty="0"/>
              <a:t>0.8(0.9)</a:t>
            </a:r>
            <a:r>
              <a:rPr lang="zh-CN" altLang="en-US" dirty="0"/>
              <a:t>的信度需要的试次数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dirty="0"/>
              <a:t>如果图上线的斜率低，则说明少量试次就能达到足够的信度。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dirty="0"/>
              <a:t>比如</a:t>
            </a:r>
            <a:r>
              <a:rPr lang="en-US" altLang="zh-CN" dirty="0"/>
              <a:t>n(r = 0.8) = 46</a:t>
            </a:r>
            <a:r>
              <a:rPr lang="zh-CN" altLang="en-US" dirty="0"/>
              <a:t>，意味着每个实验条件</a:t>
            </a:r>
            <a:r>
              <a:rPr lang="en-US" altLang="zh-CN" dirty="0"/>
              <a:t>46</a:t>
            </a:r>
            <a:r>
              <a:rPr lang="zh-CN" altLang="en-US" dirty="0"/>
              <a:t>个试次之后，信度就已经达到</a:t>
            </a:r>
            <a:r>
              <a:rPr lang="en-US" altLang="zh-CN" dirty="0"/>
              <a:t>0.8</a:t>
            </a:r>
            <a:r>
              <a:rPr lang="zh-CN" altLang="en-US" dirty="0"/>
              <a:t>了，增加到</a:t>
            </a:r>
            <a:r>
              <a:rPr lang="en-US" altLang="zh-CN" dirty="0"/>
              <a:t>53</a:t>
            </a:r>
            <a:r>
              <a:rPr lang="zh-CN" altLang="en-US" dirty="0"/>
              <a:t>个试次，信度将达到</a:t>
            </a:r>
            <a:r>
              <a:rPr lang="en-US" altLang="zh-CN" dirty="0"/>
              <a:t>0.9</a:t>
            </a:r>
          </a:p>
        </p:txBody>
      </p: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4E88A285-F774-6E3B-806A-5EE34FEDBD0E}"/>
              </a:ext>
            </a:extLst>
          </p:cNvPr>
          <p:cNvGrpSpPr/>
          <p:nvPr/>
        </p:nvGrpSpPr>
        <p:grpSpPr>
          <a:xfrm>
            <a:off x="4592116" y="689294"/>
            <a:ext cx="4107652" cy="4563311"/>
            <a:chOff x="287073" y="986181"/>
            <a:chExt cx="4107652" cy="4563311"/>
          </a:xfrm>
        </p:grpSpPr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132F43B9-9A76-DD77-F192-EDA8DF84F28D}"/>
                </a:ext>
              </a:extLst>
            </p:cNvPr>
            <p:cNvGrpSpPr/>
            <p:nvPr/>
          </p:nvGrpSpPr>
          <p:grpSpPr>
            <a:xfrm>
              <a:off x="287073" y="1456547"/>
              <a:ext cx="4107652" cy="1611331"/>
              <a:chOff x="4343556" y="883790"/>
              <a:chExt cx="4107652" cy="1611331"/>
            </a:xfrm>
          </p:grpSpPr>
          <p:pic>
            <p:nvPicPr>
              <p:cNvPr id="23" name="图片 22">
                <a:extLst>
                  <a:ext uri="{FF2B5EF4-FFF2-40B4-BE49-F238E27FC236}">
                    <a16:creationId xmlns:a16="http://schemas.microsoft.com/office/drawing/2014/main" id="{C1C9D50B-162B-5B2A-0BE9-4276DF22420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b="49513"/>
              <a:stretch/>
            </p:blipFill>
            <p:spPr>
              <a:xfrm>
                <a:off x="4343556" y="883790"/>
                <a:ext cx="4107652" cy="1440310"/>
              </a:xfrm>
              <a:prstGeom prst="rect">
                <a:avLst/>
              </a:prstGeom>
            </p:spPr>
          </p:pic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12171360-6AA2-37E3-A617-877AF4480AC5}"/>
                  </a:ext>
                </a:extLst>
              </p:cNvPr>
              <p:cNvSpPr txBox="1"/>
              <p:nvPr/>
            </p:nvSpPr>
            <p:spPr>
              <a:xfrm>
                <a:off x="4993163" y="2248900"/>
                <a:ext cx="639369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000" dirty="0"/>
                  <a:t>Flanker</a:t>
                </a:r>
                <a:endParaRPr lang="zh-CN" altLang="en-US" sz="1000" dirty="0"/>
              </a:p>
            </p:txBody>
          </p:sp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43ACB5D8-D89C-D56F-9860-708D5C90469D}"/>
                  </a:ext>
                </a:extLst>
              </p:cNvPr>
              <p:cNvSpPr txBox="1"/>
              <p:nvPr/>
            </p:nvSpPr>
            <p:spPr>
              <a:xfrm>
                <a:off x="6322585" y="2248900"/>
                <a:ext cx="690720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000" dirty="0"/>
                  <a:t>Flanker2</a:t>
                </a:r>
                <a:endParaRPr lang="zh-CN" altLang="en-US" sz="1000" dirty="0"/>
              </a:p>
            </p:txBody>
          </p:sp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A7DE1C12-A503-0B34-4961-1AAC7FC21065}"/>
                  </a:ext>
                </a:extLst>
              </p:cNvPr>
              <p:cNvSpPr txBox="1"/>
              <p:nvPr/>
            </p:nvSpPr>
            <p:spPr>
              <a:xfrm>
                <a:off x="7629047" y="2248900"/>
                <a:ext cx="774536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000" dirty="0" err="1"/>
                  <a:t>Stroopon</a:t>
                </a:r>
                <a:endParaRPr lang="zh-CN" altLang="en-US" sz="1000" dirty="0"/>
              </a:p>
            </p:txBody>
          </p:sp>
        </p:grp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60B24FC4-ECF2-3034-F29B-389214E23A6F}"/>
                </a:ext>
              </a:extLst>
            </p:cNvPr>
            <p:cNvGrpSpPr/>
            <p:nvPr/>
          </p:nvGrpSpPr>
          <p:grpSpPr>
            <a:xfrm>
              <a:off x="287073" y="3957497"/>
              <a:ext cx="4107652" cy="1591995"/>
              <a:chOff x="4343556" y="3850064"/>
              <a:chExt cx="4107652" cy="1591995"/>
            </a:xfrm>
          </p:grpSpPr>
          <p:pic>
            <p:nvPicPr>
              <p:cNvPr id="24" name="图片 23">
                <a:extLst>
                  <a:ext uri="{FF2B5EF4-FFF2-40B4-BE49-F238E27FC236}">
                    <a16:creationId xmlns:a16="http://schemas.microsoft.com/office/drawing/2014/main" id="{F6226F61-0764-92F3-BAC1-B1910CC7764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49513"/>
              <a:stretch/>
            </p:blipFill>
            <p:spPr>
              <a:xfrm>
                <a:off x="4343556" y="3850064"/>
                <a:ext cx="4107652" cy="1440310"/>
              </a:xfrm>
              <a:prstGeom prst="rect">
                <a:avLst/>
              </a:prstGeom>
            </p:spPr>
          </p:pic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880B50C2-E778-E40E-8B5D-018D60D272FC}"/>
                  </a:ext>
                </a:extLst>
              </p:cNvPr>
              <p:cNvSpPr txBox="1"/>
              <p:nvPr/>
            </p:nvSpPr>
            <p:spPr>
              <a:xfrm>
                <a:off x="4864659" y="5195838"/>
                <a:ext cx="774535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000" dirty="0"/>
                  <a:t>Stroopon2</a:t>
                </a:r>
                <a:endParaRPr lang="zh-CN" altLang="en-US" sz="1000" dirty="0"/>
              </a:p>
            </p:txBody>
          </p:sp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7D35B846-9ABD-EBBD-D884-8ED874F800B9}"/>
                  </a:ext>
                </a:extLst>
              </p:cNvPr>
              <p:cNvSpPr txBox="1"/>
              <p:nvPr/>
            </p:nvSpPr>
            <p:spPr>
              <a:xfrm>
                <a:off x="6300672" y="5195838"/>
                <a:ext cx="690720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000" dirty="0"/>
                  <a:t>Simon2</a:t>
                </a:r>
                <a:endParaRPr lang="zh-CN" altLang="en-US" sz="1000" dirty="0"/>
              </a:p>
            </p:txBody>
          </p:sp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7A65D1C7-80BC-B30F-0097-E493D56913C8}"/>
                  </a:ext>
                </a:extLst>
              </p:cNvPr>
              <p:cNvSpPr txBox="1"/>
              <p:nvPr/>
            </p:nvSpPr>
            <p:spPr>
              <a:xfrm>
                <a:off x="7645234" y="5195838"/>
                <a:ext cx="774536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000" dirty="0"/>
                  <a:t>Stroop2</a:t>
                </a:r>
                <a:endParaRPr lang="zh-CN" altLang="en-US" sz="1000" dirty="0"/>
              </a:p>
            </p:txBody>
          </p:sp>
        </p:grp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C80BF107-B7A6-65FC-DA37-BF5184E745D8}"/>
                </a:ext>
              </a:extLst>
            </p:cNvPr>
            <p:cNvSpPr txBox="1"/>
            <p:nvPr/>
          </p:nvSpPr>
          <p:spPr>
            <a:xfrm>
              <a:off x="1641667" y="986181"/>
              <a:ext cx="189576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 dirty="0"/>
                <a:t>Gamified Task</a:t>
              </a: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948AB2B6-5A55-8C4E-E964-237CB44518BF}"/>
                </a:ext>
              </a:extLst>
            </p:cNvPr>
            <p:cNvSpPr txBox="1"/>
            <p:nvPr/>
          </p:nvSpPr>
          <p:spPr>
            <a:xfrm>
              <a:off x="1641667" y="3453716"/>
              <a:ext cx="189576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 dirty="0"/>
                <a:t>Gamified Task</a:t>
              </a:r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F99CE49D-E219-3893-5834-031BFDC8E10C}"/>
              </a:ext>
            </a:extLst>
          </p:cNvPr>
          <p:cNvGrpSpPr/>
          <p:nvPr/>
        </p:nvGrpSpPr>
        <p:grpSpPr>
          <a:xfrm>
            <a:off x="1029876" y="3113755"/>
            <a:ext cx="2743200" cy="2171104"/>
            <a:chOff x="5264189" y="3429196"/>
            <a:chExt cx="2743200" cy="2171104"/>
          </a:xfrm>
        </p:grpSpPr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3D6B8224-C9C6-77A0-093D-082192C64848}"/>
                </a:ext>
              </a:extLst>
            </p:cNvPr>
            <p:cNvGrpSpPr/>
            <p:nvPr/>
          </p:nvGrpSpPr>
          <p:grpSpPr>
            <a:xfrm>
              <a:off x="5264189" y="3989255"/>
              <a:ext cx="2743200" cy="1611045"/>
              <a:chOff x="1460375" y="2715563"/>
              <a:chExt cx="2743200" cy="1611045"/>
            </a:xfrm>
          </p:grpSpPr>
          <p:pic>
            <p:nvPicPr>
              <p:cNvPr id="34" name="图片 33">
                <a:extLst>
                  <a:ext uri="{FF2B5EF4-FFF2-40B4-BE49-F238E27FC236}">
                    <a16:creationId xmlns:a16="http://schemas.microsoft.com/office/drawing/2014/main" id="{86066243-6FE8-2D6B-A4BB-956E6D06E1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60375" y="2715563"/>
                <a:ext cx="2743200" cy="1420318"/>
              </a:xfrm>
              <a:prstGeom prst="rect">
                <a:avLst/>
              </a:prstGeom>
            </p:spPr>
          </p:pic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6783EA75-C3F7-D68A-7F13-46FF16DB8970}"/>
                  </a:ext>
                </a:extLst>
              </p:cNvPr>
              <p:cNvSpPr txBox="1"/>
              <p:nvPr/>
            </p:nvSpPr>
            <p:spPr>
              <a:xfrm>
                <a:off x="2012606" y="4080387"/>
                <a:ext cx="652120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000" dirty="0"/>
                  <a:t>Flanker2</a:t>
                </a:r>
              </a:p>
            </p:txBody>
          </p:sp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F47B60B5-EC03-FF4E-F1DB-2E9B03B142F9}"/>
                  </a:ext>
                </a:extLst>
              </p:cNvPr>
              <p:cNvSpPr txBox="1"/>
              <p:nvPr/>
            </p:nvSpPr>
            <p:spPr>
              <a:xfrm>
                <a:off x="3366030" y="4080387"/>
                <a:ext cx="797718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000" dirty="0"/>
                  <a:t>Stroopon2</a:t>
                </a:r>
              </a:p>
            </p:txBody>
          </p:sp>
        </p:grp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13B31CDD-D09A-1FFB-6E0E-EA77D2FCF1C6}"/>
                </a:ext>
              </a:extLst>
            </p:cNvPr>
            <p:cNvSpPr txBox="1"/>
            <p:nvPr/>
          </p:nvSpPr>
          <p:spPr>
            <a:xfrm>
              <a:off x="5553039" y="3429196"/>
              <a:ext cx="226805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 dirty="0"/>
                <a:t>Non-gamified Task</a:t>
              </a: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D50945E2-4067-969F-5119-E704694F7677}"/>
              </a:ext>
            </a:extLst>
          </p:cNvPr>
          <p:cNvGrpSpPr/>
          <p:nvPr/>
        </p:nvGrpSpPr>
        <p:grpSpPr>
          <a:xfrm>
            <a:off x="522076" y="730831"/>
            <a:ext cx="3805428" cy="2027270"/>
            <a:chOff x="4784353" y="1015679"/>
            <a:chExt cx="3805428" cy="2027270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242B7905-D4B4-B467-BF7B-CDAD68067432}"/>
                </a:ext>
              </a:extLst>
            </p:cNvPr>
            <p:cNvGrpSpPr/>
            <p:nvPr/>
          </p:nvGrpSpPr>
          <p:grpSpPr>
            <a:xfrm>
              <a:off x="4784353" y="1460193"/>
              <a:ext cx="3805428" cy="1582756"/>
              <a:chOff x="1149858" y="1978352"/>
              <a:chExt cx="3805428" cy="1582756"/>
            </a:xfrm>
          </p:grpSpPr>
          <p:pic>
            <p:nvPicPr>
              <p:cNvPr id="3" name="图片 2">
                <a:extLst>
                  <a:ext uri="{FF2B5EF4-FFF2-40B4-BE49-F238E27FC236}">
                    <a16:creationId xmlns:a16="http://schemas.microsoft.com/office/drawing/2014/main" id="{4D56E0B8-9896-3215-B194-2D900B374B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49858" y="1978352"/>
                <a:ext cx="3805428" cy="1365110"/>
              </a:xfrm>
              <a:prstGeom prst="rect">
                <a:avLst/>
              </a:prstGeom>
            </p:spPr>
          </p:pic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6D1EB6B-70A5-EA0C-6FCD-50FDE8E3B584}"/>
                  </a:ext>
                </a:extLst>
              </p:cNvPr>
              <p:cNvSpPr txBox="1"/>
              <p:nvPr/>
            </p:nvSpPr>
            <p:spPr>
              <a:xfrm>
                <a:off x="1695690" y="3314514"/>
                <a:ext cx="539690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000" dirty="0"/>
                  <a:t>Simon</a:t>
                </a:r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D73F95F-B202-50E6-3A91-235BE369AE3B}"/>
                  </a:ext>
                </a:extLst>
              </p:cNvPr>
              <p:cNvSpPr txBox="1"/>
              <p:nvPr/>
            </p:nvSpPr>
            <p:spPr>
              <a:xfrm>
                <a:off x="2949465" y="3314514"/>
                <a:ext cx="564356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000" dirty="0"/>
                  <a:t>Stroop</a:t>
                </a:r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162FCBF7-B207-6A83-D0B3-FC658627E3F9}"/>
                  </a:ext>
                </a:extLst>
              </p:cNvPr>
              <p:cNvSpPr txBox="1"/>
              <p:nvPr/>
            </p:nvSpPr>
            <p:spPr>
              <a:xfrm>
                <a:off x="4218670" y="3314887"/>
                <a:ext cx="639369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000" dirty="0"/>
                  <a:t>Flanker</a:t>
                </a:r>
              </a:p>
            </p:txBody>
          </p:sp>
        </p:grp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62850C73-1619-E694-3F83-DADB3799BD60}"/>
                </a:ext>
              </a:extLst>
            </p:cNvPr>
            <p:cNvSpPr txBox="1"/>
            <p:nvPr/>
          </p:nvSpPr>
          <p:spPr>
            <a:xfrm>
              <a:off x="6042860" y="1015679"/>
              <a:ext cx="164655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1" dirty="0"/>
                <a:t>Original </a:t>
              </a:r>
              <a:r>
                <a:rPr lang="zh-CN" altLang="en-US" b="1" dirty="0"/>
                <a:t>Task</a:t>
              </a: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DF94ABAE-CAA9-8D38-FB3E-7F3769DC10BB}"/>
              </a:ext>
            </a:extLst>
          </p:cNvPr>
          <p:cNvSpPr/>
          <p:nvPr/>
        </p:nvSpPr>
        <p:spPr>
          <a:xfrm>
            <a:off x="1466850" y="3673814"/>
            <a:ext cx="767377" cy="420076"/>
          </a:xfrm>
          <a:prstGeom prst="rect">
            <a:avLst/>
          </a:prstGeom>
          <a:noFill/>
          <a:ln w="38100">
            <a:solidFill>
              <a:srgbClr val="C848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498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6291072"/>
            <a:ext cx="1054608" cy="566928"/>
          </a:xfrm>
          <a:prstGeom prst="rect">
            <a:avLst/>
          </a:prstGeom>
          <a:solidFill>
            <a:srgbClr val="F962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3941064" cy="566928"/>
          </a:xfrm>
          <a:prstGeom prst="rect">
            <a:avLst/>
          </a:prstGeom>
          <a:solidFill>
            <a:srgbClr val="FD83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TW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83A6C5C-6DDE-C421-B3BF-F0694B299AF6}"/>
              </a:ext>
            </a:extLst>
          </p:cNvPr>
          <p:cNvSpPr/>
          <p:nvPr/>
        </p:nvSpPr>
        <p:spPr>
          <a:xfrm>
            <a:off x="8979408" y="0"/>
            <a:ext cx="3212592" cy="6858000"/>
          </a:xfrm>
          <a:prstGeom prst="rect">
            <a:avLst/>
          </a:prstGeom>
          <a:solidFill>
            <a:srgbClr val="FEBA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TW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Reliability</a:t>
            </a:r>
          </a:p>
          <a:p>
            <a:pPr algn="ctr"/>
            <a:endParaRPr lang="en-US" altLang="zh-TW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对话气泡: 圆角矩形 15">
            <a:extLst>
              <a:ext uri="{FF2B5EF4-FFF2-40B4-BE49-F238E27FC236}">
                <a16:creationId xmlns:a16="http://schemas.microsoft.com/office/drawing/2014/main" id="{7B1CB744-246E-6F6E-C855-68622975BE68}"/>
              </a:ext>
            </a:extLst>
          </p:cNvPr>
          <p:cNvSpPr/>
          <p:nvPr/>
        </p:nvSpPr>
        <p:spPr>
          <a:xfrm>
            <a:off x="9246002" y="283464"/>
            <a:ext cx="2679404" cy="1737227"/>
          </a:xfrm>
          <a:prstGeom prst="wedgeRoundRectCallout">
            <a:avLst>
              <a:gd name="adj1" fmla="val 20834"/>
              <a:gd name="adj2" fmla="val 75965"/>
              <a:gd name="adj3" fmla="val 16667"/>
            </a:avLst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信度悖论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D02B7AF9-0553-E9EA-E8E0-E7B9AAB469DD}"/>
              </a:ext>
            </a:extLst>
          </p:cNvPr>
          <p:cNvSpPr txBox="1"/>
          <p:nvPr/>
        </p:nvSpPr>
        <p:spPr>
          <a:xfrm>
            <a:off x="410763" y="943643"/>
            <a:ext cx="812525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b="1" dirty="0"/>
              <a:t>信度悖论</a:t>
            </a:r>
            <a:r>
              <a:rPr lang="en-US" altLang="zh-CN" b="1" dirty="0"/>
              <a:t>(Reliability Paradox)</a:t>
            </a:r>
            <a:r>
              <a:rPr lang="zh-CN" altLang="en-US" dirty="0"/>
              <a:t>，一个稳定的实验效应，不一定代表稳定的个体差异 </a:t>
            </a:r>
            <a:r>
              <a:rPr lang="en-US" altLang="zh-CN" dirty="0">
                <a:solidFill>
                  <a:srgbClr val="C848B9"/>
                </a:solidFill>
              </a:rPr>
              <a:t>(</a:t>
            </a:r>
            <a:r>
              <a:rPr lang="en-US" altLang="zh-TW" dirty="0" err="1">
                <a:solidFill>
                  <a:srgbClr val="C848B9"/>
                </a:solidFill>
              </a:rPr>
              <a:t>Logie</a:t>
            </a:r>
            <a:r>
              <a:rPr lang="en-US" altLang="zh-TW" dirty="0">
                <a:solidFill>
                  <a:srgbClr val="C848B9"/>
                </a:solidFill>
              </a:rPr>
              <a:t> et al., 1996</a:t>
            </a:r>
            <a:r>
              <a:rPr lang="en-US" altLang="zh-CN" dirty="0">
                <a:solidFill>
                  <a:srgbClr val="C848B9"/>
                </a:solidFill>
              </a:rPr>
              <a:t>).</a:t>
            </a:r>
            <a:r>
              <a:rPr lang="en-US" altLang="zh-CN" dirty="0"/>
              <a:t> </a:t>
            </a:r>
            <a:r>
              <a:rPr lang="zh-CN" altLang="en-US" dirty="0"/>
              <a:t>这是由于</a:t>
            </a:r>
            <a:r>
              <a:rPr lang="zh-CN" altLang="en-US" b="1" u="sng" dirty="0"/>
              <a:t>反应时的差异</a:t>
            </a:r>
            <a:r>
              <a:rPr lang="zh-CN" altLang="en-US" dirty="0"/>
              <a:t>会被实验中的噪声影响 </a:t>
            </a:r>
            <a:r>
              <a:rPr lang="en-US" altLang="zh-CN" dirty="0">
                <a:solidFill>
                  <a:srgbClr val="C848B9"/>
                </a:solidFill>
              </a:rPr>
              <a:t>(</a:t>
            </a:r>
            <a:r>
              <a:rPr lang="en-US" altLang="zh-TW" dirty="0">
                <a:solidFill>
                  <a:srgbClr val="C848B9"/>
                </a:solidFill>
              </a:rPr>
              <a:t>Overall &amp; Woodward, 1975</a:t>
            </a:r>
            <a:r>
              <a:rPr lang="en-US" altLang="zh-CN" dirty="0">
                <a:solidFill>
                  <a:srgbClr val="C848B9"/>
                </a:solidFill>
              </a:rPr>
              <a:t>). </a:t>
            </a:r>
          </a:p>
          <a:p>
            <a:pPr marL="342900" indent="-342900">
              <a:buFontTx/>
              <a:buAutoNum type="arabicPeriod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dirty="0"/>
              <a:t>总变异</a:t>
            </a:r>
            <a:r>
              <a:rPr lang="en-US" altLang="zh-CN" dirty="0"/>
              <a:t>=</a:t>
            </a:r>
            <a:r>
              <a:rPr lang="zh-CN" altLang="en-US" dirty="0"/>
              <a:t>特质的变异</a:t>
            </a:r>
            <a:r>
              <a:rPr lang="en-US" altLang="zh-CN" dirty="0"/>
              <a:t>+</a:t>
            </a:r>
            <a:r>
              <a:rPr lang="zh-CN" altLang="en-US" dirty="0"/>
              <a:t>状态的变异。</a:t>
            </a:r>
            <a:endParaRPr lang="en-US" altLang="zh-CN" dirty="0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zh-CN" altLang="en-US" dirty="0"/>
              <a:t>换句话说，个体的某个特质是真值，但是个体可能每次做实验时的状态有高低，所以反应时才有差异。</a:t>
            </a:r>
            <a:endParaRPr lang="en-US" altLang="zh-CN" dirty="0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BA09AA07-92B8-87A7-620F-8510A1B0ECF4}"/>
              </a:ext>
            </a:extLst>
          </p:cNvPr>
          <p:cNvGrpSpPr/>
          <p:nvPr/>
        </p:nvGrpSpPr>
        <p:grpSpPr>
          <a:xfrm>
            <a:off x="1000943" y="3250253"/>
            <a:ext cx="6717139" cy="1136722"/>
            <a:chOff x="1054608" y="3553411"/>
            <a:chExt cx="6717139" cy="1136722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181B9DC0-463D-98C3-EC10-25B1AED112E5}"/>
                </a:ext>
              </a:extLst>
            </p:cNvPr>
            <p:cNvGrpSpPr/>
            <p:nvPr/>
          </p:nvGrpSpPr>
          <p:grpSpPr>
            <a:xfrm>
              <a:off x="1054608" y="3553411"/>
              <a:ext cx="6717139" cy="1136722"/>
              <a:chOff x="621793" y="3553411"/>
              <a:chExt cx="6717139" cy="113672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" name="文本框 1">
                    <a:extLst>
                      <a:ext uri="{FF2B5EF4-FFF2-40B4-BE49-F238E27FC236}">
                        <a16:creationId xmlns:a16="http://schemas.microsoft.com/office/drawing/2014/main" id="{D617AECF-94D5-18E2-EB13-6BC4578051AD}"/>
                      </a:ext>
                    </a:extLst>
                  </p:cNvPr>
                  <p:cNvSpPr txBox="1"/>
                  <p:nvPr/>
                </p:nvSpPr>
                <p:spPr>
                  <a:xfrm>
                    <a:off x="621793" y="3553411"/>
                    <a:ext cx="2248885" cy="111908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sz="3200" i="1" smtClean="0">
                              <a:solidFill>
                                <a:srgbClr val="C848B9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zh-CN" altLang="en-US" sz="3200" i="0">
                              <a:solidFill>
                                <a:srgbClr val="C848B9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zh-CN" altLang="en-US" sz="3200" i="1">
                                  <a:solidFill>
                                    <a:srgbClr val="C848B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zh-CN" altLang="en-US" sz="3200" i="1">
                                      <a:solidFill>
                                        <a:srgbClr val="C848B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3200" i="1">
                                      <a:solidFill>
                                        <a:srgbClr val="C848B9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zh-CN" altLang="en-US" sz="3200" i="1">
                                      <a:solidFill>
                                        <a:srgbClr val="C848B9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  <m:sup>
                                  <m:r>
                                    <a:rPr lang="zh-CN" altLang="en-US" sz="3200" i="0">
                                      <a:solidFill>
                                        <a:srgbClr val="C848B9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zh-CN" altLang="en-US" sz="3200" i="1">
                                      <a:solidFill>
                                        <a:srgbClr val="C848B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3200" i="1">
                                      <a:solidFill>
                                        <a:srgbClr val="C848B9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zh-CN" altLang="en-US" sz="3200" i="1">
                                      <a:solidFill>
                                        <a:srgbClr val="C848B9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  <m:sup>
                                  <m:r>
                                    <a:rPr lang="zh-CN" altLang="en-US" sz="3200" i="0">
                                      <a:solidFill>
                                        <a:srgbClr val="C848B9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zh-CN" altLang="en-US" sz="3200" i="0">
                                  <a:solidFill>
                                    <a:srgbClr val="C848B9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zh-CN" altLang="en-US" sz="3200" i="1">
                                      <a:solidFill>
                                        <a:srgbClr val="C848B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3200" i="1">
                                      <a:solidFill>
                                        <a:srgbClr val="C848B9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zh-CN" altLang="en-US" sz="3200" i="1">
                                      <a:solidFill>
                                        <a:srgbClr val="C848B9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  <m:sup>
                                  <m:r>
                                    <a:rPr lang="zh-CN" altLang="en-US" sz="3200" i="0">
                                      <a:solidFill>
                                        <a:srgbClr val="C848B9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oMath>
                      </m:oMathPara>
                    </a14:m>
                    <a:endParaRPr lang="zh-CN" altLang="en-US" sz="3200" dirty="0">
                      <a:solidFill>
                        <a:srgbClr val="C848B9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" name="文本框 1">
                    <a:extLst>
                      <a:ext uri="{FF2B5EF4-FFF2-40B4-BE49-F238E27FC236}">
                        <a16:creationId xmlns:a16="http://schemas.microsoft.com/office/drawing/2014/main" id="{D617AECF-94D5-18E2-EB13-6BC4578051A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1793" y="3553411"/>
                    <a:ext cx="2248885" cy="111908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" name="文本框 2">
                    <a:extLst>
                      <a:ext uri="{FF2B5EF4-FFF2-40B4-BE49-F238E27FC236}">
                        <a16:creationId xmlns:a16="http://schemas.microsoft.com/office/drawing/2014/main" id="{59094F5A-6F08-DA08-9AAF-C8EA7992966C}"/>
                      </a:ext>
                    </a:extLst>
                  </p:cNvPr>
                  <p:cNvSpPr txBox="1"/>
                  <p:nvPr/>
                </p:nvSpPr>
                <p:spPr>
                  <a:xfrm>
                    <a:off x="3415552" y="3557000"/>
                    <a:ext cx="1784206" cy="99783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zh-CN" altLang="en-US" sz="3200" i="1" smtClean="0">
                                  <a:solidFill>
                                    <a:srgbClr val="C848B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3200" i="1">
                                  <a:solidFill>
                                    <a:srgbClr val="C848B9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zh-CN" altLang="en-US" sz="3200" i="1">
                                  <a:solidFill>
                                    <a:srgbClr val="C848B9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zh-CN" altLang="en-US" sz="3200" i="0">
                                  <a:solidFill>
                                    <a:srgbClr val="C848B9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zh-CN" altLang="en-US" sz="3200" i="0">
                              <a:solidFill>
                                <a:srgbClr val="C848B9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zh-CN" altLang="en-US" sz="3200" i="1">
                                  <a:solidFill>
                                    <a:srgbClr val="C848B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3200" i="0">
                                  <a:solidFill>
                                    <a:srgbClr val="C848B9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Sup>
                                <m:sSubSupPr>
                                  <m:ctrlPr>
                                    <a:rPr lang="zh-CN" altLang="en-US" sz="3200" i="1">
                                      <a:solidFill>
                                        <a:srgbClr val="C848B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3200" i="1">
                                      <a:solidFill>
                                        <a:srgbClr val="C848B9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sz="3200" b="0" i="0" smtClean="0">
                                      <a:solidFill>
                                        <a:srgbClr val="C848B9"/>
                                      </a:solidFill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sub>
                                <m:sup>
                                  <m:r>
                                    <a:rPr lang="zh-CN" altLang="en-US" sz="3200" i="0">
                                      <a:solidFill>
                                        <a:srgbClr val="C848B9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zh-CN" altLang="en-US" sz="3200" i="1">
                                  <a:solidFill>
                                    <a:srgbClr val="C848B9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</m:oMath>
                      </m:oMathPara>
                    </a14:m>
                    <a:endParaRPr lang="zh-CN" altLang="en-US" sz="3200" dirty="0">
                      <a:solidFill>
                        <a:srgbClr val="C848B9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" name="文本框 2">
                    <a:extLst>
                      <a:ext uri="{FF2B5EF4-FFF2-40B4-BE49-F238E27FC236}">
                        <a16:creationId xmlns:a16="http://schemas.microsoft.com/office/drawing/2014/main" id="{59094F5A-6F08-DA08-9AAF-C8EA7992966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15552" y="3557000"/>
                    <a:ext cx="1784206" cy="99783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文本框 5">
                    <a:extLst>
                      <a:ext uri="{FF2B5EF4-FFF2-40B4-BE49-F238E27FC236}">
                        <a16:creationId xmlns:a16="http://schemas.microsoft.com/office/drawing/2014/main" id="{695D583A-51E7-0297-8818-259E430D4FF0}"/>
                      </a:ext>
                    </a:extLst>
                  </p:cNvPr>
                  <p:cNvSpPr txBox="1"/>
                  <p:nvPr/>
                </p:nvSpPr>
                <p:spPr>
                  <a:xfrm>
                    <a:off x="5744632" y="3674599"/>
                    <a:ext cx="1594300" cy="101553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sz="3200" i="1" smtClean="0">
                              <a:solidFill>
                                <a:srgbClr val="C848B9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  <m:r>
                            <a:rPr lang="zh-CN" altLang="en-US" sz="3200" i="1" smtClean="0">
                              <a:solidFill>
                                <a:srgbClr val="C848B9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zh-CN" altLang="en-US" sz="3200" i="1" smtClean="0">
                                  <a:solidFill>
                                    <a:srgbClr val="C848B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zh-CN" altLang="en-US" sz="3200" i="1" smtClean="0">
                                      <a:solidFill>
                                        <a:srgbClr val="C848B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3200" i="1" smtClean="0">
                                      <a:solidFill>
                                        <a:srgbClr val="C848B9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zh-CN" sz="3200" b="0" i="1" smtClean="0">
                                      <a:solidFill>
                                        <a:srgbClr val="C848B9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zh-CN" altLang="en-US" sz="3200" i="1" smtClean="0">
                                      <a:solidFill>
                                        <a:srgbClr val="C848B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3200" i="1" smtClean="0">
                                      <a:solidFill>
                                        <a:srgbClr val="C848B9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zh-CN" altLang="en-US" sz="3200" i="1" smtClean="0">
                                      <a:solidFill>
                                        <a:srgbClr val="C848B9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den>
                          </m:f>
                        </m:oMath>
                      </m:oMathPara>
                    </a14:m>
                    <a:endParaRPr lang="zh-CN" altLang="en-US" sz="3200" dirty="0">
                      <a:solidFill>
                        <a:srgbClr val="C848B9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" name="文本框 5">
                    <a:extLst>
                      <a:ext uri="{FF2B5EF4-FFF2-40B4-BE49-F238E27FC236}">
                        <a16:creationId xmlns:a16="http://schemas.microsoft.com/office/drawing/2014/main" id="{695D583A-51E7-0297-8818-259E430D4FF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44632" y="3674599"/>
                    <a:ext cx="1594300" cy="101553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4" name="十字形 13">
              <a:extLst>
                <a:ext uri="{FF2B5EF4-FFF2-40B4-BE49-F238E27FC236}">
                  <a16:creationId xmlns:a16="http://schemas.microsoft.com/office/drawing/2014/main" id="{E9B4FC60-2D5A-152D-CE3E-3C91A06D0E3F}"/>
                </a:ext>
              </a:extLst>
            </p:cNvPr>
            <p:cNvSpPr/>
            <p:nvPr/>
          </p:nvSpPr>
          <p:spPr>
            <a:xfrm>
              <a:off x="3410083" y="3960701"/>
              <a:ext cx="331694" cy="323150"/>
            </a:xfrm>
            <a:prstGeom prst="plus">
              <a:avLst>
                <a:gd name="adj" fmla="val 42821"/>
              </a:avLst>
            </a:prstGeom>
            <a:solidFill>
              <a:srgbClr val="C848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848B9"/>
                </a:solidFill>
              </a:endParaRPr>
            </a:p>
          </p:txBody>
        </p:sp>
        <p:sp>
          <p:nvSpPr>
            <p:cNvPr id="17" name="十字形 16">
              <a:extLst>
                <a:ext uri="{FF2B5EF4-FFF2-40B4-BE49-F238E27FC236}">
                  <a16:creationId xmlns:a16="http://schemas.microsoft.com/office/drawing/2014/main" id="{898B1BC2-2DB6-C25D-D664-B9572489CF1F}"/>
                </a:ext>
              </a:extLst>
            </p:cNvPr>
            <p:cNvSpPr/>
            <p:nvPr/>
          </p:nvSpPr>
          <p:spPr>
            <a:xfrm>
              <a:off x="5845753" y="3960701"/>
              <a:ext cx="331694" cy="323150"/>
            </a:xfrm>
            <a:prstGeom prst="plus">
              <a:avLst>
                <a:gd name="adj" fmla="val 42821"/>
              </a:avLst>
            </a:prstGeom>
            <a:solidFill>
              <a:srgbClr val="C848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848B9"/>
                </a:solidFill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706D47E0-F9D5-F298-5B5B-7456A16297AA}"/>
              </a:ext>
            </a:extLst>
          </p:cNvPr>
          <p:cNvGrpSpPr/>
          <p:nvPr/>
        </p:nvGrpSpPr>
        <p:grpSpPr>
          <a:xfrm>
            <a:off x="2743639" y="4844012"/>
            <a:ext cx="3886331" cy="1071512"/>
            <a:chOff x="1999130" y="5061150"/>
            <a:chExt cx="3886331" cy="10715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8E12C76F-9DA8-A1B7-3281-97E05567532C}"/>
                    </a:ext>
                  </a:extLst>
                </p:cNvPr>
                <p:cNvSpPr txBox="1"/>
                <p:nvPr/>
              </p:nvSpPr>
              <p:spPr>
                <a:xfrm>
                  <a:off x="3133041" y="5061150"/>
                  <a:ext cx="2752420" cy="107151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3200" i="1" smtClean="0">
                            <a:solidFill>
                              <a:srgbClr val="C848B9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zh-CN" altLang="en-US" sz="3200" i="0">
                            <a:solidFill>
                              <a:srgbClr val="C848B9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zh-CN" altLang="en-US" sz="3200" i="1">
                                <a:solidFill>
                                  <a:srgbClr val="C848B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3200" i="0">
                                <a:solidFill>
                                  <a:srgbClr val="C848B9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zh-CN" altLang="en-US" sz="3200" i="1">
                                    <a:solidFill>
                                      <a:srgbClr val="C848B9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3200" i="1">
                                    <a:solidFill>
                                      <a:srgbClr val="C848B9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zh-CN" altLang="en-US" sz="3200" i="0">
                                    <a:solidFill>
                                      <a:srgbClr val="C848B9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zh-CN" altLang="en-US" sz="3200" i="1">
                                    <a:solidFill>
                                      <a:srgbClr val="C848B9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3200" i="1">
                                    <a:solidFill>
                                      <a:srgbClr val="C848B9"/>
                                    </a:solidFill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  <m:sup>
                                <m:r>
                                  <a:rPr lang="zh-CN" altLang="en-US" sz="3200" i="0">
                                    <a:solidFill>
                                      <a:srgbClr val="C848B9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zh-CN" altLang="en-US" sz="3200" i="1">
                                    <a:solidFill>
                                      <a:srgbClr val="C848B9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3200" i="0">
                                    <a:solidFill>
                                      <a:srgbClr val="C848B9"/>
                                    </a:solidFill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p>
                                  <m:sSupPr>
                                    <m:ctrlPr>
                                      <a:rPr lang="zh-CN" altLang="en-US" sz="3200" i="1">
                                        <a:solidFill>
                                          <a:srgbClr val="C848B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3200" i="1">
                                        <a:solidFill>
                                          <a:srgbClr val="C848B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p>
                                    <m:r>
                                      <a:rPr lang="zh-CN" altLang="en-US" sz="3200" i="0">
                                        <a:solidFill>
                                          <a:srgbClr val="C848B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den>
                        </m:f>
                      </m:oMath>
                    </m:oMathPara>
                  </a14:m>
                  <a:endParaRPr lang="zh-CN" altLang="en-US" sz="3200" dirty="0">
                    <a:solidFill>
                      <a:srgbClr val="C848B9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8E12C76F-9DA8-A1B7-3281-97E0556753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3041" y="5061150"/>
                  <a:ext cx="2752420" cy="107151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箭头: 右 18">
              <a:extLst>
                <a:ext uri="{FF2B5EF4-FFF2-40B4-BE49-F238E27FC236}">
                  <a16:creationId xmlns:a16="http://schemas.microsoft.com/office/drawing/2014/main" id="{72CB8B40-17A3-1734-A247-AE686129C244}"/>
                </a:ext>
              </a:extLst>
            </p:cNvPr>
            <p:cNvSpPr/>
            <p:nvPr/>
          </p:nvSpPr>
          <p:spPr>
            <a:xfrm>
              <a:off x="1999130" y="5441577"/>
              <a:ext cx="681317" cy="430305"/>
            </a:xfrm>
            <a:prstGeom prst="rightArrow">
              <a:avLst/>
            </a:prstGeom>
            <a:solidFill>
              <a:srgbClr val="C848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848B9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AC722725-FAE9-16FC-7459-B88061710908}"/>
                  </a:ext>
                </a:extLst>
              </p:cNvPr>
              <p:cNvSpPr txBox="1"/>
              <p:nvPr/>
            </p:nvSpPr>
            <p:spPr>
              <a:xfrm>
                <a:off x="1229419" y="6395508"/>
                <a:ext cx="7575177" cy="3765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i="1" dirty="0"/>
                  <a:t>r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zh-CN" altLang="en-US" i="1" dirty="0"/>
                  <a:t> 信度</a:t>
                </a:r>
                <a:r>
                  <a:rPr lang="en-US" altLang="zh-CN" i="1" dirty="0"/>
                  <a:t>, L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i="1" dirty="0"/>
                  <a:t>试次数</a:t>
                </a:r>
                <a:r>
                  <a:rPr lang="en-US" altLang="zh-CN" i="1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en-US" sz="18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18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zh-CN" altLang="en-US" sz="18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特质分数</m:t>
                    </m:r>
                  </m:oMath>
                </a14:m>
                <a:r>
                  <a:rPr lang="zh-CN" altLang="en-US" i="1" dirty="0"/>
                  <a:t>变异</a:t>
                </a:r>
                <a:r>
                  <a:rPr lang="en-US" altLang="zh-CN" i="1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状态</m:t>
                    </m:r>
                  </m:oMath>
                </a14:m>
                <a:r>
                  <a:rPr lang="zh-CN" altLang="en-US" i="1" dirty="0"/>
                  <a:t>分数变异</a:t>
                </a:r>
                <a:r>
                  <a:rPr lang="en-US" altLang="zh-CN" i="1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噪声</m:t>
                    </m:r>
                  </m:oMath>
                </a14:m>
                <a:r>
                  <a:rPr lang="zh-CN" altLang="en-US" i="1" dirty="0"/>
                  <a:t>分数变异</a:t>
                </a:r>
              </a:p>
            </p:txBody>
          </p:sp>
        </mc:Choice>
        <mc:Fallback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AC722725-FAE9-16FC-7459-B880617109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419" y="6395508"/>
                <a:ext cx="7575177" cy="376578"/>
              </a:xfrm>
              <a:prstGeom prst="rect">
                <a:avLst/>
              </a:prstGeom>
              <a:blipFill>
                <a:blip r:embed="rId7"/>
                <a:stretch>
                  <a:fillRect l="-725" t="-6452" r="-403" b="-241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5056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6291072"/>
            <a:ext cx="1054608" cy="566928"/>
          </a:xfrm>
          <a:prstGeom prst="rect">
            <a:avLst/>
          </a:prstGeom>
          <a:solidFill>
            <a:srgbClr val="F962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3941064" cy="566928"/>
          </a:xfrm>
          <a:prstGeom prst="rect">
            <a:avLst/>
          </a:prstGeom>
          <a:solidFill>
            <a:srgbClr val="FD83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TW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83A6C5C-6DDE-C421-B3BF-F0694B299AF6}"/>
              </a:ext>
            </a:extLst>
          </p:cNvPr>
          <p:cNvSpPr/>
          <p:nvPr/>
        </p:nvSpPr>
        <p:spPr>
          <a:xfrm>
            <a:off x="8979408" y="0"/>
            <a:ext cx="3212592" cy="6858000"/>
          </a:xfrm>
          <a:prstGeom prst="rect">
            <a:avLst/>
          </a:prstGeom>
          <a:solidFill>
            <a:srgbClr val="FEBA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TW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Reliability</a:t>
            </a:r>
          </a:p>
          <a:p>
            <a:pPr algn="ctr"/>
            <a:endParaRPr lang="en-US" altLang="zh-TW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对话气泡: 圆角矩形 15">
            <a:extLst>
              <a:ext uri="{FF2B5EF4-FFF2-40B4-BE49-F238E27FC236}">
                <a16:creationId xmlns:a16="http://schemas.microsoft.com/office/drawing/2014/main" id="{7B1CB744-246E-6F6E-C855-68622975BE68}"/>
              </a:ext>
            </a:extLst>
          </p:cNvPr>
          <p:cNvSpPr/>
          <p:nvPr/>
        </p:nvSpPr>
        <p:spPr>
          <a:xfrm>
            <a:off x="9246002" y="283464"/>
            <a:ext cx="2679404" cy="1737227"/>
          </a:xfrm>
          <a:prstGeom prst="wedgeRoundRectCallout">
            <a:avLst>
              <a:gd name="adj1" fmla="val 20834"/>
              <a:gd name="adj2" fmla="val 75965"/>
              <a:gd name="adj3" fmla="val 16667"/>
            </a:avLst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需要多少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试次数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8E12C76F-9DA8-A1B7-3281-97E05567532C}"/>
                  </a:ext>
                </a:extLst>
              </p:cNvPr>
              <p:cNvSpPr txBox="1"/>
              <p:nvPr/>
            </p:nvSpPr>
            <p:spPr>
              <a:xfrm>
                <a:off x="2774454" y="1530510"/>
                <a:ext cx="3441198" cy="13394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4000" i="1" smtClean="0">
                          <a:solidFill>
                            <a:srgbClr val="C848B9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zh-CN" altLang="en-US" sz="4000" i="0">
                          <a:solidFill>
                            <a:srgbClr val="C848B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4000" i="1">
                              <a:solidFill>
                                <a:srgbClr val="C848B9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4000" i="0">
                              <a:solidFill>
                                <a:srgbClr val="C848B9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zh-CN" altLang="en-US" sz="4000" i="1">
                                  <a:solidFill>
                                    <a:srgbClr val="C848B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4000" i="1">
                                  <a:solidFill>
                                    <a:srgbClr val="C848B9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zh-CN" altLang="en-US" sz="4000" i="0">
                                  <a:solidFill>
                                    <a:srgbClr val="C848B9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zh-CN" altLang="en-US" sz="4000" i="1">
                                  <a:solidFill>
                                    <a:srgbClr val="C848B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4000" i="1">
                                  <a:solidFill>
                                    <a:srgbClr val="C848B9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p>
                              <m:r>
                                <a:rPr lang="zh-CN" altLang="en-US" sz="4000" i="0">
                                  <a:solidFill>
                                    <a:srgbClr val="C848B9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zh-CN" altLang="en-US" sz="4000" i="1">
                                  <a:solidFill>
                                    <a:srgbClr val="C848B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4000" i="0">
                                  <a:solidFill>
                                    <a:srgbClr val="C848B9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zh-CN" altLang="en-US" sz="4000" i="1">
                                      <a:solidFill>
                                        <a:srgbClr val="C848B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4000" i="1">
                                      <a:solidFill>
                                        <a:srgbClr val="C848B9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zh-CN" altLang="en-US" sz="4000" i="0">
                                      <a:solidFill>
                                        <a:srgbClr val="C848B9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zh-CN" altLang="en-US" sz="4000" dirty="0">
                  <a:solidFill>
                    <a:srgbClr val="C848B9"/>
                  </a:solidFill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8E12C76F-9DA8-A1B7-3281-97E0556753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4454" y="1530510"/>
                <a:ext cx="3441198" cy="13394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3801755C-2777-0A2D-11BC-C131AE5052C7}"/>
                  </a:ext>
                </a:extLst>
              </p:cNvPr>
              <p:cNvSpPr txBox="1"/>
              <p:nvPr/>
            </p:nvSpPr>
            <p:spPr>
              <a:xfrm>
                <a:off x="259977" y="3500830"/>
                <a:ext cx="8525436" cy="23083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n"/>
                </a:pPr>
                <a:r>
                  <a:rPr lang="zh-CN" altLang="en-US" dirty="0"/>
                  <a:t>这个公式意味着，如果我们希望一个实验的信度达到某个值，就需要 </a:t>
                </a:r>
                <a:r>
                  <a:rPr lang="en-US" altLang="zh-CN" dirty="0">
                    <a:solidFill>
                      <a:srgbClr val="C848B9"/>
                    </a:solidFill>
                  </a:rPr>
                  <a:t>L </a:t>
                </a:r>
                <a:r>
                  <a:rPr lang="zh-CN" altLang="en-US" dirty="0"/>
                  <a:t>次试次。</a:t>
                </a:r>
                <a:endParaRPr lang="en-US" altLang="zh-CN" dirty="0"/>
              </a:p>
              <a:p>
                <a:pPr marL="342900" indent="-342900">
                  <a:buFont typeface="Wingdings" panose="05000000000000000000" pitchFamily="2" charset="2"/>
                  <a:buChar char="n"/>
                </a:pPr>
                <a:r>
                  <a:rPr lang="zh-CN" altLang="en-US" dirty="0"/>
                  <a:t>而对于一个特定的实验 </a:t>
                </a:r>
                <a14:m>
                  <m:oMath xmlns:m="http://schemas.openxmlformats.org/officeDocument/2006/math">
                    <m:r>
                      <a:rPr lang="zh-CN" altLang="en-US" sz="1800" i="1" smtClean="0">
                        <a:solidFill>
                          <a:srgbClr val="C848B9"/>
                        </a:solidFill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altLang="zh-CN" sz="1800" b="0" i="1" smtClean="0">
                        <a:solidFill>
                          <a:srgbClr val="C848B9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是一个定值，</a:t>
                </a:r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800100" lvl="1" indent="-342900">
                  <a:buFont typeface="Wingdings" panose="05000000000000000000" pitchFamily="2" charset="2"/>
                  <a:buChar char="ü"/>
                </a:pPr>
                <a:r>
                  <a:rPr lang="zh-CN" altLang="en-US" dirty="0">
                    <a:solidFill>
                      <a:schemeClr val="tx1"/>
                    </a:solidFill>
                  </a:rPr>
                  <a:t>在冲突控制任务中，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rgbClr val="C848B9"/>
                        </a:solidFill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altLang="zh-CN" dirty="0">
                    <a:solidFill>
                      <a:srgbClr val="C848B9"/>
                    </a:solidFill>
                  </a:rPr>
                  <a:t> = 0.13</a:t>
                </a:r>
                <a:endParaRPr lang="en-US" altLang="zh-CN" dirty="0"/>
              </a:p>
              <a:p>
                <a:pPr marL="800100" lvl="1" indent="-342900">
                  <a:buFont typeface="Wingdings" panose="05000000000000000000" pitchFamily="2" charset="2"/>
                  <a:buChar char="ü"/>
                </a:pPr>
                <a:r>
                  <a:rPr lang="zh-CN" altLang="en-US" dirty="0"/>
                  <a:t>在</a:t>
                </a:r>
                <a:r>
                  <a:rPr lang="en-US" altLang="zh-CN" dirty="0"/>
                  <a:t>fMRI</a:t>
                </a:r>
                <a:r>
                  <a:rPr lang="zh-CN" altLang="en-US" dirty="0"/>
                  <a:t>中，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rgbClr val="C848B9"/>
                        </a:solidFill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altLang="zh-CN" dirty="0">
                    <a:solidFill>
                      <a:srgbClr val="C848B9"/>
                    </a:solidFill>
                  </a:rPr>
                  <a:t> = 0.05 (Chen et al., 2021)</a:t>
                </a:r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p"/>
                </a:pPr>
                <a:r>
                  <a:rPr lang="zh-CN" altLang="en-US" dirty="0"/>
                  <a:t>因此按照这个公式，如果我们想让一个冲突控制任务达到</a:t>
                </a:r>
                <a:r>
                  <a:rPr lang="en-US" altLang="zh-CN" dirty="0"/>
                  <a:t>0.8</a:t>
                </a:r>
                <a:r>
                  <a:rPr lang="zh-CN" altLang="en-US" dirty="0"/>
                  <a:t>的信度，我们需要每个实验条件下</a:t>
                </a:r>
                <a:r>
                  <a:rPr lang="en-US" altLang="zh-CN" dirty="0"/>
                  <a:t>210</a:t>
                </a:r>
                <a:r>
                  <a:rPr lang="zh-CN" altLang="en-US" dirty="0"/>
                  <a:t>个试次</a:t>
                </a:r>
                <a:endParaRPr lang="en-US" altLang="zh-CN" dirty="0"/>
              </a:p>
              <a:p>
                <a:pPr marL="285750" indent="-285750">
                  <a:buFont typeface="Wingdings" panose="05000000000000000000" pitchFamily="2" charset="2"/>
                  <a:buChar char="p"/>
                </a:pPr>
                <a:r>
                  <a:rPr lang="zh-CN" altLang="en-US" dirty="0">
                    <a:solidFill>
                      <a:schemeClr val="tx1"/>
                    </a:solidFill>
                  </a:rPr>
                  <a:t>但是心理学实验中，尤其是认知实验，往往耗时耗力，因此不太可能达到这么高的试次。自然它们的信度就比较低 </a:t>
                </a:r>
                <a:r>
                  <a:rPr lang="en-US" altLang="zh-CN" dirty="0">
                    <a:solidFill>
                      <a:srgbClr val="C848B9"/>
                    </a:solidFill>
                  </a:rPr>
                  <a:t>(</a:t>
                </a:r>
                <a:r>
                  <a:rPr lang="en-US" altLang="zh-TW" dirty="0">
                    <a:solidFill>
                      <a:srgbClr val="C848B9"/>
                    </a:solidFill>
                  </a:rPr>
                  <a:t>Friedman &amp; Miyake, 2004</a:t>
                </a:r>
                <a:r>
                  <a:rPr lang="en-US" altLang="zh-CN" dirty="0">
                    <a:solidFill>
                      <a:srgbClr val="C848B9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3801755C-2777-0A2D-11BC-C131AE5052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77" y="3500830"/>
                <a:ext cx="8525436" cy="2308324"/>
              </a:xfrm>
              <a:prstGeom prst="rect">
                <a:avLst/>
              </a:prstGeom>
              <a:blipFill>
                <a:blip r:embed="rId4"/>
                <a:stretch>
                  <a:fillRect l="-501" t="-1319" r="-572" b="-31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0986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6291072"/>
            <a:ext cx="1054608" cy="566928"/>
          </a:xfrm>
          <a:prstGeom prst="rect">
            <a:avLst/>
          </a:prstGeom>
          <a:solidFill>
            <a:srgbClr val="F962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3941064" cy="566928"/>
          </a:xfrm>
          <a:prstGeom prst="rect">
            <a:avLst/>
          </a:prstGeom>
          <a:solidFill>
            <a:srgbClr val="FD83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TW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83A6C5C-6DDE-C421-B3BF-F0694B299AF6}"/>
              </a:ext>
            </a:extLst>
          </p:cNvPr>
          <p:cNvSpPr/>
          <p:nvPr/>
        </p:nvSpPr>
        <p:spPr>
          <a:xfrm>
            <a:off x="8979408" y="0"/>
            <a:ext cx="3212592" cy="6858000"/>
          </a:xfrm>
          <a:prstGeom prst="rect">
            <a:avLst/>
          </a:prstGeom>
          <a:solidFill>
            <a:srgbClr val="FEBA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TW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Reliability</a:t>
            </a:r>
          </a:p>
          <a:p>
            <a:pPr algn="ctr"/>
            <a:endParaRPr lang="en-US" altLang="zh-TW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对话气泡: 圆角矩形 15">
            <a:extLst>
              <a:ext uri="{FF2B5EF4-FFF2-40B4-BE49-F238E27FC236}">
                <a16:creationId xmlns:a16="http://schemas.microsoft.com/office/drawing/2014/main" id="{7B1CB744-246E-6F6E-C855-68622975BE68}"/>
              </a:ext>
            </a:extLst>
          </p:cNvPr>
          <p:cNvSpPr/>
          <p:nvPr/>
        </p:nvSpPr>
        <p:spPr>
          <a:xfrm>
            <a:off x="9246002" y="283464"/>
            <a:ext cx="2679404" cy="1737227"/>
          </a:xfrm>
          <a:prstGeom prst="wedgeRoundRectCallout">
            <a:avLst>
              <a:gd name="adj1" fmla="val 20834"/>
              <a:gd name="adj2" fmla="val 75965"/>
              <a:gd name="adj3" fmla="val 16667"/>
            </a:avLst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为什么需要改进冲突任务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801755C-2777-0A2D-11BC-C131AE5052C7}"/>
              </a:ext>
            </a:extLst>
          </p:cNvPr>
          <p:cNvSpPr txBox="1"/>
          <p:nvPr/>
        </p:nvSpPr>
        <p:spPr>
          <a:xfrm>
            <a:off x="250833" y="3500830"/>
            <a:ext cx="852543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dirty="0"/>
              <a:t>鉴于这个现实，人们开始放弃用</a:t>
            </a:r>
            <a:r>
              <a:rPr lang="en-US" altLang="zh-CN" dirty="0"/>
              <a:t>RT</a:t>
            </a:r>
            <a:r>
              <a:rPr lang="zh-CN" altLang="en-US" dirty="0"/>
              <a:t>来描述冲突任务中的差异 </a:t>
            </a:r>
            <a:r>
              <a:rPr lang="en-US" altLang="zh-CN" dirty="0">
                <a:solidFill>
                  <a:srgbClr val="C848B9"/>
                </a:solidFill>
              </a:rPr>
              <a:t>(</a:t>
            </a:r>
            <a:r>
              <a:rPr lang="en-US" altLang="zh-TW" dirty="0" err="1">
                <a:solidFill>
                  <a:srgbClr val="C848B9"/>
                </a:solidFill>
              </a:rPr>
              <a:t>Draheim</a:t>
            </a:r>
            <a:r>
              <a:rPr lang="en-US" altLang="zh-TW" dirty="0">
                <a:solidFill>
                  <a:srgbClr val="C848B9"/>
                </a:solidFill>
              </a:rPr>
              <a:t> et al., 2019</a:t>
            </a:r>
            <a:r>
              <a:rPr lang="en-US" altLang="zh-CN" dirty="0">
                <a:solidFill>
                  <a:srgbClr val="C848B9"/>
                </a:solidFill>
              </a:rPr>
              <a:t>)</a:t>
            </a:r>
            <a:r>
              <a:rPr lang="en-US" altLang="zh-CN" dirty="0"/>
              <a:t>, </a:t>
            </a:r>
            <a:r>
              <a:rPr lang="zh-CN" altLang="en-US" dirty="0"/>
              <a:t>开始寻找替代性的测量方法 </a:t>
            </a:r>
            <a:r>
              <a:rPr lang="en-US" altLang="zh-CN" dirty="0">
                <a:solidFill>
                  <a:srgbClr val="C848B9"/>
                </a:solidFill>
              </a:rPr>
              <a:t>(</a:t>
            </a:r>
            <a:r>
              <a:rPr lang="en-US" altLang="zh-TW" dirty="0" err="1">
                <a:solidFill>
                  <a:srgbClr val="C848B9"/>
                </a:solidFill>
              </a:rPr>
              <a:t>Draheim</a:t>
            </a:r>
            <a:r>
              <a:rPr lang="en-US" altLang="zh-TW" dirty="0">
                <a:solidFill>
                  <a:srgbClr val="C848B9"/>
                </a:solidFill>
              </a:rPr>
              <a:t> et al., 2021</a:t>
            </a:r>
            <a:r>
              <a:rPr lang="en-US" altLang="zh-CN" dirty="0">
                <a:solidFill>
                  <a:srgbClr val="C848B9"/>
                </a:solidFill>
              </a:rPr>
              <a:t>)</a:t>
            </a:r>
            <a:r>
              <a:rPr lang="en-US" altLang="zh-CN" dirty="0"/>
              <a:t>, </a:t>
            </a:r>
            <a:r>
              <a:rPr lang="zh-CN" altLang="en-US" dirty="0"/>
              <a:t>比如处理过程中速度与策略的差异 </a:t>
            </a:r>
            <a:r>
              <a:rPr lang="en-US" altLang="zh-CN" dirty="0">
                <a:solidFill>
                  <a:srgbClr val="C848B9"/>
                </a:solidFill>
              </a:rPr>
              <a:t>(</a:t>
            </a:r>
            <a:r>
              <a:rPr lang="en-US" altLang="zh-TW" dirty="0">
                <a:solidFill>
                  <a:srgbClr val="C848B9"/>
                </a:solidFill>
              </a:rPr>
              <a:t>Hedge et al., 2022</a:t>
            </a:r>
            <a:r>
              <a:rPr lang="en-US" altLang="zh-CN" dirty="0">
                <a:solidFill>
                  <a:srgbClr val="C848B9"/>
                </a:solidFill>
              </a:rPr>
              <a:t>).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dirty="0"/>
              <a:t>但是本文作者认为，研究</a:t>
            </a:r>
            <a:r>
              <a:rPr lang="en-US" altLang="zh-CN" dirty="0"/>
              <a:t>RT</a:t>
            </a:r>
            <a:r>
              <a:rPr lang="zh-CN" altLang="en-US" dirty="0"/>
              <a:t>的差异也是非常重要的。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dirty="0"/>
              <a:t>如果不能增加每个实验条件下的试次数，那么只能通过增加特质分数 </a:t>
            </a:r>
            <a:r>
              <a:rPr lang="en-US" altLang="zh-CN" dirty="0"/>
              <a:t>(</a:t>
            </a:r>
            <a:r>
              <a:rPr lang="zh-CN" altLang="en-US" dirty="0"/>
              <a:t>真分数</a:t>
            </a:r>
            <a:r>
              <a:rPr lang="en-US" altLang="zh-CN" dirty="0"/>
              <a:t>) </a:t>
            </a:r>
            <a:r>
              <a:rPr lang="zh-CN" altLang="en-US" dirty="0"/>
              <a:t>变异与状态分数变异的比值，来提升实验的信度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dirty="0"/>
              <a:t>因此，作者修改了了</a:t>
            </a:r>
            <a:r>
              <a:rPr lang="en-US" altLang="zh-CN" dirty="0"/>
              <a:t>Stroop</a:t>
            </a:r>
            <a:r>
              <a:rPr lang="zh-CN" altLang="en-US" dirty="0"/>
              <a:t>，</a:t>
            </a:r>
            <a:r>
              <a:rPr lang="en-US" altLang="zh-CN" dirty="0"/>
              <a:t>Simon</a:t>
            </a:r>
            <a:r>
              <a:rPr lang="zh-CN" altLang="en-US" dirty="0"/>
              <a:t>和</a:t>
            </a:r>
            <a:r>
              <a:rPr lang="en-US" altLang="zh-CN" dirty="0"/>
              <a:t>Flanker</a:t>
            </a:r>
            <a:r>
              <a:rPr lang="zh-CN" altLang="en-US" dirty="0"/>
              <a:t>实验，让它们的实验效应更明显</a:t>
            </a:r>
            <a:r>
              <a:rPr lang="en-US" altLang="zh-CN" dirty="0"/>
              <a:t>——</a:t>
            </a:r>
            <a:r>
              <a:rPr lang="zh-CN" altLang="en-US" dirty="0"/>
              <a:t>冲突组和控制组的差异更显著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8BBA0C72-637F-5311-841A-0F2139EE49A2}"/>
                  </a:ext>
                </a:extLst>
              </p:cNvPr>
              <p:cNvSpPr txBox="1"/>
              <p:nvPr/>
            </p:nvSpPr>
            <p:spPr>
              <a:xfrm>
                <a:off x="3291840" y="1410695"/>
                <a:ext cx="2027645" cy="12463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4000" i="1" smtClean="0">
                          <a:solidFill>
                            <a:srgbClr val="C848B9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zh-CN" altLang="en-US" sz="4000" i="1" smtClean="0">
                          <a:solidFill>
                            <a:srgbClr val="C848B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4000" i="1" smtClean="0">
                              <a:solidFill>
                                <a:srgbClr val="C848B9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4000" i="1" smtClean="0">
                                  <a:solidFill>
                                    <a:srgbClr val="C848B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4000" i="1" smtClean="0">
                                  <a:solidFill>
                                    <a:srgbClr val="C848B9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CN" sz="4000" b="0" i="1" smtClean="0">
                                  <a:solidFill>
                                    <a:srgbClr val="C848B9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sz="4000" i="1" smtClean="0">
                                  <a:solidFill>
                                    <a:srgbClr val="C848B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4000" i="1" smtClean="0">
                                  <a:solidFill>
                                    <a:srgbClr val="C848B9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zh-CN" altLang="en-US" sz="4000" i="1" smtClean="0">
                                  <a:solidFill>
                                    <a:srgbClr val="C848B9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4000" dirty="0">
                  <a:solidFill>
                    <a:srgbClr val="C848B9"/>
                  </a:solidFill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8BBA0C72-637F-5311-841A-0F2139EE49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1840" y="1410695"/>
                <a:ext cx="2027645" cy="12463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9583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6291072"/>
            <a:ext cx="1054608" cy="566928"/>
          </a:xfrm>
          <a:prstGeom prst="rect">
            <a:avLst/>
          </a:prstGeom>
          <a:solidFill>
            <a:srgbClr val="F962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3941064" cy="566928"/>
          </a:xfrm>
          <a:prstGeom prst="rect">
            <a:avLst/>
          </a:prstGeom>
          <a:solidFill>
            <a:srgbClr val="FD83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Stroop Task</a:t>
            </a:r>
            <a:endParaRPr lang="zh-TW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83A6C5C-6DDE-C421-B3BF-F0694B299AF6}"/>
              </a:ext>
            </a:extLst>
          </p:cNvPr>
          <p:cNvSpPr/>
          <p:nvPr/>
        </p:nvSpPr>
        <p:spPr>
          <a:xfrm>
            <a:off x="8979408" y="0"/>
            <a:ext cx="3212592" cy="6858000"/>
          </a:xfrm>
          <a:prstGeom prst="rect">
            <a:avLst/>
          </a:prstGeom>
          <a:solidFill>
            <a:srgbClr val="FEBA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TW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Reliability</a:t>
            </a:r>
          </a:p>
          <a:p>
            <a:pPr algn="ctr"/>
            <a:endParaRPr lang="en-US" altLang="zh-TW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对话气泡: 圆角矩形 15">
            <a:extLst>
              <a:ext uri="{FF2B5EF4-FFF2-40B4-BE49-F238E27FC236}">
                <a16:creationId xmlns:a16="http://schemas.microsoft.com/office/drawing/2014/main" id="{7B1CB744-246E-6F6E-C855-68622975BE68}"/>
              </a:ext>
            </a:extLst>
          </p:cNvPr>
          <p:cNvSpPr/>
          <p:nvPr/>
        </p:nvSpPr>
        <p:spPr>
          <a:xfrm>
            <a:off x="9246002" y="283464"/>
            <a:ext cx="2679404" cy="1737227"/>
          </a:xfrm>
          <a:prstGeom prst="wedgeRoundRectCallout">
            <a:avLst>
              <a:gd name="adj1" fmla="val 20834"/>
              <a:gd name="adj2" fmla="val 75965"/>
              <a:gd name="adj3" fmla="val 16667"/>
            </a:avLst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回顾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Stroop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801755C-2777-0A2D-11BC-C131AE5052C7}"/>
              </a:ext>
            </a:extLst>
          </p:cNvPr>
          <p:cNvSpPr txBox="1"/>
          <p:nvPr/>
        </p:nvSpPr>
        <p:spPr>
          <a:xfrm>
            <a:off x="2287263" y="5482961"/>
            <a:ext cx="45223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dirty="0"/>
              <a:t>Stroop</a:t>
            </a:r>
            <a:r>
              <a:rPr lang="zh-CN" altLang="en-US" dirty="0"/>
              <a:t>：文字意思和文字颜色的冲突</a:t>
            </a:r>
            <a:endParaRPr lang="en-US" altLang="zh-CN" dirty="0">
              <a:solidFill>
                <a:srgbClr val="C848B9"/>
              </a:solidFill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2EAE6DBD-AE76-C68B-F0AB-C6F6DCF00C45}"/>
              </a:ext>
            </a:extLst>
          </p:cNvPr>
          <p:cNvGrpSpPr/>
          <p:nvPr/>
        </p:nvGrpSpPr>
        <p:grpSpPr>
          <a:xfrm>
            <a:off x="738431" y="1317199"/>
            <a:ext cx="7620000" cy="3417094"/>
            <a:chOff x="628703" y="1225759"/>
            <a:chExt cx="7620000" cy="3417094"/>
          </a:xfrm>
        </p:grpSpPr>
        <p:pic>
          <p:nvPicPr>
            <p:cNvPr id="3074" name="Picture 2" descr="fMRI Tutorial #2: Overview of The Flanker Task — Andy's Brain Book 1.0  documentation">
              <a:extLst>
                <a:ext uri="{FF2B5EF4-FFF2-40B4-BE49-F238E27FC236}">
                  <a16:creationId xmlns:a16="http://schemas.microsoft.com/office/drawing/2014/main" id="{4A3D28CE-F613-3D3F-D558-C41394DFFF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703" y="1225759"/>
              <a:ext cx="7620000" cy="34170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" name="Picture 2" descr="Stroop effect - Wikipedia">
              <a:extLst>
                <a:ext uri="{FF2B5EF4-FFF2-40B4-BE49-F238E27FC236}">
                  <a16:creationId xmlns:a16="http://schemas.microsoft.com/office/drawing/2014/main" id="{3832C9CC-F36B-2AEA-9FAA-7EC9C503FD1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509" t="12400" r="10111" b="54890"/>
            <a:stretch/>
          </p:blipFill>
          <p:spPr bwMode="auto">
            <a:xfrm>
              <a:off x="4923684" y="2343759"/>
              <a:ext cx="2653912" cy="6753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2" descr="Stroop effect - Wikipedia">
              <a:extLst>
                <a:ext uri="{FF2B5EF4-FFF2-40B4-BE49-F238E27FC236}">
                  <a16:creationId xmlns:a16="http://schemas.microsoft.com/office/drawing/2014/main" id="{CCC75EDA-1A53-2790-BD3E-8957950C7EC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509" t="54658" r="10111" b="14266"/>
            <a:stretch/>
          </p:blipFill>
          <p:spPr bwMode="auto">
            <a:xfrm>
              <a:off x="1156356" y="2257416"/>
              <a:ext cx="2875162" cy="6951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96489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6291072"/>
            <a:ext cx="1054608" cy="566928"/>
          </a:xfrm>
          <a:prstGeom prst="rect">
            <a:avLst/>
          </a:prstGeom>
          <a:solidFill>
            <a:srgbClr val="F962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3941064" cy="566928"/>
          </a:xfrm>
          <a:prstGeom prst="rect">
            <a:avLst/>
          </a:prstGeom>
          <a:solidFill>
            <a:srgbClr val="FD83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Simon Task</a:t>
            </a:r>
            <a:endParaRPr lang="zh-TW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83A6C5C-6DDE-C421-B3BF-F0694B299AF6}"/>
              </a:ext>
            </a:extLst>
          </p:cNvPr>
          <p:cNvSpPr/>
          <p:nvPr/>
        </p:nvSpPr>
        <p:spPr>
          <a:xfrm>
            <a:off x="8979408" y="0"/>
            <a:ext cx="3212592" cy="6858000"/>
          </a:xfrm>
          <a:prstGeom prst="rect">
            <a:avLst/>
          </a:prstGeom>
          <a:solidFill>
            <a:srgbClr val="FEBA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TW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Reliability</a:t>
            </a:r>
          </a:p>
          <a:p>
            <a:pPr algn="ctr"/>
            <a:endParaRPr lang="en-US" altLang="zh-TW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对话气泡: 圆角矩形 15">
            <a:extLst>
              <a:ext uri="{FF2B5EF4-FFF2-40B4-BE49-F238E27FC236}">
                <a16:creationId xmlns:a16="http://schemas.microsoft.com/office/drawing/2014/main" id="{7B1CB744-246E-6F6E-C855-68622975BE68}"/>
              </a:ext>
            </a:extLst>
          </p:cNvPr>
          <p:cNvSpPr/>
          <p:nvPr/>
        </p:nvSpPr>
        <p:spPr>
          <a:xfrm>
            <a:off x="9246002" y="283464"/>
            <a:ext cx="2679404" cy="1737227"/>
          </a:xfrm>
          <a:prstGeom prst="wedgeRoundRectCallout">
            <a:avLst>
              <a:gd name="adj1" fmla="val 20834"/>
              <a:gd name="adj2" fmla="val 75965"/>
              <a:gd name="adj3" fmla="val 16667"/>
            </a:avLst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回顾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Simon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801755C-2777-0A2D-11BC-C131AE5052C7}"/>
              </a:ext>
            </a:extLst>
          </p:cNvPr>
          <p:cNvSpPr txBox="1"/>
          <p:nvPr/>
        </p:nvSpPr>
        <p:spPr>
          <a:xfrm>
            <a:off x="1568195" y="5630869"/>
            <a:ext cx="56875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dirty="0"/>
              <a:t>Simon</a:t>
            </a:r>
            <a:r>
              <a:rPr lang="zh-CN" altLang="en-US" dirty="0"/>
              <a:t>：目标所在位置与目标颜色所对应反应的冲突</a:t>
            </a:r>
            <a:endParaRPr lang="en-US" altLang="zh-CN" dirty="0">
              <a:solidFill>
                <a:srgbClr val="C848B9"/>
              </a:solidFill>
            </a:endParaRPr>
          </a:p>
        </p:txBody>
      </p:sp>
      <p:pic>
        <p:nvPicPr>
          <p:cNvPr id="10" name="图片 9" descr="图示, 形状&#10;&#10;描述已自动生成">
            <a:extLst>
              <a:ext uri="{FF2B5EF4-FFF2-40B4-BE49-F238E27FC236}">
                <a16:creationId xmlns:a16="http://schemas.microsoft.com/office/drawing/2014/main" id="{E1480900-1B4E-3DCD-D9B6-8E1F352704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811" y="1461303"/>
            <a:ext cx="6498336" cy="3715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078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6291072"/>
            <a:ext cx="1054608" cy="566928"/>
          </a:xfrm>
          <a:prstGeom prst="rect">
            <a:avLst/>
          </a:prstGeom>
          <a:solidFill>
            <a:srgbClr val="F962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3941064" cy="566928"/>
          </a:xfrm>
          <a:prstGeom prst="rect">
            <a:avLst/>
          </a:prstGeom>
          <a:solidFill>
            <a:srgbClr val="FD83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Flanker Task</a:t>
            </a:r>
            <a:endParaRPr lang="zh-TW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83A6C5C-6DDE-C421-B3BF-F0694B299AF6}"/>
              </a:ext>
            </a:extLst>
          </p:cNvPr>
          <p:cNvSpPr/>
          <p:nvPr/>
        </p:nvSpPr>
        <p:spPr>
          <a:xfrm>
            <a:off x="8979408" y="0"/>
            <a:ext cx="3212592" cy="6858000"/>
          </a:xfrm>
          <a:prstGeom prst="rect">
            <a:avLst/>
          </a:prstGeom>
          <a:solidFill>
            <a:srgbClr val="FEBA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TW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Reliability</a:t>
            </a:r>
          </a:p>
          <a:p>
            <a:pPr algn="ctr"/>
            <a:endParaRPr lang="en-US" altLang="zh-TW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对话气泡: 圆角矩形 15">
            <a:extLst>
              <a:ext uri="{FF2B5EF4-FFF2-40B4-BE49-F238E27FC236}">
                <a16:creationId xmlns:a16="http://schemas.microsoft.com/office/drawing/2014/main" id="{7B1CB744-246E-6F6E-C855-68622975BE68}"/>
              </a:ext>
            </a:extLst>
          </p:cNvPr>
          <p:cNvSpPr/>
          <p:nvPr/>
        </p:nvSpPr>
        <p:spPr>
          <a:xfrm>
            <a:off x="9246002" y="283464"/>
            <a:ext cx="2679404" cy="1737227"/>
          </a:xfrm>
          <a:prstGeom prst="wedgeRoundRectCallout">
            <a:avLst>
              <a:gd name="adj1" fmla="val 20834"/>
              <a:gd name="adj2" fmla="val 75965"/>
              <a:gd name="adj3" fmla="val 16667"/>
            </a:avLst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回顾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Flanker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801755C-2777-0A2D-11BC-C131AE5052C7}"/>
              </a:ext>
            </a:extLst>
          </p:cNvPr>
          <p:cNvSpPr txBox="1"/>
          <p:nvPr/>
        </p:nvSpPr>
        <p:spPr>
          <a:xfrm>
            <a:off x="1927861" y="5530739"/>
            <a:ext cx="51826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dirty="0"/>
              <a:t>Flanker</a:t>
            </a:r>
            <a:r>
              <a:rPr lang="zh-CN" altLang="en-US" dirty="0"/>
              <a:t>：中间箭头方向和周围箭头方向的冲突</a:t>
            </a:r>
            <a:endParaRPr lang="en-US" altLang="zh-CN" dirty="0">
              <a:solidFill>
                <a:srgbClr val="C848B9"/>
              </a:solidFill>
            </a:endParaRPr>
          </a:p>
        </p:txBody>
      </p:sp>
      <p:pic>
        <p:nvPicPr>
          <p:cNvPr id="3074" name="Picture 2" descr="fMRI Tutorial #2: Overview of The Flanker Task — Andy's Brain Book 1.0  documentation">
            <a:extLst>
              <a:ext uri="{FF2B5EF4-FFF2-40B4-BE49-F238E27FC236}">
                <a16:creationId xmlns:a16="http://schemas.microsoft.com/office/drawing/2014/main" id="{4A3D28CE-F613-3D3F-D558-C41394DFFF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199" y="1610725"/>
            <a:ext cx="7620000" cy="341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5684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6291072"/>
            <a:ext cx="1054608" cy="566928"/>
          </a:xfrm>
          <a:prstGeom prst="rect">
            <a:avLst/>
          </a:prstGeom>
          <a:solidFill>
            <a:srgbClr val="F962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3941064" cy="566928"/>
          </a:xfrm>
          <a:prstGeom prst="rect">
            <a:avLst/>
          </a:prstGeom>
          <a:solidFill>
            <a:srgbClr val="FD83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Stroopon</a:t>
            </a: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Task</a:t>
            </a:r>
            <a:endParaRPr lang="zh-TW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83A6C5C-6DDE-C421-B3BF-F0694B299AF6}"/>
              </a:ext>
            </a:extLst>
          </p:cNvPr>
          <p:cNvSpPr/>
          <p:nvPr/>
        </p:nvSpPr>
        <p:spPr>
          <a:xfrm>
            <a:off x="8979408" y="0"/>
            <a:ext cx="3212592" cy="6858000"/>
          </a:xfrm>
          <a:prstGeom prst="rect">
            <a:avLst/>
          </a:prstGeom>
          <a:solidFill>
            <a:srgbClr val="FEBA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TW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Reliability</a:t>
            </a:r>
          </a:p>
          <a:p>
            <a:pPr algn="ctr"/>
            <a:endParaRPr lang="en-US" altLang="zh-TW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对话气泡: 圆角矩形 15">
            <a:extLst>
              <a:ext uri="{FF2B5EF4-FFF2-40B4-BE49-F238E27FC236}">
                <a16:creationId xmlns:a16="http://schemas.microsoft.com/office/drawing/2014/main" id="{7B1CB744-246E-6F6E-C855-68622975BE68}"/>
              </a:ext>
            </a:extLst>
          </p:cNvPr>
          <p:cNvSpPr/>
          <p:nvPr/>
        </p:nvSpPr>
        <p:spPr>
          <a:xfrm>
            <a:off x="9246002" y="283464"/>
            <a:ext cx="2679404" cy="1737227"/>
          </a:xfrm>
          <a:prstGeom prst="wedgeRoundRectCallout">
            <a:avLst>
              <a:gd name="adj1" fmla="val 20834"/>
              <a:gd name="adj2" fmla="val 75965"/>
              <a:gd name="adj3" fmla="val 16667"/>
            </a:avLst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Stroop</a:t>
            </a:r>
            <a:b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  <a:p>
            <a:pPr algn="ctr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Simon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801755C-2777-0A2D-11BC-C131AE5052C7}"/>
              </a:ext>
            </a:extLst>
          </p:cNvPr>
          <p:cNvSpPr txBox="1"/>
          <p:nvPr/>
        </p:nvSpPr>
        <p:spPr>
          <a:xfrm>
            <a:off x="1420969" y="5759339"/>
            <a:ext cx="615543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dirty="0"/>
              <a:t>根据单词的颜色来判断迷雾后面的敌人在左侧还是右侧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dirty="0"/>
              <a:t>Stroop</a:t>
            </a:r>
            <a:r>
              <a:rPr lang="zh-CN" altLang="en-US" dirty="0"/>
              <a:t>的成分，单词的意思和颜色会有冲突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dirty="0"/>
              <a:t>Simon</a:t>
            </a:r>
            <a:r>
              <a:rPr lang="zh-CN" altLang="en-US" dirty="0"/>
              <a:t>的成分，单词所在位置与与需要反应的位置冲突</a:t>
            </a:r>
            <a:endParaRPr lang="en-US" altLang="zh-CN" dirty="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CD72BE9A-DC16-774F-C053-2B05400E9DD0}"/>
              </a:ext>
            </a:extLst>
          </p:cNvPr>
          <p:cNvGrpSpPr/>
          <p:nvPr/>
        </p:nvGrpSpPr>
        <p:grpSpPr>
          <a:xfrm>
            <a:off x="715759" y="1010490"/>
            <a:ext cx="7468642" cy="4324382"/>
            <a:chOff x="715759" y="1083642"/>
            <a:chExt cx="7468642" cy="4324382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BAE6735E-7077-3C3E-3AFB-851871CF9B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5759" y="1083642"/>
              <a:ext cx="7468642" cy="2162477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3865FAF4-403B-B11E-3DBE-A6BE86A2ED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2973" y="3246119"/>
              <a:ext cx="7371428" cy="21619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13634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6291072"/>
            <a:ext cx="1054608" cy="566928"/>
          </a:xfrm>
          <a:prstGeom prst="rect">
            <a:avLst/>
          </a:prstGeom>
          <a:solidFill>
            <a:srgbClr val="F962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3941064" cy="566928"/>
          </a:xfrm>
          <a:prstGeom prst="rect">
            <a:avLst/>
          </a:prstGeom>
          <a:solidFill>
            <a:srgbClr val="FD83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Flankon</a:t>
            </a: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Task</a:t>
            </a:r>
            <a:endParaRPr lang="zh-TW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83A6C5C-6DDE-C421-B3BF-F0694B299AF6}"/>
              </a:ext>
            </a:extLst>
          </p:cNvPr>
          <p:cNvSpPr/>
          <p:nvPr/>
        </p:nvSpPr>
        <p:spPr>
          <a:xfrm>
            <a:off x="8979408" y="0"/>
            <a:ext cx="3212592" cy="6858000"/>
          </a:xfrm>
          <a:prstGeom prst="rect">
            <a:avLst/>
          </a:prstGeom>
          <a:solidFill>
            <a:srgbClr val="FEBA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TW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Reliability</a:t>
            </a:r>
          </a:p>
          <a:p>
            <a:pPr algn="ctr"/>
            <a:endParaRPr lang="en-US" altLang="zh-TW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对话气泡: 圆角矩形 15">
            <a:extLst>
              <a:ext uri="{FF2B5EF4-FFF2-40B4-BE49-F238E27FC236}">
                <a16:creationId xmlns:a16="http://schemas.microsoft.com/office/drawing/2014/main" id="{7B1CB744-246E-6F6E-C855-68622975BE68}"/>
              </a:ext>
            </a:extLst>
          </p:cNvPr>
          <p:cNvSpPr/>
          <p:nvPr/>
        </p:nvSpPr>
        <p:spPr>
          <a:xfrm>
            <a:off x="9246002" y="283464"/>
            <a:ext cx="2679404" cy="1737227"/>
          </a:xfrm>
          <a:prstGeom prst="wedgeRoundRectCallout">
            <a:avLst>
              <a:gd name="adj1" fmla="val 20834"/>
              <a:gd name="adj2" fmla="val 75965"/>
              <a:gd name="adj3" fmla="val 16667"/>
            </a:avLst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Simon</a:t>
            </a:r>
          </a:p>
          <a:p>
            <a:pPr algn="ctr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  <a:p>
            <a:pPr algn="ctr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Flanker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3C62E3D-6D73-3C26-939A-9F15937C7F6C}"/>
              </a:ext>
            </a:extLst>
          </p:cNvPr>
          <p:cNvSpPr txBox="1"/>
          <p:nvPr/>
        </p:nvSpPr>
        <p:spPr>
          <a:xfrm>
            <a:off x="1420969" y="5759339"/>
            <a:ext cx="654345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dirty="0"/>
              <a:t>根据中间箭头的方向判断迷雾后面的敌人在左侧还是右侧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dirty="0"/>
              <a:t>Flanker</a:t>
            </a:r>
            <a:r>
              <a:rPr lang="zh-CN" altLang="en-US" dirty="0"/>
              <a:t>的成分，周围箭头的方向可能与中间箭头方向冲突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dirty="0"/>
              <a:t>Simon</a:t>
            </a:r>
            <a:r>
              <a:rPr lang="zh-CN" altLang="en-US" dirty="0"/>
              <a:t>的成分，箭头所在位置可能与需要反应的位置冲突</a:t>
            </a:r>
            <a:endParaRPr lang="en-US" altLang="zh-CN" dirty="0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30A8200D-C6CE-0999-8BB2-F41FE02BE38C}"/>
              </a:ext>
            </a:extLst>
          </p:cNvPr>
          <p:cNvGrpSpPr/>
          <p:nvPr/>
        </p:nvGrpSpPr>
        <p:grpSpPr>
          <a:xfrm>
            <a:off x="779638" y="841743"/>
            <a:ext cx="7438095" cy="4414181"/>
            <a:chOff x="746306" y="920691"/>
            <a:chExt cx="7438095" cy="4414181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B57CFD97-6B12-3695-66EA-558236EA39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2973" y="3172967"/>
              <a:ext cx="7371428" cy="2161905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E5BDA98B-2188-13C5-5F42-0B26895C83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6306" y="920691"/>
              <a:ext cx="7438095" cy="220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05484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844</TotalTime>
  <Words>1369</Words>
  <Application>Microsoft Office PowerPoint</Application>
  <PresentationFormat>宽屏</PresentationFormat>
  <Paragraphs>153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等线</vt:lpstr>
      <vt:lpstr>等线 Light</vt:lpstr>
      <vt:lpstr>Arial</vt:lpstr>
      <vt:lpstr>Cambria Math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YuKi</dc:creator>
  <cp:lastModifiedBy>YuKi</cp:lastModifiedBy>
  <cp:revision>5</cp:revision>
  <dcterms:created xsi:type="dcterms:W3CDTF">2023-05-03T07:11:10Z</dcterms:created>
  <dcterms:modified xsi:type="dcterms:W3CDTF">2023-05-07T06:15:37Z</dcterms:modified>
</cp:coreProperties>
</file>