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3" r:id="rId2"/>
    <p:sldId id="274" r:id="rId3"/>
    <p:sldId id="276" r:id="rId4"/>
    <p:sldId id="275"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A9C"/>
    <a:srgbClr val="005B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93" autoAdjust="0"/>
  </p:normalViewPr>
  <p:slideViewPr>
    <p:cSldViewPr snapToGrid="0" showGuides="1">
      <p:cViewPr varScale="1">
        <p:scale>
          <a:sx n="91" d="100"/>
          <a:sy n="91" d="100"/>
        </p:scale>
        <p:origin x="624" y="1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E7F40-4800-4EE0-BD5C-BBB3576030C4}" type="datetimeFigureOut">
              <a:rPr lang="zh-TW" altLang="en-US" smtClean="0"/>
              <a:t>2023/3/31</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D1A70-94FB-4B8C-B566-753D0875AD3F}" type="slidenum">
              <a:rPr lang="zh-TW" altLang="en-US" smtClean="0"/>
              <a:t>‹#›</a:t>
            </a:fld>
            <a:endParaRPr lang="zh-TW" altLang="en-US"/>
          </a:p>
        </p:txBody>
      </p:sp>
    </p:spTree>
    <p:extLst>
      <p:ext uri="{BB962C8B-B14F-4D97-AF65-F5344CB8AC3E}">
        <p14:creationId xmlns:p14="http://schemas.microsoft.com/office/powerpoint/2010/main" val="375275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dirty="0" err="1" smtClean="0"/>
              <a:t>Borsboom</a:t>
            </a:r>
            <a:r>
              <a:rPr lang="en-US" altLang="zh-TW" dirty="0" smtClean="0"/>
              <a:t> D, Cramer AOJ, </a:t>
            </a:r>
            <a:r>
              <a:rPr lang="en-US" altLang="zh-TW" dirty="0" err="1" smtClean="0"/>
              <a:t>Schmittmann</a:t>
            </a:r>
            <a:r>
              <a:rPr lang="en-US" altLang="zh-TW" dirty="0" smtClean="0"/>
              <a:t> VD, </a:t>
            </a:r>
            <a:r>
              <a:rPr lang="en-US" altLang="zh-TW" dirty="0" err="1" smtClean="0"/>
              <a:t>Epskamp</a:t>
            </a:r>
            <a:r>
              <a:rPr lang="en-US" altLang="zh-TW" dirty="0" smtClean="0"/>
              <a:t> S, </a:t>
            </a:r>
            <a:r>
              <a:rPr lang="en-US" altLang="zh-TW" dirty="0" err="1" smtClean="0"/>
              <a:t>Waldorp</a:t>
            </a:r>
            <a:r>
              <a:rPr lang="en-US" altLang="zh-TW" dirty="0" smtClean="0"/>
              <a:t> LJ. The small world of psychopathology. </a:t>
            </a:r>
            <a:r>
              <a:rPr lang="en-US" altLang="zh-TW" dirty="0" err="1" smtClean="0"/>
              <a:t>PloS</a:t>
            </a:r>
            <a:r>
              <a:rPr lang="en-US" altLang="zh-TW" dirty="0" smtClean="0"/>
              <a:t> One. 2011; 6. </a:t>
            </a:r>
            <a:r>
              <a:rPr lang="en-US" altLang="zh-TW" dirty="0" err="1" smtClean="0"/>
              <a:t>doi</a:t>
            </a:r>
            <a:r>
              <a:rPr lang="en-US" altLang="zh-TW" dirty="0" smtClean="0"/>
              <a:t>: 10.1371/journal.pone.0027407</a:t>
            </a:r>
          </a:p>
          <a:p>
            <a:pPr marL="228600" indent="-228600">
              <a:buFont typeface="+mj-lt"/>
              <a:buAutoNum type="arabicPeriod"/>
            </a:pPr>
            <a:r>
              <a:rPr lang="en-US" altLang="zh-TW" dirty="0" err="1" smtClean="0"/>
              <a:t>Tio</a:t>
            </a:r>
            <a:r>
              <a:rPr lang="en-US" altLang="zh-TW" dirty="0" smtClean="0"/>
              <a:t> P, </a:t>
            </a:r>
            <a:r>
              <a:rPr lang="en-US" altLang="zh-TW" dirty="0" err="1" smtClean="0"/>
              <a:t>Epskamp</a:t>
            </a:r>
            <a:r>
              <a:rPr lang="en-US" altLang="zh-TW" dirty="0" smtClean="0"/>
              <a:t> S, </a:t>
            </a:r>
            <a:r>
              <a:rPr lang="en-US" altLang="zh-TW" dirty="0" err="1" smtClean="0"/>
              <a:t>Noordhof</a:t>
            </a:r>
            <a:r>
              <a:rPr lang="en-US" altLang="zh-TW" dirty="0" smtClean="0"/>
              <a:t> A and </a:t>
            </a:r>
            <a:r>
              <a:rPr lang="en-US" altLang="zh-TW" dirty="0" err="1" smtClean="0"/>
              <a:t>Borsboom</a:t>
            </a:r>
            <a:r>
              <a:rPr lang="en-US" altLang="zh-TW" dirty="0" smtClean="0"/>
              <a:t> D. Mapping the manuals of madness: Comparing the ICD-10 and DSM-IV-TR using a network approach. International Journal of Methods In Psychiatric Research. 2016; 25: 267-276. </a:t>
            </a:r>
            <a:r>
              <a:rPr lang="en-US" altLang="zh-TW" dirty="0" err="1" smtClean="0"/>
              <a:t>doi</a:t>
            </a:r>
            <a:r>
              <a:rPr lang="en-US" altLang="zh-TW" dirty="0" smtClean="0"/>
              <a:t>: 10.1002/mpr.1503</a:t>
            </a:r>
          </a:p>
          <a:p>
            <a:pPr marL="228600" indent="-228600">
              <a:buFont typeface="+mj-lt"/>
              <a:buAutoNum type="arabicPeriod"/>
            </a:pPr>
            <a:r>
              <a:rPr lang="en-US" altLang="zh-TW" dirty="0" smtClean="0"/>
              <a:t>Forbes MK. Implications of the symptom-level overlap among DSM diagnoses for dimensions of psychopathology. Journal of Emotion and Psychopathology. 2023; 1(1): 104-112. </a:t>
            </a:r>
            <a:r>
              <a:rPr lang="en-US" altLang="zh-TW" dirty="0" err="1" smtClean="0"/>
              <a:t>doi</a:t>
            </a:r>
            <a:r>
              <a:rPr lang="en-US" altLang="zh-TW" dirty="0" smtClean="0"/>
              <a:t>: 10.55913/joep.v1i1.6</a:t>
            </a:r>
            <a:endParaRPr lang="zh-TW" altLang="en-US" dirty="0"/>
          </a:p>
        </p:txBody>
      </p:sp>
      <p:sp>
        <p:nvSpPr>
          <p:cNvPr id="4" name="灯片编号占位符 3"/>
          <p:cNvSpPr>
            <a:spLocks noGrp="1"/>
          </p:cNvSpPr>
          <p:nvPr>
            <p:ph type="sldNum" sz="quarter" idx="10"/>
          </p:nvPr>
        </p:nvSpPr>
        <p:spPr/>
        <p:txBody>
          <a:bodyPr/>
          <a:lstStyle/>
          <a:p>
            <a:fld id="{5BED1A70-94FB-4B8C-B566-753D0875AD3F}" type="slidenum">
              <a:rPr lang="zh-TW" altLang="en-US" smtClean="0"/>
              <a:t>3</a:t>
            </a:fld>
            <a:endParaRPr lang="zh-TW" altLang="en-US"/>
          </a:p>
        </p:txBody>
      </p:sp>
    </p:spTree>
    <p:extLst>
      <p:ext uri="{BB962C8B-B14F-4D97-AF65-F5344CB8AC3E}">
        <p14:creationId xmlns:p14="http://schemas.microsoft.com/office/powerpoint/2010/main" val="326462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TW" altLang="en-US"/>
          </a:p>
        </p:txBody>
      </p:sp>
      <p:sp>
        <p:nvSpPr>
          <p:cNvPr id="4" name="日期占位符 3"/>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16357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67318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199470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87452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428930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日期占位符 4"/>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60239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7" name="日期占位符 6"/>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15646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日期占位符 2"/>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65451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46989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9874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AC2331-1725-48EA-8E37-91DDC4DD161B}" type="datetimeFigureOut">
              <a:rPr lang="zh-TW" altLang="en-US" smtClean="0"/>
              <a:t>2023/3/31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64121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2331-1725-48EA-8E37-91DDC4DD161B}" type="datetimeFigureOut">
              <a:rPr lang="zh-TW" altLang="en-US" smtClean="0"/>
              <a:t>2023/3/31</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1036308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5248"/>
          </a:xfrm>
          <a:prstGeom prst="rect">
            <a:avLst/>
          </a:prstGeom>
        </p:spPr>
      </p:pic>
      <p:sp>
        <p:nvSpPr>
          <p:cNvPr id="2" name="矩形 1"/>
          <p:cNvSpPr/>
          <p:nvPr/>
        </p:nvSpPr>
        <p:spPr>
          <a:xfrm>
            <a:off x="0" y="2551837"/>
            <a:ext cx="12192000" cy="1754326"/>
          </a:xfrm>
          <a:prstGeom prst="rect">
            <a:avLst/>
          </a:prstGeom>
        </p:spPr>
        <p:txBody>
          <a:bodyPr wrap="square">
            <a:spAutoFit/>
          </a:bodyPr>
          <a:lstStyle/>
          <a:p>
            <a:pPr algn="ctr"/>
            <a:r>
              <a:rPr lang="zh-TW" altLang="en-US" sz="3600" dirty="0" smtClean="0">
                <a:solidFill>
                  <a:srgbClr val="005B70"/>
                </a:solidFill>
              </a:rPr>
              <a:t>Elemental Psychopathology: </a:t>
            </a:r>
            <a:endParaRPr lang="en-US" altLang="zh-TW" sz="3600" dirty="0" smtClean="0">
              <a:solidFill>
                <a:srgbClr val="005B70"/>
              </a:solidFill>
            </a:endParaRPr>
          </a:p>
          <a:p>
            <a:pPr algn="ctr"/>
            <a:r>
              <a:rPr lang="zh-TW" altLang="en-US" sz="3600" dirty="0" smtClean="0">
                <a:solidFill>
                  <a:srgbClr val="005B70"/>
                </a:solidFill>
              </a:rPr>
              <a:t>Distilling Constituent Symptoms </a:t>
            </a:r>
            <a:r>
              <a:rPr lang="en-US" altLang="zh-CN" sz="3600" dirty="0" smtClean="0">
                <a:solidFill>
                  <a:srgbClr val="005B70"/>
                </a:solidFill>
              </a:rPr>
              <a:t>a</a:t>
            </a:r>
            <a:r>
              <a:rPr lang="zh-TW" altLang="en-US" sz="3600" dirty="0" smtClean="0">
                <a:solidFill>
                  <a:srgbClr val="005B70"/>
                </a:solidFill>
              </a:rPr>
              <a:t>nd Patterns </a:t>
            </a:r>
            <a:r>
              <a:rPr lang="en-US" altLang="zh-TW" sz="3600" dirty="0" smtClean="0">
                <a:solidFill>
                  <a:srgbClr val="005B70"/>
                </a:solidFill>
              </a:rPr>
              <a:t>o</a:t>
            </a:r>
            <a:r>
              <a:rPr lang="zh-TW" altLang="en-US" sz="3600" dirty="0" smtClean="0">
                <a:solidFill>
                  <a:srgbClr val="005B70"/>
                </a:solidFill>
              </a:rPr>
              <a:t>f Repetition </a:t>
            </a:r>
            <a:endParaRPr lang="en-US" altLang="zh-TW" sz="3600" dirty="0" smtClean="0">
              <a:solidFill>
                <a:srgbClr val="005B70"/>
              </a:solidFill>
            </a:endParaRPr>
          </a:p>
          <a:p>
            <a:pPr algn="ctr"/>
            <a:r>
              <a:rPr lang="en-US" altLang="zh-TW" sz="3600" dirty="0" smtClean="0">
                <a:solidFill>
                  <a:srgbClr val="005B70"/>
                </a:solidFill>
              </a:rPr>
              <a:t>i</a:t>
            </a:r>
            <a:r>
              <a:rPr lang="zh-TW" altLang="en-US" sz="3600" dirty="0" smtClean="0">
                <a:solidFill>
                  <a:srgbClr val="005B70"/>
                </a:solidFill>
              </a:rPr>
              <a:t>n The Diagnostic Criteria </a:t>
            </a:r>
            <a:r>
              <a:rPr lang="en-US" altLang="zh-TW" sz="3600" dirty="0" smtClean="0">
                <a:solidFill>
                  <a:srgbClr val="005B70"/>
                </a:solidFill>
              </a:rPr>
              <a:t>o</a:t>
            </a:r>
            <a:r>
              <a:rPr lang="zh-TW" altLang="en-US" sz="3600" dirty="0" smtClean="0">
                <a:solidFill>
                  <a:srgbClr val="005B70"/>
                </a:solidFill>
              </a:rPr>
              <a:t>f The DSM-5</a:t>
            </a:r>
            <a:endParaRPr lang="zh-TW" altLang="en-US" sz="3600" dirty="0">
              <a:solidFill>
                <a:srgbClr val="005B70"/>
              </a:solidFill>
            </a:endParaRPr>
          </a:p>
        </p:txBody>
      </p:sp>
      <p:sp>
        <p:nvSpPr>
          <p:cNvPr id="5" name="矩形 4"/>
          <p:cNvSpPr/>
          <p:nvPr/>
        </p:nvSpPr>
        <p:spPr>
          <a:xfrm>
            <a:off x="210312" y="173736"/>
            <a:ext cx="11777472" cy="6519672"/>
          </a:xfrm>
          <a:prstGeom prst="rect">
            <a:avLst/>
          </a:prstGeom>
          <a:noFill/>
          <a:ln w="76200">
            <a:solidFill>
              <a:srgbClr val="005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80416" y="242316"/>
            <a:ext cx="11631168" cy="6373368"/>
          </a:xfrm>
          <a:prstGeom prst="rect">
            <a:avLst/>
          </a:prstGeom>
          <a:noFill/>
          <a:ln w="76200">
            <a:solidFill>
              <a:srgbClr val="74A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5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3207" y="596912"/>
            <a:ext cx="9485586" cy="1754326"/>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分析中包括原发性疾病和具有任何独特症状的说明者，而仅提供描述性信息或未引入任何新症状的说明者被排除在外。</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其他</a:t>
            </a:r>
            <a:r>
              <a:rPr lang="zh-CN" altLang="zh-TW" dirty="0">
                <a:latin typeface="Calibri" panose="020F0502020204030204" pitchFamily="34" charset="0"/>
                <a:cs typeface="Times New Roman" panose="02020603050405020304" pitchFamily="18" charset="0"/>
              </a:rPr>
              <a:t>特定和未特定的疾病通常被排除在外，除非它们引入了新的症状或描述了一种新的综合征。</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表</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S1 </a:t>
            </a:r>
            <a:r>
              <a:rPr lang="zh-CN" altLang="zh-TW" dirty="0">
                <a:latin typeface="Calibri" panose="020F0502020204030204" pitchFamily="34" charset="0"/>
                <a:cs typeface="Times New Roman" panose="02020603050405020304" pitchFamily="18" charset="0"/>
              </a:rPr>
              <a:t>列出了未包括在分析中的</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85 </a:t>
            </a:r>
            <a:r>
              <a:rPr lang="zh-CN" altLang="zh-TW" dirty="0">
                <a:latin typeface="Calibri" panose="020F0502020204030204" pitchFamily="34" charset="0"/>
                <a:cs typeface="Times New Roman" panose="02020603050405020304" pitchFamily="18" charset="0"/>
              </a:rPr>
              <a:t>种原发性疾病，其中</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82 </a:t>
            </a:r>
            <a:r>
              <a:rPr lang="zh-CN" altLang="zh-TW" dirty="0">
                <a:latin typeface="Calibri" panose="020F0502020204030204" pitchFamily="34" charset="0"/>
                <a:cs typeface="Times New Roman" panose="02020603050405020304" pitchFamily="18" charset="0"/>
              </a:rPr>
              <a:t>种没有任何其他症状。</a:t>
            </a:r>
            <a:endParaRPr lang="zh-TW" altLang="en-US" dirty="0"/>
          </a:p>
        </p:txBody>
      </p:sp>
      <p:sp>
        <p:nvSpPr>
          <p:cNvPr id="3" name="文本框 2"/>
          <p:cNvSpPr txBox="1"/>
          <p:nvPr/>
        </p:nvSpPr>
        <p:spPr>
          <a:xfrm>
            <a:off x="4330262" y="3909849"/>
            <a:ext cx="3531476" cy="369332"/>
          </a:xfrm>
          <a:prstGeom prst="rect">
            <a:avLst/>
          </a:prstGeom>
          <a:noFill/>
        </p:spPr>
        <p:txBody>
          <a:bodyPr wrap="square" rtlCol="0">
            <a:spAutoFit/>
          </a:bodyPr>
          <a:lstStyle/>
          <a:p>
            <a:r>
              <a:rPr lang="zh-CN" altLang="en-US" dirty="0" smtClean="0"/>
              <a:t>表</a:t>
            </a:r>
            <a:r>
              <a:rPr lang="en-US" altLang="zh-CN" dirty="0" smtClean="0"/>
              <a:t>S1</a:t>
            </a:r>
            <a:endParaRPr lang="zh-TW" altLang="en-US" dirty="0"/>
          </a:p>
        </p:txBody>
      </p:sp>
    </p:spTree>
    <p:extLst>
      <p:ext uri="{BB962C8B-B14F-4D97-AF65-F5344CB8AC3E}">
        <p14:creationId xmlns:p14="http://schemas.microsoft.com/office/powerpoint/2010/main" val="84416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3434" y="1875104"/>
            <a:ext cx="9785131" cy="2308324"/>
          </a:xfrm>
          <a:prstGeom prst="rect">
            <a:avLst/>
          </a:prstGeom>
        </p:spPr>
        <p:txBody>
          <a:bodyPr wrap="square">
            <a:spAutoFit/>
          </a:bodyPr>
          <a:lstStyle/>
          <a:p>
            <a:r>
              <a:rPr lang="zh-CN" altLang="en-US" b="0" i="0" dirty="0" smtClean="0">
                <a:effectLst/>
                <a:latin typeface="Söhne"/>
              </a:rPr>
              <a:t>在定义某些诊断症状时存在的模糊或不确定性。</a:t>
            </a:r>
            <a:endParaRPr lang="en-US" altLang="zh-CN" b="0" i="0" dirty="0" smtClean="0">
              <a:effectLst/>
              <a:latin typeface="Söhne"/>
            </a:endParaRPr>
          </a:p>
          <a:p>
            <a:r>
              <a:rPr lang="zh-CN" altLang="en-US" b="0" i="0" dirty="0" smtClean="0">
                <a:effectLst/>
                <a:latin typeface="Söhne"/>
              </a:rPr>
              <a:t>因为某些诊断标准描述的症状可能很宽泛或抽象，导致具体的症状内容不够明确。</a:t>
            </a:r>
            <a:endParaRPr lang="en-US" altLang="zh-CN" b="0" i="0" dirty="0" smtClean="0">
              <a:effectLst/>
              <a:latin typeface="Söhne"/>
            </a:endParaRPr>
          </a:p>
          <a:p>
            <a:endParaRPr lang="en-US" altLang="zh-CN" dirty="0">
              <a:latin typeface="Söhne"/>
            </a:endParaRPr>
          </a:p>
          <a:p>
            <a:r>
              <a:rPr lang="zh-CN" altLang="en-US" b="0" i="0" dirty="0" smtClean="0">
                <a:effectLst/>
                <a:latin typeface="Söhne"/>
              </a:rPr>
              <a:t>例如，对于“重大认知衰退的证据”这样的标准，它的具体症状内容可能需要进一步细化和明确，因为它的范围很广。</a:t>
            </a:r>
            <a:endParaRPr lang="en-US" altLang="zh-CN" b="0" i="0" dirty="0" smtClean="0">
              <a:effectLst/>
              <a:latin typeface="Söhne"/>
            </a:endParaRPr>
          </a:p>
          <a:p>
            <a:endParaRPr lang="en-US" altLang="zh-CN" dirty="0">
              <a:latin typeface="Söhne"/>
            </a:endParaRPr>
          </a:p>
          <a:p>
            <a:r>
              <a:rPr lang="zh-CN" altLang="en-US" b="0" i="0" dirty="0" smtClean="0">
                <a:effectLst/>
                <a:latin typeface="Söhne"/>
              </a:rPr>
              <a:t>因此，在这个项目中，需要通过参考其他相关的症状内容，以及具体的指标和标准，来确定每个诊断症状的具体内容，以保证分析的一致性。</a:t>
            </a:r>
            <a:endParaRPr lang="zh-TW" altLang="en-US" dirty="0"/>
          </a:p>
        </p:txBody>
      </p:sp>
    </p:spTree>
    <p:extLst>
      <p:ext uri="{BB962C8B-B14F-4D97-AF65-F5344CB8AC3E}">
        <p14:creationId xmlns:p14="http://schemas.microsoft.com/office/powerpoint/2010/main" val="35591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5323" y="1984278"/>
            <a:ext cx="8807669" cy="3139321"/>
          </a:xfrm>
          <a:prstGeom prst="rect">
            <a:avLst/>
          </a:prstGeom>
        </p:spPr>
        <p:txBody>
          <a:bodyPr wrap="square">
            <a:spAutoFit/>
          </a:bodyPr>
          <a:lstStyle/>
          <a:p>
            <a:pPr>
              <a:spcAft>
                <a:spcPts val="0"/>
              </a:spcAft>
            </a:pPr>
            <a:r>
              <a:rPr lang="zh-CN" altLang="en-US" dirty="0"/>
              <a:t>在收集到症状列表后，研究团队对这些症状进行了内容重叠的编码</a:t>
            </a:r>
            <a:r>
              <a:rPr lang="zh-CN" altLang="en-US" dirty="0" smtClean="0"/>
              <a:t>。</a:t>
            </a:r>
            <a:endParaRPr lang="en-US" altLang="zh-CN" dirty="0" smtClean="0"/>
          </a:p>
          <a:p>
            <a:pPr>
              <a:spcAft>
                <a:spcPts val="0"/>
              </a:spcAft>
            </a:pPr>
            <a:r>
              <a:rPr lang="zh-CN" altLang="en-US" dirty="0" smtClean="0"/>
              <a:t>这个</a:t>
            </a:r>
            <a:r>
              <a:rPr lang="zh-CN" altLang="en-US" dirty="0"/>
              <a:t>过程使用了定性内容编码和自然语言处理（</a:t>
            </a:r>
            <a:r>
              <a:rPr lang="en-US" altLang="zh-CN" dirty="0"/>
              <a:t>NLP</a:t>
            </a:r>
            <a:r>
              <a:rPr lang="zh-CN" altLang="en-US" dirty="0"/>
              <a:t>）</a:t>
            </a:r>
            <a:r>
              <a:rPr lang="zh-CN" altLang="en-US" dirty="0" smtClean="0"/>
              <a:t>。</a:t>
            </a:r>
            <a:endParaRPr lang="en-US" altLang="zh-CN" dirty="0" smtClean="0"/>
          </a:p>
          <a:p>
            <a:pPr>
              <a:spcAft>
                <a:spcPts val="0"/>
              </a:spcAft>
            </a:pPr>
            <a:endParaRPr lang="en-US" altLang="zh-CN" dirty="0"/>
          </a:p>
          <a:p>
            <a:pPr>
              <a:spcAft>
                <a:spcPts val="0"/>
              </a:spcAft>
            </a:pPr>
            <a:r>
              <a:rPr lang="zh-CN" altLang="en-US" dirty="0" smtClean="0"/>
              <a:t>首先</a:t>
            </a:r>
            <a:r>
              <a:rPr lang="zh-CN" altLang="en-US" dirty="0"/>
              <a:t>，完全相同的症状被确定和编码</a:t>
            </a:r>
            <a:r>
              <a:rPr lang="zh-CN" altLang="en-US" dirty="0" smtClean="0"/>
              <a:t>。</a:t>
            </a:r>
            <a:endParaRPr lang="en-US" altLang="zh-CN" dirty="0" smtClean="0"/>
          </a:p>
          <a:p>
            <a:pPr>
              <a:spcAft>
                <a:spcPts val="0"/>
              </a:spcAft>
            </a:pPr>
            <a:r>
              <a:rPr lang="zh-CN" altLang="en-US" dirty="0" smtClean="0"/>
              <a:t>然后</a:t>
            </a:r>
            <a:r>
              <a:rPr lang="zh-CN" altLang="en-US" dirty="0"/>
              <a:t>，研究团队通过三个步骤对概念上的冗余进行了编码</a:t>
            </a:r>
            <a:r>
              <a:rPr lang="zh-CN" altLang="en-US" dirty="0" smtClean="0"/>
              <a:t>。</a:t>
            </a:r>
            <a:endParaRPr lang="en-US" altLang="zh-CN" dirty="0" smtClean="0"/>
          </a:p>
          <a:p>
            <a:pPr>
              <a:spcAft>
                <a:spcPts val="0"/>
              </a:spcAft>
            </a:pPr>
            <a:r>
              <a:rPr lang="en-US" altLang="zh-CN" dirty="0" smtClean="0"/>
              <a:t>	</a:t>
            </a:r>
            <a:r>
              <a:rPr lang="zh-CN" altLang="en-US" dirty="0" smtClean="0"/>
              <a:t>症状</a:t>
            </a:r>
            <a:r>
              <a:rPr lang="zh-CN" altLang="en-US" dirty="0"/>
              <a:t>首先被分配到情感、行为、认知和</a:t>
            </a:r>
            <a:r>
              <a:rPr lang="en-US" altLang="zh-CN" dirty="0"/>
              <a:t>/</a:t>
            </a:r>
            <a:r>
              <a:rPr lang="zh-CN" altLang="en-US" dirty="0"/>
              <a:t>或身体症状的类别中</a:t>
            </a:r>
            <a:r>
              <a:rPr lang="zh-CN" altLang="en-US" dirty="0" smtClean="0"/>
              <a:t>，</a:t>
            </a:r>
            <a:endParaRPr lang="en-US" altLang="zh-CN" dirty="0" smtClean="0"/>
          </a:p>
          <a:p>
            <a:pPr>
              <a:spcAft>
                <a:spcPts val="0"/>
              </a:spcAft>
            </a:pPr>
            <a:r>
              <a:rPr lang="en-US" altLang="zh-CN" dirty="0"/>
              <a:t>	</a:t>
            </a:r>
            <a:r>
              <a:rPr lang="zh-CN" altLang="en-US" dirty="0" smtClean="0"/>
              <a:t>然后</a:t>
            </a:r>
            <a:r>
              <a:rPr lang="zh-CN" altLang="en-US" dirty="0"/>
              <a:t>分配到子类别中</a:t>
            </a:r>
            <a:r>
              <a:rPr lang="zh-CN" altLang="en-US" dirty="0" smtClean="0"/>
              <a:t>。</a:t>
            </a:r>
            <a:endParaRPr lang="en-US" altLang="zh-CN" dirty="0" smtClean="0"/>
          </a:p>
          <a:p>
            <a:pPr>
              <a:spcAft>
                <a:spcPts val="0"/>
              </a:spcAft>
            </a:pPr>
            <a:r>
              <a:rPr lang="zh-CN" altLang="en-US" dirty="0" smtClean="0"/>
              <a:t>在</a:t>
            </a:r>
            <a:r>
              <a:rPr lang="zh-CN" altLang="en-US" dirty="0"/>
              <a:t>每个子类别中，症状被编码以确定它们是否具有冗余性</a:t>
            </a:r>
            <a:r>
              <a:rPr lang="zh-CN" altLang="en-US" dirty="0" smtClean="0"/>
              <a:t>。</a:t>
            </a:r>
            <a:endParaRPr lang="en-US" altLang="zh-CN" dirty="0" smtClean="0"/>
          </a:p>
          <a:p>
            <a:pPr>
              <a:spcAft>
                <a:spcPts val="0"/>
              </a:spcAft>
            </a:pPr>
            <a:endParaRPr lang="en-US" altLang="zh-CN" dirty="0"/>
          </a:p>
          <a:p>
            <a:pPr>
              <a:spcAft>
                <a:spcPts val="0"/>
              </a:spcAft>
            </a:pPr>
            <a:r>
              <a:rPr lang="zh-CN" altLang="en-US" dirty="0" smtClean="0"/>
              <a:t>这个</a:t>
            </a:r>
            <a:r>
              <a:rPr lang="zh-CN" altLang="en-US" dirty="0"/>
              <a:t>过程在多个阶段中不断重复和完善（研究团队估计整个症状列表被重复筛选了超过</a:t>
            </a:r>
            <a:r>
              <a:rPr lang="en-US" altLang="zh-CN" dirty="0"/>
              <a:t>90</a:t>
            </a:r>
            <a:r>
              <a:rPr lang="zh-CN" altLang="en-US" dirty="0"/>
              <a:t>次）。</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02305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6387" y="1305341"/>
            <a:ext cx="11130454" cy="4247317"/>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除了手动编码过程外，研究人员还使用</a:t>
            </a:r>
            <a:r>
              <a:rPr lang="zh-CN" altLang="zh-TW" b="1" dirty="0">
                <a:latin typeface="Calibri" panose="020F0502020204030204" pitchFamily="34" charset="0"/>
                <a:cs typeface="Times New Roman" panose="02020603050405020304" pitchFamily="18" charset="0"/>
              </a:rPr>
              <a:t>自然语言处理</a:t>
            </a:r>
            <a:r>
              <a:rPr lang="en-US" altLang="zh-TW" b="1" dirty="0" smtClean="0">
                <a:effectLst/>
                <a:latin typeface="Calibri" panose="020F0502020204030204" pitchFamily="34" charset="0"/>
                <a:ea typeface="宋体" panose="02010600030101010101" pitchFamily="2" charset="-122"/>
                <a:cs typeface="Times New Roman" panose="02020603050405020304" pitchFamily="18" charset="0"/>
              </a:rPr>
              <a:t> (NLP) </a:t>
            </a:r>
            <a:r>
              <a:rPr lang="zh-CN" altLang="zh-TW" dirty="0">
                <a:latin typeface="Calibri" panose="020F0502020204030204" pitchFamily="34" charset="0"/>
                <a:cs typeface="Times New Roman" panose="02020603050405020304" pitchFamily="18" charset="0"/>
              </a:rPr>
              <a:t>来识别可能遗漏的任何语义匹配。</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smtClean="0">
              <a:effectLst/>
              <a:ea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他们</a:t>
            </a:r>
            <a:r>
              <a:rPr lang="zh-CN" altLang="zh-TW" dirty="0">
                <a:latin typeface="Calibri" panose="020F0502020204030204" pitchFamily="34" charset="0"/>
                <a:cs typeface="Times New Roman" panose="02020603050405020304" pitchFamily="18" charset="0"/>
              </a:rPr>
              <a:t>建立了一个计算模型，根据</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中描述的两个症状在语义相似性的高维表示中的位置，确定它们何时具有相同的含义</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endParaRPr lang="en-US" altLang="zh-CN" dirty="0">
              <a:effectLst/>
              <a:latin typeface="Calibri" panose="020F0502020204030204" pitchFamily="34" charset="0"/>
              <a:ea typeface="Calibri" panose="020F0502020204030204" pitchFamily="34" charset="0"/>
              <a:cs typeface="Times New Roman" panose="02020603050405020304" pitchFamily="18" charset="0"/>
            </a:endParaRPr>
          </a:p>
          <a:p>
            <a:r>
              <a:rPr lang="zh-CN" altLang="zh-TW" dirty="0" smtClean="0">
                <a:effectLst/>
                <a:ea typeface="Calibri" panose="020F0502020204030204" pitchFamily="34" charset="0"/>
                <a:cs typeface="Times New Roman" panose="02020603050405020304" pitchFamily="18" charset="0"/>
              </a:rPr>
              <a:t> </a:t>
            </a:r>
            <a:r>
              <a:rPr lang="zh-CN" altLang="zh-TW" dirty="0">
                <a:latin typeface="Calibri" panose="020F0502020204030204" pitchFamily="34" charset="0"/>
                <a:cs typeface="Times New Roman" panose="02020603050405020304" pitchFamily="18" charset="0"/>
              </a:rPr>
              <a:t>在过滤掉相同的症状对后，该模型使用预训练模型对剩余的可能症状对进行评分。</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然后</a:t>
            </a:r>
            <a:r>
              <a:rPr lang="zh-CN" altLang="zh-TW" dirty="0">
                <a:latin typeface="Calibri" panose="020F0502020204030204" pitchFamily="34" charset="0"/>
                <a:cs typeface="Times New Roman" panose="02020603050405020304" pitchFamily="18" charset="0"/>
              </a:rPr>
              <a:t>，研究人员使用五重交叉验证框架来评估模型的性能。</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r>
              <a:rPr lang="en-US" altLang="zh-CN" dirty="0" smtClean="0"/>
              <a:t>	</a:t>
            </a:r>
            <a:r>
              <a:rPr lang="zh-CN" altLang="en-US" dirty="0" smtClean="0"/>
              <a:t>将</a:t>
            </a:r>
            <a:r>
              <a:rPr lang="zh-CN" altLang="en-US" dirty="0"/>
              <a:t>数据集划分为五个等分，每次将其中四个作为训练集，一个作为验证集，进行五次模型训练和验证，以评估模型的性能。这种方法可以在保证数据利用率的同时，防止由于特定的数据集分割方式导致评估结果的偏差</a:t>
            </a:r>
            <a:r>
              <a:rPr lang="zh-CN" altLang="en-US" dirty="0" smtClean="0"/>
              <a:t>。</a:t>
            </a:r>
            <a:endParaRPr lang="en-US" altLang="zh-CN" dirty="0" smtClean="0"/>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两</a:t>
            </a:r>
            <a:r>
              <a:rPr lang="zh-CN" altLang="zh-TW" dirty="0">
                <a:latin typeface="Calibri" panose="020F0502020204030204" pitchFamily="34" charset="0"/>
                <a:cs typeface="Times New Roman" panose="02020603050405020304" pitchFamily="18" charset="0"/>
              </a:rPr>
              <a:t>位研究人员手动检查了语义相似性得分最高的前</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1000 </a:t>
            </a:r>
            <a:r>
              <a:rPr lang="zh-CN" altLang="zh-TW" dirty="0">
                <a:latin typeface="Calibri" panose="020F0502020204030204" pitchFamily="34" charset="0"/>
                <a:cs typeface="Times New Roman" panose="02020603050405020304" pitchFamily="18" charset="0"/>
              </a:rPr>
              <a:t>对是否有其他匹配项，确定了</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26 </a:t>
            </a:r>
            <a:r>
              <a:rPr lang="zh-CN" altLang="zh-TW" dirty="0">
                <a:latin typeface="Calibri" panose="020F0502020204030204" pitchFamily="34" charset="0"/>
                <a:cs typeface="Times New Roman" panose="02020603050405020304" pitchFamily="18" charset="0"/>
              </a:rPr>
              <a:t>个新的匹配症状对。</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在</a:t>
            </a:r>
            <a:r>
              <a:rPr lang="zh-CN" altLang="zh-TW" dirty="0">
                <a:latin typeface="Calibri" panose="020F0502020204030204" pitchFamily="34" charset="0"/>
                <a:cs typeface="Times New Roman" panose="02020603050405020304" pitchFamily="18" charset="0"/>
              </a:rPr>
              <a:t>编码的两个阶段结束时，研究人员确定了</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3,096 </a:t>
            </a:r>
            <a:r>
              <a:rPr lang="zh-CN" altLang="zh-TW" dirty="0">
                <a:latin typeface="Calibri" panose="020F0502020204030204" pitchFamily="34" charset="0"/>
                <a:cs typeface="Times New Roman" panose="02020603050405020304" pitchFamily="18" charset="0"/>
              </a:rPr>
              <a:t>个匹配的症状对。</a:t>
            </a:r>
            <a:endParaRPr lang="zh-TW" altLang="en-US" dirty="0"/>
          </a:p>
        </p:txBody>
      </p:sp>
    </p:spTree>
    <p:extLst>
      <p:ext uri="{BB962C8B-B14F-4D97-AF65-F5344CB8AC3E}">
        <p14:creationId xmlns:p14="http://schemas.microsoft.com/office/powerpoint/2010/main" val="277303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4138" y="252248"/>
            <a:ext cx="1308538" cy="369332"/>
          </a:xfrm>
          <a:prstGeom prst="rect">
            <a:avLst/>
          </a:prstGeom>
          <a:noFill/>
        </p:spPr>
        <p:txBody>
          <a:bodyPr wrap="square" rtlCol="0">
            <a:spAutoFit/>
          </a:bodyPr>
          <a:lstStyle/>
          <a:p>
            <a:r>
              <a:rPr lang="zh-CN" altLang="en-US" dirty="0" smtClean="0"/>
              <a:t>结果</a:t>
            </a:r>
            <a:endParaRPr lang="zh-TW" altLang="en-US" dirty="0"/>
          </a:p>
        </p:txBody>
      </p:sp>
      <p:sp>
        <p:nvSpPr>
          <p:cNvPr id="3" name="矩形 2"/>
          <p:cNvSpPr/>
          <p:nvPr/>
        </p:nvSpPr>
        <p:spPr>
          <a:xfrm>
            <a:off x="333703" y="1058689"/>
            <a:ext cx="11524593" cy="3416320"/>
          </a:xfrm>
          <a:prstGeom prst="rect">
            <a:avLst/>
          </a:prstGeom>
        </p:spPr>
        <p:txBody>
          <a:bodyPr wrap="square">
            <a:spAutoFit/>
          </a:bodyPr>
          <a:lstStyle/>
          <a:p>
            <a:r>
              <a:rPr lang="zh-CN" altLang="en-US" dirty="0" smtClean="0"/>
              <a:t>在研究中，作者们对</a:t>
            </a:r>
            <a:r>
              <a:rPr lang="en-US" altLang="zh-CN" dirty="0" smtClean="0"/>
              <a:t>202</a:t>
            </a:r>
            <a:r>
              <a:rPr lang="zh-CN" altLang="en-US" dirty="0" smtClean="0"/>
              <a:t>个诊断进行了分析，</a:t>
            </a:r>
            <a:endParaRPr lang="en-US" altLang="zh-CN" dirty="0" smtClean="0"/>
          </a:p>
          <a:p>
            <a:r>
              <a:rPr lang="zh-CN" altLang="en-US" dirty="0" smtClean="0"/>
              <a:t>其中包括</a:t>
            </a:r>
            <a:r>
              <a:rPr lang="en-US" altLang="zh-CN" dirty="0" smtClean="0"/>
              <a:t>135</a:t>
            </a:r>
            <a:r>
              <a:rPr lang="zh-CN" altLang="en-US" dirty="0" smtClean="0"/>
              <a:t>个主要障碍和</a:t>
            </a:r>
            <a:r>
              <a:rPr lang="en-US" altLang="zh-CN" dirty="0" smtClean="0"/>
              <a:t>763</a:t>
            </a:r>
            <a:r>
              <a:rPr lang="zh-CN" altLang="en-US" dirty="0" smtClean="0"/>
              <a:t>个带有附加症状的特定障碍或其他指定障碍。</a:t>
            </a:r>
            <a:endParaRPr lang="en-US" altLang="zh-CN" dirty="0" smtClean="0"/>
          </a:p>
          <a:p>
            <a:endParaRPr lang="en-US" altLang="zh-CN" dirty="0"/>
          </a:p>
          <a:p>
            <a:r>
              <a:rPr lang="zh-CN" altLang="en-US" dirty="0" smtClean="0"/>
              <a:t>他们鉴定了总共</a:t>
            </a:r>
            <a:r>
              <a:rPr lang="en-US" altLang="zh-CN" dirty="0" smtClean="0"/>
              <a:t>1419</a:t>
            </a:r>
            <a:r>
              <a:rPr lang="zh-CN" altLang="en-US" dirty="0" smtClean="0"/>
              <a:t>个组成症状，</a:t>
            </a:r>
            <a:endParaRPr lang="en-US" altLang="zh-CN" dirty="0" smtClean="0"/>
          </a:p>
          <a:p>
            <a:endParaRPr lang="en-US" altLang="zh-CN" dirty="0"/>
          </a:p>
          <a:p>
            <a:r>
              <a:rPr lang="zh-CN" altLang="en-US" dirty="0" smtClean="0"/>
              <a:t>并使用定性和计算机内容重叠分析，确定了</a:t>
            </a:r>
            <a:r>
              <a:rPr lang="en-US" altLang="zh-CN" dirty="0" smtClean="0"/>
              <a:t>628</a:t>
            </a:r>
            <a:r>
              <a:rPr lang="zh-CN" altLang="en-US" dirty="0" smtClean="0"/>
              <a:t>个不同的症状。</a:t>
            </a:r>
            <a:endParaRPr lang="en-US" altLang="zh-CN" dirty="0" smtClean="0"/>
          </a:p>
          <a:p>
            <a:r>
              <a:rPr lang="en-US" altLang="zh-CN" dirty="0"/>
              <a:t>	</a:t>
            </a:r>
            <a:r>
              <a:rPr lang="zh-CN" altLang="en-US" dirty="0" smtClean="0"/>
              <a:t>在这些不同的症状中，</a:t>
            </a:r>
            <a:r>
              <a:rPr lang="en-US" altLang="zh-CN" dirty="0" smtClean="0"/>
              <a:t>63.2%</a:t>
            </a:r>
            <a:r>
              <a:rPr lang="zh-CN" altLang="en-US" dirty="0" smtClean="0"/>
              <a:t>（</a:t>
            </a:r>
            <a:r>
              <a:rPr lang="en-US" altLang="zh-CN" dirty="0" smtClean="0"/>
              <a:t>397</a:t>
            </a:r>
            <a:r>
              <a:rPr lang="zh-CN" altLang="en-US" dirty="0" smtClean="0"/>
              <a:t>个）仅在一个诊断中出现。</a:t>
            </a:r>
            <a:endParaRPr lang="en-US" altLang="zh-CN" dirty="0" smtClean="0"/>
          </a:p>
          <a:p>
            <a:r>
              <a:rPr lang="en-US" altLang="zh-CN" dirty="0"/>
              <a:t>	</a:t>
            </a:r>
            <a:r>
              <a:rPr lang="en-US" altLang="zh-CN" dirty="0" smtClean="0"/>
              <a:t>231</a:t>
            </a:r>
            <a:r>
              <a:rPr lang="zh-CN" altLang="en-US" dirty="0" smtClean="0"/>
              <a:t>个非唯一症状则在平均</a:t>
            </a:r>
            <a:r>
              <a:rPr lang="en-US" altLang="zh-CN" dirty="0" smtClean="0"/>
              <a:t>4.4</a:t>
            </a:r>
            <a:r>
              <a:rPr lang="zh-CN" altLang="en-US" dirty="0" smtClean="0"/>
              <a:t>次（标准偏差</a:t>
            </a:r>
            <a:r>
              <a:rPr lang="en-US" altLang="zh-CN" dirty="0" smtClean="0"/>
              <a:t>= 3.4</a:t>
            </a:r>
            <a:r>
              <a:rPr lang="zh-CN" altLang="en-US" dirty="0" smtClean="0"/>
              <a:t>，中位数</a:t>
            </a:r>
            <a:r>
              <a:rPr lang="en-US" altLang="zh-CN" dirty="0" smtClean="0"/>
              <a:t>= 3</a:t>
            </a:r>
            <a:r>
              <a:rPr lang="zh-CN" altLang="en-US" dirty="0" smtClean="0"/>
              <a:t>，范围</a:t>
            </a:r>
            <a:r>
              <a:rPr lang="en-US" altLang="zh-CN" dirty="0" smtClean="0"/>
              <a:t>= 2-22</a:t>
            </a:r>
            <a:r>
              <a:rPr lang="zh-CN" altLang="en-US" dirty="0" smtClean="0"/>
              <a:t>）出现，总计</a:t>
            </a:r>
            <a:r>
              <a:rPr lang="en-US" altLang="zh-CN" dirty="0" smtClean="0"/>
              <a:t>1022</a:t>
            </a:r>
            <a:r>
              <a:rPr lang="zh-CN" altLang="en-US" dirty="0" smtClean="0"/>
              <a:t>次，并占所有诊断标准中列出的症状的</a:t>
            </a:r>
            <a:r>
              <a:rPr lang="en-US" altLang="zh-CN" dirty="0" smtClean="0"/>
              <a:t>72.0</a:t>
            </a:r>
            <a:r>
              <a:rPr lang="zh-CN" altLang="en-US" dirty="0" smtClean="0"/>
              <a:t>％。</a:t>
            </a:r>
            <a:endParaRPr lang="en-US" altLang="zh-CN" dirty="0" smtClean="0"/>
          </a:p>
          <a:p>
            <a:r>
              <a:rPr lang="en-US" altLang="zh-CN" dirty="0"/>
              <a:t>	</a:t>
            </a:r>
            <a:r>
              <a:rPr lang="zh-CN" altLang="en-US" dirty="0" smtClean="0"/>
              <a:t>其中有</a:t>
            </a:r>
            <a:r>
              <a:rPr lang="en-US" altLang="zh-CN" dirty="0" smtClean="0"/>
              <a:t>163</a:t>
            </a:r>
            <a:r>
              <a:rPr lang="zh-CN" altLang="en-US" dirty="0" smtClean="0"/>
              <a:t>个（</a:t>
            </a:r>
            <a:r>
              <a:rPr lang="en-US" altLang="zh-CN" dirty="0" smtClean="0"/>
              <a:t>70.6</a:t>
            </a:r>
            <a:r>
              <a:rPr lang="zh-CN" altLang="en-US" dirty="0" smtClean="0"/>
              <a:t>％）在同一章节内重复，</a:t>
            </a:r>
            <a:endParaRPr lang="en-US" altLang="zh-CN" dirty="0" smtClean="0"/>
          </a:p>
          <a:p>
            <a:r>
              <a:rPr lang="en-US" altLang="zh-CN" dirty="0"/>
              <a:t>	</a:t>
            </a:r>
            <a:r>
              <a:rPr lang="en-US" altLang="zh-CN" dirty="0" smtClean="0"/>
              <a:t>155</a:t>
            </a:r>
            <a:r>
              <a:rPr lang="zh-CN" altLang="en-US" dirty="0" smtClean="0"/>
              <a:t>个（</a:t>
            </a:r>
            <a:r>
              <a:rPr lang="en-US" altLang="zh-CN" dirty="0" smtClean="0"/>
              <a:t>67.1</a:t>
            </a:r>
            <a:r>
              <a:rPr lang="zh-CN" altLang="en-US" dirty="0" smtClean="0"/>
              <a:t>％）在多个章节之间重复，</a:t>
            </a:r>
            <a:r>
              <a:rPr lang="en-US" altLang="zh-CN" dirty="0" smtClean="0"/>
              <a:t>87</a:t>
            </a:r>
            <a:r>
              <a:rPr lang="zh-CN" altLang="en-US" dirty="0" smtClean="0"/>
              <a:t>个（</a:t>
            </a:r>
            <a:r>
              <a:rPr lang="en-US" altLang="zh-CN" dirty="0" smtClean="0"/>
              <a:t>37.7</a:t>
            </a:r>
            <a:r>
              <a:rPr lang="zh-CN" altLang="en-US" dirty="0" smtClean="0"/>
              <a:t>％）同时在章节内和章节之间重复。</a:t>
            </a:r>
            <a:endParaRPr lang="en-US" altLang="zh-CN" dirty="0" smtClean="0"/>
          </a:p>
          <a:p>
            <a:endParaRPr lang="en-US" altLang="zh-CN" dirty="0"/>
          </a:p>
        </p:txBody>
      </p:sp>
      <p:sp>
        <p:nvSpPr>
          <p:cNvPr id="4" name="文本框 3"/>
          <p:cNvSpPr txBox="1"/>
          <p:nvPr/>
        </p:nvSpPr>
        <p:spPr>
          <a:xfrm>
            <a:off x="5638800" y="4912118"/>
            <a:ext cx="914400" cy="369332"/>
          </a:xfrm>
          <a:prstGeom prst="rect">
            <a:avLst/>
          </a:prstGeom>
          <a:noFill/>
        </p:spPr>
        <p:txBody>
          <a:bodyPr wrap="square" rtlCol="0">
            <a:spAutoFit/>
          </a:bodyPr>
          <a:lstStyle/>
          <a:p>
            <a:r>
              <a:rPr lang="zh-CN" altLang="en-US" dirty="0" smtClean="0"/>
              <a:t>图</a:t>
            </a:r>
            <a:r>
              <a:rPr lang="en-US" altLang="zh-CN" dirty="0" smtClean="0"/>
              <a:t>1</a:t>
            </a:r>
            <a:endParaRPr lang="zh-TW" altLang="en-US" dirty="0"/>
          </a:p>
        </p:txBody>
      </p:sp>
    </p:spTree>
    <p:extLst>
      <p:ext uri="{BB962C8B-B14F-4D97-AF65-F5344CB8AC3E}">
        <p14:creationId xmlns:p14="http://schemas.microsoft.com/office/powerpoint/2010/main" val="2938997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4965" y="735413"/>
            <a:ext cx="9722069" cy="1754326"/>
          </a:xfrm>
          <a:prstGeom prst="rect">
            <a:avLst/>
          </a:prstGeom>
        </p:spPr>
        <p:txBody>
          <a:bodyPr wrap="square">
            <a:spAutoFit/>
          </a:bodyPr>
          <a:lstStyle/>
          <a:p>
            <a:r>
              <a:rPr lang="zh-CN" altLang="en-US" dirty="0" smtClean="0"/>
              <a:t>图 </a:t>
            </a:r>
            <a:r>
              <a:rPr lang="en-US" altLang="zh-CN" dirty="0" smtClean="0"/>
              <a:t>2 </a:t>
            </a:r>
            <a:r>
              <a:rPr lang="zh-CN" altLang="en-US" dirty="0" smtClean="0"/>
              <a:t>说明了 </a:t>
            </a:r>
            <a:r>
              <a:rPr lang="en-US" altLang="zh-CN" dirty="0" smtClean="0"/>
              <a:t>DSM-5 </a:t>
            </a:r>
            <a:r>
              <a:rPr lang="zh-CN" altLang="en-US" dirty="0" smtClean="0"/>
              <a:t>中章节内和章节间症状重叠的模式。</a:t>
            </a:r>
            <a:endParaRPr lang="en-US" altLang="zh-CN" dirty="0" smtClean="0"/>
          </a:p>
          <a:p>
            <a:r>
              <a:rPr lang="zh-CN" altLang="en-US" dirty="0" smtClean="0"/>
              <a:t> 它显示了不同诊断之间共有多少症状，以及哪些诊断具有最重叠的症状。</a:t>
            </a:r>
            <a:endParaRPr lang="en-US" altLang="zh-CN" dirty="0" smtClean="0"/>
          </a:p>
          <a:p>
            <a:endParaRPr lang="en-US" altLang="zh-CN" dirty="0"/>
          </a:p>
          <a:p>
            <a:r>
              <a:rPr lang="zh-CN" altLang="en-US" dirty="0" smtClean="0"/>
              <a:t> 该图分为 </a:t>
            </a:r>
            <a:r>
              <a:rPr lang="en-US" altLang="zh-CN" dirty="0" smtClean="0"/>
              <a:t>DSM-5 </a:t>
            </a:r>
            <a:r>
              <a:rPr lang="zh-CN" altLang="en-US" dirty="0" smtClean="0"/>
              <a:t>每一章的部分，各个面板显示每一章的症状和诊断标签。 </a:t>
            </a:r>
            <a:endParaRPr lang="en-US" altLang="zh-CN" dirty="0" smtClean="0"/>
          </a:p>
          <a:p>
            <a:endParaRPr lang="en-US" altLang="zh-CN" dirty="0"/>
          </a:p>
          <a:p>
            <a:r>
              <a:rPr lang="zh-CN" altLang="en-US" dirty="0" smtClean="0"/>
              <a:t>表 </a:t>
            </a:r>
            <a:r>
              <a:rPr lang="en-US" altLang="zh-CN" dirty="0" smtClean="0"/>
              <a:t>1 </a:t>
            </a:r>
            <a:r>
              <a:rPr lang="zh-CN" altLang="en-US" dirty="0" smtClean="0"/>
              <a:t>描述了每章中诊断和症状级别的一些重复模式。</a:t>
            </a:r>
            <a:endParaRPr lang="zh-TW" altLang="en-US" dirty="0"/>
          </a:p>
        </p:txBody>
      </p:sp>
      <p:sp>
        <p:nvSpPr>
          <p:cNvPr id="5" name="文本框 4"/>
          <p:cNvSpPr txBox="1"/>
          <p:nvPr/>
        </p:nvSpPr>
        <p:spPr>
          <a:xfrm>
            <a:off x="4645571" y="2743200"/>
            <a:ext cx="1450428" cy="369332"/>
          </a:xfrm>
          <a:prstGeom prst="rect">
            <a:avLst/>
          </a:prstGeom>
          <a:noFill/>
        </p:spPr>
        <p:txBody>
          <a:bodyPr wrap="square" rtlCol="0">
            <a:spAutoFit/>
          </a:bodyPr>
          <a:lstStyle/>
          <a:p>
            <a:r>
              <a:rPr lang="zh-CN" altLang="en-US" dirty="0" smtClean="0"/>
              <a:t>图</a:t>
            </a:r>
            <a:r>
              <a:rPr lang="en-US" altLang="zh-CN" dirty="0" smtClean="0"/>
              <a:t>2</a:t>
            </a:r>
            <a:endParaRPr lang="zh-TW" altLang="en-US" dirty="0"/>
          </a:p>
        </p:txBody>
      </p:sp>
      <p:sp>
        <p:nvSpPr>
          <p:cNvPr id="6" name="矩形 5"/>
          <p:cNvSpPr/>
          <p:nvPr/>
        </p:nvSpPr>
        <p:spPr>
          <a:xfrm>
            <a:off x="872358" y="3819859"/>
            <a:ext cx="10526111" cy="2308324"/>
          </a:xfrm>
          <a:prstGeom prst="rect">
            <a:avLst/>
          </a:prstGeom>
        </p:spPr>
        <p:txBody>
          <a:bodyPr wrap="square">
            <a:spAutoFit/>
          </a:bodyPr>
          <a:lstStyle/>
          <a:p>
            <a:r>
              <a:rPr lang="zh-TW" altLang="en-US" dirty="0" smtClean="0"/>
              <a:t>总体而言，图表显示 DSM-5 中不同诊断之间的症状重复程度很高，</a:t>
            </a:r>
            <a:endParaRPr lang="en-US" altLang="zh-TW" dirty="0" smtClean="0"/>
          </a:p>
          <a:p>
            <a:endParaRPr lang="en-US" altLang="zh-TW" dirty="0"/>
          </a:p>
          <a:p>
            <a:r>
              <a:rPr lang="zh-TW" altLang="en-US" dirty="0" smtClean="0"/>
              <a:t>202 例诊断中有 140 例 (69.3%) 至少有一种症状在另一诊断中重复出现。 </a:t>
            </a:r>
            <a:endParaRPr lang="en-US" altLang="zh-TW" dirty="0" smtClean="0"/>
          </a:p>
          <a:p>
            <a:r>
              <a:rPr lang="zh-TW" altLang="en-US" dirty="0" smtClean="0"/>
              <a:t>此外，118 个诊断 (58.4%) 在另一章的诊断中至少有一个症状重复。</a:t>
            </a:r>
            <a:endParaRPr lang="en-US" altLang="zh-TW" dirty="0" smtClean="0"/>
          </a:p>
          <a:p>
            <a:r>
              <a:rPr lang="zh-TW" altLang="en-US" dirty="0" smtClean="0"/>
              <a:t> 此外，75 个诊断 (37.1%) 的每个症状至少在另一个诊断中重复，</a:t>
            </a:r>
            <a:endParaRPr lang="en-US" altLang="zh-TW" dirty="0" smtClean="0"/>
          </a:p>
          <a:p>
            <a:r>
              <a:rPr lang="zh-TW" altLang="en-US" dirty="0" smtClean="0"/>
              <a:t>47 个 (23.3%) 的每个症状在其他章节中重复。 </a:t>
            </a:r>
            <a:endParaRPr lang="en-US" altLang="zh-TW" dirty="0" smtClean="0"/>
          </a:p>
          <a:p>
            <a:r>
              <a:rPr lang="zh-TW" altLang="en-US" dirty="0" smtClean="0"/>
              <a:t>另一方面，62 例诊断 (30.7%) 没有症状重叠，这意味着相应的症状在 DSM-5 中仅列出一次。 </a:t>
            </a:r>
            <a:endParaRPr lang="en-US" altLang="zh-TW" dirty="0" smtClean="0"/>
          </a:p>
          <a:p>
            <a:r>
              <a:rPr lang="zh-TW" altLang="en-US" dirty="0" smtClean="0"/>
              <a:t>值得注意的是，其中 35 项诊断仅包括一种症状。</a:t>
            </a:r>
            <a:endParaRPr lang="zh-TW" altLang="en-US" dirty="0"/>
          </a:p>
        </p:txBody>
      </p:sp>
    </p:spTree>
    <p:extLst>
      <p:ext uri="{BB962C8B-B14F-4D97-AF65-F5344CB8AC3E}">
        <p14:creationId xmlns:p14="http://schemas.microsoft.com/office/powerpoint/2010/main" val="4107622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1545" y="1987669"/>
            <a:ext cx="8586952" cy="2585323"/>
          </a:xfrm>
          <a:prstGeom prst="rect">
            <a:avLst/>
          </a:prstGeom>
        </p:spPr>
        <p:txBody>
          <a:bodyPr wrap="square">
            <a:spAutoFit/>
          </a:bodyPr>
          <a:lstStyle/>
          <a:p>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202 </a:t>
            </a:r>
            <a:r>
              <a:rPr lang="zh-CN" altLang="zh-TW" dirty="0">
                <a:latin typeface="Calibri" panose="020F0502020204030204" pitchFamily="34" charset="0"/>
                <a:cs typeface="Times New Roman" panose="02020603050405020304" pitchFamily="18" charset="0"/>
              </a:rPr>
              <a:t>种诊断的症状重叠和重复。</a:t>
            </a:r>
            <a:r>
              <a:rPr lang="zh-CN" altLang="zh-TW" dirty="0" smtClean="0">
                <a:effectLst/>
                <a:ea typeface="Calibri" panose="020F0502020204030204" pitchFamily="34" charset="0"/>
                <a:cs typeface="Times New Roman" panose="02020603050405020304" pitchFamily="18" charset="0"/>
              </a:rPr>
              <a:t> </a:t>
            </a:r>
            <a:endParaRPr lang="en-US" altLang="zh-CN" dirty="0" smtClean="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虽然</a:t>
            </a:r>
            <a:r>
              <a:rPr lang="zh-CN" altLang="zh-TW" dirty="0">
                <a:latin typeface="Calibri" panose="020F0502020204030204" pitchFamily="34" charset="0"/>
                <a:cs typeface="Times New Roman" panose="02020603050405020304" pitchFamily="18" charset="0"/>
              </a:rPr>
              <a:t>重复很普遍，但大多数不同的症状都是单一诊断所独有的</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endParaRPr lang="en-US" altLang="zh-CN" dirty="0">
              <a:effectLst/>
              <a:latin typeface="Calibri" panose="020F0502020204030204" pitchFamily="34" charset="0"/>
              <a:ea typeface="Calibri" panose="020F0502020204030204" pitchFamily="34" charset="0"/>
              <a:cs typeface="Times New Roman" panose="02020603050405020304" pitchFamily="18" charset="0"/>
            </a:endParaRPr>
          </a:p>
          <a:p>
            <a:r>
              <a:rPr lang="en-US" altLang="zh-CN" dirty="0" smtClean="0">
                <a:latin typeface="Calibri" panose="020F0502020204030204" pitchFamily="34" charset="0"/>
                <a:ea typeface="Calibri" panose="020F0502020204030204" pitchFamily="34" charset="0"/>
                <a:cs typeface="Times New Roman" panose="02020603050405020304" pitchFamily="18" charset="0"/>
              </a:rPr>
              <a:t>	</a:t>
            </a:r>
            <a:r>
              <a:rPr lang="zh-CN" altLang="zh-TW" dirty="0" smtClean="0">
                <a:effectLst/>
                <a:ea typeface="Calibri" panose="020F0502020204030204" pitchFamily="34" charset="0"/>
                <a:cs typeface="Times New Roman" panose="02020603050405020304" pitchFamily="18" charset="0"/>
              </a:rPr>
              <a:t> </a:t>
            </a:r>
            <a:r>
              <a:rPr lang="zh-CN" altLang="zh-TW" dirty="0">
                <a:latin typeface="Calibri" panose="020F0502020204030204" pitchFamily="34" charset="0"/>
                <a:cs typeface="Times New Roman" panose="02020603050405020304" pitchFamily="18" charset="0"/>
              </a:rPr>
              <a:t>某些领域，例如双相情感障碍和相关障碍、创伤和压力源相关障碍以及神经认知障碍，在章节内和章节之间有更多的症状重复。</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相比之下</a:t>
            </a:r>
            <a:r>
              <a:rPr lang="zh-CN" altLang="zh-TW" dirty="0">
                <a:latin typeface="Calibri" panose="020F0502020204030204" pitchFamily="34" charset="0"/>
                <a:cs typeface="Times New Roman" panose="02020603050405020304" pitchFamily="18" charset="0"/>
              </a:rPr>
              <a:t>，消除障碍、性别不安和性欲障碍等章节在其他诊断中几乎没有重复的症状。</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总的来说</a:t>
            </a:r>
            <a:r>
              <a:rPr lang="zh-CN" altLang="zh-TW" dirty="0">
                <a:latin typeface="Calibri" panose="020F0502020204030204" pitchFamily="34" charset="0"/>
                <a:cs typeface="Times New Roman" panose="02020603050405020304" pitchFamily="18" charset="0"/>
              </a:rPr>
              <a:t>，这项研究提供了对</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诊断标准的结构和组织的见解。</a:t>
            </a:r>
            <a:endParaRPr lang="zh-TW" altLang="en-US" dirty="0"/>
          </a:p>
        </p:txBody>
      </p:sp>
    </p:spTree>
    <p:extLst>
      <p:ext uri="{BB962C8B-B14F-4D97-AF65-F5344CB8AC3E}">
        <p14:creationId xmlns:p14="http://schemas.microsoft.com/office/powerpoint/2010/main" val="198759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2551837"/>
            <a:ext cx="6096000" cy="2031325"/>
          </a:xfrm>
          <a:prstGeom prst="rect">
            <a:avLst/>
          </a:prstGeom>
        </p:spPr>
        <p:txBody>
          <a:bodyPr>
            <a:spAutoFit/>
          </a:bodyPr>
          <a:lstStyle/>
          <a:p>
            <a:r>
              <a:rPr lang="zh-TW" altLang="en-US" dirty="0" smtClean="0"/>
              <a:t>该研究确定了 202 项诊断和总共 1,419 种组成症状，并发现大多数不同的症状都是单一诊断所特有的。</a:t>
            </a:r>
            <a:endParaRPr lang="en-US" altLang="zh-TW" dirty="0" smtClean="0"/>
          </a:p>
          <a:p>
            <a:endParaRPr lang="en-US" altLang="zh-TW" dirty="0"/>
          </a:p>
          <a:p>
            <a:r>
              <a:rPr lang="zh-TW" altLang="en-US" dirty="0" smtClean="0"/>
              <a:t> 但是，某些章节在其他章节中重复出现的症状多于其他章节。 该研究还检查了哪些症状表现出</a:t>
            </a:r>
            <a:r>
              <a:rPr lang="zh-TW" altLang="en-US" b="1" dirty="0" smtClean="0"/>
              <a:t>最大的非特异性</a:t>
            </a:r>
            <a:r>
              <a:rPr lang="zh-TW" altLang="en-US" dirty="0" smtClean="0"/>
              <a:t>，并发现 DSM-5 中重复频率最高且跨越大多数章节的症状是重度抑郁症的症状。</a:t>
            </a:r>
            <a:endParaRPr lang="zh-TW" altLang="en-US" dirty="0"/>
          </a:p>
        </p:txBody>
      </p:sp>
      <p:sp>
        <p:nvSpPr>
          <p:cNvPr id="3" name="文本框 2"/>
          <p:cNvSpPr txBox="1"/>
          <p:nvPr/>
        </p:nvSpPr>
        <p:spPr>
          <a:xfrm>
            <a:off x="3058510" y="5360276"/>
            <a:ext cx="4950373" cy="369332"/>
          </a:xfrm>
          <a:prstGeom prst="rect">
            <a:avLst/>
          </a:prstGeom>
          <a:noFill/>
        </p:spPr>
        <p:txBody>
          <a:bodyPr wrap="square" rtlCol="0">
            <a:spAutoFit/>
          </a:bodyPr>
          <a:lstStyle/>
          <a:p>
            <a:r>
              <a:rPr lang="zh-CN" altLang="en-US" dirty="0" smtClean="0"/>
              <a:t>表</a:t>
            </a:r>
            <a:r>
              <a:rPr lang="en-US" altLang="zh-CN" dirty="0" smtClean="0"/>
              <a:t>2 </a:t>
            </a:r>
            <a:r>
              <a:rPr lang="zh-CN" altLang="en-US" dirty="0" smtClean="0"/>
              <a:t>图</a:t>
            </a:r>
            <a:r>
              <a:rPr lang="en-US" altLang="zh-CN" dirty="0" smtClean="0"/>
              <a:t>3</a:t>
            </a:r>
            <a:endParaRPr lang="zh-TW" altLang="en-US" dirty="0"/>
          </a:p>
        </p:txBody>
      </p:sp>
    </p:spTree>
    <p:extLst>
      <p:ext uri="{BB962C8B-B14F-4D97-AF65-F5344CB8AC3E}">
        <p14:creationId xmlns:p14="http://schemas.microsoft.com/office/powerpoint/2010/main" val="99040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655" y="173421"/>
            <a:ext cx="2107324" cy="369332"/>
          </a:xfrm>
          <a:prstGeom prst="rect">
            <a:avLst/>
          </a:prstGeom>
          <a:noFill/>
        </p:spPr>
        <p:txBody>
          <a:bodyPr wrap="square" rtlCol="0">
            <a:spAutoFit/>
          </a:bodyPr>
          <a:lstStyle/>
          <a:p>
            <a:r>
              <a:rPr lang="zh-CN" altLang="en-US" dirty="0" smtClean="0"/>
              <a:t>讨论</a:t>
            </a:r>
            <a:endParaRPr lang="zh-TW" altLang="en-US" dirty="0"/>
          </a:p>
        </p:txBody>
      </p:sp>
      <p:sp>
        <p:nvSpPr>
          <p:cNvPr id="3" name="矩形 2"/>
          <p:cNvSpPr/>
          <p:nvPr/>
        </p:nvSpPr>
        <p:spPr>
          <a:xfrm>
            <a:off x="1211316" y="1397675"/>
            <a:ext cx="9761483" cy="2308324"/>
          </a:xfrm>
          <a:prstGeom prst="rect">
            <a:avLst/>
          </a:prstGeom>
        </p:spPr>
        <p:txBody>
          <a:bodyPr wrap="square">
            <a:spAutoFit/>
          </a:bodyPr>
          <a:lstStyle/>
          <a:p>
            <a:pPr>
              <a:spcAft>
                <a:spcPts val="0"/>
              </a:spcAft>
            </a:pPr>
            <a:r>
              <a:rPr lang="zh-CN" altLang="zh-TW" kern="100" dirty="0">
                <a:latin typeface="Calibri" panose="020F0502020204030204" pitchFamily="34" charset="0"/>
                <a:cs typeface="Times New Roman" panose="02020603050405020304" pitchFamily="18" charset="0"/>
              </a:rPr>
              <a:t>抑郁症章节中症状的高水平重复可能反映了诊断和理解抑郁症状的复杂性</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r>
              <a:rPr lang="en-US" altLang="zh-CN" kern="100" dirty="0">
                <a:latin typeface="Calibri" panose="020F0502020204030204" pitchFamily="34" charset="0"/>
                <a:cs typeface="Times New Roman" panose="02020603050405020304" pitchFamily="18" charset="0"/>
              </a:rPr>
              <a:t>	</a:t>
            </a:r>
            <a:r>
              <a:rPr lang="zh-CN" altLang="zh-TW" kern="100" dirty="0" smtClean="0">
                <a:latin typeface="Calibri" panose="020F0502020204030204" pitchFamily="34" charset="0"/>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例如，重度抑郁症和持续性抑郁症（心境恶劣）之间的区别是基于症状的持续时间和持久性，而不是独特的症状。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此外</a:t>
            </a:r>
            <a:r>
              <a:rPr lang="zh-CN" altLang="zh-TW" kern="100" dirty="0">
                <a:latin typeface="Calibri" panose="020F0502020204030204" pitchFamily="34" charset="0"/>
                <a:cs typeface="Times New Roman" panose="02020603050405020304" pitchFamily="18" charset="0"/>
              </a:rPr>
              <a:t>，抑郁症状与其他疾病的症状之间可能存在显着重叠，例如焦虑症、躯体症状和相关疾病以及神经认知障碍</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因此，抑郁症章节中症状的高水平重复可能反映了准确诊断和治疗抑郁症的挑战。</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880999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0372" y="896457"/>
            <a:ext cx="9911255" cy="2308324"/>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重复通常是有意的</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反映</a:t>
            </a:r>
            <a:r>
              <a:rPr lang="zh-CN" altLang="zh-TW" dirty="0">
                <a:latin typeface="Calibri" panose="020F0502020204030204" pitchFamily="34" charset="0"/>
                <a:cs typeface="Times New Roman" panose="02020603050405020304" pitchFamily="18" charset="0"/>
              </a:rPr>
              <a:t>了章节内疾病的共同特征</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例如</a:t>
            </a:r>
            <a:r>
              <a:rPr lang="zh-CN" altLang="zh-TW" dirty="0">
                <a:latin typeface="Calibri" panose="020F0502020204030204" pitchFamily="34" charset="0"/>
                <a:cs typeface="Times New Roman" panose="02020603050405020304" pitchFamily="18" charset="0"/>
              </a:rPr>
              <a:t>相似的核心症状或共同的潜在机制。</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然而</a:t>
            </a:r>
            <a:r>
              <a:rPr lang="zh-CN" altLang="zh-TW" dirty="0">
                <a:latin typeface="Calibri" panose="020F0502020204030204" pitchFamily="34" charset="0"/>
                <a:cs typeface="Times New Roman" panose="02020603050405020304" pitchFamily="18" charset="0"/>
              </a:rPr>
              <a:t>，各章中症状的大量重复表明</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不同</a:t>
            </a:r>
            <a:r>
              <a:rPr lang="zh-CN" altLang="zh-TW" dirty="0">
                <a:latin typeface="Calibri" panose="020F0502020204030204" pitchFamily="34" charset="0"/>
                <a:cs typeface="Times New Roman" panose="02020603050405020304" pitchFamily="18" charset="0"/>
              </a:rPr>
              <a:t>类别的精神病理学之间可能存在一些重叠和缺乏明确的界限</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effectLst/>
                <a:latin typeface="Calibri" panose="020F0502020204030204" pitchFamily="34" charset="0"/>
                <a:ea typeface="Calibri" panose="020F0502020204030204" pitchFamily="34" charset="0"/>
                <a:cs typeface="Times New Roman" panose="02020603050405020304" pitchFamily="18" charset="0"/>
              </a:rPr>
              <a:t>	</a:t>
            </a:r>
            <a:r>
              <a:rPr lang="zh-CN" altLang="zh-TW" dirty="0" smtClean="0">
                <a:effectLst/>
                <a:ea typeface="Calibri" panose="020F0502020204030204" pitchFamily="34" charset="0"/>
                <a:cs typeface="Times New Roman" panose="02020603050405020304" pitchFamily="18" charset="0"/>
              </a:rPr>
              <a:t> </a:t>
            </a:r>
            <a:r>
              <a:rPr lang="zh-CN" altLang="zh-TW" dirty="0">
                <a:latin typeface="Calibri" panose="020F0502020204030204" pitchFamily="34" charset="0"/>
                <a:cs typeface="Times New Roman" panose="02020603050405020304" pitchFamily="18" charset="0"/>
              </a:rPr>
              <a:t>这可能是由于</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中不同章节之间缺乏协调或一致性，并强调需要继续完善和改进精神障碍的分类。</a:t>
            </a:r>
            <a:endParaRPr lang="zh-TW" altLang="en-US" dirty="0"/>
          </a:p>
        </p:txBody>
      </p:sp>
    </p:spTree>
    <p:extLst>
      <p:ext uri="{BB962C8B-B14F-4D97-AF65-F5344CB8AC3E}">
        <p14:creationId xmlns:p14="http://schemas.microsoft.com/office/powerpoint/2010/main" val="233300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6291072"/>
            <a:ext cx="1051560"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Introduction </a:t>
            </a:r>
            <a:endParaRPr lang="zh-TW" altLang="en-US" sz="3600" b="1" dirty="0">
              <a:latin typeface="Times New Roman" panose="02020603050405020304" pitchFamily="18" charset="0"/>
              <a:cs typeface="Times New Roman" panose="02020603050405020304" pitchFamily="18" charset="0"/>
            </a:endParaRPr>
          </a:p>
        </p:txBody>
      </p:sp>
      <p:sp>
        <p:nvSpPr>
          <p:cNvPr id="7" name="矩形 6"/>
          <p:cNvSpPr/>
          <p:nvPr/>
        </p:nvSpPr>
        <p:spPr>
          <a:xfrm>
            <a:off x="414476" y="1582340"/>
            <a:ext cx="8092124" cy="3693319"/>
          </a:xfrm>
          <a:prstGeom prst="rect">
            <a:avLst/>
          </a:prstGeom>
        </p:spPr>
        <p:txBody>
          <a:bodyPr wrap="square">
            <a:spAutoFit/>
          </a:bodyPr>
          <a:lstStyle/>
          <a:p>
            <a:pPr marL="285750" indent="-285750">
              <a:buFont typeface="Wingdings" panose="05000000000000000000" pitchFamily="2" charset="2"/>
              <a:buChar char="n"/>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由于</a:t>
            </a:r>
            <a:r>
              <a:rPr lang="zh-CN" altLang="zh-TW" b="1" dirty="0" smtClean="0">
                <a:latin typeface="楷体" panose="02010609060101010101" pitchFamily="49" charset="-122"/>
                <a:ea typeface="楷体" panose="02010609060101010101" pitchFamily="49" charset="-122"/>
                <a:cs typeface="Times New Roman" panose="02020603050405020304" pitchFamily="18" charset="0"/>
              </a:rPr>
              <a:t>诊断类别内的异质性</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和</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诊断类别之间症状的重叠性</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，传统的精神障碍诊断系统（例如</a:t>
            </a:r>
            <a:r>
              <a:rPr lang="en-US" altLang="zh-TW" dirty="0" smtClean="0">
                <a:effectLst/>
                <a:latin typeface="楷体" panose="02010609060101010101" pitchFamily="49" charset="-122"/>
                <a:ea typeface="楷体" panose="02010609060101010101" pitchFamily="49" charset="-122"/>
                <a:cs typeface="Times New Roman" panose="02020603050405020304" pitchFamily="18" charset="0"/>
              </a:rPr>
              <a:t> DSM</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）存在局限性</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。如果我们</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孤立地研究某个诊断类别</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限制我们对症状的根本原因的理解</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会掩盖症状之间的共性。</a:t>
            </a:r>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因此通过检查症状之间重叠的模式，研究人员可以识别</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r>
              <a:rPr lang="en-US" altLang="zh-CN" dirty="0" smtClean="0">
                <a:latin typeface="楷体" panose="02010609060101010101" pitchFamily="49" charset="-122"/>
                <a:ea typeface="楷体" panose="02010609060101010101" pitchFamily="49" charset="-122"/>
                <a:cs typeface="Times New Roman" panose="02020603050405020304" pitchFamily="18" charset="0"/>
              </a:rPr>
              <a:t>	</a:t>
            </a: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多种疾病的常见症状</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特定疾病所特有的症状。 </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这有助于提高诊断分类的准确性，可以针对特定症状或症状群开发更有效的治疗方法。</a:t>
            </a:r>
            <a:endParaRPr lang="zh-TW" altLang="en-US" dirty="0" smtClean="0">
              <a:latin typeface="楷体" panose="02010609060101010101" pitchFamily="49" charset="-122"/>
              <a:ea typeface="楷体" panose="02010609060101010101" pitchFamily="49" charset="-122"/>
            </a:endParaRPr>
          </a:p>
        </p:txBody>
      </p:sp>
      <p:sp>
        <p:nvSpPr>
          <p:cNvPr id="13" name="矩形 12"/>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latin typeface="Times New Roman" panose="02020603050405020304" pitchFamily="18" charset="0"/>
                <a:cs typeface="Times New Roman" panose="02020603050405020304" pitchFamily="18" charset="0"/>
              </a:rPr>
              <a:t>DSM - 5</a:t>
            </a:r>
            <a:endParaRPr lang="zh-TW" alt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632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109" y="3116006"/>
            <a:ext cx="10809889" cy="1754326"/>
          </a:xfrm>
          <a:prstGeom prst="rect">
            <a:avLst/>
          </a:prstGeom>
        </p:spPr>
        <p:txBody>
          <a:bodyPr wrap="square">
            <a:spAutoFit/>
          </a:bodyPr>
          <a:lstStyle/>
          <a:p>
            <a:pPr>
              <a:spcAft>
                <a:spcPts val="0"/>
              </a:spcAft>
            </a:pP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MDD </a:t>
            </a:r>
            <a:r>
              <a:rPr lang="zh-CN" altLang="zh-TW" kern="100" dirty="0">
                <a:latin typeface="Calibri" panose="020F0502020204030204" pitchFamily="34" charset="0"/>
                <a:cs typeface="Times New Roman" panose="02020603050405020304" pitchFamily="18" charset="0"/>
              </a:rPr>
              <a:t>的症状似乎是最不具体的，并且在大多数章节中重复出现</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这</a:t>
            </a:r>
            <a:r>
              <a:rPr lang="zh-CN" altLang="zh-TW" kern="100" dirty="0">
                <a:latin typeface="Calibri" panose="020F0502020204030204" pitchFamily="34" charset="0"/>
                <a:cs typeface="Times New Roman" panose="02020603050405020304" pitchFamily="18" charset="0"/>
              </a:rPr>
              <a:t>引发了对将</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MDD </a:t>
            </a:r>
            <a:r>
              <a:rPr lang="zh-CN" altLang="zh-TW" kern="100" dirty="0">
                <a:latin typeface="Calibri" panose="020F0502020204030204" pitchFamily="34" charset="0"/>
                <a:cs typeface="Times New Roman" panose="02020603050405020304" pitchFamily="18" charset="0"/>
              </a:rPr>
              <a:t>作为单一结构进行研究的有效性的质疑。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重要</a:t>
            </a:r>
            <a:r>
              <a:rPr lang="zh-CN" altLang="zh-TW" kern="100" dirty="0">
                <a:latin typeface="Calibri" panose="020F0502020204030204" pitchFamily="34" charset="0"/>
                <a:cs typeface="Times New Roman" panose="02020603050405020304" pitchFamily="18" charset="0"/>
              </a:rPr>
              <a:t>的是要注意，该研究的结果是基于对</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kern="100" dirty="0">
                <a:latin typeface="Calibri" panose="020F0502020204030204" pitchFamily="34" charset="0"/>
                <a:cs typeface="Times New Roman" panose="02020603050405020304" pitchFamily="18" charset="0"/>
              </a:rPr>
              <a:t>的描述性分析，并且在确定症状重叠时会受到主观决定的影响。</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3" name="矩形 2"/>
          <p:cNvSpPr/>
          <p:nvPr/>
        </p:nvSpPr>
        <p:spPr>
          <a:xfrm>
            <a:off x="620109" y="1000035"/>
            <a:ext cx="9722069" cy="1200329"/>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该研究发现</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中存在重复症状，无论是在章节内还是章节之间</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endParaRPr lang="en-US" altLang="zh-CN" dirty="0">
              <a:effectLst/>
              <a:latin typeface="Calibri" panose="020F0502020204030204" pitchFamily="34" charset="0"/>
              <a:ea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章节</a:t>
            </a:r>
            <a:r>
              <a:rPr lang="zh-CN" altLang="zh-TW" dirty="0">
                <a:latin typeface="Calibri" panose="020F0502020204030204" pitchFamily="34" charset="0"/>
                <a:cs typeface="Times New Roman" panose="02020603050405020304" pitchFamily="18" charset="0"/>
              </a:rPr>
              <a:t>内的重复似乎更有目的性，反映了所描述疾病的性质</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章节</a:t>
            </a:r>
            <a:r>
              <a:rPr lang="zh-CN" altLang="zh-TW" dirty="0">
                <a:latin typeface="Calibri" panose="020F0502020204030204" pitchFamily="34" charset="0"/>
                <a:cs typeface="Times New Roman" panose="02020603050405020304" pitchFamily="18" charset="0"/>
              </a:rPr>
              <a:t>间的重复似乎目的性较小，反映出诊断之间缺乏明确的界限</a:t>
            </a:r>
            <a:endParaRPr lang="zh-TW" altLang="en-US" dirty="0"/>
          </a:p>
        </p:txBody>
      </p:sp>
    </p:spTree>
    <p:extLst>
      <p:ext uri="{BB962C8B-B14F-4D97-AF65-F5344CB8AC3E}">
        <p14:creationId xmlns:p14="http://schemas.microsoft.com/office/powerpoint/2010/main" val="228651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531" y="1387393"/>
            <a:ext cx="10857186" cy="646331"/>
          </a:xfrm>
          <a:prstGeom prst="rect">
            <a:avLst/>
          </a:prstGeom>
        </p:spPr>
        <p:txBody>
          <a:bodyPr wrap="square">
            <a:spAutoFit/>
          </a:bodyPr>
          <a:lstStyle/>
          <a:p>
            <a:r>
              <a:rPr lang="zh-CN" altLang="zh-TW" smtClean="0">
                <a:latin typeface="Calibri" panose="020F0502020204030204" pitchFamily="34" charset="0"/>
                <a:cs typeface="Times New Roman" panose="02020603050405020304" pitchFamily="18" charset="0"/>
              </a:rPr>
              <a:t>本文讨论了</a:t>
            </a:r>
            <a:r>
              <a:rPr lang="en-US" altLang="zh-TW"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smtClean="0">
                <a:latin typeface="Calibri" panose="020F0502020204030204" pitchFamily="34" charset="0"/>
                <a:cs typeface="Times New Roman" panose="02020603050405020304" pitchFamily="18" charset="0"/>
              </a:rPr>
              <a:t>诊断类别内和跨诊断类别的症状重复问题，特别关注整个手册中重度抑郁症</a:t>
            </a:r>
            <a:r>
              <a:rPr lang="en-US" altLang="zh-TW" smtClean="0">
                <a:effectLst/>
                <a:latin typeface="Calibri" panose="020F0502020204030204" pitchFamily="34" charset="0"/>
                <a:ea typeface="宋体" panose="02010600030101010101" pitchFamily="2" charset="-122"/>
                <a:cs typeface="Times New Roman" panose="02020603050405020304" pitchFamily="18" charset="0"/>
              </a:rPr>
              <a:t> (MDD) </a:t>
            </a:r>
            <a:r>
              <a:rPr lang="zh-CN" altLang="zh-TW" smtClean="0">
                <a:latin typeface="Calibri" panose="020F0502020204030204" pitchFamily="34" charset="0"/>
                <a:cs typeface="Times New Roman" panose="02020603050405020304" pitchFamily="18" charset="0"/>
              </a:rPr>
              <a:t>症状的普遍性</a:t>
            </a:r>
            <a:endParaRPr lang="zh-TW" altLang="en-US" dirty="0"/>
          </a:p>
        </p:txBody>
      </p:sp>
      <p:sp>
        <p:nvSpPr>
          <p:cNvPr id="3" name="矩形 2"/>
          <p:cNvSpPr/>
          <p:nvPr/>
        </p:nvSpPr>
        <p:spPr>
          <a:xfrm>
            <a:off x="793531" y="2637445"/>
            <a:ext cx="10857186" cy="2031325"/>
          </a:xfrm>
          <a:prstGeom prst="rect">
            <a:avLst/>
          </a:prstGeom>
        </p:spPr>
        <p:txBody>
          <a:bodyPr wrap="square">
            <a:spAutoFit/>
          </a:bodyPr>
          <a:lstStyle/>
          <a:p>
            <a:pPr>
              <a:spcAft>
                <a:spcPts val="0"/>
              </a:spcAft>
            </a:pPr>
            <a:r>
              <a:rPr lang="zh-CN" altLang="zh-TW" kern="100" dirty="0">
                <a:latin typeface="Calibri" panose="020F0502020204030204" pitchFamily="34" charset="0"/>
                <a:cs typeface="Times New Roman" panose="02020603050405020304" pitchFamily="18" charset="0"/>
              </a:rPr>
              <a:t>作者认为，</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MDD </a:t>
            </a:r>
            <a:r>
              <a:rPr lang="zh-CN" altLang="zh-TW" kern="100" dirty="0">
                <a:latin typeface="Calibri" panose="020F0502020204030204" pitchFamily="34" charset="0"/>
                <a:cs typeface="Times New Roman" panose="02020603050405020304" pitchFamily="18" charset="0"/>
              </a:rPr>
              <a:t>症状的非特异性可能反映了对压力的更普遍的心理反应，而不是与特定原因、机制或治疗需求相对应的连贯综合症</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这可能导致将其他诊断中的症状错误归因于</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MDD</a:t>
            </a:r>
            <a:r>
              <a:rPr lang="zh-CN" altLang="zh-TW" kern="100" dirty="0">
                <a:latin typeface="Calibri" panose="020F0502020204030204" pitchFamily="34" charset="0"/>
                <a:cs typeface="Times New Roman" panose="02020603050405020304" pitchFamily="18" charset="0"/>
              </a:rPr>
              <a:t>，反之亦然，并增加合并症的发生率。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作者</a:t>
            </a:r>
            <a:r>
              <a:rPr lang="zh-CN" altLang="zh-TW" kern="100" dirty="0">
                <a:latin typeface="Calibri" panose="020F0502020204030204" pitchFamily="34" charset="0"/>
                <a:cs typeface="Times New Roman" panose="02020603050405020304" pitchFamily="18" charset="0"/>
              </a:rPr>
              <a:t>呼吁进行更多的实证研究，以确定症状协变模式是否反映了观察到的（非）特异性，并确定可以为精神病理学诊断和分类的研究、实践和重新概念化提供更好框架的交叉症状或集群</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09369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latin typeface="Times New Roman" panose="02020603050405020304" pitchFamily="18" charset="0"/>
                <a:cs typeface="Times New Roman" panose="02020603050405020304" pitchFamily="18" charset="0"/>
              </a:rPr>
              <a:t>DSM - 5</a:t>
            </a:r>
            <a:endParaRPr lang="zh-TW" altLang="en-US" sz="6000" b="1" dirty="0">
              <a:latin typeface="Times New Roman" panose="02020603050405020304" pitchFamily="18" charset="0"/>
              <a:cs typeface="Times New Roman" panose="02020603050405020304" pitchFamily="18" charset="0"/>
            </a:endParaRPr>
          </a:p>
        </p:txBody>
      </p:sp>
      <p:sp>
        <p:nvSpPr>
          <p:cNvPr id="9" name="矩形 8"/>
          <p:cNvSpPr/>
          <p:nvPr/>
        </p:nvSpPr>
        <p:spPr>
          <a:xfrm>
            <a:off x="0" y="6291072"/>
            <a:ext cx="1051560"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Introduction </a:t>
            </a:r>
            <a:endParaRPr lang="zh-TW" altLang="en-US" sz="3600" b="1" dirty="0">
              <a:latin typeface="Times New Roman" panose="02020603050405020304" pitchFamily="18" charset="0"/>
              <a:cs typeface="Times New Roman" panose="02020603050405020304" pitchFamily="18" charset="0"/>
            </a:endParaRPr>
          </a:p>
        </p:txBody>
      </p:sp>
      <p:sp>
        <p:nvSpPr>
          <p:cNvPr id="6" name="矩形 5"/>
          <p:cNvSpPr/>
          <p:nvPr/>
        </p:nvSpPr>
        <p:spPr>
          <a:xfrm>
            <a:off x="370069" y="1731874"/>
            <a:ext cx="7822955" cy="3139321"/>
          </a:xfrm>
          <a:prstGeom prst="rect">
            <a:avLst/>
          </a:prstGeom>
        </p:spPr>
        <p:txBody>
          <a:bodyPr wrap="square">
            <a:spAutoFit/>
          </a:bodyPr>
          <a:lstStyle/>
          <a:p>
            <a:pPr marL="285750" indent="-285750">
              <a:spcAft>
                <a:spcPts val="0"/>
              </a:spcAft>
              <a:buFont typeface="Wingdings" panose="05000000000000000000" pitchFamily="2" charset="2"/>
              <a:buChar char="n"/>
            </a:pP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以往也有类似的研究，</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检查了症状之间重叠的模式</a:t>
            </a:r>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pPr>
              <a:spcAft>
                <a:spcPts val="0"/>
              </a:spcAft>
            </a:pPr>
            <a:endParaRPr lang="en-US" altLang="zh-CN" kern="100" dirty="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en-US" altLang="zh-TW" kern="100" dirty="0" err="1" smtClean="0">
                <a:effectLst/>
                <a:latin typeface="楷体" panose="02010609060101010101" pitchFamily="49" charset="-122"/>
                <a:ea typeface="楷体" panose="02010609060101010101" pitchFamily="49" charset="-122"/>
                <a:cs typeface="Times New Roman" panose="02020603050405020304" pitchFamily="18" charset="0"/>
              </a:rPr>
              <a:t>Borsboom</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 </a:t>
            </a:r>
            <a:r>
              <a:rPr lang="en-US" altLang="zh-CN" kern="100" dirty="0" smtClean="0">
                <a:effectLst/>
                <a:latin typeface="楷体" panose="02010609060101010101" pitchFamily="49" charset="-122"/>
                <a:ea typeface="楷体" panose="02010609060101010101" pitchFamily="49" charset="-122"/>
                <a:cs typeface="Times New Roman" panose="02020603050405020304" pitchFamily="18" charset="0"/>
              </a:rPr>
              <a:t>et al.(2011)</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在</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DSM-IV-TR</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中</a:t>
            </a:r>
            <a:r>
              <a:rPr lang="zh-CN" altLang="zh-TW" kern="100" dirty="0">
                <a:latin typeface="楷体" panose="02010609060101010101" pitchFamily="49" charset="-122"/>
                <a:ea typeface="楷体" panose="02010609060101010101" pitchFamily="49" charset="-122"/>
                <a:cs typeface="Times New Roman" panose="02020603050405020304" pitchFamily="18" charset="0"/>
              </a:rPr>
              <a:t>生成了症状水平重叠网络</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en-US" altLang="zh-TW" kern="100" dirty="0" err="1" smtClean="0">
                <a:effectLst/>
                <a:latin typeface="楷体" panose="02010609060101010101" pitchFamily="49" charset="-122"/>
                <a:ea typeface="楷体" panose="02010609060101010101" pitchFamily="49" charset="-122"/>
                <a:cs typeface="Times New Roman" panose="02020603050405020304" pitchFamily="18" charset="0"/>
              </a:rPr>
              <a:t>Tio</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 </a:t>
            </a:r>
            <a:r>
              <a:rPr lang="en-US" altLang="zh-CN" kern="100" dirty="0" smtClean="0">
                <a:latin typeface="楷体" panose="02010609060101010101" pitchFamily="49" charset="-122"/>
                <a:ea typeface="楷体" panose="02010609060101010101" pitchFamily="49" charset="-122"/>
                <a:cs typeface="Times New Roman" panose="02020603050405020304" pitchFamily="18" charset="0"/>
              </a:rPr>
              <a:t>et al.(2016)</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使用</a:t>
            </a:r>
            <a:r>
              <a:rPr lang="zh-CN" altLang="zh-TW" kern="100" dirty="0">
                <a:latin typeface="楷体" panose="02010609060101010101" pitchFamily="49" charset="-122"/>
                <a:ea typeface="楷体" panose="02010609060101010101" pitchFamily="49" charset="-122"/>
                <a:cs typeface="Times New Roman" panose="02020603050405020304" pitchFamily="18" charset="0"/>
              </a:rPr>
              <a:t>相同的方法检查</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 ICD-10 </a:t>
            </a:r>
            <a:r>
              <a:rPr lang="zh-CN" altLang="zh-TW" kern="100" dirty="0">
                <a:latin typeface="楷体" panose="02010609060101010101" pitchFamily="49" charset="-122"/>
                <a:ea typeface="楷体" panose="02010609060101010101" pitchFamily="49" charset="-122"/>
                <a:cs typeface="Times New Roman" panose="02020603050405020304" pitchFamily="18" charset="0"/>
              </a:rPr>
              <a:t>中症状水平重叠的网络</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Forbes (2023)</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检查了</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DSM-5</a:t>
            </a:r>
            <a:r>
              <a:rPr lang="zh-CN" altLang="en-US" kern="100" dirty="0" smtClean="0">
                <a:effectLst/>
                <a:latin typeface="楷体" panose="02010609060101010101" pitchFamily="49" charset="-122"/>
                <a:ea typeface="楷体" panose="02010609060101010101" pitchFamily="49" charset="-122"/>
                <a:cs typeface="Times New Roman" panose="02020603050405020304" pitchFamily="18" charset="0"/>
              </a:rPr>
              <a:t>中的</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症状是否仅仅是由于疾病之间的共病性或相关性导致的，还是它们确实在某些疾病中具有特定的、独立的表现方式。</a:t>
            </a:r>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pPr>
              <a:spcAft>
                <a:spcPts val="0"/>
              </a:spcAft>
            </a:pPr>
            <a:endParaRPr lang="en-US" altLang="zh-CN" kern="100"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Aft>
                <a:spcPts val="0"/>
              </a:spcAft>
              <a:buFont typeface="Wingdings" panose="05000000000000000000" pitchFamily="2" charset="2"/>
              <a:buChar char="n"/>
            </a:pP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这些</a:t>
            </a:r>
            <a:r>
              <a:rPr lang="zh-CN" altLang="zh-TW" kern="100" dirty="0">
                <a:latin typeface="楷体" panose="02010609060101010101" pitchFamily="49" charset="-122"/>
                <a:ea typeface="楷体" panose="02010609060101010101" pitchFamily="49" charset="-122"/>
                <a:cs typeface="Times New Roman" panose="02020603050405020304" pitchFamily="18" charset="0"/>
              </a:rPr>
              <a:t>研究侧重于疾病水平的重叠和合并症，其中诊断中症状的大量重叠使得个体更有可能满足多重诊断的标准。</a:t>
            </a:r>
            <a:endParaRPr lang="zh-TW" altLang="zh-TW" kern="100" dirty="0">
              <a:effectLst/>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83296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DSM - 5</a:t>
            </a:r>
            <a:endParaRPr lang="zh-TW" altLang="en-US" sz="6000" dirty="0"/>
          </a:p>
        </p:txBody>
      </p:sp>
      <p:sp>
        <p:nvSpPr>
          <p:cNvPr id="9" name="矩形 8"/>
          <p:cNvSpPr/>
          <p:nvPr/>
        </p:nvSpPr>
        <p:spPr>
          <a:xfrm>
            <a:off x="0" y="6291072"/>
            <a:ext cx="1054608"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491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876590" y="1170011"/>
            <a:ext cx="2275780" cy="3597900"/>
          </a:xfrm>
          <a:prstGeom prst="rect">
            <a:avLst/>
          </a:prstGeom>
        </p:spPr>
      </p:pic>
      <p:sp>
        <p:nvSpPr>
          <p:cNvPr id="6" name="矩形 5"/>
          <p:cNvSpPr/>
          <p:nvPr/>
        </p:nvSpPr>
        <p:spPr>
          <a:xfrm>
            <a:off x="932949" y="4119320"/>
            <a:ext cx="2356735" cy="369332"/>
          </a:xfrm>
          <a:prstGeom prst="rect">
            <a:avLst/>
          </a:prstGeom>
        </p:spPr>
        <p:txBody>
          <a:bodyPr wrap="none">
            <a:spAutoFit/>
          </a:bodyPr>
          <a:lstStyle/>
          <a:p>
            <a:r>
              <a:rPr lang="en-US" altLang="zh-TW" dirty="0" smtClean="0">
                <a:effectLst/>
                <a:latin typeface="Calibri" panose="020F0502020204030204" pitchFamily="34" charset="0"/>
                <a:ea typeface="PMingLiU" panose="02020500000000000000" pitchFamily="18" charset="-120"/>
                <a:cs typeface="Times New Roman" panose="02020603050405020304" pitchFamily="18" charset="0"/>
              </a:rPr>
              <a:t>202 diagnoses of adult </a:t>
            </a:r>
            <a:endParaRPr lang="zh-TW" altLang="en-US" dirty="0"/>
          </a:p>
        </p:txBody>
      </p:sp>
      <p:sp>
        <p:nvSpPr>
          <p:cNvPr id="7" name="矩形 6"/>
          <p:cNvSpPr/>
          <p:nvPr/>
        </p:nvSpPr>
        <p:spPr>
          <a:xfrm>
            <a:off x="2496957" y="5323122"/>
            <a:ext cx="7198085" cy="1200329"/>
          </a:xfrm>
          <a:prstGeom prst="rect">
            <a:avLst/>
          </a:prstGeom>
        </p:spPr>
        <p:txBody>
          <a:bodyPr wrap="square">
            <a:spAutoFit/>
          </a:bodyPr>
          <a:lstStyle/>
          <a:p>
            <a:r>
              <a:rPr lang="en-US" altLang="zh-TW" dirty="0"/>
              <a:t>Through both qualitative content coding and natural language processing, </a:t>
            </a:r>
            <a:endParaRPr lang="en-US" altLang="zh-TW" dirty="0" smtClean="0"/>
          </a:p>
          <a:p>
            <a:r>
              <a:rPr lang="en-US" altLang="zh-TW" dirty="0" smtClean="0"/>
              <a:t>identified </a:t>
            </a:r>
            <a:r>
              <a:rPr lang="en-US" altLang="zh-TW" dirty="0"/>
              <a:t>628 distinct </a:t>
            </a:r>
            <a:r>
              <a:rPr lang="en-US" altLang="zh-TW" dirty="0" smtClean="0"/>
              <a:t>symptoms </a:t>
            </a:r>
            <a:r>
              <a:rPr lang="en-US" altLang="zh-CN" dirty="0" smtClean="0"/>
              <a:t>in </a:t>
            </a:r>
            <a:r>
              <a:rPr lang="en-US" altLang="zh-TW" dirty="0" smtClean="0">
                <a:effectLst/>
                <a:latin typeface="Calibri" panose="020F0502020204030204" pitchFamily="34" charset="0"/>
                <a:ea typeface="PMingLiU" panose="02020500000000000000" pitchFamily="18" charset="-120"/>
                <a:cs typeface="Times New Roman" panose="02020603050405020304" pitchFamily="18" charset="0"/>
              </a:rPr>
              <a:t>1,419 symptoms </a:t>
            </a:r>
            <a:endParaRPr lang="en-US" altLang="zh-TW" dirty="0" smtClean="0"/>
          </a:p>
          <a:p>
            <a:r>
              <a:rPr lang="en-US" altLang="zh-TW" dirty="0" smtClean="0"/>
              <a:t>397 </a:t>
            </a:r>
            <a:r>
              <a:rPr lang="en-US" altLang="zh-TW" dirty="0"/>
              <a:t>symptoms unique to a single diagnosis </a:t>
            </a:r>
          </a:p>
          <a:p>
            <a:r>
              <a:rPr lang="en-US" altLang="zh-TW" dirty="0" smtClean="0"/>
              <a:t>231 </a:t>
            </a:r>
            <a:r>
              <a:rPr lang="en-US" altLang="zh-TW" dirty="0"/>
              <a:t>symptoms repeated across multiple diagnoses.</a:t>
            </a:r>
            <a:endParaRPr lang="zh-TW" altLang="en-US" dirty="0"/>
          </a:p>
        </p:txBody>
      </p:sp>
      <p:sp>
        <p:nvSpPr>
          <p:cNvPr id="9" name="矩形 8"/>
          <p:cNvSpPr/>
          <p:nvPr/>
        </p:nvSpPr>
        <p:spPr>
          <a:xfrm>
            <a:off x="4576425" y="800679"/>
            <a:ext cx="2629246" cy="369332"/>
          </a:xfrm>
          <a:prstGeom prst="rect">
            <a:avLst/>
          </a:prstGeom>
        </p:spPr>
        <p:txBody>
          <a:bodyPr wrap="none">
            <a:spAutoFit/>
          </a:bodyPr>
          <a:lstStyle/>
          <a:p>
            <a:r>
              <a:rPr lang="en-US" altLang="zh-TW" dirty="0" smtClean="0">
                <a:effectLst/>
                <a:latin typeface="Calibri" panose="020F0502020204030204" pitchFamily="34" charset="0"/>
                <a:ea typeface="PMingLiU" panose="02020500000000000000" pitchFamily="18" charset="-120"/>
                <a:cs typeface="Times New Roman" panose="02020603050405020304" pitchFamily="18" charset="0"/>
              </a:rPr>
              <a:t>in Section II of the DSM-5.</a:t>
            </a:r>
            <a:endParaRPr lang="zh-TW" altLang="en-US" dirty="0"/>
          </a:p>
        </p:txBody>
      </p:sp>
      <p:sp>
        <p:nvSpPr>
          <p:cNvPr id="10" name="文本框 9"/>
          <p:cNvSpPr txBox="1"/>
          <p:nvPr/>
        </p:nvSpPr>
        <p:spPr>
          <a:xfrm>
            <a:off x="268014" y="236483"/>
            <a:ext cx="1450427" cy="369332"/>
          </a:xfrm>
          <a:prstGeom prst="rect">
            <a:avLst/>
          </a:prstGeom>
          <a:noFill/>
        </p:spPr>
        <p:txBody>
          <a:bodyPr wrap="square" rtlCol="0">
            <a:spAutoFit/>
          </a:bodyPr>
          <a:lstStyle/>
          <a:p>
            <a:r>
              <a:rPr lang="zh-CN" altLang="en-US" dirty="0"/>
              <a:t>摘要</a:t>
            </a:r>
            <a:endParaRPr lang="zh-TW" altLang="en-US" dirty="0"/>
          </a:p>
        </p:txBody>
      </p:sp>
    </p:spTree>
    <p:extLst>
      <p:ext uri="{BB962C8B-B14F-4D97-AF65-F5344CB8AC3E}">
        <p14:creationId xmlns:p14="http://schemas.microsoft.com/office/powerpoint/2010/main" val="1518536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3780" y="1219059"/>
            <a:ext cx="11098923" cy="369332"/>
          </a:xfrm>
          <a:prstGeom prst="rect">
            <a:avLst/>
          </a:prstGeom>
        </p:spPr>
        <p:txBody>
          <a:bodyPr wrap="square">
            <a:spAutoFit/>
          </a:bodyPr>
          <a:lstStyle/>
          <a:p>
            <a:r>
              <a:rPr lang="zh-CN" altLang="zh-TW" dirty="0" smtClean="0">
                <a:latin typeface="Calibri" panose="020F0502020204030204" pitchFamily="34" charset="0"/>
                <a:cs typeface="Times New Roman" panose="02020603050405020304" pitchFamily="18" charset="0"/>
              </a:rPr>
              <a:t>由于诊断类别内的异质性和诊断之间的重叠症状，传统的精神障碍诊断系统（例如</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a:t>
            </a:r>
            <a:r>
              <a:rPr lang="zh-CN" altLang="zh-TW" dirty="0" smtClean="0">
                <a:latin typeface="Calibri" panose="020F0502020204030204" pitchFamily="34" charset="0"/>
                <a:cs typeface="Times New Roman" panose="02020603050405020304" pitchFamily="18" charset="0"/>
              </a:rPr>
              <a:t>）存在局限性</a:t>
            </a:r>
            <a:endParaRPr lang="zh-TW" altLang="en-US" dirty="0"/>
          </a:p>
        </p:txBody>
      </p:sp>
      <p:sp>
        <p:nvSpPr>
          <p:cNvPr id="4" name="矩形 3"/>
          <p:cNvSpPr/>
          <p:nvPr/>
        </p:nvSpPr>
        <p:spPr>
          <a:xfrm>
            <a:off x="1298027" y="1891891"/>
            <a:ext cx="9690539" cy="369332"/>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研究个别诊断结构可能会掩盖特定于一种症状或紧密结合综合征的原因、治疗效果和结果</a:t>
            </a:r>
            <a:endParaRPr lang="zh-TW" altLang="en-US" dirty="0"/>
          </a:p>
        </p:txBody>
      </p:sp>
      <p:sp>
        <p:nvSpPr>
          <p:cNvPr id="5" name="矩形 4"/>
          <p:cNvSpPr/>
          <p:nvPr/>
        </p:nvSpPr>
        <p:spPr>
          <a:xfrm>
            <a:off x="1298027" y="2498891"/>
            <a:ext cx="9564413" cy="369332"/>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一次研究一种诊断会导致失去识别与跨越多种疾病的症状或综合征相关的机制的机会</a:t>
            </a:r>
            <a:endParaRPr lang="zh-TW" altLang="en-US" dirty="0"/>
          </a:p>
        </p:txBody>
      </p:sp>
      <p:sp>
        <p:nvSpPr>
          <p:cNvPr id="6" name="矩形 5"/>
          <p:cNvSpPr/>
          <p:nvPr/>
        </p:nvSpPr>
        <p:spPr>
          <a:xfrm>
            <a:off x="283780" y="3429000"/>
            <a:ext cx="11477296" cy="646331"/>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描述</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症状水平结构中的重叠模式并了解它们的范围可以为区分综合征和相关机制具有高特异性或低特异性的症状提供新的见解</a:t>
            </a:r>
            <a:endParaRPr lang="zh-TW" altLang="en-US" dirty="0"/>
          </a:p>
        </p:txBody>
      </p:sp>
      <p:sp>
        <p:nvSpPr>
          <p:cNvPr id="7" name="文本框 6"/>
          <p:cNvSpPr txBox="1"/>
          <p:nvPr/>
        </p:nvSpPr>
        <p:spPr>
          <a:xfrm>
            <a:off x="283780" y="268014"/>
            <a:ext cx="1592317" cy="369332"/>
          </a:xfrm>
          <a:prstGeom prst="rect">
            <a:avLst/>
          </a:prstGeom>
          <a:noFill/>
        </p:spPr>
        <p:txBody>
          <a:bodyPr wrap="square" rtlCol="0">
            <a:spAutoFit/>
          </a:bodyPr>
          <a:lstStyle/>
          <a:p>
            <a:r>
              <a:rPr lang="zh-CN" altLang="en-US" dirty="0" smtClean="0"/>
              <a:t>前言</a:t>
            </a:r>
            <a:endParaRPr lang="zh-TW" altLang="en-US" dirty="0"/>
          </a:p>
        </p:txBody>
      </p:sp>
    </p:spTree>
    <p:extLst>
      <p:ext uri="{BB962C8B-B14F-4D97-AF65-F5344CB8AC3E}">
        <p14:creationId xmlns:p14="http://schemas.microsoft.com/office/powerpoint/2010/main" val="949753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2717" y="1439266"/>
            <a:ext cx="9438289" cy="2862322"/>
          </a:xfrm>
          <a:prstGeom prst="rect">
            <a:avLst/>
          </a:prstGeom>
        </p:spPr>
        <p:txBody>
          <a:bodyPr wrap="square">
            <a:spAutoFit/>
          </a:bodyPr>
          <a:lstStyle/>
          <a:p>
            <a:pPr>
              <a:spcAft>
                <a:spcPts val="0"/>
              </a:spcAft>
            </a:pPr>
            <a:r>
              <a:rPr lang="zh-CN" altLang="zh-TW" kern="100" dirty="0">
                <a:latin typeface="Calibri" panose="020F0502020204030204" pitchFamily="34" charset="0"/>
                <a:cs typeface="Times New Roman" panose="02020603050405020304" pitchFamily="18" charset="0"/>
              </a:rPr>
              <a:t>以前的研究已经检查了传统诊断系统的描述性症状水平结构，并侧重于了解诊断之间的合并症。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smtClean="0">
                <a:latin typeface="Calibri" panose="020F0502020204030204" pitchFamily="34" charset="0"/>
                <a:cs typeface="Times New Roman" panose="02020603050405020304" pitchFamily="18" charset="0"/>
              </a:rPr>
              <a:t>	</a:t>
            </a:r>
            <a:r>
              <a:rPr lang="zh-CN" altLang="zh-TW" kern="100" dirty="0" smtClean="0">
                <a:latin typeface="Calibri" panose="020F0502020204030204" pitchFamily="34" charset="0"/>
                <a:cs typeface="Times New Roman" panose="02020603050405020304" pitchFamily="18" charset="0"/>
              </a:rPr>
              <a:t>例如</a:t>
            </a:r>
            <a:r>
              <a:rPr lang="zh-CN" altLang="zh-TW" kern="100" dirty="0">
                <a:latin typeface="Calibri" panose="020F0502020204030204" pitchFamily="34" charset="0"/>
                <a:cs typeface="Times New Roman" panose="02020603050405020304" pitchFamily="18" charset="0"/>
              </a:rPr>
              <a:t>，</a:t>
            </a:r>
            <a:r>
              <a:rPr lang="en-US" altLang="zh-TW" kern="100" dirty="0" err="1" smtClean="0">
                <a:effectLst/>
                <a:latin typeface="Calibri" panose="020F0502020204030204" pitchFamily="34" charset="0"/>
                <a:ea typeface="宋体" panose="02010600030101010101" pitchFamily="2" charset="-122"/>
                <a:cs typeface="Times New Roman" panose="02020603050405020304" pitchFamily="18" charset="0"/>
              </a:rPr>
              <a:t>Borsboom</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等人。 在</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DSM-IV-TR </a:t>
            </a:r>
            <a:r>
              <a:rPr lang="zh-CN" altLang="zh-TW" kern="100" dirty="0">
                <a:latin typeface="Calibri" panose="020F0502020204030204" pitchFamily="34" charset="0"/>
                <a:cs typeface="Times New Roman" panose="02020603050405020304" pitchFamily="18" charset="0"/>
              </a:rPr>
              <a:t>中生成了症状水平重叠网络</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r>
              <a:rPr lang="en-US" altLang="zh-CN" kern="100" dirty="0">
                <a:latin typeface="Calibri" panose="020F0502020204030204" pitchFamily="34" charset="0"/>
                <a:cs typeface="Times New Roman" panose="02020603050405020304" pitchFamily="18" charset="0"/>
              </a:rPr>
              <a:t>	</a:t>
            </a:r>
            <a:r>
              <a:rPr lang="zh-CN" altLang="zh-TW" kern="100" dirty="0" smtClean="0">
                <a:latin typeface="Calibri" panose="020F0502020204030204" pitchFamily="34" charset="0"/>
                <a:cs typeface="Times New Roman" panose="02020603050405020304" pitchFamily="18" charset="0"/>
              </a:rPr>
              <a:t>而</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en-US" altLang="zh-TW" kern="100" dirty="0" err="1" smtClean="0">
                <a:effectLst/>
                <a:latin typeface="Calibri" panose="020F0502020204030204" pitchFamily="34" charset="0"/>
                <a:ea typeface="宋体" panose="02010600030101010101" pitchFamily="2" charset="-122"/>
                <a:cs typeface="Times New Roman" panose="02020603050405020304" pitchFamily="18" charset="0"/>
              </a:rPr>
              <a:t>Tio</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等人。 使用相同的方法检查</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ICD-10 </a:t>
            </a:r>
            <a:r>
              <a:rPr lang="zh-CN" altLang="zh-TW" kern="100" dirty="0">
                <a:latin typeface="Calibri" panose="020F0502020204030204" pitchFamily="34" charset="0"/>
                <a:cs typeface="Times New Roman" panose="02020603050405020304" pitchFamily="18" charset="0"/>
              </a:rPr>
              <a:t>中症状水平重叠的网络</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r>
              <a:rPr lang="en-US" altLang="zh-TW"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Forbes </a:t>
            </a:r>
            <a:r>
              <a:rPr lang="zh-CN" altLang="zh-TW" kern="100" dirty="0">
                <a:latin typeface="Calibri" panose="020F0502020204030204" pitchFamily="34" charset="0"/>
                <a:cs typeface="Times New Roman" panose="02020603050405020304" pitchFamily="18" charset="0"/>
              </a:rPr>
              <a:t>检查了</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kern="100" dirty="0">
                <a:latin typeface="Calibri" panose="020F0502020204030204" pitchFamily="34" charset="0"/>
                <a:cs typeface="Times New Roman" panose="02020603050405020304" pitchFamily="18" charset="0"/>
              </a:rPr>
              <a:t>疾病子集中症状的重复是否可能会根据疾病协变或合并症的模式人为地强化维度。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这些</a:t>
            </a:r>
            <a:r>
              <a:rPr lang="zh-CN" altLang="zh-TW" kern="100" dirty="0">
                <a:latin typeface="Calibri" panose="020F0502020204030204" pitchFamily="34" charset="0"/>
                <a:cs typeface="Times New Roman" panose="02020603050405020304" pitchFamily="18" charset="0"/>
              </a:rPr>
              <a:t>研究侧重于疾病水平的重叠和合并症，其中诊断中症状的大量重叠使得个体更有可能满足多重诊断的标准。</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420646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3889" y="1016988"/>
            <a:ext cx="9769366" cy="2585323"/>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与以往的研究相比，本研究采用描述性方法来理清精神病理学的要素并解决五个研究问题</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endParaRPr lang="en-US" altLang="zh-CN" dirty="0">
              <a:effectLst/>
              <a:latin typeface="Calibri" panose="020F0502020204030204" pitchFamily="34" charset="0"/>
              <a:ea typeface="Calibri" panose="020F0502020204030204" pitchFamily="34" charset="0"/>
              <a:cs typeface="Times New Roman" panose="02020603050405020304" pitchFamily="18" charset="0"/>
            </a:endParaRPr>
          </a:p>
          <a:p>
            <a:r>
              <a:rPr lang="en-US" altLang="zh-CN" dirty="0" smtClean="0">
                <a:latin typeface="Calibri" panose="020F0502020204030204" pitchFamily="34" charset="0"/>
                <a:ea typeface="Calibri" panose="020F0502020204030204" pitchFamily="34" charset="0"/>
                <a:cs typeface="Times New Roman" panose="02020603050405020304" pitchFamily="18" charset="0"/>
              </a:rPr>
              <a:t>	</a:t>
            </a:r>
            <a:r>
              <a:rPr lang="zh-CN" altLang="zh-TW" dirty="0" smtClean="0">
                <a:effectLst/>
                <a:ea typeface="Calibri" panose="020F0502020204030204" pitchFamily="34" charset="0"/>
                <a:cs typeface="Times New Roman" panose="02020603050405020304" pitchFamily="18" charset="0"/>
              </a:rPr>
              <a:t> </a:t>
            </a:r>
            <a:r>
              <a:rPr lang="zh-CN" altLang="zh-TW" dirty="0">
                <a:latin typeface="Calibri" panose="020F0502020204030204" pitchFamily="34" charset="0"/>
                <a:cs typeface="Times New Roman" panose="02020603050405020304" pitchFamily="18" charset="0"/>
              </a:rPr>
              <a:t>这些问题包括有多少不同的症状构成了</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中定义的数百个诊断</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这些</a:t>
            </a:r>
            <a:r>
              <a:rPr lang="zh-CN" altLang="zh-TW" dirty="0">
                <a:latin typeface="Calibri" panose="020F0502020204030204" pitchFamily="34" charset="0"/>
                <a:cs typeface="Times New Roman" panose="02020603050405020304" pitchFamily="18" charset="0"/>
              </a:rPr>
              <a:t>症状在多个诊断和</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a:t>
            </a:r>
            <a:r>
              <a:rPr lang="zh-CN" altLang="zh-TW" dirty="0">
                <a:latin typeface="Calibri" panose="020F0502020204030204" pitchFamily="34" charset="0"/>
                <a:cs typeface="Times New Roman" panose="02020603050405020304" pitchFamily="18" charset="0"/>
              </a:rPr>
              <a:t>或章节中重复的比例有多大</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不同</a:t>
            </a:r>
            <a:r>
              <a:rPr lang="zh-CN" altLang="zh-TW" dirty="0">
                <a:latin typeface="Calibri" panose="020F0502020204030204" pitchFamily="34" charset="0"/>
                <a:cs typeface="Times New Roman" panose="02020603050405020304" pitchFamily="18" charset="0"/>
              </a:rPr>
              <a:t>章节内和不同章节之间诊断之间的症状重叠有哪些明显模式</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是否</a:t>
            </a:r>
            <a:r>
              <a:rPr lang="zh-CN" altLang="zh-TW" dirty="0">
                <a:latin typeface="Calibri" panose="020F0502020204030204" pitchFamily="34" charset="0"/>
                <a:cs typeface="Times New Roman" panose="02020603050405020304" pitchFamily="18" charset="0"/>
              </a:rPr>
              <a:t>有一些</a:t>
            </a:r>
            <a:r>
              <a:rPr lang="zh-CN" altLang="zh-TW" dirty="0" smtClean="0">
                <a:effectLst/>
                <a:ea typeface="Calibri" panose="020F0502020204030204" pitchFamily="34" charset="0"/>
                <a:cs typeface="Times New Roman" panose="02020603050405020304" pitchFamily="18" charset="0"/>
              </a:rPr>
              <a:t> </a:t>
            </a:r>
            <a:r>
              <a:rPr lang="zh-CN" altLang="zh-TW" dirty="0">
                <a:latin typeface="Calibri" panose="020F0502020204030204" pitchFamily="34" charset="0"/>
                <a:cs typeface="Times New Roman" panose="02020603050405020304" pitchFamily="18" charset="0"/>
              </a:rPr>
              <a:t>精神病理学的章节比其他章节更容易出现症状重复</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最后</a:t>
            </a:r>
            <a:r>
              <a:rPr lang="zh-CN" altLang="zh-TW" dirty="0">
                <a:latin typeface="Calibri" panose="020F0502020204030204" pitchFamily="34" charset="0"/>
                <a:cs typeface="Times New Roman" panose="02020603050405020304" pitchFamily="18" charset="0"/>
              </a:rPr>
              <a:t>，哪些症状显示出最大的非特异性，作为精神病理学不同表现的指标。</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该</a:t>
            </a:r>
            <a:r>
              <a:rPr lang="zh-CN" altLang="zh-TW" dirty="0">
                <a:latin typeface="Calibri" panose="020F0502020204030204" pitchFamily="34" charset="0"/>
                <a:cs typeface="Times New Roman" panose="02020603050405020304" pitchFamily="18" charset="0"/>
              </a:rPr>
              <a:t>研究旨在揭示这些模式，以表征该领域数十年来研究的结构中的异质性和同质性</a:t>
            </a:r>
            <a:endParaRPr lang="zh-TW" altLang="en-US" dirty="0"/>
          </a:p>
        </p:txBody>
      </p:sp>
    </p:spTree>
    <p:extLst>
      <p:ext uri="{BB962C8B-B14F-4D97-AF65-F5344CB8AC3E}">
        <p14:creationId xmlns:p14="http://schemas.microsoft.com/office/powerpoint/2010/main" val="843215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186" y="220717"/>
            <a:ext cx="2081048" cy="369332"/>
          </a:xfrm>
          <a:prstGeom prst="rect">
            <a:avLst/>
          </a:prstGeom>
          <a:noFill/>
        </p:spPr>
        <p:txBody>
          <a:bodyPr wrap="square" rtlCol="0">
            <a:spAutoFit/>
          </a:bodyPr>
          <a:lstStyle/>
          <a:p>
            <a:r>
              <a:rPr lang="zh-CN" altLang="en-US" dirty="0" smtClean="0"/>
              <a:t>方法</a:t>
            </a:r>
            <a:endParaRPr lang="zh-TW" altLang="en-US" dirty="0"/>
          </a:p>
        </p:txBody>
      </p:sp>
      <p:sp>
        <p:nvSpPr>
          <p:cNvPr id="3" name="矩形 2"/>
          <p:cNvSpPr/>
          <p:nvPr/>
        </p:nvSpPr>
        <p:spPr>
          <a:xfrm>
            <a:off x="1345323" y="1795092"/>
            <a:ext cx="8933793" cy="2585323"/>
          </a:xfrm>
          <a:prstGeom prst="rect">
            <a:avLst/>
          </a:prstGeom>
        </p:spPr>
        <p:txBody>
          <a:bodyPr wrap="square">
            <a:spAutoFit/>
          </a:bodyPr>
          <a:lstStyle/>
          <a:p>
            <a:pPr>
              <a:spcAft>
                <a:spcPts val="0"/>
              </a:spcAft>
            </a:pPr>
            <a:r>
              <a:rPr lang="zh-CN" altLang="zh-TW" kern="100" dirty="0">
                <a:latin typeface="Calibri" panose="020F0502020204030204" pitchFamily="34" charset="0"/>
                <a:cs typeface="Times New Roman" panose="02020603050405020304" pitchFamily="18" charset="0"/>
              </a:rPr>
              <a:t>确定</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kern="100" dirty="0">
                <a:latin typeface="Calibri" panose="020F0502020204030204" pitchFamily="34" charset="0"/>
                <a:cs typeface="Times New Roman" panose="02020603050405020304" pitchFamily="18" charset="0"/>
              </a:rPr>
              <a:t>第</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II </a:t>
            </a:r>
            <a:r>
              <a:rPr lang="zh-CN" altLang="zh-TW" kern="100" dirty="0">
                <a:latin typeface="Calibri" panose="020F0502020204030204" pitchFamily="34" charset="0"/>
                <a:cs typeface="Times New Roman" panose="02020603050405020304" pitchFamily="18" charset="0"/>
              </a:rPr>
              <a:t>部分第</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1-19 </a:t>
            </a:r>
            <a:r>
              <a:rPr lang="zh-CN" altLang="zh-TW" kern="100" dirty="0">
                <a:latin typeface="Calibri" panose="020F0502020204030204" pitchFamily="34" charset="0"/>
                <a:cs typeface="Times New Roman" panose="02020603050405020304" pitchFamily="18" charset="0"/>
              </a:rPr>
              <a:t>章中诊断的核心症状。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其中</a:t>
            </a:r>
            <a:r>
              <a:rPr lang="zh-CN" altLang="zh-TW" kern="100" dirty="0">
                <a:latin typeface="Calibri" panose="020F0502020204030204" pitchFamily="34" charset="0"/>
                <a:cs typeface="Times New Roman" panose="02020603050405020304" pitchFamily="18" charset="0"/>
              </a:rPr>
              <a:t>所有诊断的诊断标准都减少到其核心症状。 </a:t>
            </a:r>
            <a:endParaRPr lang="en-US" altLang="zh-CN" kern="100" dirty="0" smtClean="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分离</a:t>
            </a:r>
            <a:r>
              <a:rPr lang="zh-CN" altLang="zh-TW" kern="100" dirty="0">
                <a:latin typeface="Calibri" panose="020F0502020204030204" pitchFamily="34" charset="0"/>
                <a:cs typeface="Times New Roman" panose="02020603050405020304" pitchFamily="18" charset="0"/>
              </a:rPr>
              <a:t>标准被分成单独的症状</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仅</a:t>
            </a:r>
            <a:r>
              <a:rPr lang="zh-CN" altLang="zh-TW" kern="100" dirty="0">
                <a:latin typeface="Calibri" panose="020F0502020204030204" pitchFamily="34" charset="0"/>
                <a:cs typeface="Times New Roman" panose="02020603050405020304" pitchFamily="18" charset="0"/>
              </a:rPr>
              <a:t>包括与成人精神病理学相关的症状</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将症状与其原因和后果以及有关症状发作、持续时间、频率和严重程度的描述性信息分开。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en-US" kern="100" dirty="0" smtClean="0">
                <a:latin typeface="Calibri" panose="020F0502020204030204" pitchFamily="34" charset="0"/>
                <a:cs typeface="Times New Roman" panose="02020603050405020304" pitchFamily="18" charset="0"/>
              </a:rPr>
              <a:t>每个症状在一个病症的诊断标准下只出现一次</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6316764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1630</Words>
  <Application>Microsoft Office PowerPoint</Application>
  <PresentationFormat>宽屏</PresentationFormat>
  <Paragraphs>167</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新細明體</vt:lpstr>
      <vt:lpstr>新細明體</vt:lpstr>
      <vt:lpstr>Söhne</vt:lpstr>
      <vt:lpstr>楷体</vt: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21</cp:revision>
  <dcterms:created xsi:type="dcterms:W3CDTF">2023-03-31T07:27:35Z</dcterms:created>
  <dcterms:modified xsi:type="dcterms:W3CDTF">2023-03-31T12:29:48Z</dcterms:modified>
</cp:coreProperties>
</file>