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44" autoAdjust="0"/>
    <p:restoredTop sz="94660"/>
  </p:normalViewPr>
  <p:slideViewPr>
    <p:cSldViewPr snapToGrid="0">
      <p:cViewPr>
        <p:scale>
          <a:sx n="80" d="100"/>
          <a:sy n="80" d="100"/>
        </p:scale>
        <p:origin x="6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85FDB-8991-EBFE-2B72-8803FAEC1B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071BE99-42DF-AE0E-2C5E-DB7ED83C7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1EF72F7-B77D-929F-D948-7260CF6B505B}"/>
              </a:ext>
            </a:extLst>
          </p:cNvPr>
          <p:cNvSpPr>
            <a:spLocks noGrp="1"/>
          </p:cNvSpPr>
          <p:nvPr>
            <p:ph type="dt" sz="half" idx="10"/>
          </p:nvPr>
        </p:nvSpPr>
        <p:spPr/>
        <p:txBody>
          <a:bodyPr/>
          <a:lstStyle/>
          <a:p>
            <a:fld id="{A45AC0A6-22F1-4536-A720-6D397873C23F}" type="datetimeFigureOut">
              <a:rPr lang="zh-CN" altLang="en-US" smtClean="0"/>
              <a:t>2023/5/3</a:t>
            </a:fld>
            <a:endParaRPr lang="zh-CN" altLang="en-US"/>
          </a:p>
        </p:txBody>
      </p:sp>
      <p:sp>
        <p:nvSpPr>
          <p:cNvPr id="5" name="页脚占位符 4">
            <a:extLst>
              <a:ext uri="{FF2B5EF4-FFF2-40B4-BE49-F238E27FC236}">
                <a16:creationId xmlns:a16="http://schemas.microsoft.com/office/drawing/2014/main" id="{66E29D39-B09D-F1A4-3190-88DE7EE06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8C8E12-3639-D953-F886-5A5CD48EDE8E}"/>
              </a:ext>
            </a:extLst>
          </p:cNvPr>
          <p:cNvSpPr>
            <a:spLocks noGrp="1"/>
          </p:cNvSpPr>
          <p:nvPr>
            <p:ph type="sldNum" sz="quarter" idx="12"/>
          </p:nvPr>
        </p:nvSpPr>
        <p:spPr/>
        <p:txBody>
          <a:body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3775489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72068-DFBB-09B8-60C4-AA401E6A52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5E9A569-FD76-92AD-7690-8CB66CE6E20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FE0E40-3AA7-8C09-B019-4B6C22C53B86}"/>
              </a:ext>
            </a:extLst>
          </p:cNvPr>
          <p:cNvSpPr>
            <a:spLocks noGrp="1"/>
          </p:cNvSpPr>
          <p:nvPr>
            <p:ph type="dt" sz="half" idx="10"/>
          </p:nvPr>
        </p:nvSpPr>
        <p:spPr/>
        <p:txBody>
          <a:bodyPr/>
          <a:lstStyle/>
          <a:p>
            <a:fld id="{A45AC0A6-22F1-4536-A720-6D397873C23F}" type="datetimeFigureOut">
              <a:rPr lang="zh-CN" altLang="en-US" smtClean="0"/>
              <a:t>2023/5/3</a:t>
            </a:fld>
            <a:endParaRPr lang="zh-CN" altLang="en-US"/>
          </a:p>
        </p:txBody>
      </p:sp>
      <p:sp>
        <p:nvSpPr>
          <p:cNvPr id="5" name="页脚占位符 4">
            <a:extLst>
              <a:ext uri="{FF2B5EF4-FFF2-40B4-BE49-F238E27FC236}">
                <a16:creationId xmlns:a16="http://schemas.microsoft.com/office/drawing/2014/main" id="{4B384C79-1135-9DC1-88A7-B3EED01C68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73CE1E-1453-462C-0D08-0812E7181C0C}"/>
              </a:ext>
            </a:extLst>
          </p:cNvPr>
          <p:cNvSpPr>
            <a:spLocks noGrp="1"/>
          </p:cNvSpPr>
          <p:nvPr>
            <p:ph type="sldNum" sz="quarter" idx="12"/>
          </p:nvPr>
        </p:nvSpPr>
        <p:spPr/>
        <p:txBody>
          <a:body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353344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E79059B-D6AA-E636-4491-F9F8EAA716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CBA9E5B-6012-ECC5-5522-765682C49EF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2D90AC-B04D-5FE7-4663-EBD6C2976F97}"/>
              </a:ext>
            </a:extLst>
          </p:cNvPr>
          <p:cNvSpPr>
            <a:spLocks noGrp="1"/>
          </p:cNvSpPr>
          <p:nvPr>
            <p:ph type="dt" sz="half" idx="10"/>
          </p:nvPr>
        </p:nvSpPr>
        <p:spPr/>
        <p:txBody>
          <a:bodyPr/>
          <a:lstStyle/>
          <a:p>
            <a:fld id="{A45AC0A6-22F1-4536-A720-6D397873C23F}" type="datetimeFigureOut">
              <a:rPr lang="zh-CN" altLang="en-US" smtClean="0"/>
              <a:t>2023/5/3</a:t>
            </a:fld>
            <a:endParaRPr lang="zh-CN" altLang="en-US"/>
          </a:p>
        </p:txBody>
      </p:sp>
      <p:sp>
        <p:nvSpPr>
          <p:cNvPr id="5" name="页脚占位符 4">
            <a:extLst>
              <a:ext uri="{FF2B5EF4-FFF2-40B4-BE49-F238E27FC236}">
                <a16:creationId xmlns:a16="http://schemas.microsoft.com/office/drawing/2014/main" id="{52D1C49B-E2C9-C966-3511-1AF9A236F2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5E651C-5ABE-CDEC-991D-C3A648DC4D8A}"/>
              </a:ext>
            </a:extLst>
          </p:cNvPr>
          <p:cNvSpPr>
            <a:spLocks noGrp="1"/>
          </p:cNvSpPr>
          <p:nvPr>
            <p:ph type="sldNum" sz="quarter" idx="12"/>
          </p:nvPr>
        </p:nvSpPr>
        <p:spPr/>
        <p:txBody>
          <a:body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76616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13B35-BBD7-DBD1-AAF3-53975F50FF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FE3725-8438-ABA2-1577-4C25FCDBE64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F644D7-7AF6-E606-39C7-65035CD05AC9}"/>
              </a:ext>
            </a:extLst>
          </p:cNvPr>
          <p:cNvSpPr>
            <a:spLocks noGrp="1"/>
          </p:cNvSpPr>
          <p:nvPr>
            <p:ph type="dt" sz="half" idx="10"/>
          </p:nvPr>
        </p:nvSpPr>
        <p:spPr/>
        <p:txBody>
          <a:bodyPr/>
          <a:lstStyle/>
          <a:p>
            <a:fld id="{A45AC0A6-22F1-4536-A720-6D397873C23F}" type="datetimeFigureOut">
              <a:rPr lang="zh-CN" altLang="en-US" smtClean="0"/>
              <a:t>2023/5/3</a:t>
            </a:fld>
            <a:endParaRPr lang="zh-CN" altLang="en-US"/>
          </a:p>
        </p:txBody>
      </p:sp>
      <p:sp>
        <p:nvSpPr>
          <p:cNvPr id="5" name="页脚占位符 4">
            <a:extLst>
              <a:ext uri="{FF2B5EF4-FFF2-40B4-BE49-F238E27FC236}">
                <a16:creationId xmlns:a16="http://schemas.microsoft.com/office/drawing/2014/main" id="{80A5AE32-528A-8B31-6A9B-F82E2EEBAB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3ED1DF-25E8-705B-DAC6-87AD67A40B9F}"/>
              </a:ext>
            </a:extLst>
          </p:cNvPr>
          <p:cNvSpPr>
            <a:spLocks noGrp="1"/>
          </p:cNvSpPr>
          <p:nvPr>
            <p:ph type="sldNum" sz="quarter" idx="12"/>
          </p:nvPr>
        </p:nvSpPr>
        <p:spPr/>
        <p:txBody>
          <a:body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30327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6C2CF-0BAE-DF06-ED22-0E6F36CCE9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BDF2AC-4799-CD7C-2461-77A2D87F4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1CCF3D-319A-826C-EA42-D02D125E06A2}"/>
              </a:ext>
            </a:extLst>
          </p:cNvPr>
          <p:cNvSpPr>
            <a:spLocks noGrp="1"/>
          </p:cNvSpPr>
          <p:nvPr>
            <p:ph type="dt" sz="half" idx="10"/>
          </p:nvPr>
        </p:nvSpPr>
        <p:spPr/>
        <p:txBody>
          <a:bodyPr/>
          <a:lstStyle/>
          <a:p>
            <a:fld id="{A45AC0A6-22F1-4536-A720-6D397873C23F}" type="datetimeFigureOut">
              <a:rPr lang="zh-CN" altLang="en-US" smtClean="0"/>
              <a:t>2023/5/3</a:t>
            </a:fld>
            <a:endParaRPr lang="zh-CN" altLang="en-US"/>
          </a:p>
        </p:txBody>
      </p:sp>
      <p:sp>
        <p:nvSpPr>
          <p:cNvPr id="5" name="页脚占位符 4">
            <a:extLst>
              <a:ext uri="{FF2B5EF4-FFF2-40B4-BE49-F238E27FC236}">
                <a16:creationId xmlns:a16="http://schemas.microsoft.com/office/drawing/2014/main" id="{BF85788F-E8F9-4C25-5921-EA4D4CE145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1C24-D991-6BD1-74DE-55A5119AA08C}"/>
              </a:ext>
            </a:extLst>
          </p:cNvPr>
          <p:cNvSpPr>
            <a:spLocks noGrp="1"/>
          </p:cNvSpPr>
          <p:nvPr>
            <p:ph type="sldNum" sz="quarter" idx="12"/>
          </p:nvPr>
        </p:nvSpPr>
        <p:spPr/>
        <p:txBody>
          <a:body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140185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2F14E-52F1-C5F2-9D0B-88FF69098F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02EB9C-12C2-7A92-4A4D-F6E4AC503E6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058D05-A879-A704-14AF-E9C7CEB0B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98853C-0A9F-2261-704A-4AA4DB26D984}"/>
              </a:ext>
            </a:extLst>
          </p:cNvPr>
          <p:cNvSpPr>
            <a:spLocks noGrp="1"/>
          </p:cNvSpPr>
          <p:nvPr>
            <p:ph type="dt" sz="half" idx="10"/>
          </p:nvPr>
        </p:nvSpPr>
        <p:spPr/>
        <p:txBody>
          <a:bodyPr/>
          <a:lstStyle/>
          <a:p>
            <a:fld id="{A45AC0A6-22F1-4536-A720-6D397873C23F}" type="datetimeFigureOut">
              <a:rPr lang="zh-CN" altLang="en-US" smtClean="0"/>
              <a:t>2023/5/3</a:t>
            </a:fld>
            <a:endParaRPr lang="zh-CN" altLang="en-US"/>
          </a:p>
        </p:txBody>
      </p:sp>
      <p:sp>
        <p:nvSpPr>
          <p:cNvPr id="6" name="页脚占位符 5">
            <a:extLst>
              <a:ext uri="{FF2B5EF4-FFF2-40B4-BE49-F238E27FC236}">
                <a16:creationId xmlns:a16="http://schemas.microsoft.com/office/drawing/2014/main" id="{DAC9090E-8E8E-074B-2F9A-84F4E6E929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B62F82-24BF-1764-46B0-396682F8B51A}"/>
              </a:ext>
            </a:extLst>
          </p:cNvPr>
          <p:cNvSpPr>
            <a:spLocks noGrp="1"/>
          </p:cNvSpPr>
          <p:nvPr>
            <p:ph type="sldNum" sz="quarter" idx="12"/>
          </p:nvPr>
        </p:nvSpPr>
        <p:spPr/>
        <p:txBody>
          <a:body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222181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5D48C-50F8-4F3D-4BD1-8BFFD4A12C1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3DF22A-3044-6DC4-917D-6E1DFC7F76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861CF39-2168-8AF1-0212-23A62EB49D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51B84B-7ACE-D45E-3CE2-0950C596F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79B66D5-E9BA-8E38-98D2-DD02458BFB8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DBB2047-4813-662B-23F1-209233C01EA4}"/>
              </a:ext>
            </a:extLst>
          </p:cNvPr>
          <p:cNvSpPr>
            <a:spLocks noGrp="1"/>
          </p:cNvSpPr>
          <p:nvPr>
            <p:ph type="dt" sz="half" idx="10"/>
          </p:nvPr>
        </p:nvSpPr>
        <p:spPr/>
        <p:txBody>
          <a:bodyPr/>
          <a:lstStyle/>
          <a:p>
            <a:fld id="{A45AC0A6-22F1-4536-A720-6D397873C23F}" type="datetimeFigureOut">
              <a:rPr lang="zh-CN" altLang="en-US" smtClean="0"/>
              <a:t>2023/5/3</a:t>
            </a:fld>
            <a:endParaRPr lang="zh-CN" altLang="en-US"/>
          </a:p>
        </p:txBody>
      </p:sp>
      <p:sp>
        <p:nvSpPr>
          <p:cNvPr id="8" name="页脚占位符 7">
            <a:extLst>
              <a:ext uri="{FF2B5EF4-FFF2-40B4-BE49-F238E27FC236}">
                <a16:creationId xmlns:a16="http://schemas.microsoft.com/office/drawing/2014/main" id="{19520C65-68E9-E7E5-AA78-21E324DBC6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DA809B-3613-09EF-2AF8-016B7250D747}"/>
              </a:ext>
            </a:extLst>
          </p:cNvPr>
          <p:cNvSpPr>
            <a:spLocks noGrp="1"/>
          </p:cNvSpPr>
          <p:nvPr>
            <p:ph type="sldNum" sz="quarter" idx="12"/>
          </p:nvPr>
        </p:nvSpPr>
        <p:spPr/>
        <p:txBody>
          <a:body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258032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A5459-94B2-0A0E-5C0B-73823739712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29FD4E-7307-06F6-FB41-2E47C45E84B9}"/>
              </a:ext>
            </a:extLst>
          </p:cNvPr>
          <p:cNvSpPr>
            <a:spLocks noGrp="1"/>
          </p:cNvSpPr>
          <p:nvPr>
            <p:ph type="dt" sz="half" idx="10"/>
          </p:nvPr>
        </p:nvSpPr>
        <p:spPr/>
        <p:txBody>
          <a:bodyPr/>
          <a:lstStyle/>
          <a:p>
            <a:fld id="{A45AC0A6-22F1-4536-A720-6D397873C23F}" type="datetimeFigureOut">
              <a:rPr lang="zh-CN" altLang="en-US" smtClean="0"/>
              <a:t>2023/5/3</a:t>
            </a:fld>
            <a:endParaRPr lang="zh-CN" altLang="en-US"/>
          </a:p>
        </p:txBody>
      </p:sp>
      <p:sp>
        <p:nvSpPr>
          <p:cNvPr id="4" name="页脚占位符 3">
            <a:extLst>
              <a:ext uri="{FF2B5EF4-FFF2-40B4-BE49-F238E27FC236}">
                <a16:creationId xmlns:a16="http://schemas.microsoft.com/office/drawing/2014/main" id="{DA96982C-FB91-3D23-1E81-E828BA71A1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61D76F-138F-D583-36B4-EA50DC8A42B3}"/>
              </a:ext>
            </a:extLst>
          </p:cNvPr>
          <p:cNvSpPr>
            <a:spLocks noGrp="1"/>
          </p:cNvSpPr>
          <p:nvPr>
            <p:ph type="sldNum" sz="quarter" idx="12"/>
          </p:nvPr>
        </p:nvSpPr>
        <p:spPr/>
        <p:txBody>
          <a:body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236866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4AE14C-3CA5-8FDC-70A0-43308465F9F0}"/>
              </a:ext>
            </a:extLst>
          </p:cNvPr>
          <p:cNvSpPr>
            <a:spLocks noGrp="1"/>
          </p:cNvSpPr>
          <p:nvPr>
            <p:ph type="dt" sz="half" idx="10"/>
          </p:nvPr>
        </p:nvSpPr>
        <p:spPr/>
        <p:txBody>
          <a:bodyPr/>
          <a:lstStyle/>
          <a:p>
            <a:fld id="{A45AC0A6-22F1-4536-A720-6D397873C23F}" type="datetimeFigureOut">
              <a:rPr lang="zh-CN" altLang="en-US" smtClean="0"/>
              <a:t>2023/5/3</a:t>
            </a:fld>
            <a:endParaRPr lang="zh-CN" altLang="en-US"/>
          </a:p>
        </p:txBody>
      </p:sp>
      <p:sp>
        <p:nvSpPr>
          <p:cNvPr id="3" name="页脚占位符 2">
            <a:extLst>
              <a:ext uri="{FF2B5EF4-FFF2-40B4-BE49-F238E27FC236}">
                <a16:creationId xmlns:a16="http://schemas.microsoft.com/office/drawing/2014/main" id="{DF03DB7B-D841-3EF8-0602-FDAD35BF29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9C4AA17-9F7F-8F1B-F4C3-18C64A7C8B96}"/>
              </a:ext>
            </a:extLst>
          </p:cNvPr>
          <p:cNvSpPr>
            <a:spLocks noGrp="1"/>
          </p:cNvSpPr>
          <p:nvPr>
            <p:ph type="sldNum" sz="quarter" idx="12"/>
          </p:nvPr>
        </p:nvSpPr>
        <p:spPr/>
        <p:txBody>
          <a:body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406767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6C051-4226-522C-4DEE-E2F217E316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3F047F-F1E5-1E68-1BBF-D4DC16B59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CDE350-A07D-864F-F862-296B6DBD0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05DD1C-E264-0B57-8CE5-4F7C1BDD19F8}"/>
              </a:ext>
            </a:extLst>
          </p:cNvPr>
          <p:cNvSpPr>
            <a:spLocks noGrp="1"/>
          </p:cNvSpPr>
          <p:nvPr>
            <p:ph type="dt" sz="half" idx="10"/>
          </p:nvPr>
        </p:nvSpPr>
        <p:spPr/>
        <p:txBody>
          <a:bodyPr/>
          <a:lstStyle/>
          <a:p>
            <a:fld id="{A45AC0A6-22F1-4536-A720-6D397873C23F}" type="datetimeFigureOut">
              <a:rPr lang="zh-CN" altLang="en-US" smtClean="0"/>
              <a:t>2023/5/3</a:t>
            </a:fld>
            <a:endParaRPr lang="zh-CN" altLang="en-US"/>
          </a:p>
        </p:txBody>
      </p:sp>
      <p:sp>
        <p:nvSpPr>
          <p:cNvPr id="6" name="页脚占位符 5">
            <a:extLst>
              <a:ext uri="{FF2B5EF4-FFF2-40B4-BE49-F238E27FC236}">
                <a16:creationId xmlns:a16="http://schemas.microsoft.com/office/drawing/2014/main" id="{2F8F8673-E951-EF12-0995-B37C703658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011718-7EF4-8079-0500-4F8E9496ABE2}"/>
              </a:ext>
            </a:extLst>
          </p:cNvPr>
          <p:cNvSpPr>
            <a:spLocks noGrp="1"/>
          </p:cNvSpPr>
          <p:nvPr>
            <p:ph type="sldNum" sz="quarter" idx="12"/>
          </p:nvPr>
        </p:nvSpPr>
        <p:spPr/>
        <p:txBody>
          <a:body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18652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82F74-621E-621F-96A2-0321C89705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547868-318E-7EB6-08D4-9D99C2EC7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8275B5-5B89-A32C-7E81-057324105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5C2D3D-025E-97CB-BD0F-F399A246BD4F}"/>
              </a:ext>
            </a:extLst>
          </p:cNvPr>
          <p:cNvSpPr>
            <a:spLocks noGrp="1"/>
          </p:cNvSpPr>
          <p:nvPr>
            <p:ph type="dt" sz="half" idx="10"/>
          </p:nvPr>
        </p:nvSpPr>
        <p:spPr/>
        <p:txBody>
          <a:bodyPr/>
          <a:lstStyle/>
          <a:p>
            <a:fld id="{A45AC0A6-22F1-4536-A720-6D397873C23F}" type="datetimeFigureOut">
              <a:rPr lang="zh-CN" altLang="en-US" smtClean="0"/>
              <a:t>2023/5/3</a:t>
            </a:fld>
            <a:endParaRPr lang="zh-CN" altLang="en-US"/>
          </a:p>
        </p:txBody>
      </p:sp>
      <p:sp>
        <p:nvSpPr>
          <p:cNvPr id="6" name="页脚占位符 5">
            <a:extLst>
              <a:ext uri="{FF2B5EF4-FFF2-40B4-BE49-F238E27FC236}">
                <a16:creationId xmlns:a16="http://schemas.microsoft.com/office/drawing/2014/main" id="{61DB9570-4B05-666D-D131-8188BDE9B0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2149DD-AB0F-41A2-13D8-CBC5786D7773}"/>
              </a:ext>
            </a:extLst>
          </p:cNvPr>
          <p:cNvSpPr>
            <a:spLocks noGrp="1"/>
          </p:cNvSpPr>
          <p:nvPr>
            <p:ph type="sldNum" sz="quarter" idx="12"/>
          </p:nvPr>
        </p:nvSpPr>
        <p:spPr/>
        <p:txBody>
          <a:body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418173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360258-97CB-E32E-AA71-3B1123BD50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461B174-C167-A4E9-34A0-6BBA96904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01E4D6-9ED6-0C4D-315B-2CA3F43568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AC0A6-22F1-4536-A720-6D397873C23F}" type="datetimeFigureOut">
              <a:rPr lang="zh-CN" altLang="en-US" smtClean="0"/>
              <a:t>2023/5/3</a:t>
            </a:fld>
            <a:endParaRPr lang="zh-CN" altLang="en-US"/>
          </a:p>
        </p:txBody>
      </p:sp>
      <p:sp>
        <p:nvSpPr>
          <p:cNvPr id="5" name="页脚占位符 4">
            <a:extLst>
              <a:ext uri="{FF2B5EF4-FFF2-40B4-BE49-F238E27FC236}">
                <a16:creationId xmlns:a16="http://schemas.microsoft.com/office/drawing/2014/main" id="{39768756-B2F7-817B-FF53-15796D61BC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012F14-1947-119A-7C4C-FAB9E63F6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F70EE-C9A6-4E53-BC4C-64A6FE79CA57}" type="slidenum">
              <a:rPr lang="zh-CN" altLang="en-US" smtClean="0"/>
              <a:t>‹#›</a:t>
            </a:fld>
            <a:endParaRPr lang="zh-CN" altLang="en-US"/>
          </a:p>
        </p:txBody>
      </p:sp>
    </p:spTree>
    <p:extLst>
      <p:ext uri="{BB962C8B-B14F-4D97-AF65-F5344CB8AC3E}">
        <p14:creationId xmlns:p14="http://schemas.microsoft.com/office/powerpoint/2010/main" val="168564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3D56CD2-56FD-4651-A141-917C4C495223}"/>
              </a:ext>
            </a:extLst>
          </p:cNvPr>
          <p:cNvSpPr txBox="1"/>
          <p:nvPr/>
        </p:nvSpPr>
        <p:spPr>
          <a:xfrm>
            <a:off x="1375610" y="486650"/>
            <a:ext cx="8101263" cy="6186309"/>
          </a:xfrm>
          <a:prstGeom prst="rect">
            <a:avLst/>
          </a:prstGeom>
          <a:noFill/>
        </p:spPr>
        <p:txBody>
          <a:bodyPr wrap="square" rtlCol="0">
            <a:spAutoFit/>
          </a:bodyPr>
          <a:lstStyle/>
          <a:p>
            <a:r>
              <a:rPr lang="en-US" altLang="zh-CN" dirty="0"/>
              <a:t>Abstract </a:t>
            </a:r>
            <a:r>
              <a:rPr lang="zh-CN" altLang="en-US" dirty="0"/>
              <a:t>认知实验对于检验群体的差异性是可靠的，检测个体的差异性是不可靠的</a:t>
            </a:r>
            <a:endParaRPr lang="en-US" altLang="zh-CN" dirty="0"/>
          </a:p>
          <a:p>
            <a:endParaRPr lang="en-US" altLang="zh-CN" dirty="0"/>
          </a:p>
          <a:p>
            <a:pPr marL="342900" indent="-342900">
              <a:buAutoNum type="arabicPeriod"/>
            </a:pPr>
            <a:r>
              <a:rPr lang="zh-CN" altLang="en-US" dirty="0"/>
              <a:t>文章一共五个实验。作者把几个（</a:t>
            </a:r>
            <a:r>
              <a:rPr lang="en-US" altLang="zh-CN" dirty="0"/>
              <a:t>Flanker</a:t>
            </a:r>
            <a:r>
              <a:rPr lang="zh-CN" altLang="en-US" dirty="0"/>
              <a:t>，</a:t>
            </a:r>
            <a:r>
              <a:rPr lang="en-US" altLang="zh-CN" dirty="0"/>
              <a:t>Simon</a:t>
            </a:r>
            <a:r>
              <a:rPr lang="zh-CN" altLang="en-US" dirty="0"/>
              <a:t>，</a:t>
            </a:r>
            <a:r>
              <a:rPr lang="en-US" altLang="zh-CN" dirty="0"/>
              <a:t>Stroop</a:t>
            </a:r>
            <a:r>
              <a:rPr lang="zh-CN" altLang="en-US" dirty="0"/>
              <a:t>）认知实验进行了组合，让这个组合的实验的可靠性在个体差异上更大了。</a:t>
            </a:r>
            <a:endParaRPr lang="en-US" altLang="zh-CN" dirty="0"/>
          </a:p>
          <a:p>
            <a:pPr marL="342900" indent="-342900">
              <a:buAutoNum type="arabicPeriod"/>
            </a:pPr>
            <a:r>
              <a:rPr lang="zh-CN" altLang="en-US" dirty="0"/>
              <a:t>冲突控制任务通常是不一致条件和控制条件之间的平均反应时差异来测量</a:t>
            </a:r>
            <a:endParaRPr lang="en-US" altLang="zh-CN" dirty="0"/>
          </a:p>
          <a:p>
            <a:pPr marL="342900" indent="-342900">
              <a:buAutoNum type="arabicPeriod"/>
            </a:pPr>
            <a:r>
              <a:rPr lang="zh-CN" altLang="en-US" dirty="0"/>
              <a:t>先天上不同的空间注意力（个体差异）会在这些认知实验中有不同的</a:t>
            </a:r>
            <a:r>
              <a:rPr lang="en-US" altLang="zh-CN" dirty="0"/>
              <a:t>RT</a:t>
            </a:r>
            <a:r>
              <a:rPr lang="zh-CN" altLang="en-US" dirty="0"/>
              <a:t>值（实验效应），这在很多实验中都被证明了（</a:t>
            </a:r>
            <a:r>
              <a:rPr lang="en-US" altLang="zh-CN" dirty="0"/>
              <a:t>6</a:t>
            </a:r>
            <a:r>
              <a:rPr lang="zh-CN" altLang="en-US" dirty="0"/>
              <a:t>，</a:t>
            </a:r>
            <a:r>
              <a:rPr lang="en-US" altLang="zh-CN" dirty="0"/>
              <a:t>7</a:t>
            </a:r>
            <a:r>
              <a:rPr lang="zh-CN" altLang="en-US" dirty="0"/>
              <a:t>，</a:t>
            </a:r>
            <a:r>
              <a:rPr lang="en-US" altLang="zh-CN" dirty="0"/>
              <a:t>8</a:t>
            </a:r>
            <a:r>
              <a:rPr lang="zh-CN" altLang="en-US" dirty="0"/>
              <a:t>）</a:t>
            </a:r>
            <a:endParaRPr lang="en-US" altLang="zh-CN" dirty="0"/>
          </a:p>
          <a:p>
            <a:pPr marL="342900" indent="-342900">
              <a:buAutoNum type="arabicPeriod"/>
            </a:pPr>
            <a:r>
              <a:rPr lang="zh-CN" altLang="en-US" dirty="0"/>
              <a:t>可靠性悖论（</a:t>
            </a:r>
            <a:r>
              <a:rPr lang="en-US" altLang="zh-CN" dirty="0"/>
              <a:t>reliability paradox</a:t>
            </a:r>
            <a:r>
              <a:rPr lang="zh-CN" altLang="en-US" dirty="0"/>
              <a:t>），一个稳定的实验效应，不一定代表稳定的个体差异（</a:t>
            </a:r>
            <a:r>
              <a:rPr lang="en-US" altLang="zh-CN" dirty="0"/>
              <a:t>14</a:t>
            </a:r>
            <a:r>
              <a:rPr lang="zh-CN" altLang="en-US" dirty="0"/>
              <a:t>）。这是由于反应时的差异会被实验中的噪声影响（</a:t>
            </a:r>
            <a:r>
              <a:rPr lang="en-US" altLang="zh-CN" dirty="0"/>
              <a:t>15</a:t>
            </a:r>
            <a:r>
              <a:rPr lang="zh-CN" altLang="en-US" dirty="0"/>
              <a:t>）。</a:t>
            </a:r>
            <a:endParaRPr lang="en-US" altLang="zh-CN" dirty="0"/>
          </a:p>
          <a:p>
            <a:pPr marL="342900" indent="-342900">
              <a:buAutoNum type="arabicPeriod"/>
            </a:pPr>
            <a:r>
              <a:rPr lang="zh-CN" altLang="en-US" dirty="0"/>
              <a:t>信度（</a:t>
            </a:r>
            <a:r>
              <a:rPr lang="en-US" altLang="zh-CN" dirty="0"/>
              <a:t>reliability</a:t>
            </a:r>
            <a:r>
              <a:rPr lang="zh-CN" altLang="en-US" dirty="0"/>
              <a:t>）是个体差异与总变异的比值，总变异</a:t>
            </a:r>
            <a:r>
              <a:rPr lang="en-US" altLang="zh-CN" dirty="0"/>
              <a:t>=</a:t>
            </a:r>
            <a:r>
              <a:rPr lang="zh-CN" altLang="en-US" dirty="0"/>
              <a:t>特质的变异</a:t>
            </a:r>
            <a:r>
              <a:rPr lang="en-US" altLang="zh-CN" dirty="0"/>
              <a:t>+</a:t>
            </a:r>
            <a:r>
              <a:rPr lang="zh-CN" altLang="en-US" dirty="0"/>
              <a:t>状态的变异。换句话说，个体的某个特质是真值，但是个体可能每次做实验时的状态有高低，所以反应时才有差异。</a:t>
            </a:r>
            <a:endParaRPr lang="en-US" altLang="zh-CN" dirty="0"/>
          </a:p>
          <a:p>
            <a:pPr marL="342900" indent="-342900">
              <a:buAutoNum type="arabicPeriod"/>
            </a:pPr>
            <a:r>
              <a:rPr lang="zh-CN" altLang="en-US" dirty="0"/>
              <a:t>传统的信度公式，比如分半信度，重测信度，无法评估认知实验中的信度（特质</a:t>
            </a:r>
            <a:r>
              <a:rPr lang="en-US" altLang="zh-CN" dirty="0"/>
              <a:t>/</a:t>
            </a:r>
            <a:r>
              <a:rPr lang="zh-CN" altLang="en-US" dirty="0"/>
              <a:t>特质</a:t>
            </a:r>
            <a:r>
              <a:rPr lang="en-US" altLang="zh-CN" dirty="0"/>
              <a:t>+</a:t>
            </a:r>
            <a:r>
              <a:rPr lang="zh-CN" altLang="en-US" dirty="0"/>
              <a:t>状态）。因此引入了贝叶斯的方法来计算试次级的数据。状态方差</a:t>
            </a:r>
            <a:r>
              <a:rPr lang="en-US" altLang="zh-CN" dirty="0"/>
              <a:t>=</a:t>
            </a:r>
            <a:r>
              <a:rPr lang="zh-CN" altLang="en-US" dirty="0"/>
              <a:t>实验效应（冲突</a:t>
            </a:r>
            <a:r>
              <a:rPr lang="en-US" altLang="zh-CN" dirty="0"/>
              <a:t>-</a:t>
            </a:r>
            <a:r>
              <a:rPr lang="zh-CN" altLang="en-US" dirty="0"/>
              <a:t>非冲突）的平均标准误差，随着噪声方差的增加而增加，随着试次的数量增加而增加（</a:t>
            </a:r>
            <a:r>
              <a:rPr lang="en-US" altLang="zh-CN" dirty="0"/>
              <a:t>20</a:t>
            </a:r>
            <a:r>
              <a:rPr lang="zh-CN" altLang="en-US" dirty="0"/>
              <a:t>，</a:t>
            </a:r>
            <a:r>
              <a:rPr lang="en-US" altLang="zh-CN" dirty="0"/>
              <a:t>21</a:t>
            </a:r>
            <a:r>
              <a:rPr lang="zh-CN" altLang="en-US" dirty="0"/>
              <a:t>）。</a:t>
            </a:r>
            <a:endParaRPr lang="en-US" altLang="zh-CN" dirty="0"/>
          </a:p>
          <a:p>
            <a:pPr marL="342900" indent="-342900">
              <a:buAutoNum type="arabicPeriod"/>
            </a:pPr>
            <a:r>
              <a:rPr lang="zh-CN" altLang="en-US" dirty="0"/>
              <a:t>文中给出了一个公式，来说明，如果我们想减少噪声对实验的干扰，我们需要多少试次才可以降低这种影响（</a:t>
            </a:r>
            <a:r>
              <a:rPr lang="en-US" altLang="zh-CN" dirty="0"/>
              <a:t>21</a:t>
            </a:r>
            <a:r>
              <a:rPr lang="zh-CN" altLang="en-US" dirty="0"/>
              <a:t>）。在大量冲突</a:t>
            </a:r>
            <a:r>
              <a:rPr lang="en-US" altLang="zh-CN" dirty="0"/>
              <a:t>-</a:t>
            </a:r>
            <a:r>
              <a:rPr lang="zh-CN" altLang="en-US" dirty="0"/>
              <a:t>非冲突的认知实验中，需要</a:t>
            </a:r>
            <a:r>
              <a:rPr lang="en-US" altLang="zh-CN" dirty="0"/>
              <a:t>210</a:t>
            </a:r>
            <a:r>
              <a:rPr lang="zh-CN" altLang="en-US" dirty="0"/>
              <a:t>个试次，</a:t>
            </a:r>
            <a:r>
              <a:rPr lang="en-US" altLang="zh-CN" dirty="0" err="1"/>
              <a:t>fmri</a:t>
            </a:r>
            <a:r>
              <a:rPr lang="zh-CN" altLang="en-US" dirty="0"/>
              <a:t>的话，则需要更多（</a:t>
            </a:r>
            <a:r>
              <a:rPr lang="en-US" altLang="zh-CN" dirty="0"/>
              <a:t>22</a:t>
            </a:r>
            <a:r>
              <a:rPr lang="zh-CN" altLang="en-US" dirty="0"/>
              <a:t>）。</a:t>
            </a:r>
            <a:endParaRPr lang="en-US" altLang="zh-CN" dirty="0"/>
          </a:p>
          <a:p>
            <a:pPr marL="342900" indent="-342900">
              <a:buAutoNum type="arabicPeriod"/>
            </a:pPr>
            <a:r>
              <a:rPr lang="zh-CN" altLang="en-US" dirty="0"/>
              <a:t>但是心理学中这种范式通常只有很少的试次，这就导致它们的分半信度都会比较低（</a:t>
            </a:r>
            <a:r>
              <a:rPr lang="en-US" altLang="zh-CN" dirty="0"/>
              <a:t>3</a:t>
            </a:r>
            <a:r>
              <a:rPr lang="zh-CN" altLang="en-US" dirty="0"/>
              <a:t>）</a:t>
            </a:r>
          </a:p>
        </p:txBody>
      </p:sp>
    </p:spTree>
    <p:extLst>
      <p:ext uri="{BB962C8B-B14F-4D97-AF65-F5344CB8AC3E}">
        <p14:creationId xmlns:p14="http://schemas.microsoft.com/office/powerpoint/2010/main" val="259026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7DBEFC-1BEE-2400-CCCA-895015BF5C92}"/>
              </a:ext>
            </a:extLst>
          </p:cNvPr>
          <p:cNvSpPr txBox="1"/>
          <p:nvPr/>
        </p:nvSpPr>
        <p:spPr>
          <a:xfrm>
            <a:off x="1094874" y="649705"/>
            <a:ext cx="10383252" cy="4524315"/>
          </a:xfrm>
          <a:prstGeom prst="rect">
            <a:avLst/>
          </a:prstGeom>
          <a:noFill/>
        </p:spPr>
        <p:txBody>
          <a:bodyPr wrap="square" rtlCol="0">
            <a:spAutoFit/>
          </a:bodyPr>
          <a:lstStyle/>
          <a:p>
            <a:pPr marL="342900" indent="-342900">
              <a:buAutoNum type="arabicPeriod"/>
            </a:pPr>
            <a:r>
              <a:rPr lang="zh-CN" altLang="en-US" dirty="0"/>
              <a:t>这些结果让人们开始放弃用</a:t>
            </a:r>
            <a:r>
              <a:rPr lang="en-US" altLang="zh-CN" dirty="0"/>
              <a:t>RT</a:t>
            </a:r>
            <a:r>
              <a:rPr lang="zh-CN" altLang="en-US" dirty="0"/>
              <a:t>来研究冲突任务中的差异（</a:t>
            </a:r>
            <a:r>
              <a:rPr lang="en-US" altLang="zh-CN" dirty="0"/>
              <a:t>27</a:t>
            </a:r>
            <a:r>
              <a:rPr lang="zh-CN" altLang="en-US" dirty="0"/>
              <a:t>），开始寻找替代性的测量方法（</a:t>
            </a:r>
            <a:r>
              <a:rPr lang="en-US" altLang="zh-CN" dirty="0"/>
              <a:t>28</a:t>
            </a:r>
            <a:r>
              <a:rPr lang="zh-CN" altLang="en-US" dirty="0"/>
              <a:t>），比如处理速度和策略的差异（</a:t>
            </a:r>
            <a:r>
              <a:rPr lang="en-US" altLang="zh-CN" dirty="0"/>
              <a:t>29</a:t>
            </a:r>
            <a:r>
              <a:rPr lang="zh-CN" altLang="en-US" dirty="0"/>
              <a:t>）</a:t>
            </a:r>
            <a:endParaRPr lang="en-US" altLang="zh-CN" dirty="0"/>
          </a:p>
          <a:p>
            <a:pPr marL="342900" indent="-342900">
              <a:buAutoNum type="arabicPeriod"/>
            </a:pPr>
            <a:r>
              <a:rPr lang="en-US" altLang="zh-CN" dirty="0"/>
              <a:t> </a:t>
            </a:r>
            <a:r>
              <a:rPr lang="zh-CN" altLang="en-US" dirty="0"/>
              <a:t>但是，如果我们想要选择认知任务中表现优异的个题，我们需要这种</a:t>
            </a:r>
            <a:r>
              <a:rPr lang="en-US" altLang="zh-CN" dirty="0"/>
              <a:t>RT</a:t>
            </a:r>
            <a:r>
              <a:rPr lang="zh-CN" altLang="en-US" dirty="0"/>
              <a:t>差异分数，想要研究“没有领域通用类型的执行控制？”需要研究</a:t>
            </a:r>
            <a:r>
              <a:rPr lang="en-US" altLang="zh-CN" dirty="0"/>
              <a:t>RT</a:t>
            </a:r>
            <a:r>
              <a:rPr lang="zh-CN" altLang="en-US" dirty="0"/>
              <a:t>的可靠性，干扰总是存在，开发可靠的任务非常重要。因此本文决定探索改进的途径</a:t>
            </a:r>
            <a:endParaRPr lang="en-US" altLang="zh-CN" dirty="0"/>
          </a:p>
          <a:p>
            <a:pPr marL="342900" indent="-342900">
              <a:buAutoNum type="arabicPeriod"/>
            </a:pPr>
            <a:r>
              <a:rPr lang="zh-CN" altLang="en-US" dirty="0"/>
              <a:t>本文改动了</a:t>
            </a:r>
            <a:r>
              <a:rPr lang="en-US" altLang="zh-CN" dirty="0" err="1"/>
              <a:t>simon</a:t>
            </a:r>
            <a:r>
              <a:rPr lang="zh-CN" altLang="en-US" dirty="0"/>
              <a:t>任务：</a:t>
            </a:r>
            <a:r>
              <a:rPr lang="zh-CN" altLang="en-US" b="0" i="0" dirty="0">
                <a:solidFill>
                  <a:srgbClr val="111111"/>
                </a:solidFill>
                <a:effectLst/>
                <a:latin typeface="-apple-system"/>
              </a:rPr>
              <a:t>刺激物被呈现在屏幕的两侧，而其他任务则使用大号、易读的字符。为了使参与者难以预先将视觉注意力集中在</a:t>
            </a:r>
            <a:r>
              <a:rPr lang="en-US" altLang="zh-CN" b="0" i="0" dirty="0">
                <a:solidFill>
                  <a:srgbClr val="111111"/>
                </a:solidFill>
                <a:effectLst/>
                <a:latin typeface="-apple-system"/>
              </a:rPr>
              <a:t>Flanker</a:t>
            </a:r>
            <a:r>
              <a:rPr lang="zh-CN" altLang="en-US" b="0" i="0" dirty="0">
                <a:solidFill>
                  <a:srgbClr val="111111"/>
                </a:solidFill>
                <a:effectLst/>
                <a:latin typeface="-apple-system"/>
              </a:rPr>
              <a:t>任务的目标上，字符被紧密排列，并随机抖动</a:t>
            </a:r>
            <a:r>
              <a:rPr lang="en-US" altLang="zh-CN" b="0" i="0" dirty="0">
                <a:solidFill>
                  <a:srgbClr val="111111"/>
                </a:solidFill>
                <a:effectLst/>
                <a:latin typeface="-apple-system"/>
              </a:rPr>
              <a:t>0-2</a:t>
            </a:r>
            <a:r>
              <a:rPr lang="zh-CN" altLang="en-US" b="0" i="0" dirty="0">
                <a:solidFill>
                  <a:srgbClr val="111111"/>
                </a:solidFill>
                <a:effectLst/>
                <a:latin typeface="-apple-system"/>
              </a:rPr>
              <a:t>个字符空间，因此当没有抖动时，目标可以出现在任何一个干扰物所占据的位置上</a:t>
            </a:r>
            <a:endParaRPr lang="en-US" altLang="zh-CN" b="0" i="0" dirty="0">
              <a:solidFill>
                <a:srgbClr val="111111"/>
              </a:solidFill>
              <a:effectLst/>
              <a:latin typeface="-apple-system"/>
            </a:endParaRPr>
          </a:p>
          <a:p>
            <a:pPr marL="342900" indent="-342900">
              <a:buAutoNum type="arabicPeriod"/>
            </a:pPr>
            <a:r>
              <a:rPr lang="zh-CN" altLang="en-US" b="0" i="0" dirty="0">
                <a:solidFill>
                  <a:srgbClr val="111111"/>
                </a:solidFill>
                <a:effectLst/>
                <a:latin typeface="-apple-system"/>
              </a:rPr>
              <a:t>单一响应和双响应版本（分别称为</a:t>
            </a:r>
            <a:r>
              <a:rPr lang="en-US" altLang="zh-CN" b="0" i="0" dirty="0">
                <a:solidFill>
                  <a:srgbClr val="111111"/>
                </a:solidFill>
                <a:effectLst/>
                <a:latin typeface="-apple-system"/>
              </a:rPr>
              <a:t>Flanker2</a:t>
            </a:r>
            <a:r>
              <a:rPr lang="zh-CN" altLang="en-US" b="0" i="0" dirty="0">
                <a:solidFill>
                  <a:srgbClr val="111111"/>
                </a:solidFill>
                <a:effectLst/>
                <a:latin typeface="-apple-system"/>
              </a:rPr>
              <a:t>、</a:t>
            </a:r>
            <a:r>
              <a:rPr lang="en-US" altLang="zh-CN" b="0" i="0" dirty="0">
                <a:solidFill>
                  <a:srgbClr val="111111"/>
                </a:solidFill>
                <a:effectLst/>
                <a:latin typeface="-apple-system"/>
              </a:rPr>
              <a:t>Simon2</a:t>
            </a:r>
            <a:r>
              <a:rPr lang="zh-CN" altLang="en-US" b="0" i="0" dirty="0">
                <a:solidFill>
                  <a:srgbClr val="111111"/>
                </a:solidFill>
                <a:effectLst/>
                <a:latin typeface="-apple-system"/>
              </a:rPr>
              <a:t>等）。随机选择的三分之一试验需要双响应，即在正确的标准响应之后，需要基于无关属性进行第二次响应。初始响应基于刺激颜色，然后第二个响应依赖于阅读单词</a:t>
            </a:r>
            <a:endParaRPr lang="en-US" altLang="zh-CN" b="0" i="0" dirty="0">
              <a:solidFill>
                <a:srgbClr val="111111"/>
              </a:solidFill>
              <a:effectLst/>
              <a:latin typeface="-apple-system"/>
            </a:endParaRPr>
          </a:p>
          <a:p>
            <a:pPr marL="342900" indent="-342900">
              <a:buAutoNum type="arabicPeriod"/>
            </a:pPr>
            <a:r>
              <a:rPr lang="zh-CN" altLang="en-US" b="0" i="0" dirty="0">
                <a:solidFill>
                  <a:srgbClr val="111111"/>
                </a:solidFill>
                <a:effectLst/>
                <a:latin typeface="-apple-system"/>
              </a:rPr>
              <a:t>这些任务中使用了一个视频游戏格式，使得任务更具挑战性，但也更具吸引力。这些游戏化的任务遵循一个故事情节，参与者需要回答一个隐藏在屏幕左侧或右侧箱子后面的敌人，其位置由屏幕顶部的显示器指示（例如，在</a:t>
            </a:r>
            <a:r>
              <a:rPr lang="en-US" altLang="zh-CN" b="0" i="0" dirty="0">
                <a:solidFill>
                  <a:srgbClr val="111111"/>
                </a:solidFill>
                <a:effectLst/>
                <a:latin typeface="-apple-system"/>
              </a:rPr>
              <a:t>Flanker</a:t>
            </a:r>
            <a:r>
              <a:rPr lang="zh-CN" altLang="en-US" b="0" i="0" dirty="0">
                <a:solidFill>
                  <a:srgbClr val="111111"/>
                </a:solidFill>
                <a:effectLst/>
                <a:latin typeface="-apple-system"/>
              </a:rPr>
              <a:t>中指向右侧目标箭头表示右侧有敌人）。在标准试验的第一次响应之后，敌人出现并提供反馈。在双击试验中，敌人以不同的颜色出现，表示他们已经举起了盾牌，并需要基于无关属性进行第二次响应。</a:t>
            </a:r>
            <a:endParaRPr lang="en-US" altLang="zh-CN" b="0" i="0" dirty="0">
              <a:solidFill>
                <a:srgbClr val="111111"/>
              </a:solidFill>
              <a:effectLst/>
              <a:latin typeface="-apple-system"/>
            </a:endParaRPr>
          </a:p>
        </p:txBody>
      </p:sp>
    </p:spTree>
    <p:extLst>
      <p:ext uri="{BB962C8B-B14F-4D97-AF65-F5344CB8AC3E}">
        <p14:creationId xmlns:p14="http://schemas.microsoft.com/office/powerpoint/2010/main" val="52893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2CF94C-EB38-AE2B-42E0-998F3589EAE8}"/>
              </a:ext>
            </a:extLst>
          </p:cNvPr>
          <p:cNvSpPr txBox="1"/>
          <p:nvPr/>
        </p:nvSpPr>
        <p:spPr>
          <a:xfrm>
            <a:off x="1395663" y="1503947"/>
            <a:ext cx="9865895" cy="3693319"/>
          </a:xfrm>
          <a:prstGeom prst="rect">
            <a:avLst/>
          </a:prstGeom>
          <a:noFill/>
        </p:spPr>
        <p:txBody>
          <a:bodyPr wrap="square" rtlCol="0">
            <a:spAutoFit/>
          </a:bodyPr>
          <a:lstStyle/>
          <a:p>
            <a:r>
              <a:rPr lang="en-US" altLang="zh-CN" dirty="0"/>
              <a:t>Simon</a:t>
            </a:r>
            <a:r>
              <a:rPr lang="zh-CN" altLang="en-US" dirty="0"/>
              <a:t> </a:t>
            </a:r>
            <a:r>
              <a:rPr lang="en-US" altLang="zh-CN" dirty="0"/>
              <a:t>task</a:t>
            </a:r>
            <a:r>
              <a:rPr lang="zh-CN" altLang="en-US" dirty="0"/>
              <a:t>：对不同的颜色反应，是按左侧键还是右侧键。但是呈现的图片自身所在位置，可能与颜色所对应的位置是冲突的</a:t>
            </a:r>
            <a:endParaRPr lang="en-US" altLang="zh-CN" dirty="0"/>
          </a:p>
          <a:p>
            <a:r>
              <a:rPr lang="en-US" altLang="zh-CN" dirty="0"/>
              <a:t>Stroop task</a:t>
            </a:r>
            <a:r>
              <a:rPr lang="zh-CN" altLang="en-US" dirty="0"/>
              <a:t>：对文字的颜色进行反应，但是文字本身是某个颜色的单词</a:t>
            </a:r>
            <a:endParaRPr lang="en-US" altLang="zh-CN" dirty="0"/>
          </a:p>
          <a:p>
            <a:r>
              <a:rPr lang="en-US" altLang="zh-CN" dirty="0"/>
              <a:t>Flanker</a:t>
            </a:r>
            <a:r>
              <a:rPr lang="zh-CN" altLang="en-US" dirty="0"/>
              <a:t>：被试依据中间箭头的方向，来判断敌人出现在哪边。但是两侧的箭头可能和中间箭头的方向相反，从而产生干扰</a:t>
            </a:r>
            <a:endParaRPr lang="en-US" altLang="zh-CN" dirty="0"/>
          </a:p>
          <a:p>
            <a:endParaRPr lang="en-US" altLang="zh-CN" dirty="0"/>
          </a:p>
          <a:p>
            <a:r>
              <a:rPr lang="en-US" altLang="zh-CN" dirty="0" err="1"/>
              <a:t>Stroopon</a:t>
            </a:r>
            <a:r>
              <a:rPr lang="zh-CN" altLang="en-US" dirty="0"/>
              <a:t>：让被试根据提示判断敌人在左侧还是右侧。提示是一个带有颜色的单词。而这个单词的位置可能在屏幕的左侧或右侧</a:t>
            </a:r>
            <a:endParaRPr lang="en-US" altLang="zh-CN" dirty="0"/>
          </a:p>
          <a:p>
            <a:r>
              <a:rPr lang="en-US" altLang="zh-CN" dirty="0" err="1"/>
              <a:t>Flankon</a:t>
            </a:r>
            <a:r>
              <a:rPr lang="zh-CN" altLang="en-US" dirty="0"/>
              <a:t>：这些箭头被呈现在屏幕的左侧或右侧，然后再让被试判断中间的箭头指向哪个方向，意味着敌人在哪个方向</a:t>
            </a:r>
            <a:endParaRPr lang="en-US" altLang="zh-CN" dirty="0"/>
          </a:p>
          <a:p>
            <a:endParaRPr lang="en-US" altLang="zh-CN" dirty="0"/>
          </a:p>
          <a:p>
            <a:r>
              <a:rPr lang="zh-CN" altLang="en-US" dirty="0"/>
              <a:t>此外，作者还把游戏化的情景去除了，也就说不再提到“敌人会出现在屏幕的左侧或右侧的箱子后面”，仅保留了改进的</a:t>
            </a:r>
            <a:r>
              <a:rPr lang="en-US" altLang="zh-CN" dirty="0" err="1"/>
              <a:t>Stroopon</a:t>
            </a:r>
            <a:r>
              <a:rPr lang="zh-CN" altLang="en-US" dirty="0"/>
              <a:t>和</a:t>
            </a:r>
            <a:r>
              <a:rPr lang="en-US" altLang="zh-CN" dirty="0" err="1"/>
              <a:t>Flankon</a:t>
            </a:r>
            <a:r>
              <a:rPr lang="zh-CN" altLang="en-US" dirty="0"/>
              <a:t>，发现也有类似的效应增强效果</a:t>
            </a:r>
          </a:p>
        </p:txBody>
      </p:sp>
    </p:spTree>
    <p:extLst>
      <p:ext uri="{BB962C8B-B14F-4D97-AF65-F5344CB8AC3E}">
        <p14:creationId xmlns:p14="http://schemas.microsoft.com/office/powerpoint/2010/main" val="387045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0E8A7F-40C1-80EC-CBAC-0D9D4EBD8D16}"/>
              </a:ext>
            </a:extLst>
          </p:cNvPr>
          <p:cNvSpPr txBox="1"/>
          <p:nvPr/>
        </p:nvSpPr>
        <p:spPr>
          <a:xfrm>
            <a:off x="998621" y="842211"/>
            <a:ext cx="10419347" cy="646331"/>
          </a:xfrm>
          <a:prstGeom prst="rect">
            <a:avLst/>
          </a:prstGeom>
          <a:noFill/>
        </p:spPr>
        <p:txBody>
          <a:bodyPr wrap="square" rtlCol="0">
            <a:spAutoFit/>
          </a:bodyPr>
          <a:lstStyle/>
          <a:p>
            <a:r>
              <a:rPr lang="zh-CN" altLang="en-US" dirty="0"/>
              <a:t>结果部分</a:t>
            </a:r>
            <a:endParaRPr lang="en-US" altLang="zh-CN" dirty="0"/>
          </a:p>
          <a:p>
            <a:r>
              <a:rPr lang="zh-CN" altLang="en-US" dirty="0"/>
              <a:t>作者以</a:t>
            </a:r>
            <a:r>
              <a:rPr lang="en-US" altLang="zh-CN" dirty="0"/>
              <a:t>Block</a:t>
            </a:r>
            <a:r>
              <a:rPr lang="zh-CN" altLang="en-US" dirty="0"/>
              <a:t>为自变量，</a:t>
            </a:r>
            <a:r>
              <a:rPr lang="en-US" altLang="zh-CN" dirty="0"/>
              <a:t>RT</a:t>
            </a:r>
            <a:r>
              <a:rPr lang="zh-CN" altLang="en-US" dirty="0"/>
              <a:t>或</a:t>
            </a:r>
            <a:r>
              <a:rPr lang="en-US" altLang="zh-CN" dirty="0" err="1"/>
              <a:t>lnRT</a:t>
            </a:r>
            <a:r>
              <a:rPr lang="zh-CN" altLang="en-US"/>
              <a:t>为因变量，做了贝叶斯混合线性模型</a:t>
            </a:r>
            <a:endParaRPr lang="zh-CN" altLang="en-US" dirty="0"/>
          </a:p>
        </p:txBody>
      </p:sp>
    </p:spTree>
    <p:extLst>
      <p:ext uri="{BB962C8B-B14F-4D97-AF65-F5344CB8AC3E}">
        <p14:creationId xmlns:p14="http://schemas.microsoft.com/office/powerpoint/2010/main" val="17653791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935</Words>
  <Application>Microsoft Office PowerPoint</Application>
  <PresentationFormat>宽屏</PresentationFormat>
  <Paragraphs>25</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-apple-system</vt:lpstr>
      <vt:lpstr>等线</vt:lpstr>
      <vt:lpstr>等线 Light</vt:lpstr>
      <vt:lpstr>Arial</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YuKi</dc:creator>
  <cp:lastModifiedBy>YuKi</cp:lastModifiedBy>
  <cp:revision>1</cp:revision>
  <dcterms:created xsi:type="dcterms:W3CDTF">2023-05-03T07:11:10Z</dcterms:created>
  <dcterms:modified xsi:type="dcterms:W3CDTF">2023-05-03T11:24:25Z</dcterms:modified>
</cp:coreProperties>
</file>