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74" r:id="rId3"/>
    <p:sldId id="276" r:id="rId4"/>
    <p:sldId id="275" r:id="rId5"/>
    <p:sldId id="277" r:id="rId6"/>
    <p:sldId id="278" r:id="rId7"/>
    <p:sldId id="279" r:id="rId8"/>
    <p:sldId id="280" r:id="rId9"/>
    <p:sldId id="281"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A9C"/>
    <a:srgbClr val="005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93" autoAdjust="0"/>
  </p:normalViewPr>
  <p:slideViewPr>
    <p:cSldViewPr snapToGrid="0" showGuides="1">
      <p:cViewPr varScale="1">
        <p:scale>
          <a:sx n="91" d="100"/>
          <a:sy n="91" d="100"/>
        </p:scale>
        <p:origin x="1350" y="1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E7F40-4800-4EE0-BD5C-BBB3576030C4}" type="datetimeFigureOut">
              <a:rPr lang="zh-TW" altLang="en-US" smtClean="0"/>
              <a:t>2023/4/5</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D1A70-94FB-4B8C-B566-753D0875AD3F}" type="slidenum">
              <a:rPr lang="zh-TW" altLang="en-US" smtClean="0"/>
              <a:t>‹#›</a:t>
            </a:fld>
            <a:endParaRPr lang="zh-TW" altLang="en-US"/>
          </a:p>
        </p:txBody>
      </p:sp>
    </p:spTree>
    <p:extLst>
      <p:ext uri="{BB962C8B-B14F-4D97-AF65-F5344CB8AC3E}">
        <p14:creationId xmlns:p14="http://schemas.microsoft.com/office/powerpoint/2010/main" val="375275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dirty="0" err="1" smtClean="0"/>
              <a:t>Borsboom</a:t>
            </a:r>
            <a:r>
              <a:rPr lang="en-US" altLang="zh-TW" dirty="0" smtClean="0"/>
              <a:t> D, Cramer AOJ, </a:t>
            </a:r>
            <a:r>
              <a:rPr lang="en-US" altLang="zh-TW" dirty="0" err="1" smtClean="0"/>
              <a:t>Schmittmann</a:t>
            </a:r>
            <a:r>
              <a:rPr lang="en-US" altLang="zh-TW" dirty="0" smtClean="0"/>
              <a:t> VD, </a:t>
            </a:r>
            <a:r>
              <a:rPr lang="en-US" altLang="zh-TW" dirty="0" err="1" smtClean="0"/>
              <a:t>Epskamp</a:t>
            </a:r>
            <a:r>
              <a:rPr lang="en-US" altLang="zh-TW" dirty="0" smtClean="0"/>
              <a:t> S, </a:t>
            </a:r>
            <a:r>
              <a:rPr lang="en-US" altLang="zh-TW" dirty="0" err="1" smtClean="0"/>
              <a:t>Waldorp</a:t>
            </a:r>
            <a:r>
              <a:rPr lang="en-US" altLang="zh-TW" dirty="0" smtClean="0"/>
              <a:t> LJ. The small world of psychopathology. </a:t>
            </a:r>
            <a:r>
              <a:rPr lang="en-US" altLang="zh-TW" dirty="0" err="1" smtClean="0"/>
              <a:t>PloS</a:t>
            </a:r>
            <a:r>
              <a:rPr lang="en-US" altLang="zh-TW" dirty="0" smtClean="0"/>
              <a:t> One. 2011; 6. </a:t>
            </a:r>
            <a:r>
              <a:rPr lang="en-US" altLang="zh-TW" dirty="0" err="1" smtClean="0"/>
              <a:t>doi</a:t>
            </a:r>
            <a:r>
              <a:rPr lang="en-US" altLang="zh-TW" dirty="0" smtClean="0"/>
              <a:t>: 10.1371/journal.pone.0027407</a:t>
            </a:r>
          </a:p>
          <a:p>
            <a:pPr marL="228600" indent="-228600">
              <a:buFont typeface="+mj-lt"/>
              <a:buAutoNum type="arabicPeriod"/>
            </a:pPr>
            <a:r>
              <a:rPr lang="en-US" altLang="zh-TW" dirty="0" err="1" smtClean="0"/>
              <a:t>Tio</a:t>
            </a:r>
            <a:r>
              <a:rPr lang="en-US" altLang="zh-TW" dirty="0" smtClean="0"/>
              <a:t> P, </a:t>
            </a:r>
            <a:r>
              <a:rPr lang="en-US" altLang="zh-TW" dirty="0" err="1" smtClean="0"/>
              <a:t>Epskamp</a:t>
            </a:r>
            <a:r>
              <a:rPr lang="en-US" altLang="zh-TW" dirty="0" smtClean="0"/>
              <a:t> S, </a:t>
            </a:r>
            <a:r>
              <a:rPr lang="en-US" altLang="zh-TW" dirty="0" err="1" smtClean="0"/>
              <a:t>Noordhof</a:t>
            </a:r>
            <a:r>
              <a:rPr lang="en-US" altLang="zh-TW" dirty="0" smtClean="0"/>
              <a:t> A and </a:t>
            </a:r>
            <a:r>
              <a:rPr lang="en-US" altLang="zh-TW" dirty="0" err="1" smtClean="0"/>
              <a:t>Borsboom</a:t>
            </a:r>
            <a:r>
              <a:rPr lang="en-US" altLang="zh-TW" dirty="0" smtClean="0"/>
              <a:t> D. Mapping the manuals of madness: Comparing the ICD-10 and DSM-IV-TR using a network approach. International Journal of Methods In Psychiatric Research. 2016; 25: 267-276. </a:t>
            </a:r>
            <a:r>
              <a:rPr lang="en-US" altLang="zh-TW" dirty="0" err="1" smtClean="0"/>
              <a:t>doi</a:t>
            </a:r>
            <a:r>
              <a:rPr lang="en-US" altLang="zh-TW" dirty="0" smtClean="0"/>
              <a:t>: 10.1002/mpr.1503</a:t>
            </a:r>
          </a:p>
          <a:p>
            <a:pPr marL="228600" indent="-228600">
              <a:buFont typeface="+mj-lt"/>
              <a:buAutoNum type="arabicPeriod"/>
            </a:pPr>
            <a:r>
              <a:rPr lang="en-US" altLang="zh-TW" dirty="0" smtClean="0"/>
              <a:t>Forbes MK. Implications of the symptom-level overlap among DSM diagnoses for dimensions of psychopathology. Journal of Emotion and Psychopathology. 2023; 1(1): 104-112. </a:t>
            </a:r>
            <a:r>
              <a:rPr lang="en-US" altLang="zh-TW" dirty="0" err="1" smtClean="0"/>
              <a:t>doi</a:t>
            </a:r>
            <a:r>
              <a:rPr lang="en-US" altLang="zh-TW" dirty="0" smtClean="0"/>
              <a:t>: 10.55913/joep.v1i1.6</a:t>
            </a:r>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3</a:t>
            </a:fld>
            <a:endParaRPr lang="zh-TW" altLang="en-US"/>
          </a:p>
        </p:txBody>
      </p:sp>
    </p:spTree>
    <p:extLst>
      <p:ext uri="{BB962C8B-B14F-4D97-AF65-F5344CB8AC3E}">
        <p14:creationId xmlns:p14="http://schemas.microsoft.com/office/powerpoint/2010/main" val="326462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dirty="0" err="1" smtClean="0"/>
              <a:t>Borsboom</a:t>
            </a:r>
            <a:r>
              <a:rPr lang="en-US" altLang="zh-TW" dirty="0" smtClean="0"/>
              <a:t> D, Cramer AOJ, </a:t>
            </a:r>
            <a:r>
              <a:rPr lang="en-US" altLang="zh-TW" dirty="0" err="1" smtClean="0"/>
              <a:t>Schmittmann</a:t>
            </a:r>
            <a:r>
              <a:rPr lang="en-US" altLang="zh-TW" dirty="0" smtClean="0"/>
              <a:t> VD, </a:t>
            </a:r>
            <a:r>
              <a:rPr lang="en-US" altLang="zh-TW" dirty="0" err="1" smtClean="0"/>
              <a:t>Epskamp</a:t>
            </a:r>
            <a:r>
              <a:rPr lang="en-US" altLang="zh-TW" dirty="0" smtClean="0"/>
              <a:t> S, </a:t>
            </a:r>
            <a:r>
              <a:rPr lang="en-US" altLang="zh-TW" dirty="0" err="1" smtClean="0"/>
              <a:t>Waldorp</a:t>
            </a:r>
            <a:r>
              <a:rPr lang="en-US" altLang="zh-TW" dirty="0" smtClean="0"/>
              <a:t> LJ. The small world of psychopathology. </a:t>
            </a:r>
            <a:r>
              <a:rPr lang="en-US" altLang="zh-TW" dirty="0" err="1" smtClean="0"/>
              <a:t>PloS</a:t>
            </a:r>
            <a:r>
              <a:rPr lang="en-US" altLang="zh-TW" dirty="0" smtClean="0"/>
              <a:t> One. 2011; 6. </a:t>
            </a:r>
            <a:r>
              <a:rPr lang="en-US" altLang="zh-TW" dirty="0" err="1" smtClean="0"/>
              <a:t>doi</a:t>
            </a:r>
            <a:r>
              <a:rPr lang="en-US" altLang="zh-TW" dirty="0" smtClean="0"/>
              <a:t>: 10.1371/journal.pone.0027407</a:t>
            </a:r>
          </a:p>
          <a:p>
            <a:pPr marL="228600" indent="-228600">
              <a:buFont typeface="+mj-lt"/>
              <a:buAutoNum type="arabicPeriod"/>
            </a:pPr>
            <a:r>
              <a:rPr lang="en-US" altLang="zh-TW" dirty="0" err="1" smtClean="0"/>
              <a:t>Tio</a:t>
            </a:r>
            <a:r>
              <a:rPr lang="en-US" altLang="zh-TW" dirty="0" smtClean="0"/>
              <a:t> P, </a:t>
            </a:r>
            <a:r>
              <a:rPr lang="en-US" altLang="zh-TW" dirty="0" err="1" smtClean="0"/>
              <a:t>Epskamp</a:t>
            </a:r>
            <a:r>
              <a:rPr lang="en-US" altLang="zh-TW" dirty="0" smtClean="0"/>
              <a:t> S, </a:t>
            </a:r>
            <a:r>
              <a:rPr lang="en-US" altLang="zh-TW" dirty="0" err="1" smtClean="0"/>
              <a:t>Noordhof</a:t>
            </a:r>
            <a:r>
              <a:rPr lang="en-US" altLang="zh-TW" dirty="0" smtClean="0"/>
              <a:t> A and </a:t>
            </a:r>
            <a:r>
              <a:rPr lang="en-US" altLang="zh-TW" dirty="0" err="1" smtClean="0"/>
              <a:t>Borsboom</a:t>
            </a:r>
            <a:r>
              <a:rPr lang="en-US" altLang="zh-TW" dirty="0" smtClean="0"/>
              <a:t> D. Mapping the manuals of madness: Comparing the ICD-10 and DSM-IV-TR using a network approach. International Journal of Methods In Psychiatric Research. 2016; 25: 267-276. </a:t>
            </a:r>
            <a:r>
              <a:rPr lang="en-US" altLang="zh-TW" dirty="0" err="1" smtClean="0"/>
              <a:t>doi</a:t>
            </a:r>
            <a:r>
              <a:rPr lang="en-US" altLang="zh-TW" dirty="0" smtClean="0"/>
              <a:t>: 10.1002/mpr.1503</a:t>
            </a:r>
          </a:p>
          <a:p>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5</a:t>
            </a:fld>
            <a:endParaRPr lang="zh-TW" altLang="en-US"/>
          </a:p>
        </p:txBody>
      </p:sp>
    </p:spTree>
    <p:extLst>
      <p:ext uri="{BB962C8B-B14F-4D97-AF65-F5344CB8AC3E}">
        <p14:creationId xmlns:p14="http://schemas.microsoft.com/office/powerpoint/2010/main" val="67834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6</a:t>
            </a:fld>
            <a:endParaRPr lang="zh-TW" altLang="en-US"/>
          </a:p>
        </p:txBody>
      </p:sp>
    </p:spTree>
    <p:extLst>
      <p:ext uri="{BB962C8B-B14F-4D97-AF65-F5344CB8AC3E}">
        <p14:creationId xmlns:p14="http://schemas.microsoft.com/office/powerpoint/2010/main" val="33250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7</a:t>
            </a:fld>
            <a:endParaRPr lang="zh-TW" altLang="en-US"/>
          </a:p>
        </p:txBody>
      </p:sp>
    </p:spTree>
    <p:extLst>
      <p:ext uri="{BB962C8B-B14F-4D97-AF65-F5344CB8AC3E}">
        <p14:creationId xmlns:p14="http://schemas.microsoft.com/office/powerpoint/2010/main" val="4038122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8</a:t>
            </a:fld>
            <a:endParaRPr lang="zh-TW" altLang="en-US"/>
          </a:p>
        </p:txBody>
      </p:sp>
    </p:spTree>
    <p:extLst>
      <p:ext uri="{BB962C8B-B14F-4D97-AF65-F5344CB8AC3E}">
        <p14:creationId xmlns:p14="http://schemas.microsoft.com/office/powerpoint/2010/main" val="234703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5BED1A70-94FB-4B8C-B566-753D0875AD3F}" type="slidenum">
              <a:rPr lang="zh-TW" altLang="en-US" smtClean="0"/>
              <a:t>9</a:t>
            </a:fld>
            <a:endParaRPr lang="zh-TW" altLang="en-US"/>
          </a:p>
        </p:txBody>
      </p:sp>
    </p:spTree>
    <p:extLst>
      <p:ext uri="{BB962C8B-B14F-4D97-AF65-F5344CB8AC3E}">
        <p14:creationId xmlns:p14="http://schemas.microsoft.com/office/powerpoint/2010/main" val="283080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6357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7318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99470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87452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428930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60239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5646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5451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46989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9874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AC2331-1725-48EA-8E37-91DDC4DD161B}" type="datetimeFigureOut">
              <a:rPr lang="zh-TW" altLang="en-US" smtClean="0"/>
              <a:t>2023/4/5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364121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2331-1725-48EA-8E37-91DDC4DD161B}" type="datetimeFigureOut">
              <a:rPr lang="zh-TW" altLang="en-US" smtClean="0"/>
              <a:t>2023/4/5</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0B8FF-8D66-4DC2-B387-9C98F3369A95}" type="slidenum">
              <a:rPr lang="zh-TW" altLang="en-US" smtClean="0"/>
              <a:t>‹#›</a:t>
            </a:fld>
            <a:endParaRPr lang="zh-TW" altLang="en-US"/>
          </a:p>
        </p:txBody>
      </p:sp>
    </p:spTree>
    <p:extLst>
      <p:ext uri="{BB962C8B-B14F-4D97-AF65-F5344CB8AC3E}">
        <p14:creationId xmlns:p14="http://schemas.microsoft.com/office/powerpoint/2010/main" val="103630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5248"/>
          </a:xfrm>
          <a:prstGeom prst="rect">
            <a:avLst/>
          </a:prstGeom>
        </p:spPr>
      </p:pic>
      <p:sp>
        <p:nvSpPr>
          <p:cNvPr id="2" name="矩形 1"/>
          <p:cNvSpPr/>
          <p:nvPr/>
        </p:nvSpPr>
        <p:spPr>
          <a:xfrm>
            <a:off x="0" y="2551837"/>
            <a:ext cx="12192000" cy="1754326"/>
          </a:xfrm>
          <a:prstGeom prst="rect">
            <a:avLst/>
          </a:prstGeom>
        </p:spPr>
        <p:txBody>
          <a:bodyPr wrap="square">
            <a:spAutoFit/>
          </a:bodyPr>
          <a:lstStyle/>
          <a:p>
            <a:pPr algn="ctr"/>
            <a:r>
              <a:rPr lang="zh-TW" altLang="en-US" sz="3600" dirty="0" smtClean="0">
                <a:solidFill>
                  <a:srgbClr val="005B70"/>
                </a:solidFill>
              </a:rPr>
              <a:t>Elemental Psychopathology: </a:t>
            </a:r>
            <a:endParaRPr lang="en-US" altLang="zh-TW" sz="3600" dirty="0" smtClean="0">
              <a:solidFill>
                <a:srgbClr val="005B70"/>
              </a:solidFill>
            </a:endParaRPr>
          </a:p>
          <a:p>
            <a:pPr algn="ctr"/>
            <a:r>
              <a:rPr lang="zh-TW" altLang="en-US" sz="3600" dirty="0" smtClean="0">
                <a:solidFill>
                  <a:srgbClr val="005B70"/>
                </a:solidFill>
              </a:rPr>
              <a:t>Distilling Constituent Symptoms </a:t>
            </a:r>
            <a:r>
              <a:rPr lang="en-US" altLang="zh-CN" sz="3600" dirty="0" smtClean="0">
                <a:solidFill>
                  <a:srgbClr val="005B70"/>
                </a:solidFill>
              </a:rPr>
              <a:t>a</a:t>
            </a:r>
            <a:r>
              <a:rPr lang="zh-TW" altLang="en-US" sz="3600" dirty="0" smtClean="0">
                <a:solidFill>
                  <a:srgbClr val="005B70"/>
                </a:solidFill>
              </a:rPr>
              <a:t>nd Patterns </a:t>
            </a:r>
            <a:r>
              <a:rPr lang="en-US" altLang="zh-TW" sz="3600" dirty="0" smtClean="0">
                <a:solidFill>
                  <a:srgbClr val="005B70"/>
                </a:solidFill>
              </a:rPr>
              <a:t>o</a:t>
            </a:r>
            <a:r>
              <a:rPr lang="zh-TW" altLang="en-US" sz="3600" dirty="0" smtClean="0">
                <a:solidFill>
                  <a:srgbClr val="005B70"/>
                </a:solidFill>
              </a:rPr>
              <a:t>f Repetition </a:t>
            </a:r>
            <a:endParaRPr lang="en-US" altLang="zh-TW" sz="3600" dirty="0" smtClean="0">
              <a:solidFill>
                <a:srgbClr val="005B70"/>
              </a:solidFill>
            </a:endParaRPr>
          </a:p>
          <a:p>
            <a:pPr algn="ctr"/>
            <a:r>
              <a:rPr lang="en-US" altLang="zh-TW" sz="3600" dirty="0" smtClean="0">
                <a:solidFill>
                  <a:srgbClr val="005B70"/>
                </a:solidFill>
              </a:rPr>
              <a:t>i</a:t>
            </a:r>
            <a:r>
              <a:rPr lang="zh-TW" altLang="en-US" sz="3600" dirty="0" smtClean="0">
                <a:solidFill>
                  <a:srgbClr val="005B70"/>
                </a:solidFill>
              </a:rPr>
              <a:t>n The Diagnostic Criteria </a:t>
            </a:r>
            <a:r>
              <a:rPr lang="en-US" altLang="zh-TW" sz="3600" dirty="0" smtClean="0">
                <a:solidFill>
                  <a:srgbClr val="005B70"/>
                </a:solidFill>
              </a:rPr>
              <a:t>o</a:t>
            </a:r>
            <a:r>
              <a:rPr lang="zh-TW" altLang="en-US" sz="3600" dirty="0" smtClean="0">
                <a:solidFill>
                  <a:srgbClr val="005B70"/>
                </a:solidFill>
              </a:rPr>
              <a:t>f The DSM-5</a:t>
            </a:r>
            <a:endParaRPr lang="zh-TW" altLang="en-US" sz="3600" dirty="0">
              <a:solidFill>
                <a:srgbClr val="005B70"/>
              </a:solidFill>
            </a:endParaRPr>
          </a:p>
        </p:txBody>
      </p:sp>
      <p:sp>
        <p:nvSpPr>
          <p:cNvPr id="5" name="矩形 4"/>
          <p:cNvSpPr/>
          <p:nvPr/>
        </p:nvSpPr>
        <p:spPr>
          <a:xfrm>
            <a:off x="210312" y="173736"/>
            <a:ext cx="11777472" cy="6519672"/>
          </a:xfrm>
          <a:prstGeom prst="rect">
            <a:avLst/>
          </a:prstGeom>
          <a:noFill/>
          <a:ln w="76200">
            <a:solidFill>
              <a:srgbClr val="005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80416" y="242316"/>
            <a:ext cx="11631168" cy="6373368"/>
          </a:xfrm>
          <a:prstGeom prst="rect">
            <a:avLst/>
          </a:prstGeom>
          <a:noFill/>
          <a:ln w="76200">
            <a:solidFill>
              <a:srgbClr val="74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6387" y="1305341"/>
            <a:ext cx="11130454" cy="4247317"/>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除了手动编码过程外，研究人员还使用</a:t>
            </a:r>
            <a:r>
              <a:rPr lang="zh-CN" altLang="zh-TW" b="1" dirty="0">
                <a:latin typeface="Calibri" panose="020F0502020204030204" pitchFamily="34" charset="0"/>
                <a:cs typeface="Times New Roman" panose="02020603050405020304" pitchFamily="18" charset="0"/>
              </a:rPr>
              <a:t>自然语言处理</a:t>
            </a:r>
            <a:r>
              <a:rPr lang="en-US" altLang="zh-TW" b="1" dirty="0" smtClean="0">
                <a:effectLst/>
                <a:latin typeface="Calibri" panose="020F0502020204030204" pitchFamily="34" charset="0"/>
                <a:ea typeface="宋体" panose="02010600030101010101" pitchFamily="2" charset="-122"/>
                <a:cs typeface="Times New Roman" panose="02020603050405020304" pitchFamily="18" charset="0"/>
              </a:rPr>
              <a:t> (NLP) </a:t>
            </a:r>
            <a:r>
              <a:rPr lang="zh-CN" altLang="zh-TW" dirty="0">
                <a:latin typeface="Calibri" panose="020F0502020204030204" pitchFamily="34" charset="0"/>
                <a:cs typeface="Times New Roman" panose="02020603050405020304" pitchFamily="18" charset="0"/>
              </a:rPr>
              <a:t>来识别可能遗漏的任何语义匹配。</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smtClean="0">
              <a:effectLst/>
              <a:ea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他们</a:t>
            </a:r>
            <a:r>
              <a:rPr lang="zh-CN" altLang="zh-TW" dirty="0">
                <a:latin typeface="Calibri" panose="020F0502020204030204" pitchFamily="34" charset="0"/>
                <a:cs typeface="Times New Roman" panose="02020603050405020304" pitchFamily="18" charset="0"/>
              </a:rPr>
              <a:t>建立了一个计算模型，根据</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中描述的两个症状在语义相似性的高维表示中的位置，确定它们何时具有相同的含义</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在过滤掉相同的症状对后，该模型使用预训练模型对剩余的可能症状对进行评分。</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然后</a:t>
            </a:r>
            <a:r>
              <a:rPr lang="zh-CN" altLang="zh-TW" dirty="0">
                <a:latin typeface="Calibri" panose="020F0502020204030204" pitchFamily="34" charset="0"/>
                <a:cs typeface="Times New Roman" panose="02020603050405020304" pitchFamily="18" charset="0"/>
              </a:rPr>
              <a:t>，研究人员使用五重交叉验证框架来评估模型的性能。</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r>
              <a:rPr lang="en-US" altLang="zh-CN" dirty="0" smtClean="0"/>
              <a:t>	</a:t>
            </a:r>
            <a:r>
              <a:rPr lang="zh-CN" altLang="en-US" dirty="0" smtClean="0"/>
              <a:t>将</a:t>
            </a:r>
            <a:r>
              <a:rPr lang="zh-CN" altLang="en-US" dirty="0"/>
              <a:t>数据集划分为五个等分，每次将其中四个作为训练集，一个作为验证集，进行五次模型训练和验证，以评估模型的性能。这种方法可以在保证数据利用率的同时，防止由于特定的数据集分割方式导致评估结果的偏差</a:t>
            </a:r>
            <a:r>
              <a:rPr lang="zh-CN" altLang="en-US" dirty="0" smtClean="0"/>
              <a:t>。</a:t>
            </a:r>
            <a:endParaRPr lang="en-US" altLang="zh-CN" dirty="0" smtClean="0"/>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两</a:t>
            </a:r>
            <a:r>
              <a:rPr lang="zh-CN" altLang="zh-TW" dirty="0">
                <a:latin typeface="Calibri" panose="020F0502020204030204" pitchFamily="34" charset="0"/>
                <a:cs typeface="Times New Roman" panose="02020603050405020304" pitchFamily="18" charset="0"/>
              </a:rPr>
              <a:t>位研究人员手动检查了语义相似性得分最高的前</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1000 </a:t>
            </a:r>
            <a:r>
              <a:rPr lang="zh-CN" altLang="zh-TW" dirty="0">
                <a:latin typeface="Calibri" panose="020F0502020204030204" pitchFamily="34" charset="0"/>
                <a:cs typeface="Times New Roman" panose="02020603050405020304" pitchFamily="18" charset="0"/>
              </a:rPr>
              <a:t>对是否有其他匹配项，确定了</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26 </a:t>
            </a:r>
            <a:r>
              <a:rPr lang="zh-CN" altLang="zh-TW" dirty="0">
                <a:latin typeface="Calibri" panose="020F0502020204030204" pitchFamily="34" charset="0"/>
                <a:cs typeface="Times New Roman" panose="02020603050405020304" pitchFamily="18" charset="0"/>
              </a:rPr>
              <a:t>个新的匹配症状对。</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在</a:t>
            </a:r>
            <a:r>
              <a:rPr lang="zh-CN" altLang="zh-TW" dirty="0">
                <a:latin typeface="Calibri" panose="020F0502020204030204" pitchFamily="34" charset="0"/>
                <a:cs typeface="Times New Roman" panose="02020603050405020304" pitchFamily="18" charset="0"/>
              </a:rPr>
              <a:t>编码的两个阶段结束时，研究人员确定了</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3,096 </a:t>
            </a:r>
            <a:r>
              <a:rPr lang="zh-CN" altLang="zh-TW" dirty="0">
                <a:latin typeface="Calibri" panose="020F0502020204030204" pitchFamily="34" charset="0"/>
                <a:cs typeface="Times New Roman" panose="02020603050405020304" pitchFamily="18" charset="0"/>
              </a:rPr>
              <a:t>个匹配的症状对。</a:t>
            </a:r>
            <a:endParaRPr lang="zh-TW" altLang="en-US" dirty="0"/>
          </a:p>
        </p:txBody>
      </p:sp>
    </p:spTree>
    <p:extLst>
      <p:ext uri="{BB962C8B-B14F-4D97-AF65-F5344CB8AC3E}">
        <p14:creationId xmlns:p14="http://schemas.microsoft.com/office/powerpoint/2010/main" val="277303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138" y="252248"/>
            <a:ext cx="1308538" cy="369332"/>
          </a:xfrm>
          <a:prstGeom prst="rect">
            <a:avLst/>
          </a:prstGeom>
          <a:noFill/>
        </p:spPr>
        <p:txBody>
          <a:bodyPr wrap="square" rtlCol="0">
            <a:spAutoFit/>
          </a:bodyPr>
          <a:lstStyle/>
          <a:p>
            <a:r>
              <a:rPr lang="zh-CN" altLang="en-US" dirty="0" smtClean="0"/>
              <a:t>结果</a:t>
            </a:r>
            <a:endParaRPr lang="zh-TW" altLang="en-US" dirty="0"/>
          </a:p>
        </p:txBody>
      </p:sp>
      <p:sp>
        <p:nvSpPr>
          <p:cNvPr id="3" name="矩形 2"/>
          <p:cNvSpPr/>
          <p:nvPr/>
        </p:nvSpPr>
        <p:spPr>
          <a:xfrm>
            <a:off x="333703" y="1058689"/>
            <a:ext cx="11524593" cy="3416320"/>
          </a:xfrm>
          <a:prstGeom prst="rect">
            <a:avLst/>
          </a:prstGeom>
        </p:spPr>
        <p:txBody>
          <a:bodyPr wrap="square">
            <a:spAutoFit/>
          </a:bodyPr>
          <a:lstStyle/>
          <a:p>
            <a:r>
              <a:rPr lang="zh-CN" altLang="en-US" dirty="0" smtClean="0"/>
              <a:t>在研究中，作者们对</a:t>
            </a:r>
            <a:r>
              <a:rPr lang="en-US" altLang="zh-CN" dirty="0" smtClean="0"/>
              <a:t>202</a:t>
            </a:r>
            <a:r>
              <a:rPr lang="zh-CN" altLang="en-US" dirty="0" smtClean="0"/>
              <a:t>个诊断进行了分析，</a:t>
            </a:r>
            <a:endParaRPr lang="en-US" altLang="zh-CN" dirty="0" smtClean="0"/>
          </a:p>
          <a:p>
            <a:r>
              <a:rPr lang="zh-CN" altLang="en-US" dirty="0" smtClean="0"/>
              <a:t>其中包括</a:t>
            </a:r>
            <a:r>
              <a:rPr lang="en-US" altLang="zh-CN" dirty="0" smtClean="0"/>
              <a:t>135</a:t>
            </a:r>
            <a:r>
              <a:rPr lang="zh-CN" altLang="en-US" dirty="0" smtClean="0"/>
              <a:t>个主要障碍和</a:t>
            </a:r>
            <a:r>
              <a:rPr lang="en-US" altLang="zh-CN" dirty="0" smtClean="0"/>
              <a:t>763</a:t>
            </a:r>
            <a:r>
              <a:rPr lang="zh-CN" altLang="en-US" dirty="0" smtClean="0"/>
              <a:t>个带有附加症状的特定障碍或其他指定障碍。</a:t>
            </a:r>
            <a:endParaRPr lang="en-US" altLang="zh-CN" dirty="0" smtClean="0"/>
          </a:p>
          <a:p>
            <a:endParaRPr lang="en-US" altLang="zh-CN" dirty="0"/>
          </a:p>
          <a:p>
            <a:r>
              <a:rPr lang="zh-CN" altLang="en-US" dirty="0" smtClean="0"/>
              <a:t>他们鉴定了总共</a:t>
            </a:r>
            <a:r>
              <a:rPr lang="en-US" altLang="zh-CN" dirty="0" smtClean="0"/>
              <a:t>1419</a:t>
            </a:r>
            <a:r>
              <a:rPr lang="zh-CN" altLang="en-US" dirty="0" smtClean="0"/>
              <a:t>个组成症状，</a:t>
            </a:r>
            <a:endParaRPr lang="en-US" altLang="zh-CN" dirty="0" smtClean="0"/>
          </a:p>
          <a:p>
            <a:endParaRPr lang="en-US" altLang="zh-CN" dirty="0"/>
          </a:p>
          <a:p>
            <a:r>
              <a:rPr lang="zh-CN" altLang="en-US" dirty="0" smtClean="0"/>
              <a:t>并使用定性和计算机内容重叠分析，确定了</a:t>
            </a:r>
            <a:r>
              <a:rPr lang="en-US" altLang="zh-CN" dirty="0" smtClean="0"/>
              <a:t>628</a:t>
            </a:r>
            <a:r>
              <a:rPr lang="zh-CN" altLang="en-US" dirty="0" smtClean="0"/>
              <a:t>个不同的症状。</a:t>
            </a:r>
            <a:endParaRPr lang="en-US" altLang="zh-CN" dirty="0" smtClean="0"/>
          </a:p>
          <a:p>
            <a:r>
              <a:rPr lang="en-US" altLang="zh-CN" dirty="0"/>
              <a:t>	</a:t>
            </a:r>
            <a:r>
              <a:rPr lang="zh-CN" altLang="en-US" dirty="0" smtClean="0"/>
              <a:t>在这些不同的症状中，</a:t>
            </a:r>
            <a:r>
              <a:rPr lang="en-US" altLang="zh-CN" dirty="0" smtClean="0"/>
              <a:t>63.2%</a:t>
            </a:r>
            <a:r>
              <a:rPr lang="zh-CN" altLang="en-US" dirty="0" smtClean="0"/>
              <a:t>（</a:t>
            </a:r>
            <a:r>
              <a:rPr lang="en-US" altLang="zh-CN" dirty="0" smtClean="0"/>
              <a:t>397</a:t>
            </a:r>
            <a:r>
              <a:rPr lang="zh-CN" altLang="en-US" dirty="0" smtClean="0"/>
              <a:t>个）仅在一个诊断中出现。</a:t>
            </a:r>
            <a:endParaRPr lang="en-US" altLang="zh-CN" dirty="0" smtClean="0"/>
          </a:p>
          <a:p>
            <a:r>
              <a:rPr lang="en-US" altLang="zh-CN" dirty="0"/>
              <a:t>	</a:t>
            </a:r>
            <a:r>
              <a:rPr lang="en-US" altLang="zh-CN" dirty="0" smtClean="0"/>
              <a:t>231</a:t>
            </a:r>
            <a:r>
              <a:rPr lang="zh-CN" altLang="en-US" dirty="0" smtClean="0"/>
              <a:t>个非唯一症状则在平均</a:t>
            </a:r>
            <a:r>
              <a:rPr lang="en-US" altLang="zh-CN" dirty="0" smtClean="0"/>
              <a:t>4.4</a:t>
            </a:r>
            <a:r>
              <a:rPr lang="zh-CN" altLang="en-US" dirty="0" smtClean="0"/>
              <a:t>次（标准偏差</a:t>
            </a:r>
            <a:r>
              <a:rPr lang="en-US" altLang="zh-CN" dirty="0" smtClean="0"/>
              <a:t>= 3.4</a:t>
            </a:r>
            <a:r>
              <a:rPr lang="zh-CN" altLang="en-US" dirty="0" smtClean="0"/>
              <a:t>，中位数</a:t>
            </a:r>
            <a:r>
              <a:rPr lang="en-US" altLang="zh-CN" dirty="0" smtClean="0"/>
              <a:t>= 3</a:t>
            </a:r>
            <a:r>
              <a:rPr lang="zh-CN" altLang="en-US" dirty="0" smtClean="0"/>
              <a:t>，范围</a:t>
            </a:r>
            <a:r>
              <a:rPr lang="en-US" altLang="zh-CN" dirty="0" smtClean="0"/>
              <a:t>= 2-22</a:t>
            </a:r>
            <a:r>
              <a:rPr lang="zh-CN" altLang="en-US" dirty="0" smtClean="0"/>
              <a:t>）出现，总计</a:t>
            </a:r>
            <a:r>
              <a:rPr lang="en-US" altLang="zh-CN" dirty="0" smtClean="0"/>
              <a:t>1022</a:t>
            </a:r>
            <a:r>
              <a:rPr lang="zh-CN" altLang="en-US" dirty="0" smtClean="0"/>
              <a:t>次，并占所有诊断标准中列出的症状的</a:t>
            </a:r>
            <a:r>
              <a:rPr lang="en-US" altLang="zh-CN" dirty="0" smtClean="0"/>
              <a:t>72.0</a:t>
            </a:r>
            <a:r>
              <a:rPr lang="zh-CN" altLang="en-US" dirty="0" smtClean="0"/>
              <a:t>％。</a:t>
            </a:r>
            <a:endParaRPr lang="en-US" altLang="zh-CN" dirty="0" smtClean="0"/>
          </a:p>
          <a:p>
            <a:r>
              <a:rPr lang="en-US" altLang="zh-CN" dirty="0"/>
              <a:t>	</a:t>
            </a:r>
            <a:r>
              <a:rPr lang="zh-CN" altLang="en-US" dirty="0" smtClean="0"/>
              <a:t>其中有</a:t>
            </a:r>
            <a:r>
              <a:rPr lang="en-US" altLang="zh-CN" dirty="0" smtClean="0"/>
              <a:t>163</a:t>
            </a:r>
            <a:r>
              <a:rPr lang="zh-CN" altLang="en-US" dirty="0" smtClean="0"/>
              <a:t>个（</a:t>
            </a:r>
            <a:r>
              <a:rPr lang="en-US" altLang="zh-CN" dirty="0" smtClean="0"/>
              <a:t>70.6</a:t>
            </a:r>
            <a:r>
              <a:rPr lang="zh-CN" altLang="en-US" dirty="0" smtClean="0"/>
              <a:t>％）在同一章节内重复，</a:t>
            </a:r>
            <a:endParaRPr lang="en-US" altLang="zh-CN" dirty="0" smtClean="0"/>
          </a:p>
          <a:p>
            <a:r>
              <a:rPr lang="en-US" altLang="zh-CN" dirty="0"/>
              <a:t>	</a:t>
            </a:r>
            <a:r>
              <a:rPr lang="en-US" altLang="zh-CN" dirty="0" smtClean="0"/>
              <a:t>155</a:t>
            </a:r>
            <a:r>
              <a:rPr lang="zh-CN" altLang="en-US" dirty="0" smtClean="0"/>
              <a:t>个（</a:t>
            </a:r>
            <a:r>
              <a:rPr lang="en-US" altLang="zh-CN" dirty="0" smtClean="0"/>
              <a:t>67.1</a:t>
            </a:r>
            <a:r>
              <a:rPr lang="zh-CN" altLang="en-US" dirty="0" smtClean="0"/>
              <a:t>％）在多个章节之间重复，</a:t>
            </a:r>
            <a:r>
              <a:rPr lang="en-US" altLang="zh-CN" dirty="0" smtClean="0"/>
              <a:t>87</a:t>
            </a:r>
            <a:r>
              <a:rPr lang="zh-CN" altLang="en-US" dirty="0" smtClean="0"/>
              <a:t>个（</a:t>
            </a:r>
            <a:r>
              <a:rPr lang="en-US" altLang="zh-CN" dirty="0" smtClean="0"/>
              <a:t>37.7</a:t>
            </a:r>
            <a:r>
              <a:rPr lang="zh-CN" altLang="en-US" dirty="0" smtClean="0"/>
              <a:t>％）同时在章节内和章节之间重复。</a:t>
            </a:r>
            <a:endParaRPr lang="en-US" altLang="zh-CN" dirty="0" smtClean="0"/>
          </a:p>
          <a:p>
            <a:endParaRPr lang="en-US" altLang="zh-CN" dirty="0"/>
          </a:p>
        </p:txBody>
      </p:sp>
      <p:sp>
        <p:nvSpPr>
          <p:cNvPr id="4" name="文本框 3"/>
          <p:cNvSpPr txBox="1"/>
          <p:nvPr/>
        </p:nvSpPr>
        <p:spPr>
          <a:xfrm>
            <a:off x="5638800" y="4912118"/>
            <a:ext cx="914400" cy="369332"/>
          </a:xfrm>
          <a:prstGeom prst="rect">
            <a:avLst/>
          </a:prstGeom>
          <a:noFill/>
        </p:spPr>
        <p:txBody>
          <a:bodyPr wrap="square" rtlCol="0">
            <a:spAutoFit/>
          </a:bodyPr>
          <a:lstStyle/>
          <a:p>
            <a:r>
              <a:rPr lang="zh-CN" altLang="en-US" dirty="0" smtClean="0"/>
              <a:t>图</a:t>
            </a:r>
            <a:r>
              <a:rPr lang="en-US" altLang="zh-CN" dirty="0" smtClean="0"/>
              <a:t>1</a:t>
            </a:r>
            <a:endParaRPr lang="zh-TW" altLang="en-US" dirty="0"/>
          </a:p>
        </p:txBody>
      </p:sp>
    </p:spTree>
    <p:extLst>
      <p:ext uri="{BB962C8B-B14F-4D97-AF65-F5344CB8AC3E}">
        <p14:creationId xmlns:p14="http://schemas.microsoft.com/office/powerpoint/2010/main" val="29389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4965" y="735413"/>
            <a:ext cx="9722069" cy="1754326"/>
          </a:xfrm>
          <a:prstGeom prst="rect">
            <a:avLst/>
          </a:prstGeom>
        </p:spPr>
        <p:txBody>
          <a:bodyPr wrap="square">
            <a:spAutoFit/>
          </a:bodyPr>
          <a:lstStyle/>
          <a:p>
            <a:r>
              <a:rPr lang="zh-CN" altLang="en-US" dirty="0" smtClean="0"/>
              <a:t>图 </a:t>
            </a:r>
            <a:r>
              <a:rPr lang="en-US" altLang="zh-CN" dirty="0" smtClean="0"/>
              <a:t>2 </a:t>
            </a:r>
            <a:r>
              <a:rPr lang="zh-CN" altLang="en-US" dirty="0" smtClean="0"/>
              <a:t>说明了 </a:t>
            </a:r>
            <a:r>
              <a:rPr lang="en-US" altLang="zh-CN" dirty="0" smtClean="0"/>
              <a:t>DSM-5 </a:t>
            </a:r>
            <a:r>
              <a:rPr lang="zh-CN" altLang="en-US" dirty="0" smtClean="0"/>
              <a:t>中章节内和章节间症状重叠的模式。</a:t>
            </a:r>
            <a:endParaRPr lang="en-US" altLang="zh-CN" dirty="0" smtClean="0"/>
          </a:p>
          <a:p>
            <a:r>
              <a:rPr lang="zh-CN" altLang="en-US" dirty="0" smtClean="0"/>
              <a:t> 它显示了不同诊断之间共有多少症状，以及哪些诊断具有最重叠的症状。</a:t>
            </a:r>
            <a:endParaRPr lang="en-US" altLang="zh-CN" dirty="0" smtClean="0"/>
          </a:p>
          <a:p>
            <a:endParaRPr lang="en-US" altLang="zh-CN" dirty="0"/>
          </a:p>
          <a:p>
            <a:r>
              <a:rPr lang="zh-CN" altLang="en-US" dirty="0" smtClean="0"/>
              <a:t> 该图分为 </a:t>
            </a:r>
            <a:r>
              <a:rPr lang="en-US" altLang="zh-CN" dirty="0" smtClean="0"/>
              <a:t>DSM-5 </a:t>
            </a:r>
            <a:r>
              <a:rPr lang="zh-CN" altLang="en-US" dirty="0" smtClean="0"/>
              <a:t>每一章的部分，各个面板显示每一章的症状和诊断标签。 </a:t>
            </a:r>
            <a:endParaRPr lang="en-US" altLang="zh-CN" dirty="0" smtClean="0"/>
          </a:p>
          <a:p>
            <a:endParaRPr lang="en-US" altLang="zh-CN" dirty="0"/>
          </a:p>
          <a:p>
            <a:r>
              <a:rPr lang="zh-CN" altLang="en-US" dirty="0" smtClean="0"/>
              <a:t>表 </a:t>
            </a:r>
            <a:r>
              <a:rPr lang="en-US" altLang="zh-CN" dirty="0" smtClean="0"/>
              <a:t>1 </a:t>
            </a:r>
            <a:r>
              <a:rPr lang="zh-CN" altLang="en-US" dirty="0" smtClean="0"/>
              <a:t>描述了每章中诊断和症状级别的一些重复模式。</a:t>
            </a:r>
            <a:endParaRPr lang="zh-TW" altLang="en-US" dirty="0"/>
          </a:p>
        </p:txBody>
      </p:sp>
      <p:sp>
        <p:nvSpPr>
          <p:cNvPr id="5" name="文本框 4"/>
          <p:cNvSpPr txBox="1"/>
          <p:nvPr/>
        </p:nvSpPr>
        <p:spPr>
          <a:xfrm>
            <a:off x="4645571" y="2743200"/>
            <a:ext cx="1450428" cy="369332"/>
          </a:xfrm>
          <a:prstGeom prst="rect">
            <a:avLst/>
          </a:prstGeom>
          <a:noFill/>
        </p:spPr>
        <p:txBody>
          <a:bodyPr wrap="square" rtlCol="0">
            <a:spAutoFit/>
          </a:bodyPr>
          <a:lstStyle/>
          <a:p>
            <a:r>
              <a:rPr lang="zh-CN" altLang="en-US" dirty="0" smtClean="0"/>
              <a:t>图</a:t>
            </a:r>
            <a:r>
              <a:rPr lang="en-US" altLang="zh-CN" dirty="0" smtClean="0"/>
              <a:t>2</a:t>
            </a:r>
            <a:endParaRPr lang="zh-TW" altLang="en-US" dirty="0"/>
          </a:p>
        </p:txBody>
      </p:sp>
      <p:sp>
        <p:nvSpPr>
          <p:cNvPr id="6" name="矩形 5"/>
          <p:cNvSpPr/>
          <p:nvPr/>
        </p:nvSpPr>
        <p:spPr>
          <a:xfrm>
            <a:off x="872358" y="3819859"/>
            <a:ext cx="10526111" cy="2308324"/>
          </a:xfrm>
          <a:prstGeom prst="rect">
            <a:avLst/>
          </a:prstGeom>
        </p:spPr>
        <p:txBody>
          <a:bodyPr wrap="square">
            <a:spAutoFit/>
          </a:bodyPr>
          <a:lstStyle/>
          <a:p>
            <a:r>
              <a:rPr lang="zh-TW" altLang="en-US" dirty="0" smtClean="0"/>
              <a:t>总体而言，图表显示 DSM-5 中不同诊断之间的症状重复程度很高，</a:t>
            </a:r>
            <a:endParaRPr lang="en-US" altLang="zh-TW" dirty="0" smtClean="0"/>
          </a:p>
          <a:p>
            <a:endParaRPr lang="en-US" altLang="zh-TW" dirty="0"/>
          </a:p>
          <a:p>
            <a:r>
              <a:rPr lang="zh-TW" altLang="en-US" dirty="0" smtClean="0"/>
              <a:t>202 例诊断中有 140 例 (69.3%) 至少有一种症状在另一诊断中重复出现。 </a:t>
            </a:r>
            <a:endParaRPr lang="en-US" altLang="zh-TW" dirty="0" smtClean="0"/>
          </a:p>
          <a:p>
            <a:r>
              <a:rPr lang="zh-TW" altLang="en-US" dirty="0" smtClean="0"/>
              <a:t>此外，118 个诊断 (58.4%) 在另一章的诊断中至少有一个症状重复。</a:t>
            </a:r>
            <a:endParaRPr lang="en-US" altLang="zh-TW" dirty="0" smtClean="0"/>
          </a:p>
          <a:p>
            <a:r>
              <a:rPr lang="zh-TW" altLang="en-US" dirty="0" smtClean="0"/>
              <a:t> 此外，75 个诊断 (37.1%) 的每个症状至少在另一个诊断中重复，</a:t>
            </a:r>
            <a:endParaRPr lang="en-US" altLang="zh-TW" dirty="0" smtClean="0"/>
          </a:p>
          <a:p>
            <a:r>
              <a:rPr lang="zh-TW" altLang="en-US" dirty="0" smtClean="0"/>
              <a:t>47 个 (23.3%) 的每个症状在其他章节中重复。 </a:t>
            </a:r>
            <a:endParaRPr lang="en-US" altLang="zh-TW" dirty="0" smtClean="0"/>
          </a:p>
          <a:p>
            <a:r>
              <a:rPr lang="zh-TW" altLang="en-US" dirty="0" smtClean="0"/>
              <a:t>另一方面，62 例诊断 (30.7%) 没有症状重叠，这意味着相应的症状在 DSM-5 中仅列出一次。 </a:t>
            </a:r>
            <a:endParaRPr lang="en-US" altLang="zh-TW" dirty="0" smtClean="0"/>
          </a:p>
          <a:p>
            <a:r>
              <a:rPr lang="zh-TW" altLang="en-US" dirty="0" smtClean="0"/>
              <a:t>值得注意的是，其中 35 项诊断仅包括一种症状。</a:t>
            </a:r>
            <a:endParaRPr lang="zh-TW" altLang="en-US" dirty="0"/>
          </a:p>
        </p:txBody>
      </p:sp>
    </p:spTree>
    <p:extLst>
      <p:ext uri="{BB962C8B-B14F-4D97-AF65-F5344CB8AC3E}">
        <p14:creationId xmlns:p14="http://schemas.microsoft.com/office/powerpoint/2010/main" val="410762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1545" y="1987669"/>
            <a:ext cx="8586952" cy="2585323"/>
          </a:xfrm>
          <a:prstGeom prst="rect">
            <a:avLst/>
          </a:prstGeom>
        </p:spPr>
        <p:txBody>
          <a:bodyPr wrap="square">
            <a:spAutoFit/>
          </a:bodyPr>
          <a:lstStyle/>
          <a:p>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202 </a:t>
            </a:r>
            <a:r>
              <a:rPr lang="zh-CN" altLang="zh-TW" dirty="0">
                <a:latin typeface="Calibri" panose="020F0502020204030204" pitchFamily="34" charset="0"/>
                <a:cs typeface="Times New Roman" panose="02020603050405020304" pitchFamily="18" charset="0"/>
              </a:rPr>
              <a:t>种诊断的症状重叠和重复。</a:t>
            </a:r>
            <a:r>
              <a:rPr lang="zh-CN" altLang="zh-TW" dirty="0" smtClean="0">
                <a:effectLst/>
                <a:ea typeface="Calibri" panose="020F0502020204030204" pitchFamily="34" charset="0"/>
                <a:cs typeface="Times New Roman" panose="02020603050405020304" pitchFamily="18" charset="0"/>
              </a:rPr>
              <a:t> </a:t>
            </a:r>
            <a:endParaRPr lang="en-US" altLang="zh-CN" dirty="0" smtClean="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虽然</a:t>
            </a:r>
            <a:r>
              <a:rPr lang="zh-CN" altLang="zh-TW" dirty="0">
                <a:latin typeface="Calibri" panose="020F0502020204030204" pitchFamily="34" charset="0"/>
                <a:cs typeface="Times New Roman" panose="02020603050405020304" pitchFamily="18" charset="0"/>
              </a:rPr>
              <a:t>重复很普遍，但大多数不同的症状都是单一诊断所独有的</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en-US" altLang="zh-CN" dirty="0" smtClean="0">
                <a:latin typeface="Calibri" panose="020F0502020204030204" pitchFamily="34" charset="0"/>
                <a:ea typeface="Calibri" panose="020F0502020204030204" pitchFamily="34" charset="0"/>
                <a:cs typeface="Times New Roman" panose="02020603050405020304" pitchFamily="18" charset="0"/>
              </a:rPr>
              <a:t>	</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某些领域，例如双相情感障碍和相关障碍、创伤和压力源相关障碍以及神经认知障碍，在章节内和章节之间有更多的症状重复。</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相比之下</a:t>
            </a:r>
            <a:r>
              <a:rPr lang="zh-CN" altLang="zh-TW" dirty="0">
                <a:latin typeface="Calibri" panose="020F0502020204030204" pitchFamily="34" charset="0"/>
                <a:cs typeface="Times New Roman" panose="02020603050405020304" pitchFamily="18" charset="0"/>
              </a:rPr>
              <a:t>，消除障碍、性别不安和性欲障碍等章节在其他诊断中几乎没有重复的症状。</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总的来说</a:t>
            </a:r>
            <a:r>
              <a:rPr lang="zh-CN" altLang="zh-TW" dirty="0">
                <a:latin typeface="Calibri" panose="020F0502020204030204" pitchFamily="34" charset="0"/>
                <a:cs typeface="Times New Roman" panose="02020603050405020304" pitchFamily="18" charset="0"/>
              </a:rPr>
              <a:t>，这项研究提供了对</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诊断标准的结构和组织的见解。</a:t>
            </a:r>
            <a:endParaRPr lang="zh-TW" altLang="en-US" dirty="0"/>
          </a:p>
        </p:txBody>
      </p:sp>
    </p:spTree>
    <p:extLst>
      <p:ext uri="{BB962C8B-B14F-4D97-AF65-F5344CB8AC3E}">
        <p14:creationId xmlns:p14="http://schemas.microsoft.com/office/powerpoint/2010/main" val="19875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2551837"/>
            <a:ext cx="6096000" cy="2031325"/>
          </a:xfrm>
          <a:prstGeom prst="rect">
            <a:avLst/>
          </a:prstGeom>
        </p:spPr>
        <p:txBody>
          <a:bodyPr>
            <a:spAutoFit/>
          </a:bodyPr>
          <a:lstStyle/>
          <a:p>
            <a:r>
              <a:rPr lang="zh-TW" altLang="en-US" dirty="0" smtClean="0"/>
              <a:t>该研究确定了 202 项诊断和总共 1,419 种组成症状，并发现大多数不同的症状都是单一诊断所特有的。</a:t>
            </a:r>
            <a:endParaRPr lang="en-US" altLang="zh-TW" dirty="0" smtClean="0"/>
          </a:p>
          <a:p>
            <a:endParaRPr lang="en-US" altLang="zh-TW" dirty="0"/>
          </a:p>
          <a:p>
            <a:r>
              <a:rPr lang="zh-TW" altLang="en-US" dirty="0" smtClean="0"/>
              <a:t> 但是，某些章节在其他章节中重复出现的症状多于其他章节。 该研究还检查了哪些症状表现出</a:t>
            </a:r>
            <a:r>
              <a:rPr lang="zh-TW" altLang="en-US" b="1" dirty="0" smtClean="0"/>
              <a:t>最大的非特异性</a:t>
            </a:r>
            <a:r>
              <a:rPr lang="zh-TW" altLang="en-US" dirty="0" smtClean="0"/>
              <a:t>，并发现 DSM-5 中重复频率最高且跨越大多数章节的症状是重度抑郁症的症状。</a:t>
            </a:r>
            <a:endParaRPr lang="zh-TW" altLang="en-US" dirty="0"/>
          </a:p>
        </p:txBody>
      </p:sp>
      <p:sp>
        <p:nvSpPr>
          <p:cNvPr id="3" name="文本框 2"/>
          <p:cNvSpPr txBox="1"/>
          <p:nvPr/>
        </p:nvSpPr>
        <p:spPr>
          <a:xfrm>
            <a:off x="3058510" y="5360276"/>
            <a:ext cx="4950373" cy="369332"/>
          </a:xfrm>
          <a:prstGeom prst="rect">
            <a:avLst/>
          </a:prstGeom>
          <a:noFill/>
        </p:spPr>
        <p:txBody>
          <a:bodyPr wrap="square" rtlCol="0">
            <a:spAutoFit/>
          </a:bodyPr>
          <a:lstStyle/>
          <a:p>
            <a:r>
              <a:rPr lang="zh-CN" altLang="en-US" dirty="0" smtClean="0"/>
              <a:t>表</a:t>
            </a:r>
            <a:r>
              <a:rPr lang="en-US" altLang="zh-CN" dirty="0" smtClean="0"/>
              <a:t>2 </a:t>
            </a:r>
            <a:r>
              <a:rPr lang="zh-CN" altLang="en-US" dirty="0" smtClean="0"/>
              <a:t>图</a:t>
            </a:r>
            <a:r>
              <a:rPr lang="en-US" altLang="zh-CN" dirty="0" smtClean="0"/>
              <a:t>3</a:t>
            </a:r>
            <a:endParaRPr lang="zh-TW" altLang="en-US" dirty="0"/>
          </a:p>
        </p:txBody>
      </p:sp>
    </p:spTree>
    <p:extLst>
      <p:ext uri="{BB962C8B-B14F-4D97-AF65-F5344CB8AC3E}">
        <p14:creationId xmlns:p14="http://schemas.microsoft.com/office/powerpoint/2010/main" val="99040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655" y="173421"/>
            <a:ext cx="2107324" cy="369332"/>
          </a:xfrm>
          <a:prstGeom prst="rect">
            <a:avLst/>
          </a:prstGeom>
          <a:noFill/>
        </p:spPr>
        <p:txBody>
          <a:bodyPr wrap="square" rtlCol="0">
            <a:spAutoFit/>
          </a:bodyPr>
          <a:lstStyle/>
          <a:p>
            <a:r>
              <a:rPr lang="zh-CN" altLang="en-US" dirty="0" smtClean="0"/>
              <a:t>讨论</a:t>
            </a:r>
            <a:endParaRPr lang="zh-TW" altLang="en-US" dirty="0"/>
          </a:p>
        </p:txBody>
      </p:sp>
      <p:sp>
        <p:nvSpPr>
          <p:cNvPr id="3" name="矩形 2"/>
          <p:cNvSpPr/>
          <p:nvPr/>
        </p:nvSpPr>
        <p:spPr>
          <a:xfrm>
            <a:off x="1211316" y="1397675"/>
            <a:ext cx="9761483" cy="2308324"/>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抑郁症章节中症状的高水平重复可能反映了诊断和理解抑郁症状的复杂性</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r>
              <a:rPr lang="en-US" altLang="zh-CN" kern="100" dirty="0">
                <a:latin typeface="Calibri" panose="020F0502020204030204" pitchFamily="34" charset="0"/>
                <a:cs typeface="Times New Roman" panose="02020603050405020304" pitchFamily="18" charset="0"/>
              </a:rPr>
              <a:t>	</a:t>
            </a: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例如，重度抑郁症和持续性抑郁症（心境恶劣）之间的区别是基于症状的持续时间和持久性，而不是独特的症状。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此外</a:t>
            </a:r>
            <a:r>
              <a:rPr lang="zh-CN" altLang="zh-TW" kern="100" dirty="0">
                <a:latin typeface="Calibri" panose="020F0502020204030204" pitchFamily="34" charset="0"/>
                <a:cs typeface="Times New Roman" panose="02020603050405020304" pitchFamily="18" charset="0"/>
              </a:rPr>
              <a:t>，抑郁症状与其他疾病的症状之间可能存在显着重叠，例如焦虑症、躯体症状和相关疾病以及神经认知障碍</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因此，抑郁症章节中症状的高水平重复可能反映了准确诊断和治疗抑郁症的挑战。</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8099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0372" y="896457"/>
            <a:ext cx="9911255" cy="2308324"/>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重复通常是有意的</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反映</a:t>
            </a:r>
            <a:r>
              <a:rPr lang="zh-CN" altLang="zh-TW" dirty="0">
                <a:latin typeface="Calibri" panose="020F0502020204030204" pitchFamily="34" charset="0"/>
                <a:cs typeface="Times New Roman" panose="02020603050405020304" pitchFamily="18" charset="0"/>
              </a:rPr>
              <a:t>了章节内疾病的共同特征</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例如</a:t>
            </a:r>
            <a:r>
              <a:rPr lang="zh-CN" altLang="zh-TW" dirty="0">
                <a:latin typeface="Calibri" panose="020F0502020204030204" pitchFamily="34" charset="0"/>
                <a:cs typeface="Times New Roman" panose="02020603050405020304" pitchFamily="18" charset="0"/>
              </a:rPr>
              <a:t>相似的核心症状或共同的潜在机制。</a:t>
            </a:r>
            <a:r>
              <a:rPr lang="zh-CN" altLang="zh-TW" dirty="0" smtClean="0">
                <a:effectLst/>
                <a:ea typeface="Calibri" panose="020F0502020204030204" pitchFamily="34" charset="0"/>
                <a:cs typeface="Times New Roman" panose="02020603050405020304" pitchFamily="18" charset="0"/>
              </a:rPr>
              <a:t> </a:t>
            </a:r>
            <a:endParaRPr lang="en-US" altLang="zh-CN" dirty="0" smtClean="0">
              <a:effectLst/>
              <a:ea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然而</a:t>
            </a:r>
            <a:r>
              <a:rPr lang="zh-CN" altLang="zh-TW" dirty="0">
                <a:latin typeface="Calibri" panose="020F0502020204030204" pitchFamily="34" charset="0"/>
                <a:cs typeface="Times New Roman" panose="02020603050405020304" pitchFamily="18" charset="0"/>
              </a:rPr>
              <a:t>，各章中症状的大量重复表明</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latin typeface="Calibri" panose="020F0502020204030204" pitchFamily="34" charset="0"/>
                <a:cs typeface="Times New Roman" panose="02020603050405020304" pitchFamily="18" charset="0"/>
              </a:rPr>
              <a:t>	</a:t>
            </a:r>
            <a:r>
              <a:rPr lang="zh-CN" altLang="zh-TW" dirty="0" smtClean="0">
                <a:latin typeface="Calibri" panose="020F0502020204030204" pitchFamily="34" charset="0"/>
                <a:cs typeface="Times New Roman" panose="02020603050405020304" pitchFamily="18" charset="0"/>
              </a:rPr>
              <a:t>不同</a:t>
            </a:r>
            <a:r>
              <a:rPr lang="zh-CN" altLang="zh-TW" dirty="0">
                <a:latin typeface="Calibri" panose="020F0502020204030204" pitchFamily="34" charset="0"/>
                <a:cs typeface="Times New Roman" panose="02020603050405020304" pitchFamily="18" charset="0"/>
              </a:rPr>
              <a:t>类别的精神病理学之间可能存在一些重叠和缺乏明确的界限</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en-US" altLang="zh-CN" dirty="0">
                <a:effectLst/>
                <a:latin typeface="Calibri" panose="020F0502020204030204" pitchFamily="34" charset="0"/>
                <a:ea typeface="Calibri" panose="020F0502020204030204" pitchFamily="34" charset="0"/>
                <a:cs typeface="Times New Roman" panose="02020603050405020304" pitchFamily="18" charset="0"/>
              </a:rPr>
              <a:t>	</a:t>
            </a:r>
            <a:r>
              <a:rPr lang="zh-CN" altLang="zh-TW" dirty="0" smtClean="0">
                <a:effectLst/>
                <a:ea typeface="Calibri" panose="020F0502020204030204" pitchFamily="34" charset="0"/>
                <a:cs typeface="Times New Roman" panose="02020603050405020304" pitchFamily="18" charset="0"/>
              </a:rPr>
              <a:t> </a:t>
            </a:r>
            <a:r>
              <a:rPr lang="zh-CN" altLang="zh-TW" dirty="0">
                <a:latin typeface="Calibri" panose="020F0502020204030204" pitchFamily="34" charset="0"/>
                <a:cs typeface="Times New Roman" panose="02020603050405020304" pitchFamily="18" charset="0"/>
              </a:rPr>
              <a:t>这可能是由于</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中不同章节之间缺乏协调或一致性，并强调需要继续完善和改进精神障碍的分类。</a:t>
            </a:r>
            <a:endParaRPr lang="zh-TW" altLang="en-US" dirty="0"/>
          </a:p>
        </p:txBody>
      </p:sp>
    </p:spTree>
    <p:extLst>
      <p:ext uri="{BB962C8B-B14F-4D97-AF65-F5344CB8AC3E}">
        <p14:creationId xmlns:p14="http://schemas.microsoft.com/office/powerpoint/2010/main" val="233300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109" y="3116006"/>
            <a:ext cx="10809889" cy="1754326"/>
          </a:xfrm>
          <a:prstGeom prst="rect">
            <a:avLst/>
          </a:prstGeom>
        </p:spPr>
        <p:txBody>
          <a:bodyPr wrap="square">
            <a:spAutoFit/>
          </a:bodyPr>
          <a:lstStyle/>
          <a:p>
            <a:pPr>
              <a:spcAft>
                <a:spcPts val="0"/>
              </a:spcAft>
            </a:pP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MDD </a:t>
            </a:r>
            <a:r>
              <a:rPr lang="zh-CN" altLang="zh-TW" kern="100" dirty="0">
                <a:latin typeface="Calibri" panose="020F0502020204030204" pitchFamily="34" charset="0"/>
                <a:cs typeface="Times New Roman" panose="02020603050405020304" pitchFamily="18" charset="0"/>
              </a:rPr>
              <a:t>的症状似乎是最不具体的，并且在大多数章节中重复出现</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这</a:t>
            </a:r>
            <a:r>
              <a:rPr lang="zh-CN" altLang="zh-TW" kern="100" dirty="0">
                <a:latin typeface="Calibri" panose="020F0502020204030204" pitchFamily="34" charset="0"/>
                <a:cs typeface="Times New Roman" panose="02020603050405020304" pitchFamily="18" charset="0"/>
              </a:rPr>
              <a:t>引发了对将</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MDD </a:t>
            </a:r>
            <a:r>
              <a:rPr lang="zh-CN" altLang="zh-TW" kern="100" dirty="0">
                <a:latin typeface="Calibri" panose="020F0502020204030204" pitchFamily="34" charset="0"/>
                <a:cs typeface="Times New Roman" panose="02020603050405020304" pitchFamily="18" charset="0"/>
              </a:rPr>
              <a:t>作为单一结构进行研究的有效性的质疑。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重要</a:t>
            </a:r>
            <a:r>
              <a:rPr lang="zh-CN" altLang="zh-TW" kern="100" dirty="0">
                <a:latin typeface="Calibri" panose="020F0502020204030204" pitchFamily="34" charset="0"/>
                <a:cs typeface="Times New Roman" panose="02020603050405020304" pitchFamily="18" charset="0"/>
              </a:rPr>
              <a:t>的是要注意，该研究的结果是基于对</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kern="100" dirty="0">
                <a:latin typeface="Calibri" panose="020F0502020204030204" pitchFamily="34" charset="0"/>
                <a:cs typeface="Times New Roman" panose="02020603050405020304" pitchFamily="18" charset="0"/>
              </a:rPr>
              <a:t>的描述性分析，并且在确定症状重叠时会受到主观决定的影响。</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3" name="矩形 2"/>
          <p:cNvSpPr/>
          <p:nvPr/>
        </p:nvSpPr>
        <p:spPr>
          <a:xfrm>
            <a:off x="620109" y="1000035"/>
            <a:ext cx="9722069" cy="1200329"/>
          </a:xfrm>
          <a:prstGeom prst="rect">
            <a:avLst/>
          </a:prstGeom>
        </p:spPr>
        <p:txBody>
          <a:bodyPr wrap="square">
            <a:spAutoFit/>
          </a:bodyPr>
          <a:lstStyle/>
          <a:p>
            <a:r>
              <a:rPr lang="zh-CN" altLang="zh-TW" dirty="0">
                <a:latin typeface="Calibri" panose="020F0502020204030204" pitchFamily="34" charset="0"/>
                <a:cs typeface="Times New Roman" panose="02020603050405020304" pitchFamily="18" charset="0"/>
              </a:rPr>
              <a:t>该研究发现</a:t>
            </a:r>
            <a:r>
              <a:rPr lang="en-US" altLang="zh-TW" dirty="0"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dirty="0">
                <a:latin typeface="Calibri" panose="020F0502020204030204" pitchFamily="34" charset="0"/>
                <a:cs typeface="Times New Roman" panose="02020603050405020304" pitchFamily="18" charset="0"/>
              </a:rPr>
              <a:t>中存在重复症状，无论是在章节内还是章节之间</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endParaRPr lang="en-US" altLang="zh-CN" dirty="0">
              <a:effectLst/>
              <a:latin typeface="Calibri" panose="020F0502020204030204" pitchFamily="34" charset="0"/>
              <a:ea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章节</a:t>
            </a:r>
            <a:r>
              <a:rPr lang="zh-CN" altLang="zh-TW" dirty="0">
                <a:latin typeface="Calibri" panose="020F0502020204030204" pitchFamily="34" charset="0"/>
                <a:cs typeface="Times New Roman" panose="02020603050405020304" pitchFamily="18" charset="0"/>
              </a:rPr>
              <a:t>内的重复似乎更有目的性，反映了所描述疾病的性质</a:t>
            </a:r>
            <a:r>
              <a:rPr lang="zh-CN" altLang="zh-TW"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r>
              <a:rPr lang="zh-CN" altLang="zh-TW" dirty="0" smtClean="0">
                <a:latin typeface="Calibri" panose="020F0502020204030204" pitchFamily="34" charset="0"/>
                <a:cs typeface="Times New Roman" panose="02020603050405020304" pitchFamily="18" charset="0"/>
              </a:rPr>
              <a:t>章节</a:t>
            </a:r>
            <a:r>
              <a:rPr lang="zh-CN" altLang="zh-TW" dirty="0">
                <a:latin typeface="Calibri" panose="020F0502020204030204" pitchFamily="34" charset="0"/>
                <a:cs typeface="Times New Roman" panose="02020603050405020304" pitchFamily="18" charset="0"/>
              </a:rPr>
              <a:t>间的重复似乎目的性较小，反映出诊断之间缺乏明确的界限</a:t>
            </a:r>
            <a:endParaRPr lang="zh-TW" altLang="en-US" dirty="0"/>
          </a:p>
        </p:txBody>
      </p:sp>
    </p:spTree>
    <p:extLst>
      <p:ext uri="{BB962C8B-B14F-4D97-AF65-F5344CB8AC3E}">
        <p14:creationId xmlns:p14="http://schemas.microsoft.com/office/powerpoint/2010/main" val="228651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531" y="1387393"/>
            <a:ext cx="10857186" cy="646331"/>
          </a:xfrm>
          <a:prstGeom prst="rect">
            <a:avLst/>
          </a:prstGeom>
        </p:spPr>
        <p:txBody>
          <a:bodyPr wrap="square">
            <a:spAutoFit/>
          </a:bodyPr>
          <a:lstStyle/>
          <a:p>
            <a:r>
              <a:rPr lang="zh-CN" altLang="zh-TW" smtClean="0">
                <a:latin typeface="Calibri" panose="020F0502020204030204" pitchFamily="34" charset="0"/>
                <a:cs typeface="Times New Roman" panose="02020603050405020304" pitchFamily="18" charset="0"/>
              </a:rPr>
              <a:t>本文讨论了</a:t>
            </a:r>
            <a:r>
              <a:rPr lang="en-US" altLang="zh-TW" smtClean="0">
                <a:effectLst/>
                <a:latin typeface="Calibri" panose="020F0502020204030204" pitchFamily="34" charset="0"/>
                <a:ea typeface="宋体" panose="02010600030101010101" pitchFamily="2" charset="-122"/>
                <a:cs typeface="Times New Roman" panose="02020603050405020304" pitchFamily="18" charset="0"/>
              </a:rPr>
              <a:t> DSM-5 </a:t>
            </a:r>
            <a:r>
              <a:rPr lang="zh-CN" altLang="zh-TW" smtClean="0">
                <a:latin typeface="Calibri" panose="020F0502020204030204" pitchFamily="34" charset="0"/>
                <a:cs typeface="Times New Roman" panose="02020603050405020304" pitchFamily="18" charset="0"/>
              </a:rPr>
              <a:t>诊断类别内和跨诊断类别的症状重复问题，特别关注整个手册中重度抑郁症</a:t>
            </a:r>
            <a:r>
              <a:rPr lang="en-US" altLang="zh-TW" smtClean="0">
                <a:effectLst/>
                <a:latin typeface="Calibri" panose="020F0502020204030204" pitchFamily="34" charset="0"/>
                <a:ea typeface="宋体" panose="02010600030101010101" pitchFamily="2" charset="-122"/>
                <a:cs typeface="Times New Roman" panose="02020603050405020304" pitchFamily="18" charset="0"/>
              </a:rPr>
              <a:t> (MDD) </a:t>
            </a:r>
            <a:r>
              <a:rPr lang="zh-CN" altLang="zh-TW" smtClean="0">
                <a:latin typeface="Calibri" panose="020F0502020204030204" pitchFamily="34" charset="0"/>
                <a:cs typeface="Times New Roman" panose="02020603050405020304" pitchFamily="18" charset="0"/>
              </a:rPr>
              <a:t>症状的普遍性</a:t>
            </a:r>
            <a:endParaRPr lang="zh-TW" altLang="en-US" dirty="0"/>
          </a:p>
        </p:txBody>
      </p:sp>
      <p:sp>
        <p:nvSpPr>
          <p:cNvPr id="3" name="矩形 2"/>
          <p:cNvSpPr/>
          <p:nvPr/>
        </p:nvSpPr>
        <p:spPr>
          <a:xfrm>
            <a:off x="793531" y="2637445"/>
            <a:ext cx="10857186" cy="2031325"/>
          </a:xfrm>
          <a:prstGeom prst="rect">
            <a:avLst/>
          </a:prstGeom>
        </p:spPr>
        <p:txBody>
          <a:bodyPr wrap="square">
            <a:spAutoFit/>
          </a:bodyPr>
          <a:lstStyle/>
          <a:p>
            <a:pPr>
              <a:spcAft>
                <a:spcPts val="0"/>
              </a:spcAft>
            </a:pPr>
            <a:r>
              <a:rPr lang="zh-CN" altLang="zh-TW" kern="100" dirty="0">
                <a:latin typeface="Calibri" panose="020F0502020204030204" pitchFamily="34" charset="0"/>
                <a:cs typeface="Times New Roman" panose="02020603050405020304" pitchFamily="18" charset="0"/>
              </a:rPr>
              <a:t>作者认为，</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MDD </a:t>
            </a:r>
            <a:r>
              <a:rPr lang="zh-CN" altLang="zh-TW" kern="100" dirty="0">
                <a:latin typeface="Calibri" panose="020F0502020204030204" pitchFamily="34" charset="0"/>
                <a:cs typeface="Times New Roman" panose="02020603050405020304" pitchFamily="18" charset="0"/>
              </a:rPr>
              <a:t>症状的非特异性可能反映了对压力的更普遍的心理反应，而不是与特定原因、机制或治疗需求相对应的连贯综合症</a:t>
            </a:r>
            <a:r>
              <a:rPr lang="zh-CN" altLang="zh-TW"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 </a:t>
            </a:r>
            <a:r>
              <a:rPr lang="zh-CN" altLang="zh-TW" kern="100" dirty="0">
                <a:latin typeface="Calibri" panose="020F0502020204030204" pitchFamily="34" charset="0"/>
                <a:cs typeface="Times New Roman" panose="02020603050405020304" pitchFamily="18" charset="0"/>
              </a:rPr>
              <a:t>这可能导致将其他诊断中的症状错误归因于</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MDD</a:t>
            </a:r>
            <a:r>
              <a:rPr lang="zh-CN" altLang="zh-TW" kern="100" dirty="0">
                <a:latin typeface="Calibri" panose="020F0502020204030204" pitchFamily="34" charset="0"/>
                <a:cs typeface="Times New Roman" panose="02020603050405020304" pitchFamily="18" charset="0"/>
              </a:rPr>
              <a:t>，反之亦然，并增加合并症的发生率。 </a:t>
            </a:r>
            <a:endParaRPr lang="en-US" altLang="zh-CN" kern="100" dirty="0" smtClean="0">
              <a:latin typeface="Calibri" panose="020F0502020204030204" pitchFamily="34" charset="0"/>
              <a:cs typeface="Times New Roman" panose="02020603050405020304" pitchFamily="18" charset="0"/>
            </a:endParaRPr>
          </a:p>
          <a:p>
            <a:pPr>
              <a:spcAft>
                <a:spcPts val="0"/>
              </a:spcAft>
            </a:pPr>
            <a:endParaRPr lang="en-US" altLang="zh-CN" kern="100" dirty="0">
              <a:latin typeface="Calibri" panose="020F0502020204030204" pitchFamily="34" charset="0"/>
              <a:cs typeface="Times New Roman" panose="02020603050405020304" pitchFamily="18" charset="0"/>
            </a:endParaRPr>
          </a:p>
          <a:p>
            <a:pPr>
              <a:spcAft>
                <a:spcPts val="0"/>
              </a:spcAft>
            </a:pPr>
            <a:r>
              <a:rPr lang="zh-CN" altLang="zh-TW" kern="100" dirty="0" smtClean="0">
                <a:latin typeface="Calibri" panose="020F0502020204030204" pitchFamily="34" charset="0"/>
                <a:cs typeface="Times New Roman" panose="02020603050405020304" pitchFamily="18" charset="0"/>
              </a:rPr>
              <a:t>作者</a:t>
            </a:r>
            <a:r>
              <a:rPr lang="zh-CN" altLang="zh-TW" kern="100" dirty="0">
                <a:latin typeface="Calibri" panose="020F0502020204030204" pitchFamily="34" charset="0"/>
                <a:cs typeface="Times New Roman" panose="02020603050405020304" pitchFamily="18" charset="0"/>
              </a:rPr>
              <a:t>呼吁进行更多的实证研究，以确定症状协变模式是否反映了观察到的（非）特异性，并确定可以为精神病理学诊断和分类的研究、实践和重新概念化提供更好框架的交叉症状或集群</a:t>
            </a:r>
            <a:r>
              <a:rPr lang="en-US" altLang="zh-TW"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TW" altLang="zh-TW"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09369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6291072"/>
            <a:ext cx="1051560"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Introduction </a:t>
            </a:r>
            <a:endParaRPr lang="zh-TW" altLang="en-US" sz="3600" b="1" dirty="0">
              <a:latin typeface="Times New Roman" panose="02020603050405020304" pitchFamily="18" charset="0"/>
              <a:cs typeface="Times New Roman" panose="02020603050405020304" pitchFamily="18" charset="0"/>
            </a:endParaRPr>
          </a:p>
        </p:txBody>
      </p:sp>
      <p:sp>
        <p:nvSpPr>
          <p:cNvPr id="7" name="矩形 6"/>
          <p:cNvSpPr/>
          <p:nvPr/>
        </p:nvSpPr>
        <p:spPr>
          <a:xfrm>
            <a:off x="414476" y="1582340"/>
            <a:ext cx="8092124" cy="3693319"/>
          </a:xfrm>
          <a:prstGeom prst="rect">
            <a:avLst/>
          </a:prstGeom>
        </p:spPr>
        <p:txBody>
          <a:bodyPr wrap="square">
            <a:spAutoFit/>
          </a:bodyPr>
          <a:lstStyle/>
          <a:p>
            <a:pPr marL="285750" indent="-285750">
              <a:buFont typeface="Wingdings" panose="05000000000000000000" pitchFamily="2" charset="2"/>
              <a:buChar char="n"/>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由于</a:t>
            </a:r>
            <a:r>
              <a:rPr lang="zh-CN" altLang="zh-TW" b="1" dirty="0" smtClean="0">
                <a:latin typeface="楷体" panose="02010609060101010101" pitchFamily="49" charset="-122"/>
                <a:ea typeface="楷体" panose="02010609060101010101" pitchFamily="49" charset="-122"/>
                <a:cs typeface="Times New Roman" panose="02020603050405020304" pitchFamily="18" charset="0"/>
              </a:rPr>
              <a:t>诊断类别内的异质性</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和</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诊断类别之间症状的重叠性</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，传统的精神障碍诊断系统（例如</a:t>
            </a:r>
            <a:r>
              <a:rPr lang="en-US" altLang="zh-TW" dirty="0" smtClean="0">
                <a:effectLst/>
                <a:latin typeface="楷体" panose="02010609060101010101" pitchFamily="49" charset="-122"/>
                <a:ea typeface="楷体" panose="02010609060101010101" pitchFamily="49" charset="-122"/>
                <a:cs typeface="Times New Roman" panose="02020603050405020304" pitchFamily="18" charset="0"/>
              </a:rPr>
              <a:t> DSM</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）存在局限性</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。如果我们孤立地研究某个诊断类别</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限制我们对症状的根本原因的理解</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会掩盖症状之间的共性。</a:t>
            </a: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因此通过检查症状之间重叠的模式，研究人员可以识别</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r>
              <a:rPr lang="en-US" altLang="zh-CN" dirty="0" smtClean="0">
                <a:latin typeface="楷体" panose="02010609060101010101" pitchFamily="49" charset="-122"/>
                <a:ea typeface="楷体" panose="02010609060101010101" pitchFamily="49" charset="-122"/>
                <a:cs typeface="Times New Roman" panose="02020603050405020304" pitchFamily="18" charset="0"/>
              </a:rPr>
              <a:t>	</a:t>
            </a: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多种疾病的常见症状</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特定疾病所特有的症状。 </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这有助于提高诊断分类的准确性，可以针对特定症状或症状群开发更有效的治疗方法。</a:t>
            </a:r>
            <a:endParaRPr lang="zh-TW" altLang="en-US" dirty="0" smtClean="0">
              <a:latin typeface="楷体" panose="02010609060101010101" pitchFamily="49" charset="-122"/>
              <a:ea typeface="楷体" panose="02010609060101010101" pitchFamily="49" charset="-122"/>
            </a:endParaRPr>
          </a:p>
        </p:txBody>
      </p:sp>
      <p:sp>
        <p:nvSpPr>
          <p:cNvPr id="13" name="矩形 12"/>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latin typeface="Times New Roman" panose="02020603050405020304" pitchFamily="18" charset="0"/>
                <a:cs typeface="Times New Roman" panose="02020603050405020304" pitchFamily="18" charset="0"/>
              </a:rPr>
              <a:t>DSM - 5</a:t>
            </a:r>
            <a:endParaRPr lang="zh-TW" alt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3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latin typeface="Times New Roman" panose="02020603050405020304" pitchFamily="18" charset="0"/>
                <a:cs typeface="Times New Roman" panose="02020603050405020304" pitchFamily="18" charset="0"/>
              </a:rPr>
              <a:t>DSM - 5</a:t>
            </a:r>
            <a:endParaRPr lang="zh-TW" altLang="en-US" sz="6000" b="1" dirty="0">
              <a:latin typeface="Times New Roman" panose="02020603050405020304" pitchFamily="18" charset="0"/>
              <a:cs typeface="Times New Roman" panose="02020603050405020304" pitchFamily="18" charset="0"/>
            </a:endParaRPr>
          </a:p>
        </p:txBody>
      </p:sp>
      <p:sp>
        <p:nvSpPr>
          <p:cNvPr id="9" name="矩形 8"/>
          <p:cNvSpPr/>
          <p:nvPr/>
        </p:nvSpPr>
        <p:spPr>
          <a:xfrm>
            <a:off x="0" y="6291072"/>
            <a:ext cx="1051560"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Introduction </a:t>
            </a:r>
            <a:endParaRPr lang="zh-TW" altLang="en-US" sz="3600" b="1" dirty="0">
              <a:latin typeface="Times New Roman" panose="02020603050405020304" pitchFamily="18" charset="0"/>
              <a:cs typeface="Times New Roman" panose="02020603050405020304" pitchFamily="18" charset="0"/>
            </a:endParaRPr>
          </a:p>
        </p:txBody>
      </p:sp>
      <p:sp>
        <p:nvSpPr>
          <p:cNvPr id="6" name="矩形 5"/>
          <p:cNvSpPr/>
          <p:nvPr/>
        </p:nvSpPr>
        <p:spPr>
          <a:xfrm>
            <a:off x="370069" y="1731874"/>
            <a:ext cx="7822955" cy="3139321"/>
          </a:xfrm>
          <a:prstGeom prst="rect">
            <a:avLst/>
          </a:prstGeom>
        </p:spPr>
        <p:txBody>
          <a:bodyPr wrap="square">
            <a:spAutoFit/>
          </a:bodyPr>
          <a:lstStyle/>
          <a:p>
            <a:pPr marL="285750" indent="-285750">
              <a:spcAft>
                <a:spcPts val="0"/>
              </a:spcAft>
              <a:buFont typeface="Wingdings" panose="05000000000000000000" pitchFamily="2" charset="2"/>
              <a:buChar char="n"/>
            </a:pP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以往也有类似的研究，</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检查了症状之间重叠的模式</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a:spcAft>
                <a:spcPts val="0"/>
              </a:spcAft>
            </a:pPr>
            <a:endParaRPr lang="en-US" altLang="zh-CN" kern="100" dirty="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err="1" smtClean="0">
                <a:effectLst/>
                <a:latin typeface="楷体" panose="02010609060101010101" pitchFamily="49" charset="-122"/>
                <a:ea typeface="楷体" panose="02010609060101010101" pitchFamily="49" charset="-122"/>
                <a:cs typeface="Times New Roman" panose="02020603050405020304" pitchFamily="18" charset="0"/>
              </a:rPr>
              <a:t>Borsboom</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altLang="zh-CN" kern="100" dirty="0" smtClean="0">
                <a:effectLst/>
                <a:latin typeface="楷体" panose="02010609060101010101" pitchFamily="49" charset="-122"/>
                <a:ea typeface="楷体" panose="02010609060101010101" pitchFamily="49" charset="-122"/>
                <a:cs typeface="Times New Roman" panose="02020603050405020304" pitchFamily="18" charset="0"/>
              </a:rPr>
              <a:t>et al.(2011)</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在</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DSM-IV-TR</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中</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生成了症状水平重叠网络</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err="1" smtClean="0">
                <a:effectLst/>
                <a:latin typeface="楷体" panose="02010609060101010101" pitchFamily="49" charset="-122"/>
                <a:ea typeface="楷体" panose="02010609060101010101" pitchFamily="49" charset="-122"/>
                <a:cs typeface="Times New Roman" panose="02020603050405020304" pitchFamily="18" charset="0"/>
              </a:rPr>
              <a:t>Tio</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altLang="zh-CN" kern="100" dirty="0" smtClean="0">
                <a:latin typeface="楷体" panose="02010609060101010101" pitchFamily="49" charset="-122"/>
                <a:ea typeface="楷体" panose="02010609060101010101" pitchFamily="49" charset="-122"/>
                <a:cs typeface="Times New Roman" panose="02020603050405020304" pitchFamily="18" charset="0"/>
              </a:rPr>
              <a:t>et al.(2016)</a:t>
            </a:r>
            <a:r>
              <a:rPr lang="en-US" altLang="zh-CN" kern="100" dirty="0">
                <a:latin typeface="楷体" panose="02010609060101010101" pitchFamily="49" charset="-122"/>
                <a:ea typeface="楷体" panose="02010609060101010101" pitchFamily="49" charset="-122"/>
                <a:cs typeface="Times New Roman" panose="02020603050405020304" pitchFamily="18" charset="0"/>
              </a:rPr>
              <a:t> </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使用</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相同的方法检查</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 ICD-10 </a:t>
            </a:r>
            <a:r>
              <a:rPr lang="zh-CN" altLang="zh-TW" kern="100" dirty="0">
                <a:latin typeface="楷体" panose="02010609060101010101" pitchFamily="49" charset="-122"/>
                <a:ea typeface="楷体" panose="02010609060101010101" pitchFamily="49" charset="-122"/>
                <a:cs typeface="Times New Roman" panose="02020603050405020304" pitchFamily="18" charset="0"/>
              </a:rPr>
              <a:t>中症状水平重叠的网络</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Forbes (2023)</a:t>
            </a:r>
            <a:r>
              <a:rPr lang="zh-CN" altLang="zh-TW" kern="100" dirty="0" smtClean="0">
                <a:latin typeface="楷体" panose="02010609060101010101" pitchFamily="49" charset="-122"/>
                <a:ea typeface="楷体" panose="02010609060101010101" pitchFamily="49" charset="-122"/>
                <a:cs typeface="Times New Roman" panose="02020603050405020304" pitchFamily="18" charset="0"/>
              </a:rPr>
              <a:t>检查了</a:t>
            </a:r>
            <a:r>
              <a:rPr lang="en-US" altLang="zh-TW" kern="100" dirty="0" smtClean="0">
                <a:effectLst/>
                <a:latin typeface="楷体" panose="02010609060101010101" pitchFamily="49" charset="-122"/>
                <a:ea typeface="楷体" panose="02010609060101010101" pitchFamily="49" charset="-122"/>
                <a:cs typeface="Times New Roman" panose="02020603050405020304" pitchFamily="18" charset="0"/>
              </a:rPr>
              <a:t>DSM-5</a:t>
            </a:r>
            <a:r>
              <a:rPr lang="zh-CN" altLang="en-US" kern="100" dirty="0" smtClean="0">
                <a:effectLst/>
                <a:latin typeface="楷体" panose="02010609060101010101" pitchFamily="49" charset="-122"/>
                <a:ea typeface="楷体" panose="02010609060101010101" pitchFamily="49" charset="-122"/>
                <a:cs typeface="Times New Roman" panose="02020603050405020304" pitchFamily="18" charset="0"/>
              </a:rPr>
              <a:t>中的</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症状是否仅仅是由于疾病之间的共病性或相关性导致的，还是它们确实在某些疾病中</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具有</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特别的</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表现</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方式。</a:t>
            </a:r>
            <a:endParaRPr lang="en-US" altLang="zh-CN" kern="100" dirty="0" smtClean="0">
              <a:latin typeface="楷体" panose="02010609060101010101" pitchFamily="49" charset="-122"/>
              <a:ea typeface="楷体" panose="02010609060101010101" pitchFamily="49" charset="-122"/>
              <a:cs typeface="Times New Roman" panose="02020603050405020304" pitchFamily="18" charset="0"/>
            </a:endParaRPr>
          </a:p>
          <a:p>
            <a:pPr>
              <a:spcAft>
                <a:spcPts val="0"/>
              </a:spcAft>
            </a:pPr>
            <a:endParaRPr lang="en-US" altLang="zh-CN" kern="100"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Aft>
                <a:spcPts val="0"/>
              </a:spcAft>
              <a:buFont typeface="Wingdings" panose="05000000000000000000" pitchFamily="2" charset="2"/>
              <a:buChar char="n"/>
            </a:pPr>
            <a:r>
              <a:rPr lang="zh-CN" altLang="en-US" kern="100" dirty="0">
                <a:latin typeface="楷体" panose="02010609060101010101" pitchFamily="49" charset="-122"/>
                <a:ea typeface="楷体" panose="02010609060101010101" pitchFamily="49" charset="-122"/>
                <a:cs typeface="Times New Roman" panose="02020603050405020304" pitchFamily="18" charset="0"/>
              </a:rPr>
              <a:t>这些研究</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中都基于</a:t>
            </a:r>
            <a:r>
              <a:rPr lang="zh-CN" altLang="en-US" kern="100" dirty="0">
                <a:latin typeface="楷体" panose="02010609060101010101" pitchFamily="49" charset="-122"/>
                <a:ea typeface="楷体" panose="02010609060101010101" pitchFamily="49" charset="-122"/>
                <a:cs typeface="Times New Roman" panose="02020603050405020304" pitchFamily="18" charset="0"/>
              </a:rPr>
              <a:t>这样一种</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观点</a:t>
            </a:r>
            <a:r>
              <a:rPr lang="en-US" altLang="zh-CN" kern="1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重</a:t>
            </a:r>
            <a:r>
              <a:rPr lang="zh-CN" altLang="en-US" kern="100" dirty="0">
                <a:latin typeface="楷体" panose="02010609060101010101" pitchFamily="49" charset="-122"/>
                <a:ea typeface="楷体" panose="02010609060101010101" pitchFamily="49" charset="-122"/>
                <a:cs typeface="Times New Roman" panose="02020603050405020304" pitchFamily="18" charset="0"/>
              </a:rPr>
              <a:t>度抑郁症和广泛性焦虑症之间的症状有相当大的</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重叠。这</a:t>
            </a:r>
            <a:r>
              <a:rPr lang="zh-CN" altLang="en-US" kern="100" dirty="0">
                <a:latin typeface="楷体" panose="02010609060101010101" pitchFamily="49" charset="-122"/>
                <a:ea typeface="楷体" panose="02010609060101010101" pitchFamily="49" charset="-122"/>
                <a:cs typeface="Times New Roman" panose="02020603050405020304" pitchFamily="18" charset="0"/>
              </a:rPr>
              <a:t>使得</a:t>
            </a:r>
            <a:r>
              <a:rPr lang="zh-CN" altLang="en-US" kern="100" dirty="0" smtClean="0">
                <a:latin typeface="楷体" panose="02010609060101010101" pitchFamily="49" charset="-122"/>
                <a:ea typeface="楷体" panose="02010609060101010101" pitchFamily="49" charset="-122"/>
                <a:cs typeface="Times New Roman" panose="02020603050405020304" pitchFamily="18" charset="0"/>
              </a:rPr>
              <a:t>一个人有</a:t>
            </a:r>
            <a:r>
              <a:rPr lang="zh-CN" altLang="en-US" kern="100" dirty="0">
                <a:latin typeface="楷体" panose="02010609060101010101" pitchFamily="49" charset="-122"/>
                <a:ea typeface="楷体" panose="02010609060101010101" pitchFamily="49" charset="-122"/>
                <a:cs typeface="Times New Roman" panose="02020603050405020304" pitchFamily="18" charset="0"/>
              </a:rPr>
              <a:t>可能同时满足这两种诊断的标准。</a:t>
            </a:r>
            <a:endParaRPr lang="zh-TW" altLang="zh-TW" kern="100" dirty="0">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83296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27304" y="2413337"/>
            <a:ext cx="8071945" cy="2031325"/>
          </a:xfrm>
          <a:prstGeom prst="rect">
            <a:avLst/>
          </a:prstGeom>
        </p:spPr>
        <p:txBody>
          <a:bodyPr wrap="square">
            <a:spAutoFit/>
          </a:bodyPr>
          <a:lstStyle/>
          <a:p>
            <a:pPr marL="285750" indent="-285750">
              <a:buFont typeface="Wingdings" panose="05000000000000000000" pitchFamily="2" charset="2"/>
              <a:buChar char="n"/>
            </a:pPr>
            <a:r>
              <a:rPr lang="zh-CN" altLang="zh-TW" dirty="0">
                <a:latin typeface="楷体" panose="02010609060101010101" pitchFamily="49" charset="-122"/>
                <a:ea typeface="楷体" panose="02010609060101010101" pitchFamily="49" charset="-122"/>
                <a:cs typeface="Times New Roman" panose="02020603050405020304" pitchFamily="18" charset="0"/>
              </a:rPr>
              <a:t>与以往的研究相比，本研究采用描述性方法</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来</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解决</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五</a:t>
            </a:r>
            <a:r>
              <a:rPr lang="zh-CN" altLang="zh-TW" dirty="0">
                <a:latin typeface="楷体" panose="02010609060101010101" pitchFamily="49" charset="-122"/>
                <a:ea typeface="楷体" panose="02010609060101010101" pitchFamily="49" charset="-122"/>
                <a:cs typeface="Times New Roman" panose="02020603050405020304" pitchFamily="18" charset="0"/>
              </a:rPr>
              <a:t>个研究问题</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有</a:t>
            </a:r>
            <a:r>
              <a:rPr lang="zh-CN" altLang="zh-TW" dirty="0">
                <a:latin typeface="楷体" panose="02010609060101010101" pitchFamily="49" charset="-122"/>
                <a:ea typeface="楷体" panose="02010609060101010101" pitchFamily="49" charset="-122"/>
                <a:cs typeface="Times New Roman" panose="02020603050405020304" pitchFamily="18" charset="0"/>
              </a:rPr>
              <a:t>多少不同的症状构成了</a:t>
            </a:r>
            <a:r>
              <a:rPr lang="en-US" altLang="zh-TW" dirty="0" smtClean="0">
                <a:effectLst/>
                <a:latin typeface="楷体" panose="02010609060101010101" pitchFamily="49" charset="-122"/>
                <a:ea typeface="楷体" panose="02010609060101010101" pitchFamily="49" charset="-122"/>
                <a:cs typeface="Times New Roman" panose="02020603050405020304" pitchFamily="18" charset="0"/>
              </a:rPr>
              <a:t> DSM-5 </a:t>
            </a:r>
            <a:r>
              <a:rPr lang="zh-CN" altLang="zh-TW" dirty="0">
                <a:latin typeface="楷体" panose="02010609060101010101" pitchFamily="49" charset="-122"/>
                <a:ea typeface="楷体" panose="02010609060101010101" pitchFamily="49" charset="-122"/>
                <a:cs typeface="Times New Roman" panose="02020603050405020304" pitchFamily="18" charset="0"/>
              </a:rPr>
              <a:t>中定义的数百个</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诊断</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标准</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这些</a:t>
            </a:r>
            <a:r>
              <a:rPr lang="zh-CN" altLang="zh-TW" dirty="0">
                <a:latin typeface="楷体" panose="02010609060101010101" pitchFamily="49" charset="-122"/>
                <a:ea typeface="楷体" panose="02010609060101010101" pitchFamily="49" charset="-122"/>
                <a:cs typeface="Times New Roman" panose="02020603050405020304" pitchFamily="18" charset="0"/>
              </a:rPr>
              <a:t>症状</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在</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各个</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诊断或</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各个</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章节</a:t>
            </a:r>
            <a:r>
              <a:rPr lang="zh-CN" altLang="zh-TW" dirty="0">
                <a:latin typeface="楷体" panose="02010609060101010101" pitchFamily="49" charset="-122"/>
                <a:ea typeface="楷体" panose="02010609060101010101" pitchFamily="49" charset="-122"/>
                <a:cs typeface="Times New Roman" panose="02020603050405020304" pitchFamily="18" charset="0"/>
              </a:rPr>
              <a:t>中重复的比例有多大</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不同</a:t>
            </a:r>
            <a:r>
              <a:rPr lang="zh-CN" altLang="zh-TW" dirty="0">
                <a:latin typeface="楷体" panose="02010609060101010101" pitchFamily="49" charset="-122"/>
                <a:ea typeface="楷体" panose="02010609060101010101" pitchFamily="49" charset="-122"/>
                <a:cs typeface="Times New Roman" panose="02020603050405020304" pitchFamily="18" charset="0"/>
              </a:rPr>
              <a:t>章节内和不同章节</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之间</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诊断</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标准</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之间</a:t>
            </a:r>
            <a:r>
              <a:rPr lang="zh-CN" altLang="zh-TW" dirty="0">
                <a:latin typeface="楷体" panose="02010609060101010101" pitchFamily="49" charset="-122"/>
                <a:ea typeface="楷体" panose="02010609060101010101" pitchFamily="49" charset="-122"/>
                <a:cs typeface="Times New Roman" panose="02020603050405020304" pitchFamily="18" charset="0"/>
              </a:rPr>
              <a:t>的症状重叠有哪些明显</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模式</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是否有一些章节</a:t>
            </a:r>
            <a:r>
              <a:rPr lang="zh-CN" altLang="zh-TW" dirty="0">
                <a:latin typeface="楷体" panose="02010609060101010101" pitchFamily="49" charset="-122"/>
                <a:ea typeface="楷体" panose="02010609060101010101" pitchFamily="49" charset="-122"/>
                <a:cs typeface="Times New Roman" panose="02020603050405020304" pitchFamily="18" charset="0"/>
              </a:rPr>
              <a:t>比其他章节更容易出现</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症状</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的</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重复</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哪些症状</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最容易被重复</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Introduction </a:t>
            </a:r>
            <a:endParaRPr lang="zh-TW"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91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Method</a:t>
            </a:r>
            <a:endParaRPr lang="zh-TW" altLang="en-US" sz="3600" b="1" dirty="0">
              <a:latin typeface="Times New Roman" panose="02020603050405020304" pitchFamily="18" charset="0"/>
              <a:cs typeface="Times New Roman" panose="02020603050405020304" pitchFamily="18" charset="0"/>
            </a:endParaRPr>
          </a:p>
        </p:txBody>
      </p:sp>
      <p:sp>
        <p:nvSpPr>
          <p:cNvPr id="8" name="矩形 7"/>
          <p:cNvSpPr/>
          <p:nvPr/>
        </p:nvSpPr>
        <p:spPr>
          <a:xfrm>
            <a:off x="653428" y="1332637"/>
            <a:ext cx="7500812" cy="4524315"/>
          </a:xfrm>
          <a:prstGeom prst="rect">
            <a:avLst/>
          </a:prstGeom>
        </p:spPr>
        <p:txBody>
          <a:bodyPr wrap="square">
            <a:spAutoFit/>
          </a:bodyPr>
          <a:lstStyle/>
          <a:p>
            <a:pPr marL="285750" indent="-285750">
              <a:buFont typeface="Wingdings" panose="05000000000000000000" pitchFamily="2" charset="2"/>
              <a:buChar char="n"/>
            </a:pP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基于 </a:t>
            </a:r>
            <a:r>
              <a:rPr lang="en-US" altLang="zh-TW" kern="100" dirty="0" err="1" smtClean="0">
                <a:latin typeface="Times New Roman" panose="02020603050405020304" pitchFamily="18" charset="0"/>
                <a:ea typeface="楷体" panose="02010609060101010101" pitchFamily="49" charset="-122"/>
                <a:cs typeface="Times New Roman" panose="02020603050405020304" pitchFamily="18" charset="0"/>
              </a:rPr>
              <a:t>Borsboom</a:t>
            </a:r>
            <a:r>
              <a:rPr lang="en-US" altLang="zh-TW"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et </a:t>
            </a:r>
            <a:r>
              <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rPr>
              <a:t>al. (2011) and </a:t>
            </a:r>
            <a:r>
              <a:rPr lang="en-US" altLang="zh-TW" kern="100" dirty="0" err="1">
                <a:latin typeface="Times New Roman" panose="02020603050405020304" pitchFamily="18" charset="0"/>
                <a:ea typeface="楷体" panose="02010609060101010101" pitchFamily="49" charset="-122"/>
                <a:cs typeface="Times New Roman" panose="02020603050405020304" pitchFamily="18" charset="0"/>
              </a:rPr>
              <a:t>Tio</a:t>
            </a:r>
            <a:r>
              <a:rPr lang="en-US" altLang="zh-TW" kern="1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et </a:t>
            </a:r>
            <a:r>
              <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rPr>
              <a:t>al. (2016</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的方法</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将</a:t>
            </a:r>
            <a:r>
              <a:rPr lang="en-US" altLang="zh-TW" kern="100" dirty="0" smtClean="0">
                <a:latin typeface="Times New Roman" panose="02020603050405020304" pitchFamily="18" charset="0"/>
                <a:ea typeface="楷体" panose="02010609060101010101" pitchFamily="49" charset="-122"/>
                <a:cs typeface="Times New Roman" panose="02020603050405020304" pitchFamily="18" charset="0"/>
              </a:rPr>
              <a:t>DSM-5 </a:t>
            </a:r>
            <a:r>
              <a:rPr lang="zh-CN" altLang="zh-TW" kern="1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TW" kern="100" dirty="0">
                <a:latin typeface="Times New Roman" panose="02020603050405020304" pitchFamily="18" charset="0"/>
                <a:ea typeface="楷体" panose="02010609060101010101" pitchFamily="49" charset="-122"/>
                <a:cs typeface="Times New Roman" panose="02020603050405020304" pitchFamily="18" charset="0"/>
              </a:rPr>
              <a:t> II </a:t>
            </a:r>
            <a:r>
              <a:rPr lang="zh-CN" altLang="zh-TW" kern="100" dirty="0">
                <a:latin typeface="Times New Roman" panose="02020603050405020304" pitchFamily="18" charset="0"/>
                <a:ea typeface="楷体" panose="02010609060101010101" pitchFamily="49" charset="-122"/>
                <a:cs typeface="Times New Roman" panose="02020603050405020304" pitchFamily="18" charset="0"/>
              </a:rPr>
              <a:t>部分第</a:t>
            </a:r>
            <a:r>
              <a:rPr lang="en-US" altLang="zh-TW" kern="100" dirty="0">
                <a:latin typeface="Times New Roman" panose="02020603050405020304" pitchFamily="18" charset="0"/>
                <a:ea typeface="楷体" panose="02010609060101010101" pitchFamily="49" charset="-122"/>
                <a:cs typeface="Times New Roman" panose="02020603050405020304" pitchFamily="18" charset="0"/>
              </a:rPr>
              <a:t> 1-19 </a:t>
            </a:r>
            <a:r>
              <a:rPr lang="zh-CN" altLang="zh-TW" kern="100" dirty="0">
                <a:latin typeface="Times New Roman" panose="02020603050405020304" pitchFamily="18" charset="0"/>
                <a:ea typeface="楷体" panose="02010609060101010101" pitchFamily="49" charset="-122"/>
                <a:cs typeface="Times New Roman" panose="02020603050405020304" pitchFamily="18" charset="0"/>
              </a:rPr>
              <a:t>章中所有</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诊断的特异性诊断标准按照以下规则</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简化</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为</a:t>
            </a:r>
            <a:r>
              <a:rPr lang="zh-CN" altLang="zh-TW" kern="100" dirty="0" smtClean="0">
                <a:latin typeface="Times New Roman" panose="02020603050405020304" pitchFamily="18" charset="0"/>
                <a:ea typeface="楷体" panose="02010609060101010101" pitchFamily="49" charset="-122"/>
                <a:cs typeface="Times New Roman" panose="02020603050405020304" pitchFamily="18" charset="0"/>
              </a:rPr>
              <a:t>其</a:t>
            </a:r>
            <a:r>
              <a:rPr lang="zh-CN" altLang="zh-TW" kern="100" dirty="0">
                <a:latin typeface="Times New Roman" panose="02020603050405020304" pitchFamily="18" charset="0"/>
                <a:ea typeface="楷体" panose="02010609060101010101" pitchFamily="49" charset="-122"/>
                <a:cs typeface="Times New Roman" panose="02020603050405020304" pitchFamily="18" charset="0"/>
              </a:rPr>
              <a:t>核心</a:t>
            </a:r>
            <a:r>
              <a:rPr lang="zh-CN" altLang="zh-TW" kern="100" dirty="0" smtClean="0">
                <a:latin typeface="Times New Roman" panose="02020603050405020304" pitchFamily="18" charset="0"/>
                <a:ea typeface="楷体" panose="02010609060101010101" pitchFamily="49" charset="-122"/>
                <a:cs typeface="Times New Roman" panose="02020603050405020304" pitchFamily="18" charset="0"/>
              </a:rPr>
              <a:t>症状</a:t>
            </a:r>
            <a:endPar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endParaRPr>
          </a:p>
          <a:p>
            <a:pPr>
              <a:spcAft>
                <a:spcPts val="0"/>
              </a:spcAft>
            </a:pPr>
            <a:endPar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a:ea typeface="楷体" panose="02010609060101010101" pitchFamily="49" charset="-122"/>
              </a:rPr>
              <a:t>只包括与成人心理病理学相关的症状</a:t>
            </a:r>
            <a:endParaRPr lang="en-US" altLang="zh-CN" dirty="0">
              <a:ea typeface="楷体" panose="02010609060101010101" pitchFamily="49" charset="-122"/>
            </a:endParaRPr>
          </a:p>
          <a:p>
            <a:pPr marL="800100" lvl="1" indent="-342900">
              <a:buFont typeface="+mj-lt"/>
              <a:buAutoNum type="arabicPeriod"/>
            </a:pPr>
            <a:r>
              <a:rPr lang="zh-CN" altLang="zh-TW" dirty="0" smtClean="0">
                <a:ea typeface="楷体" panose="02010609060101010101" pitchFamily="49" charset="-122"/>
              </a:rPr>
              <a:t>包含</a:t>
            </a:r>
            <a:r>
              <a:rPr lang="zh-CN" altLang="zh-TW" dirty="0">
                <a:ea typeface="楷体" panose="02010609060101010101" pitchFamily="49" charset="-122"/>
              </a:rPr>
              <a:t>“或”的诊断标准被分成单独的症状</a:t>
            </a:r>
            <a:r>
              <a:rPr lang="zh-CN" altLang="zh-TW" dirty="0" smtClean="0">
                <a:ea typeface="楷体" panose="02010609060101010101" pitchFamily="49" charset="-122"/>
              </a:rPr>
              <a:t>，</a:t>
            </a:r>
            <a:endParaRPr lang="en-US" altLang="zh-CN" dirty="0" smtClean="0">
              <a:ea typeface="楷体" panose="02010609060101010101" pitchFamily="49" charset="-122"/>
            </a:endParaRPr>
          </a:p>
          <a:p>
            <a:pPr marL="800100" lvl="1" indent="-342900">
              <a:buFont typeface="+mj-lt"/>
              <a:buAutoNum type="arabicPeriod"/>
            </a:pPr>
            <a:r>
              <a:rPr lang="zh-CN" altLang="zh-TW" dirty="0" smtClean="0">
                <a:ea typeface="楷体" panose="02010609060101010101" pitchFamily="49" charset="-122"/>
              </a:rPr>
              <a:t>将症状</a:t>
            </a:r>
            <a:r>
              <a:rPr lang="zh-CN" altLang="en-US" dirty="0" smtClean="0">
                <a:ea typeface="楷体" panose="02010609060101010101" pitchFamily="49" charset="-122"/>
              </a:rPr>
              <a:t>的</a:t>
            </a:r>
            <a:r>
              <a:rPr lang="zh-CN" altLang="zh-TW" dirty="0" smtClean="0">
                <a:ea typeface="楷体" panose="02010609060101010101" pitchFamily="49" charset="-122"/>
              </a:rPr>
              <a:t>原因</a:t>
            </a:r>
            <a:r>
              <a:rPr lang="zh-CN" altLang="zh-TW" dirty="0">
                <a:ea typeface="楷体" panose="02010609060101010101" pitchFamily="49" charset="-122"/>
              </a:rPr>
              <a:t>和后果分开</a:t>
            </a:r>
            <a:r>
              <a:rPr lang="zh-CN" altLang="zh-TW" dirty="0" smtClean="0">
                <a:ea typeface="楷体" panose="02010609060101010101" pitchFamily="49" charset="-122"/>
              </a:rPr>
              <a:t>，</a:t>
            </a:r>
            <a:endParaRPr lang="en-US" altLang="zh-CN" dirty="0" smtClean="0">
              <a:ea typeface="楷体" panose="02010609060101010101" pitchFamily="49" charset="-122"/>
            </a:endParaRPr>
          </a:p>
          <a:p>
            <a:pPr marL="800100" lvl="1" indent="-342900">
              <a:buFont typeface="+mj-lt"/>
              <a:buAutoNum type="arabicPeriod"/>
            </a:pPr>
            <a:r>
              <a:rPr lang="zh-CN" altLang="zh-TW" dirty="0" smtClean="0">
                <a:ea typeface="楷体" panose="02010609060101010101" pitchFamily="49" charset="-122"/>
              </a:rPr>
              <a:t>将</a:t>
            </a:r>
            <a:r>
              <a:rPr lang="zh-CN" altLang="zh-TW" dirty="0">
                <a:ea typeface="楷体" panose="02010609060101010101" pitchFamily="49" charset="-122"/>
              </a:rPr>
              <a:t>与症状发生时间、持续时间、频率和严重程度有关的描述性信息</a:t>
            </a:r>
            <a:r>
              <a:rPr lang="zh-CN" altLang="zh-TW" dirty="0" smtClean="0">
                <a:ea typeface="楷体" panose="02010609060101010101" pitchFamily="49" charset="-122"/>
              </a:rPr>
              <a:t>排除</a:t>
            </a:r>
            <a:endParaRPr lang="en-US"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en-US" dirty="0">
                <a:ea typeface="楷体" panose="02010609060101010101" pitchFamily="49" charset="-122"/>
              </a:rPr>
              <a:t>对于每一章中列出的疾病，只列出一次相关</a:t>
            </a:r>
            <a:r>
              <a:rPr lang="zh-CN" altLang="en-US" dirty="0" smtClean="0">
                <a:ea typeface="楷体" panose="02010609060101010101" pitchFamily="49" charset="-122"/>
              </a:rPr>
              <a:t>的</a:t>
            </a:r>
            <a:r>
              <a:rPr lang="zh-CN" altLang="en-US" dirty="0">
                <a:ea typeface="楷体" panose="02010609060101010101" pitchFamily="49" charset="-122"/>
              </a:rPr>
              <a:t>特殊症状</a:t>
            </a:r>
            <a:r>
              <a:rPr lang="zh-CN" altLang="en-US" dirty="0" smtClean="0">
                <a:ea typeface="楷体" panose="02010609060101010101" pitchFamily="49" charset="-122"/>
              </a:rPr>
              <a:t>（附加症状）</a:t>
            </a:r>
            <a:endParaRPr lang="en-US" altLang="zh-CN" dirty="0" smtClean="0">
              <a:ea typeface="楷体" panose="02010609060101010101" pitchFamily="49" charset="-122"/>
            </a:endParaRPr>
          </a:p>
          <a:p>
            <a:pPr marL="1257300" lvl="2" indent="-342900">
              <a:buFont typeface="Wingdings" panose="05000000000000000000" pitchFamily="2" charset="2"/>
              <a:buChar char="ü"/>
            </a:pPr>
            <a:r>
              <a:rPr lang="zh-CN" altLang="en-US" dirty="0" smtClean="0">
                <a:ea typeface="楷体" panose="02010609060101010101" pitchFamily="49" charset="-122"/>
              </a:rPr>
              <a:t>避免</a:t>
            </a:r>
            <a:r>
              <a:rPr lang="zh-CN" altLang="en-US" dirty="0">
                <a:ea typeface="楷体" panose="02010609060101010101" pitchFamily="49" charset="-122"/>
              </a:rPr>
              <a:t>了这些症状在多个疾病中的重复</a:t>
            </a:r>
            <a:r>
              <a:rPr lang="zh-CN" altLang="en-US" dirty="0" smtClean="0">
                <a:ea typeface="楷体" panose="02010609060101010101" pitchFamily="49" charset="-122"/>
              </a:rPr>
              <a:t>出现</a:t>
            </a:r>
            <a:endParaRPr lang="en-US" altLang="zh-CN" dirty="0" smtClean="0">
              <a:ea typeface="楷体" panose="02010609060101010101" pitchFamily="49" charset="-122"/>
            </a:endParaRPr>
          </a:p>
          <a:p>
            <a:pPr marL="800100" lvl="1" indent="-342900">
              <a:buFont typeface="+mj-lt"/>
              <a:buAutoNum type="arabicPeriod"/>
            </a:pPr>
            <a:r>
              <a:rPr lang="zh-CN" altLang="en-US" dirty="0" smtClean="0">
                <a:ea typeface="楷体" panose="02010609060101010101" pitchFamily="49" charset="-122"/>
              </a:rPr>
              <a:t>如果特殊症状</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指定了新</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的症状或描述新的综合征</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时会被视为</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独立的</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诊断标准，</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而不是与相关疾病</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的诊断标准</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合并</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buFont typeface="Wingdings" panose="05000000000000000000" pitchFamily="2" charset="2"/>
              <a:buChar char="ü"/>
            </a:pP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如果只是指定了疾病的原因、背景、共病症状、子集</a:t>
            </a:r>
            <a:r>
              <a:rPr lang="en-US" altLang="zh-CN" kern="1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smtClean="0">
                <a:latin typeface="Times New Roman" panose="02020603050405020304" pitchFamily="18" charset="0"/>
                <a:ea typeface="楷体" panose="02010609060101010101" pitchFamily="49" charset="-122"/>
                <a:cs typeface="Times New Roman" panose="02020603050405020304" pitchFamily="18" charset="0"/>
              </a:rPr>
              <a:t>混合症状等内容，则不会被认为是独立的诊断标准。</a:t>
            </a:r>
            <a:endParaRPr lang="zh-TW" altLang="zh-TW"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5388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Method</a:t>
            </a:r>
            <a:endParaRPr lang="zh-TW" altLang="en-US" sz="3600" b="1" dirty="0">
              <a:latin typeface="Times New Roman" panose="02020603050405020304" pitchFamily="18" charset="0"/>
              <a:cs typeface="Times New Roman" panose="02020603050405020304" pitchFamily="18" charset="0"/>
            </a:endParaRPr>
          </a:p>
        </p:txBody>
      </p:sp>
      <p:sp>
        <p:nvSpPr>
          <p:cNvPr id="8" name="矩形 7"/>
          <p:cNvSpPr/>
          <p:nvPr/>
        </p:nvSpPr>
        <p:spPr>
          <a:xfrm>
            <a:off x="537499" y="901712"/>
            <a:ext cx="7500812" cy="646331"/>
          </a:xfrm>
          <a:prstGeom prst="rect">
            <a:avLst/>
          </a:prstGeom>
        </p:spPr>
        <p:txBody>
          <a:bodyPr wrap="square">
            <a:spAutoFit/>
          </a:bodyPr>
          <a:lstStyle/>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rPr>
              <a:t>未满足以上规则的疾病将不会被纳入分析，一共有</a:t>
            </a:r>
            <a:r>
              <a:rPr lang="en-US" altLang="zh-CN" dirty="0" smtClean="0">
                <a:latin typeface="楷体" panose="02010609060101010101" pitchFamily="49" charset="-122"/>
                <a:ea typeface="楷体" panose="02010609060101010101" pitchFamily="49" charset="-122"/>
              </a:rPr>
              <a:t>85</a:t>
            </a:r>
            <a:r>
              <a:rPr lang="zh-CN" altLang="en-US" dirty="0" smtClean="0">
                <a:latin typeface="楷体" panose="02010609060101010101" pitchFamily="49" charset="-122"/>
                <a:ea typeface="楷体" panose="02010609060101010101" pitchFamily="49" charset="-122"/>
              </a:rPr>
              <a:t>个，</a:t>
            </a:r>
            <a:r>
              <a:rPr lang="zh-CN" altLang="zh-TW" dirty="0" smtClean="0">
                <a:latin typeface="楷体" panose="02010609060101010101" pitchFamily="49" charset="-122"/>
                <a:ea typeface="楷体" panose="02010609060101010101" pitchFamily="49" charset="-122"/>
              </a:rPr>
              <a:t>其中</a:t>
            </a:r>
            <a:r>
              <a:rPr lang="en-US" altLang="zh-TW" dirty="0">
                <a:latin typeface="楷体" panose="02010609060101010101" pitchFamily="49" charset="-122"/>
                <a:ea typeface="楷体" panose="02010609060101010101" pitchFamily="49" charset="-122"/>
              </a:rPr>
              <a:t>82</a:t>
            </a:r>
            <a:r>
              <a:rPr lang="zh-CN" altLang="zh-TW" dirty="0">
                <a:latin typeface="楷体" panose="02010609060101010101" pitchFamily="49" charset="-122"/>
                <a:ea typeface="楷体" panose="02010609060101010101" pitchFamily="49" charset="-122"/>
              </a:rPr>
              <a:t>个未列出</a:t>
            </a:r>
            <a:r>
              <a:rPr lang="zh-CN" altLang="zh-TW" dirty="0" smtClean="0">
                <a:latin typeface="楷体" panose="02010609060101010101" pitchFamily="49" charset="-122"/>
                <a:ea typeface="楷体" panose="02010609060101010101" pitchFamily="49" charset="-122"/>
              </a:rPr>
              <a:t>任何</a:t>
            </a:r>
            <a:r>
              <a:rPr lang="zh-CN" altLang="en-US" dirty="0" smtClean="0">
                <a:latin typeface="楷体" panose="02010609060101010101" pitchFamily="49" charset="-122"/>
                <a:ea typeface="楷体" panose="02010609060101010101" pitchFamily="49" charset="-122"/>
              </a:rPr>
              <a:t>特殊症状（附加症状）</a:t>
            </a:r>
            <a:r>
              <a:rPr lang="zh-CN" altLang="zh-TW" dirty="0" smtClean="0">
                <a:latin typeface="楷体" panose="02010609060101010101" pitchFamily="49" charset="-122"/>
                <a:ea typeface="楷体" panose="02010609060101010101" pitchFamily="49" charset="-122"/>
              </a:rPr>
              <a:t>。</a:t>
            </a:r>
            <a:endParaRPr lang="zh-TW" altLang="zh-TW"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1133284" y="1729819"/>
            <a:ext cx="2934344" cy="4379476"/>
          </a:xfrm>
          <a:prstGeom prst="rect">
            <a:avLst/>
          </a:prstGeom>
        </p:spPr>
      </p:pic>
      <p:pic>
        <p:nvPicPr>
          <p:cNvPr id="3" name="图片 2"/>
          <p:cNvPicPr>
            <a:picLocks noChangeAspect="1"/>
          </p:cNvPicPr>
          <p:nvPr/>
        </p:nvPicPr>
        <p:blipFill>
          <a:blip r:embed="rId4"/>
          <a:stretch>
            <a:fillRect/>
          </a:stretch>
        </p:blipFill>
        <p:spPr>
          <a:xfrm>
            <a:off x="4638239" y="1729819"/>
            <a:ext cx="2915522" cy="4398580"/>
          </a:xfrm>
          <a:prstGeom prst="rect">
            <a:avLst/>
          </a:prstGeom>
        </p:spPr>
      </p:pic>
    </p:spTree>
    <p:extLst>
      <p:ext uri="{BB962C8B-B14F-4D97-AF65-F5344CB8AC3E}">
        <p14:creationId xmlns:p14="http://schemas.microsoft.com/office/powerpoint/2010/main" val="1373057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Method</a:t>
            </a:r>
            <a:endParaRPr lang="zh-TW" altLang="en-US" sz="3600" b="1" dirty="0">
              <a:latin typeface="Times New Roman" panose="02020603050405020304" pitchFamily="18" charset="0"/>
              <a:cs typeface="Times New Roman" panose="02020603050405020304" pitchFamily="18" charset="0"/>
            </a:endParaRPr>
          </a:p>
        </p:txBody>
      </p:sp>
      <p:sp>
        <p:nvSpPr>
          <p:cNvPr id="10" name="矩形 9"/>
          <p:cNvSpPr/>
          <p:nvPr/>
        </p:nvSpPr>
        <p:spPr>
          <a:xfrm>
            <a:off x="825061" y="1582340"/>
            <a:ext cx="7267903" cy="3693319"/>
          </a:xfrm>
          <a:prstGeom prst="rect">
            <a:avLst/>
          </a:prstGeom>
        </p:spPr>
        <p:txBody>
          <a:bodyPr wrap="square">
            <a:spAutoFit/>
          </a:bodyPr>
          <a:lstStyle/>
          <a:p>
            <a:pPr marL="285750" indent="-285750">
              <a:buFont typeface="Wingdings" panose="05000000000000000000" pitchFamily="2" charset="2"/>
              <a:buChar char="n"/>
            </a:pPr>
            <a:r>
              <a:rPr lang="zh-CN" altLang="en-US" b="0" i="0" dirty="0" smtClean="0">
                <a:effectLst/>
                <a:latin typeface="楷体" panose="02010609060101010101" pitchFamily="49" charset="-122"/>
                <a:ea typeface="楷体" panose="02010609060101010101" pitchFamily="49" charset="-122"/>
              </a:rPr>
              <a:t>在定义某些</a:t>
            </a:r>
            <a:r>
              <a:rPr lang="zh-CN" altLang="en-US" b="0" i="0" dirty="0" smtClean="0">
                <a:effectLst/>
                <a:latin typeface="楷体" panose="02010609060101010101" pitchFamily="49" charset="-122"/>
                <a:ea typeface="楷体" panose="02010609060101010101" pitchFamily="49" charset="-122"/>
              </a:rPr>
              <a:t>诊断标准时</a:t>
            </a:r>
            <a:r>
              <a:rPr lang="zh-CN" altLang="en-US" b="0" i="0" dirty="0" smtClean="0">
                <a:effectLst/>
                <a:latin typeface="楷体" panose="02010609060101010101" pitchFamily="49" charset="-122"/>
                <a:ea typeface="楷体" panose="02010609060101010101" pitchFamily="49" charset="-122"/>
              </a:rPr>
              <a:t>存在的模糊或不确定性</a:t>
            </a:r>
            <a:r>
              <a:rPr lang="zh-CN" altLang="en-US" b="0" i="0" dirty="0" smtClean="0">
                <a:effectLst/>
                <a:latin typeface="楷体" panose="02010609060101010101" pitchFamily="49" charset="-122"/>
                <a:ea typeface="楷体" panose="02010609060101010101" pitchFamily="49" charset="-122"/>
              </a:rPr>
              <a:t>。因为</a:t>
            </a:r>
            <a:r>
              <a:rPr lang="zh-CN" altLang="en-US" b="0" i="0" dirty="0" smtClean="0">
                <a:effectLst/>
                <a:latin typeface="楷体" panose="02010609060101010101" pitchFamily="49" charset="-122"/>
                <a:ea typeface="楷体" panose="02010609060101010101" pitchFamily="49" charset="-122"/>
              </a:rPr>
              <a:t>某些诊断标准描述的症状可能很宽泛</a:t>
            </a:r>
            <a:r>
              <a:rPr lang="zh-CN" altLang="en-US" b="0" i="0" dirty="0" smtClean="0">
                <a:effectLst/>
                <a:latin typeface="楷体" panose="02010609060101010101" pitchFamily="49" charset="-122"/>
                <a:ea typeface="楷体" panose="02010609060101010101" pitchFamily="49" charset="-122"/>
              </a:rPr>
              <a:t>或狠抽象</a:t>
            </a:r>
            <a:r>
              <a:rPr lang="zh-CN" altLang="en-US" b="0" i="0" dirty="0" smtClean="0">
                <a:effectLst/>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导致症状的</a:t>
            </a:r>
            <a:r>
              <a:rPr lang="zh-CN" altLang="en-US" dirty="0" smtClean="0">
                <a:latin typeface="楷体" panose="02010609060101010101" pitchFamily="49" charset="-122"/>
                <a:ea typeface="楷体" panose="02010609060101010101" pitchFamily="49" charset="-122"/>
              </a:rPr>
              <a:t>具体内容</a:t>
            </a:r>
            <a:r>
              <a:rPr lang="zh-CN" altLang="en-US" b="0" i="0" dirty="0" smtClean="0">
                <a:effectLst/>
                <a:latin typeface="楷体" panose="02010609060101010101" pitchFamily="49" charset="-122"/>
                <a:ea typeface="楷体" panose="02010609060101010101" pitchFamily="49" charset="-122"/>
              </a:rPr>
              <a:t>不够明确。</a:t>
            </a:r>
            <a:endParaRPr lang="en-US" altLang="zh-CN" b="0" i="0" dirty="0" smtClean="0">
              <a:effectLst/>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742950" lvl="1" indent="-285750">
              <a:buFont typeface="Wingdings" panose="05000000000000000000" pitchFamily="2" charset="2"/>
              <a:buChar char="ü"/>
            </a:pPr>
            <a:r>
              <a:rPr lang="zh-CN" altLang="en-US" dirty="0">
                <a:latin typeface="楷体" panose="02010609060101010101" pitchFamily="49" charset="-122"/>
                <a:ea typeface="楷体" panose="02010609060101010101" pitchFamily="49" charset="-122"/>
              </a:rPr>
              <a:t>例如，对于神经认知障碍这一</a:t>
            </a:r>
            <a:r>
              <a:rPr lang="zh-CN" altLang="en-US" dirty="0" smtClean="0">
                <a:latin typeface="楷体" panose="02010609060101010101" pitchFamily="49" charset="-122"/>
                <a:ea typeface="楷体" panose="02010609060101010101" pitchFamily="49" charset="-122"/>
              </a:rPr>
              <a:t>疾病，其中一个症状是</a:t>
            </a:r>
            <a:r>
              <a:rPr lang="zh-CN" altLang="en-US" b="0" i="0" dirty="0" smtClean="0">
                <a:effectLst/>
                <a:latin typeface="楷体" panose="02010609060101010101" pitchFamily="49" charset="-122"/>
                <a:ea typeface="楷体" panose="02010609060101010101" pitchFamily="49" charset="-122"/>
              </a:rPr>
              <a:t>“重大认知衰退”，但对于什么是“重大的”认知衰退，却没有给出具体的定义</a:t>
            </a:r>
            <a:endParaRPr lang="en-US" altLang="zh-CN" b="0" i="0" dirty="0" smtClean="0">
              <a:effectLst/>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zh-CN" altLang="en-US" b="0" i="0" dirty="0" smtClean="0">
                <a:effectLst/>
                <a:latin typeface="楷体" panose="02010609060101010101" pitchFamily="49" charset="-122"/>
                <a:ea typeface="楷体" panose="02010609060101010101" pitchFamily="49" charset="-122"/>
              </a:rPr>
              <a:t>因此，在这个项目中</a:t>
            </a:r>
            <a:r>
              <a:rPr lang="zh-CN" altLang="en-US" b="0" i="0" dirty="0" smtClean="0">
                <a:effectLst/>
                <a:latin typeface="楷体" panose="02010609060101010101" pitchFamily="49" charset="-122"/>
                <a:ea typeface="楷体" panose="02010609060101010101" pitchFamily="49" charset="-122"/>
              </a:rPr>
              <a:t>，我们需要</a:t>
            </a:r>
            <a:r>
              <a:rPr lang="zh-CN" altLang="en-US" b="0" i="0" dirty="0" smtClean="0">
                <a:effectLst/>
                <a:latin typeface="楷体" panose="02010609060101010101" pitchFamily="49" charset="-122"/>
                <a:ea typeface="楷体" panose="02010609060101010101" pitchFamily="49" charset="-122"/>
              </a:rPr>
              <a:t>通过参考其他相关的</a:t>
            </a:r>
            <a:r>
              <a:rPr lang="zh-CN" altLang="en-US" b="0" i="0" dirty="0" smtClean="0">
                <a:effectLst/>
                <a:latin typeface="楷体" panose="02010609060101010101" pitchFamily="49" charset="-122"/>
                <a:ea typeface="楷体" panose="02010609060101010101" pitchFamily="49" charset="-122"/>
              </a:rPr>
              <a:t>症状，以及其具体的诊断标准，</a:t>
            </a:r>
            <a:r>
              <a:rPr lang="zh-CN" altLang="en-US" b="0" i="0" dirty="0" smtClean="0">
                <a:effectLst/>
                <a:latin typeface="楷体" panose="02010609060101010101" pitchFamily="49" charset="-122"/>
                <a:ea typeface="楷体" panose="02010609060101010101" pitchFamily="49" charset="-122"/>
              </a:rPr>
              <a:t>来</a:t>
            </a:r>
            <a:r>
              <a:rPr lang="zh-CN" altLang="en-US" b="0" i="0" dirty="0" smtClean="0">
                <a:effectLst/>
                <a:latin typeface="楷体" panose="02010609060101010101" pitchFamily="49" charset="-122"/>
                <a:ea typeface="楷体" panose="02010609060101010101" pitchFamily="49" charset="-122"/>
              </a:rPr>
              <a:t>确定某个诊断标准的</a:t>
            </a:r>
            <a:r>
              <a:rPr lang="zh-CN" altLang="en-US" b="0" i="0" dirty="0" smtClean="0">
                <a:effectLst/>
                <a:latin typeface="楷体" panose="02010609060101010101" pitchFamily="49" charset="-122"/>
                <a:ea typeface="楷体" panose="02010609060101010101" pitchFamily="49" charset="-122"/>
              </a:rPr>
              <a:t>具体内容，以保证分析的一致性</a:t>
            </a:r>
            <a:r>
              <a:rPr lang="zh-CN" altLang="en-US" b="0" i="0" dirty="0" smtClean="0">
                <a:effectLst/>
                <a:latin typeface="楷体" panose="02010609060101010101" pitchFamily="49" charset="-122"/>
                <a:ea typeface="楷体" panose="02010609060101010101" pitchFamily="49" charset="-122"/>
              </a:rPr>
              <a:t>。</a:t>
            </a:r>
            <a:endParaRPr lang="en-US" altLang="zh-CN" b="0" i="0" dirty="0" smtClean="0">
              <a:effectLst/>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endParaRPr lang="en-US" altLang="zh-CN"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rPr>
              <a:t>总的来说，本研究将使用</a:t>
            </a:r>
            <a:r>
              <a:rPr lang="zh-CN" altLang="en-US" b="1" dirty="0" smtClean="0">
                <a:latin typeface="楷体" panose="02010609060101010101" pitchFamily="49" charset="-122"/>
                <a:ea typeface="楷体" panose="02010609060101010101" pitchFamily="49" charset="-122"/>
              </a:rPr>
              <a:t>定性</a:t>
            </a:r>
            <a:r>
              <a:rPr lang="zh-CN" altLang="en-US" b="1" dirty="0">
                <a:latin typeface="楷体" panose="02010609060101010101" pitchFamily="49" charset="-122"/>
                <a:ea typeface="楷体" panose="02010609060101010101" pitchFamily="49" charset="-122"/>
              </a:rPr>
              <a:t>内容</a:t>
            </a:r>
            <a:r>
              <a:rPr lang="zh-CN" altLang="en-US" b="1" dirty="0" smtClean="0">
                <a:latin typeface="楷体" panose="02010609060101010101" pitchFamily="49" charset="-122"/>
                <a:ea typeface="楷体" panose="02010609060101010101" pitchFamily="49" charset="-122"/>
              </a:rPr>
              <a:t>编码和</a:t>
            </a:r>
            <a:r>
              <a:rPr lang="zh-CN" altLang="zh-TW" b="1" dirty="0">
                <a:latin typeface="楷体" panose="02010609060101010101" pitchFamily="49" charset="-122"/>
                <a:ea typeface="楷体" panose="02010609060101010101" pitchFamily="49" charset="-122"/>
                <a:cs typeface="Times New Roman" panose="02020603050405020304" pitchFamily="18" charset="0"/>
              </a:rPr>
              <a:t>自然语言处理</a:t>
            </a:r>
            <a:r>
              <a:rPr lang="en-US" altLang="zh-TW" b="1" dirty="0">
                <a:latin typeface="楷体" panose="02010609060101010101" pitchFamily="49" charset="-122"/>
                <a:ea typeface="楷体" panose="02010609060101010101" pitchFamily="49" charset="-122"/>
                <a:cs typeface="Times New Roman" panose="02020603050405020304" pitchFamily="18" charset="0"/>
              </a:rPr>
              <a:t> (NLP)</a:t>
            </a:r>
            <a:r>
              <a:rPr lang="zh-CN" altLang="en-US" dirty="0" smtClean="0">
                <a:latin typeface="楷体" panose="02010609060101010101" pitchFamily="49" charset="-122"/>
                <a:ea typeface="楷体" panose="02010609060101010101" pitchFamily="49" charset="-122"/>
              </a:rPr>
              <a:t>对</a:t>
            </a:r>
            <a:r>
              <a:rPr lang="zh-CN" altLang="en-US" dirty="0">
                <a:latin typeface="楷体" panose="02010609060101010101" pitchFamily="49" charset="-122"/>
                <a:ea typeface="楷体" panose="02010609060101010101" pitchFamily="49" charset="-122"/>
              </a:rPr>
              <a:t>核心症状进行了内容重叠的检验</a:t>
            </a:r>
            <a:r>
              <a:rPr lang="zh-CN" altLang="en-US" dirty="0" smtClean="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6239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Method</a:t>
            </a:r>
            <a:endParaRPr lang="zh-TW" altLang="en-US" sz="3600" b="1" dirty="0">
              <a:latin typeface="Times New Roman" panose="02020603050405020304" pitchFamily="18" charset="0"/>
              <a:cs typeface="Times New Roman" panose="02020603050405020304" pitchFamily="18" charset="0"/>
            </a:endParaRPr>
          </a:p>
        </p:txBody>
      </p:sp>
      <p:sp>
        <p:nvSpPr>
          <p:cNvPr id="3" name="矩形 2"/>
          <p:cNvSpPr/>
          <p:nvPr/>
        </p:nvSpPr>
        <p:spPr>
          <a:xfrm>
            <a:off x="527304" y="1443841"/>
            <a:ext cx="7754848" cy="3970318"/>
          </a:xfrm>
          <a:prstGeom prst="rect">
            <a:avLst/>
          </a:prstGeom>
        </p:spPr>
        <p:txBody>
          <a:bodyPr wrap="square">
            <a:spAutoFit/>
          </a:bodyPr>
          <a:lstStyle/>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rPr>
              <a:t>用</a:t>
            </a:r>
            <a:r>
              <a:rPr lang="zh-CN" altLang="en-US" b="1" dirty="0" smtClean="0">
                <a:latin typeface="楷体" panose="02010609060101010101" pitchFamily="49" charset="-122"/>
                <a:ea typeface="楷体" panose="02010609060101010101" pitchFamily="49" charset="-122"/>
              </a:rPr>
              <a:t>定性</a:t>
            </a:r>
            <a:r>
              <a:rPr lang="zh-CN" altLang="en-US" b="1" dirty="0">
                <a:latin typeface="楷体" panose="02010609060101010101" pitchFamily="49" charset="-122"/>
                <a:ea typeface="楷体" panose="02010609060101010101" pitchFamily="49" charset="-122"/>
              </a:rPr>
              <a:t>内容</a:t>
            </a:r>
            <a:r>
              <a:rPr lang="zh-CN" altLang="en-US" b="1" dirty="0" smtClean="0">
                <a:latin typeface="楷体" panose="02010609060101010101" pitchFamily="49" charset="-122"/>
                <a:ea typeface="楷体" panose="02010609060101010101" pitchFamily="49" charset="-122"/>
              </a:rPr>
              <a:t>编码</a:t>
            </a:r>
            <a:r>
              <a:rPr lang="zh-CN" altLang="en-US" dirty="0" smtClean="0">
                <a:latin typeface="楷体" panose="02010609060101010101" pitchFamily="49" charset="-122"/>
                <a:ea typeface="楷体" panose="02010609060101010101" pitchFamily="49" charset="-122"/>
              </a:rPr>
              <a:t>对核心症状</a:t>
            </a:r>
            <a:r>
              <a:rPr lang="zh-CN" altLang="en-US" dirty="0">
                <a:latin typeface="楷体" panose="02010609060101010101" pitchFamily="49" charset="-122"/>
                <a:ea typeface="楷体" panose="02010609060101010101" pitchFamily="49" charset="-122"/>
              </a:rPr>
              <a:t>进行了内容重叠</a:t>
            </a:r>
            <a:r>
              <a:rPr lang="zh-CN" altLang="en-US" dirty="0" smtClean="0">
                <a:latin typeface="楷体" panose="02010609060101010101" pitchFamily="49" charset="-122"/>
                <a:ea typeface="楷体" panose="02010609060101010101" pitchFamily="49" charset="-122"/>
              </a:rPr>
              <a:t>的检验。</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rPr>
              <a:t>相同</a:t>
            </a:r>
            <a:r>
              <a:rPr lang="zh-CN" altLang="en-US" dirty="0">
                <a:latin typeface="楷体" panose="02010609060101010101" pitchFamily="49" charset="-122"/>
                <a:ea typeface="楷体" panose="02010609060101010101" pitchFamily="49" charset="-122"/>
              </a:rPr>
              <a:t>的症状被识别并标记为相同</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800100" lvl="1" indent="-342900">
              <a:buFont typeface="+mj-lt"/>
              <a:buAutoNum type="arabicPeriod"/>
            </a:pPr>
            <a:r>
              <a:rPr lang="zh-CN" altLang="en-US" dirty="0" smtClean="0">
                <a:latin typeface="楷体" panose="02010609060101010101" pitchFamily="49" charset="-122"/>
                <a:ea typeface="楷体" panose="02010609060101010101" pitchFamily="49" charset="-122"/>
              </a:rPr>
              <a:t>四名成员对这些概念进行以下步骤</a:t>
            </a:r>
            <a:endParaRPr lang="en-US" altLang="zh-CN" dirty="0" smtClean="0">
              <a:latin typeface="楷体" panose="02010609060101010101" pitchFamily="49" charset="-122"/>
              <a:ea typeface="楷体" panose="02010609060101010101" pitchFamily="49" charset="-122"/>
            </a:endParaRPr>
          </a:p>
          <a:p>
            <a:pPr marL="800100" lvl="1" indent="-342900">
              <a:buFont typeface="+mj-lt"/>
              <a:buAutoNum type="arabicPeriod"/>
            </a:pPr>
            <a:endParaRPr lang="en-US" altLang="zh-CN" dirty="0">
              <a:latin typeface="楷体" panose="02010609060101010101" pitchFamily="49" charset="-122"/>
              <a:ea typeface="楷体" panose="02010609060101010101" pitchFamily="49" charset="-122"/>
            </a:endParaRPr>
          </a:p>
          <a:p>
            <a:pPr marL="1257300" lvl="2" indent="-342900">
              <a:buFont typeface="+mj-lt"/>
              <a:buAutoNum type="alphaLcParenR"/>
            </a:pPr>
            <a:r>
              <a:rPr lang="zh-CN" altLang="en-US" dirty="0" smtClean="0">
                <a:latin typeface="楷体" panose="02010609060101010101" pitchFamily="49" charset="-122"/>
                <a:ea typeface="楷体" panose="02010609060101010101" pitchFamily="49" charset="-122"/>
              </a:rPr>
              <a:t>首先</a:t>
            </a:r>
            <a:r>
              <a:rPr lang="zh-CN" altLang="en-US" dirty="0">
                <a:latin typeface="楷体" panose="02010609060101010101" pitchFamily="49" charset="-122"/>
                <a:ea typeface="楷体" panose="02010609060101010101" pitchFamily="49" charset="-122"/>
              </a:rPr>
              <a:t>，将症状分配到情感、行为、</a:t>
            </a:r>
            <a:r>
              <a:rPr lang="zh-CN" altLang="en-US" dirty="0" smtClean="0">
                <a:latin typeface="楷体" panose="02010609060101010101" pitchFamily="49" charset="-122"/>
                <a:ea typeface="楷体" panose="02010609060101010101" pitchFamily="49" charset="-122"/>
              </a:rPr>
              <a:t>认知或身体症状中，</a:t>
            </a:r>
            <a:endParaRPr lang="en-US" altLang="zh-CN" dirty="0" smtClean="0">
              <a:latin typeface="楷体" panose="02010609060101010101" pitchFamily="49" charset="-122"/>
              <a:ea typeface="楷体" panose="02010609060101010101" pitchFamily="49" charset="-122"/>
            </a:endParaRPr>
          </a:p>
          <a:p>
            <a:pPr marL="1257300" lvl="2" indent="-342900">
              <a:buFont typeface="+mj-lt"/>
              <a:buAutoNum type="alphaLcParenR"/>
            </a:pPr>
            <a:r>
              <a:rPr lang="zh-CN" altLang="en-US" dirty="0" smtClean="0">
                <a:latin typeface="楷体" panose="02010609060101010101" pitchFamily="49" charset="-122"/>
                <a:ea typeface="楷体" panose="02010609060101010101" pitchFamily="49" charset="-122"/>
              </a:rPr>
              <a:t>然后，再</a:t>
            </a:r>
            <a:r>
              <a:rPr lang="zh-CN" altLang="en-US" dirty="0">
                <a:latin typeface="楷体" panose="02010609060101010101" pitchFamily="49" charset="-122"/>
                <a:ea typeface="楷体" panose="02010609060101010101" pitchFamily="49" charset="-122"/>
              </a:rPr>
              <a:t>将</a:t>
            </a:r>
            <a:r>
              <a:rPr lang="zh-CN" altLang="en-US" dirty="0" smtClean="0">
                <a:latin typeface="楷体" panose="02010609060101010101" pitchFamily="49" charset="-122"/>
                <a:ea typeface="楷体" panose="02010609060101010101" pitchFamily="49" charset="-122"/>
              </a:rPr>
              <a:t>症状细分为</a:t>
            </a:r>
            <a:r>
              <a:rPr lang="zh-CN" altLang="en-US" dirty="0">
                <a:latin typeface="楷体" panose="02010609060101010101" pitchFamily="49" charset="-122"/>
                <a:ea typeface="楷体" panose="02010609060101010101" pitchFamily="49" charset="-122"/>
              </a:rPr>
              <a:t>子</a:t>
            </a:r>
            <a:r>
              <a:rPr lang="zh-CN" altLang="en-US" dirty="0" smtClean="0">
                <a:latin typeface="楷体" panose="02010609060101010101" pitchFamily="49" charset="-122"/>
                <a:ea typeface="楷体" panose="02010609060101010101" pitchFamily="49" charset="-122"/>
              </a:rPr>
              <a:t>类别</a:t>
            </a:r>
            <a:endParaRPr lang="en-US" altLang="zh-CN" dirty="0" smtClean="0">
              <a:latin typeface="楷体" panose="02010609060101010101" pitchFamily="49" charset="-122"/>
              <a:ea typeface="楷体" panose="02010609060101010101" pitchFamily="49" charset="-122"/>
            </a:endParaRPr>
          </a:p>
          <a:p>
            <a:pPr marL="1714500" lvl="3" indent="-342900">
              <a:buFont typeface="Wingdings" panose="05000000000000000000" pitchFamily="2" charset="2"/>
              <a:buChar char="ü"/>
            </a:pPr>
            <a:r>
              <a:rPr lang="zh-CN" altLang="en-US" dirty="0" smtClean="0">
                <a:latin typeface="楷体" panose="02010609060101010101" pitchFamily="49" charset="-122"/>
                <a:ea typeface="楷体" panose="02010609060101010101" pitchFamily="49" charset="-122"/>
              </a:rPr>
              <a:t>例如</a:t>
            </a:r>
            <a:r>
              <a:rPr lang="zh-CN" altLang="en-US" dirty="0">
                <a:latin typeface="楷体" panose="02010609060101010101" pitchFamily="49" charset="-122"/>
                <a:ea typeface="楷体" panose="02010609060101010101" pitchFamily="49" charset="-122"/>
              </a:rPr>
              <a:t>，情感症状编码为</a:t>
            </a:r>
            <a:r>
              <a:rPr lang="zh-CN" altLang="en-US" i="1" dirty="0">
                <a:latin typeface="楷体" panose="02010609060101010101" pitchFamily="49" charset="-122"/>
                <a:ea typeface="楷体" panose="02010609060101010101" pitchFamily="49" charset="-122"/>
              </a:rPr>
              <a:t>低情绪、高情绪、波动情绪、焦虑情绪、愤怒情绪和受限制的</a:t>
            </a:r>
            <a:r>
              <a:rPr lang="zh-CN" altLang="en-US" i="1" dirty="0" smtClean="0">
                <a:latin typeface="楷体" panose="02010609060101010101" pitchFamily="49" charset="-122"/>
                <a:ea typeface="楷体" panose="02010609060101010101" pitchFamily="49" charset="-122"/>
              </a:rPr>
              <a:t>情感</a:t>
            </a:r>
            <a:endParaRPr lang="en-US" altLang="zh-CN" i="1" dirty="0" smtClean="0">
              <a:latin typeface="楷体" panose="02010609060101010101" pitchFamily="49" charset="-122"/>
              <a:ea typeface="楷体" panose="02010609060101010101" pitchFamily="49" charset="-122"/>
            </a:endParaRPr>
          </a:p>
          <a:p>
            <a:pPr marL="1257300" lvl="2" indent="-342900">
              <a:buFont typeface="+mj-lt"/>
              <a:buAutoNum type="alphaLcParenR"/>
            </a:pPr>
            <a:r>
              <a:rPr lang="zh-CN" altLang="en-US" dirty="0" smtClean="0">
                <a:latin typeface="楷体" panose="02010609060101010101" pitchFamily="49" charset="-122"/>
                <a:ea typeface="楷体" panose="02010609060101010101" pitchFamily="49" charset="-122"/>
              </a:rPr>
              <a:t>最后，在</a:t>
            </a:r>
            <a:r>
              <a:rPr lang="zh-CN" altLang="en-US" dirty="0">
                <a:latin typeface="楷体" panose="02010609060101010101" pitchFamily="49" charset="-122"/>
                <a:ea typeface="楷体" panose="02010609060101010101" pitchFamily="49" charset="-122"/>
              </a:rPr>
              <a:t>每个子类别中对症状</a:t>
            </a:r>
            <a:r>
              <a:rPr lang="zh-CN" altLang="en-US" dirty="0" smtClean="0">
                <a:latin typeface="楷体" panose="02010609060101010101" pitchFamily="49" charset="-122"/>
                <a:ea typeface="楷体" panose="02010609060101010101" pitchFamily="49" charset="-122"/>
              </a:rPr>
              <a:t>进行内容重叠的编码</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即根据</a:t>
            </a:r>
            <a:r>
              <a:rPr lang="zh-CN" altLang="en-US" dirty="0">
                <a:latin typeface="楷体" panose="02010609060101010101" pitchFamily="49" charset="-122"/>
                <a:ea typeface="楷体" panose="02010609060101010101" pitchFamily="49" charset="-122"/>
              </a:rPr>
              <a:t>一个启发式规则</a:t>
            </a:r>
            <a:r>
              <a:rPr lang="zh-CN" altLang="en-US" dirty="0" smtClean="0">
                <a:latin typeface="楷体" panose="02010609060101010101" pitchFamily="49" charset="-122"/>
                <a:ea typeface="楷体" panose="02010609060101010101" pitchFamily="49" charset="-122"/>
              </a:rPr>
              <a:t>，检验是否多个症状代表同样的主观体验</a:t>
            </a:r>
            <a:endParaRPr lang="en-US" altLang="zh-CN" dirty="0" smtClean="0">
              <a:latin typeface="楷体" panose="02010609060101010101" pitchFamily="49" charset="-122"/>
              <a:ea typeface="楷体" panose="02010609060101010101" pitchFamily="49" charset="-122"/>
            </a:endParaRPr>
          </a:p>
          <a:p>
            <a:pPr marL="1657350" lvl="3" indent="-285750">
              <a:buFont typeface="Wingdings" panose="05000000000000000000" pitchFamily="2" charset="2"/>
              <a:buChar char="ü"/>
            </a:pPr>
            <a:r>
              <a:rPr lang="zh-CN" altLang="en-US" dirty="0" smtClean="0">
                <a:latin typeface="楷体" panose="02010609060101010101" pitchFamily="49" charset="-122"/>
                <a:ea typeface="楷体" panose="02010609060101010101" pitchFamily="49" charset="-122"/>
              </a:rPr>
              <a:t>例如，抑郁</a:t>
            </a:r>
            <a:r>
              <a:rPr lang="zh-CN" altLang="en-US" dirty="0">
                <a:latin typeface="楷体" panose="02010609060101010101" pitchFamily="49" charset="-122"/>
                <a:ea typeface="楷体" panose="02010609060101010101" pitchFamily="49" charset="-122"/>
              </a:rPr>
              <a:t>情绪与低</a:t>
            </a:r>
            <a:r>
              <a:rPr lang="zh-CN" altLang="en-US" dirty="0" smtClean="0">
                <a:latin typeface="楷体" panose="02010609060101010101" pitchFamily="49" charset="-122"/>
                <a:ea typeface="楷体" panose="02010609060101010101" pitchFamily="49" charset="-122"/>
              </a:rPr>
              <a:t>情绪被认为是</a:t>
            </a:r>
            <a:r>
              <a:rPr lang="zh-CN" altLang="en-US" dirty="0">
                <a:latin typeface="楷体" panose="02010609060101010101" pitchFamily="49" charset="-122"/>
                <a:ea typeface="楷体" panose="02010609060101010101" pitchFamily="49" charset="-122"/>
              </a:rPr>
              <a:t>同样的</a:t>
            </a:r>
            <a:r>
              <a:rPr lang="zh-CN" altLang="en-US" dirty="0" smtClean="0">
                <a:latin typeface="楷体" panose="02010609060101010101" pitchFamily="49" charset="-122"/>
                <a:ea typeface="楷体" panose="02010609060101010101" pitchFamily="49" charset="-122"/>
              </a:rPr>
              <a:t>主观体验</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rPr>
              <a:t>整个过程被重复了超过</a:t>
            </a:r>
            <a:r>
              <a:rPr lang="en-US" altLang="zh-CN" dirty="0" smtClean="0">
                <a:latin typeface="楷体" panose="02010609060101010101" pitchFamily="49" charset="-122"/>
                <a:ea typeface="楷体" panose="02010609060101010101" pitchFamily="49" charset="-122"/>
              </a:rPr>
              <a:t>90</a:t>
            </a:r>
            <a:r>
              <a:rPr lang="zh-CN" altLang="en-US" dirty="0" smtClean="0">
                <a:latin typeface="楷体" panose="02010609060101010101" pitchFamily="49" charset="-122"/>
                <a:ea typeface="楷体" panose="02010609060101010101" pitchFamily="49" charset="-122"/>
              </a:rPr>
              <a:t>次</a:t>
            </a:r>
            <a:endParaRPr lang="zh-TW"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25622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79408" y="0"/>
            <a:ext cx="3212592" cy="6858000"/>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DSM - 5</a:t>
            </a:r>
            <a:endParaRPr lang="zh-TW" altLang="en-US" sz="6000" dirty="0"/>
          </a:p>
        </p:txBody>
      </p:sp>
      <p:sp>
        <p:nvSpPr>
          <p:cNvPr id="9" name="矩形 8"/>
          <p:cNvSpPr/>
          <p:nvPr/>
        </p:nvSpPr>
        <p:spPr>
          <a:xfrm>
            <a:off x="0" y="6291072"/>
            <a:ext cx="1054608"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0"/>
            <a:ext cx="3941064" cy="566928"/>
          </a:xfrm>
          <a:prstGeom prst="rect">
            <a:avLst/>
          </a:prstGeom>
          <a:gradFill flip="none" rotWithShape="1">
            <a:gsLst>
              <a:gs pos="0">
                <a:srgbClr val="005B70"/>
              </a:gs>
              <a:gs pos="100000">
                <a:srgbClr val="74AA9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smtClean="0">
                <a:latin typeface="Times New Roman" panose="02020603050405020304" pitchFamily="18" charset="0"/>
                <a:cs typeface="Times New Roman" panose="02020603050405020304" pitchFamily="18" charset="0"/>
              </a:rPr>
              <a:t>Method</a:t>
            </a:r>
            <a:endParaRPr lang="zh-TW" altLang="en-US" sz="3600" b="1" dirty="0">
              <a:latin typeface="Times New Roman" panose="02020603050405020304" pitchFamily="18" charset="0"/>
              <a:cs typeface="Times New Roman" panose="02020603050405020304" pitchFamily="18" charset="0"/>
            </a:endParaRPr>
          </a:p>
        </p:txBody>
      </p:sp>
      <p:sp>
        <p:nvSpPr>
          <p:cNvPr id="6" name="矩形 5"/>
          <p:cNvSpPr/>
          <p:nvPr/>
        </p:nvSpPr>
        <p:spPr>
          <a:xfrm>
            <a:off x="740981" y="1582340"/>
            <a:ext cx="7320454" cy="3693319"/>
          </a:xfrm>
          <a:prstGeom prst="rect">
            <a:avLst/>
          </a:prstGeom>
        </p:spPr>
        <p:txBody>
          <a:bodyPr wrap="square">
            <a:spAutoFit/>
          </a:bodyPr>
          <a:lstStyle/>
          <a:p>
            <a:pPr marL="285750" indent="-285750">
              <a:buFont typeface="Wingdings" panose="05000000000000000000" pitchFamily="2" charset="2"/>
              <a:buChar char="n"/>
            </a:pPr>
            <a:r>
              <a:rPr lang="zh-CN" altLang="en-US" dirty="0" smtClean="0">
                <a:latin typeface="楷体" panose="02010609060101010101" pitchFamily="49" charset="-122"/>
                <a:ea typeface="楷体" panose="02010609060101010101" pitchFamily="49" charset="-122"/>
                <a:cs typeface="Times New Roman" panose="02020603050405020304" pitchFamily="18" charset="0"/>
              </a:rPr>
              <a:t>用</a:t>
            </a:r>
            <a:r>
              <a:rPr lang="zh-CN" altLang="zh-TW" b="1" dirty="0" smtClean="0">
                <a:latin typeface="楷体" panose="02010609060101010101" pitchFamily="49" charset="-122"/>
                <a:ea typeface="楷体" panose="02010609060101010101" pitchFamily="49" charset="-122"/>
                <a:cs typeface="Times New Roman" panose="02020603050405020304" pitchFamily="18" charset="0"/>
              </a:rPr>
              <a:t>自然语言处理</a:t>
            </a:r>
            <a:r>
              <a:rPr lang="en-US" altLang="zh-TW" b="1" dirty="0" smtClean="0">
                <a:effectLst/>
                <a:latin typeface="楷体" panose="02010609060101010101" pitchFamily="49" charset="-122"/>
                <a:ea typeface="楷体" panose="02010609060101010101" pitchFamily="49" charset="-122"/>
                <a:cs typeface="Times New Roman" panose="02020603050405020304" pitchFamily="18" charset="0"/>
              </a:rPr>
              <a:t> </a:t>
            </a:r>
            <a:r>
              <a:rPr lang="en-US" altLang="zh-TW" b="1" dirty="0" smtClean="0">
                <a:effectLst/>
                <a:latin typeface="楷体" panose="02010609060101010101" pitchFamily="49" charset="-122"/>
                <a:ea typeface="楷体" panose="02010609060101010101" pitchFamily="49" charset="-122"/>
                <a:cs typeface="Times New Roman" panose="02020603050405020304" pitchFamily="18" charset="0"/>
              </a:rPr>
              <a:t>(NLP) </a:t>
            </a:r>
            <a:r>
              <a:rPr lang="zh-CN" altLang="zh-TW" dirty="0">
                <a:latin typeface="楷体" panose="02010609060101010101" pitchFamily="49" charset="-122"/>
                <a:ea typeface="楷体" panose="02010609060101010101" pitchFamily="49" charset="-122"/>
                <a:cs typeface="Times New Roman" panose="02020603050405020304" pitchFamily="18" charset="0"/>
              </a:rPr>
              <a:t>来识别可能遗漏的任何语义匹配。</a:t>
            </a:r>
            <a:r>
              <a:rPr lang="zh-CN" altLang="zh-TW" dirty="0" smtClean="0">
                <a:effectLst/>
                <a:latin typeface="楷体" panose="02010609060101010101" pitchFamily="49" charset="-122"/>
                <a:ea typeface="楷体" panose="02010609060101010101" pitchFamily="49" charset="-122"/>
                <a:cs typeface="Times New Roman" panose="02020603050405020304" pitchFamily="18" charset="0"/>
              </a:rPr>
              <a:t> </a:t>
            </a:r>
            <a:endParaRPr lang="en-US" altLang="zh-CN" dirty="0" smtClean="0">
              <a:effectLst/>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smtClean="0">
              <a:effectLst/>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建立一</a:t>
            </a:r>
            <a:r>
              <a:rPr lang="zh-CN" altLang="zh-TW" dirty="0">
                <a:latin typeface="楷体" panose="02010609060101010101" pitchFamily="49" charset="-122"/>
                <a:ea typeface="楷体" panose="02010609060101010101" pitchFamily="49" charset="-122"/>
                <a:cs typeface="Times New Roman" panose="02020603050405020304" pitchFamily="18" charset="0"/>
              </a:rPr>
              <a:t>个计算模型</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来评估</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两</a:t>
            </a:r>
            <a:r>
              <a:rPr lang="zh-CN" altLang="zh-TW" dirty="0">
                <a:latin typeface="楷体" panose="02010609060101010101" pitchFamily="49" charset="-122"/>
                <a:ea typeface="楷体" panose="02010609060101010101" pitchFamily="49" charset="-122"/>
                <a:cs typeface="Times New Roman" panose="02020603050405020304" pitchFamily="18" charset="0"/>
              </a:rPr>
              <a:t>个症状</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在语义相似性</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中的相对</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距离</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TW" dirty="0">
                <a:latin typeface="楷体" panose="02010609060101010101" pitchFamily="49" charset="-122"/>
                <a:ea typeface="楷体" panose="02010609060101010101" pitchFamily="49" charset="-122"/>
                <a:cs typeface="Times New Roman" panose="02020603050405020304" pitchFamily="18" charset="0"/>
              </a:rPr>
              <a:t>确定它们何时具有相同的含义</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dirty="0">
              <a:effectLst/>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过滤掉</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已经被认为是</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相同的</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症状</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对”后</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使用</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该模型</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的</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预</a:t>
            </a:r>
            <a:r>
              <a:rPr lang="zh-CN" altLang="zh-TW" dirty="0">
                <a:latin typeface="楷体" panose="02010609060101010101" pitchFamily="49" charset="-122"/>
                <a:ea typeface="楷体" panose="02010609060101010101" pitchFamily="49" charset="-122"/>
                <a:cs typeface="Times New Roman" panose="02020603050405020304" pitchFamily="18" charset="0"/>
              </a:rPr>
              <a:t>训练模型对剩余的</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可能</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症状对</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进行</a:t>
            </a:r>
            <a:r>
              <a:rPr lang="zh-CN" altLang="zh-TW" dirty="0">
                <a:latin typeface="楷体" panose="02010609060101010101" pitchFamily="49" charset="-122"/>
                <a:ea typeface="楷体" panose="02010609060101010101" pitchFamily="49" charset="-122"/>
                <a:cs typeface="Times New Roman" panose="02020603050405020304" pitchFamily="18" charset="0"/>
              </a:rPr>
              <a:t>评分。</a:t>
            </a:r>
            <a:r>
              <a:rPr lang="zh-CN" altLang="zh-TW" dirty="0" smtClean="0">
                <a:effectLst/>
                <a:latin typeface="楷体" panose="02010609060101010101" pitchFamily="49" charset="-122"/>
                <a:ea typeface="楷体" panose="02010609060101010101" pitchFamily="49" charset="-122"/>
                <a:cs typeface="Times New Roman" panose="02020603050405020304" pitchFamily="18" charset="0"/>
              </a:rPr>
              <a:t> </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使用</a:t>
            </a:r>
            <a:r>
              <a:rPr lang="zh-CN" altLang="zh-TW" dirty="0">
                <a:latin typeface="楷体" panose="02010609060101010101" pitchFamily="49" charset="-122"/>
                <a:ea typeface="楷体" panose="02010609060101010101" pitchFamily="49" charset="-122"/>
                <a:cs typeface="Times New Roman" panose="02020603050405020304" pitchFamily="18" charset="0"/>
              </a:rPr>
              <a:t>五重交叉验证框架来评估模型的性能。</a:t>
            </a:r>
            <a:r>
              <a:rPr lang="zh-CN" altLang="zh-TW" dirty="0" smtClean="0">
                <a:effectLst/>
                <a:latin typeface="楷体" panose="02010609060101010101" pitchFamily="49" charset="-122"/>
                <a:ea typeface="楷体" panose="02010609060101010101" pitchFamily="49" charset="-122"/>
                <a:cs typeface="Times New Roman" panose="02020603050405020304" pitchFamily="18" charset="0"/>
              </a:rPr>
              <a:t> </a:t>
            </a:r>
            <a:endParaRPr lang="en-US" altLang="zh-CN" dirty="0" smtClean="0">
              <a:effectLst/>
              <a:latin typeface="楷体" panose="02010609060101010101" pitchFamily="49" charset="-122"/>
              <a:ea typeface="楷体" panose="02010609060101010101" pitchFamily="49" charset="-122"/>
              <a:cs typeface="Times New Roman" panose="02020603050405020304" pitchFamily="18" charset="0"/>
            </a:endParaRPr>
          </a:p>
          <a:p>
            <a:pPr marL="1200150" lvl="2" indent="-285750">
              <a:buFont typeface="Wingdings" panose="05000000000000000000" pitchFamily="2" charset="2"/>
              <a:buChar char="ü"/>
            </a:pPr>
            <a:r>
              <a:rPr lang="zh-CN" altLang="en-US" i="1" dirty="0" smtClean="0">
                <a:latin typeface="楷体" panose="02010609060101010101" pitchFamily="49" charset="-122"/>
                <a:ea typeface="楷体" panose="02010609060101010101" pitchFamily="49" charset="-122"/>
              </a:rPr>
              <a:t>将</a:t>
            </a:r>
            <a:r>
              <a:rPr lang="zh-CN" altLang="en-US" i="1" dirty="0">
                <a:latin typeface="楷体" panose="02010609060101010101" pitchFamily="49" charset="-122"/>
                <a:ea typeface="楷体" panose="02010609060101010101" pitchFamily="49" charset="-122"/>
              </a:rPr>
              <a:t>数据集划分为五个等分，每次将其中四个作为训练集，一个作为验证集，进行五次模型训练和验证，以评估模型的</a:t>
            </a:r>
            <a:r>
              <a:rPr lang="zh-CN" altLang="en-US" i="1" dirty="0" smtClean="0">
                <a:latin typeface="楷体" panose="02010609060101010101" pitchFamily="49" charset="-122"/>
                <a:ea typeface="楷体" panose="02010609060101010101" pitchFamily="49" charset="-122"/>
              </a:rPr>
              <a:t>性能</a:t>
            </a:r>
            <a:endParaRPr lang="en-US" altLang="zh-CN" i="1" dirty="0" smtClean="0">
              <a:latin typeface="楷体" panose="02010609060101010101" pitchFamily="49" charset="-122"/>
              <a:ea typeface="楷体" panose="02010609060101010101" pitchFamily="49" charset="-122"/>
              <a:cs typeface="Times New Roman" panose="02020603050405020304" pitchFamily="18" charset="0"/>
            </a:endParaRPr>
          </a:p>
          <a:p>
            <a:pPr marL="800100" lvl="1" indent="-342900">
              <a:buFont typeface="+mj-lt"/>
              <a:buAutoNum type="arabicPeriod"/>
            </a:pPr>
            <a:r>
              <a:rPr lang="zh-CN" altLang="zh-TW" dirty="0" smtClean="0">
                <a:latin typeface="楷体" panose="02010609060101010101" pitchFamily="49" charset="-122"/>
                <a:ea typeface="楷体" panose="02010609060101010101" pitchFamily="49" charset="-122"/>
                <a:cs typeface="Times New Roman" panose="02020603050405020304" pitchFamily="18" charset="0"/>
              </a:rPr>
              <a:t>两位研究人员手动检查了语义相似性得分最高的前</a:t>
            </a:r>
            <a:r>
              <a:rPr lang="en-US" altLang="zh-TW" dirty="0" smtClean="0">
                <a:effectLst/>
                <a:latin typeface="楷体" panose="02010609060101010101" pitchFamily="49" charset="-122"/>
                <a:ea typeface="楷体" panose="02010609060101010101" pitchFamily="49" charset="-122"/>
                <a:cs typeface="Times New Roman" panose="02020603050405020304" pitchFamily="18" charset="0"/>
              </a:rPr>
              <a:t> 1000 </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对</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症状</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是否有其他匹配项，</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最终</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确定了</a:t>
            </a:r>
            <a:r>
              <a:rPr lang="en-US" altLang="zh-TW" dirty="0" smtClean="0">
                <a:effectLst/>
                <a:latin typeface="楷体" panose="02010609060101010101" pitchFamily="49" charset="-122"/>
                <a:ea typeface="楷体" panose="02010609060101010101" pitchFamily="49" charset="-122"/>
                <a:cs typeface="Times New Roman" panose="02020603050405020304" pitchFamily="18" charset="0"/>
              </a:rPr>
              <a:t> 26 </a:t>
            </a:r>
            <a:r>
              <a:rPr lang="zh-CN" altLang="zh-TW" dirty="0" smtClean="0">
                <a:latin typeface="楷体" panose="02010609060101010101" pitchFamily="49" charset="-122"/>
                <a:ea typeface="楷体" panose="02010609060101010101" pitchFamily="49" charset="-122"/>
                <a:cs typeface="Times New Roman" panose="02020603050405020304" pitchFamily="18" charset="0"/>
              </a:rPr>
              <a:t>个新的匹配症状对</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，一共</a:t>
            </a:r>
            <a:r>
              <a:rPr lang="en-US" altLang="zh-TW" dirty="0">
                <a:latin typeface="楷体" panose="02010609060101010101" pitchFamily="49" charset="-122"/>
                <a:ea typeface="楷体" panose="02010609060101010101" pitchFamily="49" charset="-122"/>
                <a:cs typeface="Times New Roman" panose="02020603050405020304" pitchFamily="18" charset="0"/>
              </a:rPr>
              <a:t>3,096 </a:t>
            </a:r>
            <a:r>
              <a:rPr lang="zh-CN" altLang="zh-TW" dirty="0">
                <a:latin typeface="楷体" panose="02010609060101010101" pitchFamily="49" charset="-122"/>
                <a:ea typeface="楷体" panose="02010609060101010101" pitchFamily="49" charset="-122"/>
                <a:cs typeface="Times New Roman" panose="02020603050405020304" pitchFamily="18" charset="0"/>
              </a:rPr>
              <a:t>个匹配的症状对。</a:t>
            </a:r>
            <a:r>
              <a:rPr lang="zh-CN" altLang="zh-TW" dirty="0" smtClean="0">
                <a:effectLst/>
                <a:latin typeface="楷体" panose="02010609060101010101" pitchFamily="49" charset="-122"/>
                <a:ea typeface="楷体" panose="02010609060101010101" pitchFamily="49" charset="-122"/>
                <a:cs typeface="Times New Roman" panose="02020603050405020304" pitchFamily="18" charset="0"/>
              </a:rPr>
              <a:t> </a:t>
            </a:r>
            <a:endParaRPr lang="en-US" altLang="zh-CN" dirty="0" smtClean="0">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8681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1928</Words>
  <Application>Microsoft Office PowerPoint</Application>
  <PresentationFormat>宽屏</PresentationFormat>
  <Paragraphs>171</Paragraphs>
  <Slides>18</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PMingLiU</vt:lpstr>
      <vt:lpstr>PMingLiU</vt:lpstr>
      <vt:lpstr>楷体</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40</cp:revision>
  <dcterms:created xsi:type="dcterms:W3CDTF">2023-03-31T07:27:35Z</dcterms:created>
  <dcterms:modified xsi:type="dcterms:W3CDTF">2023-04-05T12:22:27Z</dcterms:modified>
</cp:coreProperties>
</file>