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627" r:id="rId3"/>
    <p:sldId id="628" r:id="rId5"/>
    <p:sldId id="258" r:id="rId6"/>
    <p:sldId id="259" r:id="rId7"/>
    <p:sldId id="664" r:id="rId8"/>
    <p:sldId id="665" r:id="rId9"/>
    <p:sldId id="264" r:id="rId10"/>
    <p:sldId id="663" r:id="rId11"/>
    <p:sldId id="271" r:id="rId12"/>
    <p:sldId id="681" r:id="rId13"/>
    <p:sldId id="685" r:id="rId14"/>
    <p:sldId id="617" r:id="rId15"/>
    <p:sldId id="466" r:id="rId16"/>
    <p:sldId id="657" r:id="rId17"/>
    <p:sldId id="683" r:id="rId18"/>
    <p:sldId id="684" r:id="rId19"/>
    <p:sldId id="654" r:id="rId20"/>
    <p:sldId id="686" r:id="rId21"/>
    <p:sldId id="687" r:id="rId22"/>
    <p:sldId id="688" r:id="rId23"/>
    <p:sldId id="689" r:id="rId24"/>
    <p:sldId id="690" r:id="rId25"/>
    <p:sldId id="691" r:id="rId26"/>
    <p:sldId id="692" r:id="rId27"/>
    <p:sldId id="693" r:id="rId28"/>
    <p:sldId id="694" r:id="rId29"/>
    <p:sldId id="695" r:id="rId30"/>
    <p:sldId id="696" r:id="rId31"/>
    <p:sldId id="697" r:id="rId32"/>
    <p:sldId id="698" r:id="rId33"/>
    <p:sldId id="699" r:id="rId34"/>
    <p:sldId id="701" r:id="rId35"/>
    <p:sldId id="700" r:id="rId36"/>
    <p:sldId id="288" r:id="rId37"/>
  </p:sldIdLst>
  <p:sldSz cx="9144000" cy="5143500" type="screen16x9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1599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orient="horz" pos="2036" userDrawn="1">
          <p15:clr>
            <a:srgbClr val="A4A3A4"/>
          </p15:clr>
        </p15:guide>
        <p15:guide id="6" pos="25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006599"/>
    <a:srgbClr val="D9D9D9"/>
    <a:srgbClr val="B8D8E8"/>
    <a:srgbClr val="568D11"/>
    <a:srgbClr val="1A74CC"/>
    <a:srgbClr val="70BA16"/>
    <a:srgbClr val="82D81A"/>
    <a:srgbClr val="61A113"/>
    <a:srgbClr val="E09320"/>
    <a:srgbClr val="4A9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BC34494-4B11-4B93-8660-06D00F74E9C7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18DCAD5B-C65F-4C67-B030-B129BA843CD3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88958C22-F43E-4134-9F22-527CC38112FD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74DEF4B2-CD7B-48D5-A11B-0FE2452CEAF6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13" autoAdjust="0"/>
  </p:normalViewPr>
  <p:slideViewPr>
    <p:cSldViewPr showGuides="1">
      <p:cViewPr varScale="1">
        <p:scale>
          <a:sx n="91" d="100"/>
          <a:sy n="91" d="100"/>
        </p:scale>
        <p:origin x="573" y="39"/>
      </p:cViewPr>
      <p:guideLst>
        <p:guide orient="horz" pos="1599"/>
        <p:guide pos="2880"/>
        <p:guide orient="horz" pos="2036"/>
        <p:guide pos="25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2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5C004-A9D4-4858-99EC-F4CCE56E2FE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大家好，我们组复现的文献是</a:t>
            </a:r>
            <a:r>
              <a:rPr lang="en-US" altLang="zh-CN"/>
              <a:t>2025</a:t>
            </a:r>
            <a:r>
              <a:rPr lang="zh-CN" altLang="en-US"/>
              <a:t>年发表在</a:t>
            </a:r>
            <a:r>
              <a:rPr lang="en-US" altLang="zh-CN"/>
              <a:t> Collabra: Psychology </a:t>
            </a:r>
            <a:r>
              <a:rPr lang="zh-CN" altLang="en-US"/>
              <a:t>上的一篇研究，题目是《贪婪的人如何应对错过的折扣：不知足与不作为惰性》。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olidFill>
                  <a:schemeClr val="tx1"/>
                </a:solidFill>
              </a:rPr>
              <a:t>bruceR </a:t>
            </a:r>
            <a:r>
              <a:rPr lang="zh-CN" altLang="en-US" sz="1800">
                <a:solidFill>
                  <a:schemeClr val="tx1"/>
                </a:solidFill>
              </a:rPr>
              <a:t>是一个为行为科学研究设计的</a:t>
            </a:r>
            <a:r>
              <a:rPr lang="en-US" altLang="zh-CN" sz="1800">
                <a:solidFill>
                  <a:schemeClr val="tx1"/>
                </a:solidFill>
              </a:rPr>
              <a:t> R </a:t>
            </a:r>
            <a:r>
              <a:rPr lang="zh-CN" altLang="en-US" sz="1800">
                <a:solidFill>
                  <a:schemeClr val="tx1"/>
                </a:solidFill>
              </a:rPr>
              <a:t>包，提供一站式统计分析功能。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它集成了常用分析方法（如中介、调节、回归、多层模型），语法简洁，便于快速建模与结果输出。在这个研究中，用于多层调节中介模型。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bruceR </a:t>
            </a:r>
            <a:r>
              <a:rPr lang="zh-CN" altLang="en-US" sz="1800">
                <a:solidFill>
                  <a:schemeClr val="tx1"/>
                </a:solidFill>
              </a:rPr>
              <a:t>包中的</a:t>
            </a:r>
            <a:r>
              <a:rPr lang="en-US" altLang="zh-CN" sz="1800">
                <a:solidFill>
                  <a:schemeClr val="tx1"/>
                </a:solidFill>
              </a:rPr>
              <a:t> process() </a:t>
            </a:r>
            <a:r>
              <a:rPr lang="zh-CN" altLang="en-US" sz="1800">
                <a:solidFill>
                  <a:schemeClr val="tx1"/>
                </a:solidFill>
              </a:rPr>
              <a:t>函数，是用于在</a:t>
            </a:r>
            <a:r>
              <a:rPr lang="en-US" altLang="zh-CN" sz="1800">
                <a:solidFill>
                  <a:schemeClr val="tx1"/>
                </a:solidFill>
              </a:rPr>
              <a:t> R </a:t>
            </a:r>
            <a:r>
              <a:rPr lang="zh-CN" altLang="en-US" sz="1800">
                <a:solidFill>
                  <a:schemeClr val="tx1"/>
                </a:solidFill>
              </a:rPr>
              <a:t>中简化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调节效应（</a:t>
            </a:r>
            <a:r>
              <a:rPr lang="en-US" altLang="zh-CN" sz="1800">
                <a:solidFill>
                  <a:schemeClr val="tx1"/>
                </a:solidFill>
              </a:rPr>
              <a:t>moderation</a:t>
            </a:r>
            <a:r>
              <a:rPr lang="zh-CN" altLang="en-US" sz="1800">
                <a:solidFill>
                  <a:schemeClr val="tx1"/>
                </a:solidFill>
              </a:rPr>
              <a:t>）、中介效应（</a:t>
            </a:r>
            <a:r>
              <a:rPr lang="en-US" altLang="zh-CN" sz="1800">
                <a:solidFill>
                  <a:schemeClr val="tx1"/>
                </a:solidFill>
              </a:rPr>
              <a:t>mediation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以及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调节中介效应（</a:t>
            </a:r>
            <a:r>
              <a:rPr lang="en-US" altLang="zh-CN" sz="1800">
                <a:solidFill>
                  <a:schemeClr val="tx1"/>
                </a:solidFill>
              </a:rPr>
              <a:t>moderated mediation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分析的函数，灵感来源于</a:t>
            </a:r>
            <a:r>
              <a:rPr lang="en-US" altLang="zh-CN" sz="1800">
                <a:solidFill>
                  <a:schemeClr val="tx1"/>
                </a:solidFill>
              </a:rPr>
              <a:t> Andrew Hayes </a:t>
            </a:r>
            <a:r>
              <a:rPr lang="zh-CN" altLang="en-US" sz="1800">
                <a:solidFill>
                  <a:schemeClr val="tx1"/>
                </a:solidFill>
              </a:rPr>
              <a:t>的</a:t>
            </a:r>
            <a:r>
              <a:rPr lang="en-US" altLang="zh-CN" sz="1800">
                <a:solidFill>
                  <a:schemeClr val="tx1"/>
                </a:solidFill>
              </a:rPr>
              <a:t> SPSS/Macro </a:t>
            </a:r>
            <a:r>
              <a:rPr lang="zh-CN" altLang="en-US" sz="1800">
                <a:solidFill>
                  <a:schemeClr val="tx1"/>
                </a:solidFill>
              </a:rPr>
              <a:t>工具</a:t>
            </a:r>
            <a:r>
              <a:rPr lang="en-US" altLang="zh-CN" sz="1800">
                <a:solidFill>
                  <a:schemeClr val="tx1"/>
                </a:solidFill>
              </a:rPr>
              <a:t> PROCESS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参数名</a:t>
            </a:r>
            <a:r>
              <a:rPr lang="en-US" altLang="zh-CN" sz="1800">
                <a:solidFill>
                  <a:schemeClr val="tx1"/>
                </a:solidFill>
              </a:rPr>
              <a:t>	</a:t>
            </a:r>
            <a:r>
              <a:rPr lang="zh-CN" altLang="en-US" sz="1800">
                <a:solidFill>
                  <a:schemeClr val="tx1"/>
                </a:solidFill>
              </a:rPr>
              <a:t>含义与功能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data	</a:t>
            </a:r>
            <a:r>
              <a:rPr lang="zh-CN" altLang="en-US" sz="1800">
                <a:solidFill>
                  <a:schemeClr val="tx1"/>
                </a:solidFill>
              </a:rPr>
              <a:t>输入的数据框（</a:t>
            </a:r>
            <a:r>
              <a:rPr lang="en-US" altLang="zh-CN" sz="1800">
                <a:solidFill>
                  <a:schemeClr val="tx1"/>
                </a:solidFill>
              </a:rPr>
              <a:t>data frame</a:t>
            </a:r>
            <a:r>
              <a:rPr lang="zh-CN" altLang="en-US" sz="1800">
                <a:solidFill>
                  <a:schemeClr val="tx1"/>
                </a:solidFill>
              </a:rPr>
              <a:t>），必须包含所有变量及聚类标识符。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y	</a:t>
            </a:r>
            <a:r>
              <a:rPr lang="zh-CN" altLang="en-US" sz="1800">
                <a:solidFill>
                  <a:schemeClr val="tx1"/>
                </a:solidFill>
              </a:rPr>
              <a:t>因变量（</a:t>
            </a:r>
            <a:r>
              <a:rPr lang="en-US" altLang="zh-CN" sz="1800">
                <a:solidFill>
                  <a:schemeClr val="tx1"/>
                </a:solidFill>
              </a:rPr>
              <a:t>dependent variable</a:t>
            </a:r>
            <a:r>
              <a:rPr lang="zh-CN" altLang="en-US" sz="1800">
                <a:solidFill>
                  <a:schemeClr val="tx1"/>
                </a:solidFill>
              </a:rPr>
              <a:t>）的列名字符串，例如</a:t>
            </a:r>
            <a:r>
              <a:rPr lang="en-US" altLang="zh-CN" sz="1800">
                <a:solidFill>
                  <a:schemeClr val="tx1"/>
                </a:solidFill>
              </a:rPr>
              <a:t> "purchase.z"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x	</a:t>
            </a:r>
            <a:r>
              <a:rPr lang="zh-CN" altLang="en-US" sz="1800">
                <a:solidFill>
                  <a:schemeClr val="tx1"/>
                </a:solidFill>
              </a:rPr>
              <a:t>自变量（</a:t>
            </a:r>
            <a:r>
              <a:rPr lang="en-US" altLang="zh-CN" sz="1800">
                <a:solidFill>
                  <a:schemeClr val="tx1"/>
                </a:solidFill>
              </a:rPr>
              <a:t>independent variable</a:t>
            </a:r>
            <a:r>
              <a:rPr lang="zh-CN" altLang="en-US" sz="1800">
                <a:solidFill>
                  <a:schemeClr val="tx1"/>
                </a:solidFill>
              </a:rPr>
              <a:t>）的列名字符串，例如</a:t>
            </a:r>
            <a:r>
              <a:rPr lang="en-US" altLang="zh-CN" sz="1800">
                <a:solidFill>
                  <a:schemeClr val="tx1"/>
                </a:solidFill>
              </a:rPr>
              <a:t> "difference"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meds	</a:t>
            </a:r>
            <a:r>
              <a:rPr lang="zh-CN" altLang="en-US" sz="1800">
                <a:solidFill>
                  <a:schemeClr val="tx1"/>
                </a:solidFill>
              </a:rPr>
              <a:t>中介变量（</a:t>
            </a:r>
            <a:r>
              <a:rPr lang="en-US" altLang="zh-CN" sz="1800">
                <a:solidFill>
                  <a:schemeClr val="tx1"/>
                </a:solidFill>
              </a:rPr>
              <a:t>mediators</a:t>
            </a:r>
            <a:r>
              <a:rPr lang="zh-CN" altLang="en-US" sz="1800">
                <a:solidFill>
                  <a:schemeClr val="tx1"/>
                </a:solidFill>
              </a:rPr>
              <a:t>）的列名向量，支持一个或多个中介变量，例如</a:t>
            </a:r>
            <a:r>
              <a:rPr lang="en-US" altLang="zh-CN" sz="1800">
                <a:solidFill>
                  <a:schemeClr val="tx1"/>
                </a:solidFill>
              </a:rPr>
              <a:t> c("valuation.z")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mods	</a:t>
            </a:r>
            <a:r>
              <a:rPr lang="zh-CN" altLang="en-US" sz="1800">
                <a:solidFill>
                  <a:schemeClr val="tx1"/>
                </a:solidFill>
              </a:rPr>
              <a:t>调节变量（</a:t>
            </a:r>
            <a:r>
              <a:rPr lang="en-US" altLang="zh-CN" sz="1800">
                <a:solidFill>
                  <a:schemeClr val="tx1"/>
                </a:solidFill>
              </a:rPr>
              <a:t>moderators</a:t>
            </a:r>
            <a:r>
              <a:rPr lang="zh-CN" altLang="en-US" sz="1800">
                <a:solidFill>
                  <a:schemeClr val="tx1"/>
                </a:solidFill>
              </a:rPr>
              <a:t>）的列名向量，支持多个调节变量，例如</a:t>
            </a:r>
            <a:r>
              <a:rPr lang="en-US" altLang="zh-CN" sz="1800">
                <a:solidFill>
                  <a:schemeClr val="tx1"/>
                </a:solidFill>
              </a:rPr>
              <a:t> c("greed.z")</a:t>
            </a:r>
            <a:r>
              <a:rPr lang="zh-CN" altLang="en-US" sz="1800">
                <a:solidFill>
                  <a:schemeClr val="tx1"/>
                </a:solidFill>
              </a:rPr>
              <a:t>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clusters	</a:t>
            </a:r>
            <a:r>
              <a:rPr lang="zh-CN" altLang="en-US" sz="1800">
                <a:solidFill>
                  <a:schemeClr val="tx1"/>
                </a:solidFill>
              </a:rPr>
              <a:t>聚类变量（</a:t>
            </a:r>
            <a:r>
              <a:rPr lang="en-US" altLang="zh-CN" sz="1800">
                <a:solidFill>
                  <a:schemeClr val="tx1"/>
                </a:solidFill>
              </a:rPr>
              <a:t>cluster ID</a:t>
            </a:r>
            <a:r>
              <a:rPr lang="zh-CN" altLang="en-US" sz="1800">
                <a:solidFill>
                  <a:schemeClr val="tx1"/>
                </a:solidFill>
              </a:rPr>
              <a:t>）的列名向量，定义数据的多层次结构，如</a:t>
            </a:r>
            <a:r>
              <a:rPr lang="en-US" altLang="zh-CN" sz="1800">
                <a:solidFill>
                  <a:schemeClr val="tx1"/>
                </a:solidFill>
              </a:rPr>
              <a:t> c("id")</a:t>
            </a:r>
            <a:r>
              <a:rPr lang="zh-CN" altLang="en-US" sz="1800">
                <a:solidFill>
                  <a:schemeClr val="tx1"/>
                </a:solidFill>
              </a:rPr>
              <a:t>，表示按个体</a:t>
            </a:r>
            <a:r>
              <a:rPr lang="en-US" altLang="zh-CN" sz="1800">
                <a:solidFill>
                  <a:schemeClr val="tx1"/>
                </a:solidFill>
              </a:rPr>
              <a:t>id</a:t>
            </a:r>
            <a:r>
              <a:rPr lang="zh-CN" altLang="en-US" sz="1800">
                <a:solidFill>
                  <a:schemeClr val="tx1"/>
                </a:solidFill>
              </a:rPr>
              <a:t>聚类。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hlm.re.m	</a:t>
            </a:r>
            <a:r>
              <a:rPr lang="zh-CN" altLang="en-US" sz="1800">
                <a:solidFill>
                  <a:schemeClr val="tx1"/>
                </a:solidFill>
              </a:rPr>
              <a:t>中介模型中的随机效应结构，写法与</a:t>
            </a:r>
            <a:r>
              <a:rPr lang="en-US" altLang="zh-CN" sz="1800">
                <a:solidFill>
                  <a:schemeClr val="tx1"/>
                </a:solidFill>
              </a:rPr>
              <a:t> lme4 </a:t>
            </a:r>
            <a:r>
              <a:rPr lang="zh-CN" altLang="en-US" sz="1800">
                <a:solidFill>
                  <a:schemeClr val="tx1"/>
                </a:solidFill>
              </a:rPr>
              <a:t>包的随机效应公式相同，如</a:t>
            </a:r>
            <a:r>
              <a:rPr lang="en-US" altLang="zh-CN" sz="1800">
                <a:solidFill>
                  <a:schemeClr val="tx1"/>
                </a:solidFill>
              </a:rPr>
              <a:t> `"(1 + difference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hlm.re.y	</a:t>
            </a:r>
            <a:r>
              <a:rPr lang="zh-CN" altLang="en-US" sz="1800">
                <a:solidFill>
                  <a:schemeClr val="tx1"/>
                </a:solidFill>
              </a:rPr>
              <a:t>因变量模型的随机效应结构，类似上面，用于指定因变量模型中的随机截距和斜率。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hlm.type	</a:t>
            </a:r>
            <a:r>
              <a:rPr lang="zh-CN" altLang="en-US" sz="1800">
                <a:solidFill>
                  <a:schemeClr val="tx1"/>
                </a:solidFill>
              </a:rPr>
              <a:t>多层次模型的类型，格式为</a:t>
            </a:r>
            <a:r>
              <a:rPr lang="en-US" altLang="zh-CN" sz="1800">
                <a:solidFill>
                  <a:schemeClr val="tx1"/>
                </a:solidFill>
              </a:rPr>
              <a:t> "1-1-1" </a:t>
            </a:r>
            <a:r>
              <a:rPr lang="zh-CN" altLang="en-US" sz="1800">
                <a:solidFill>
                  <a:schemeClr val="tx1"/>
                </a:solidFill>
              </a:rPr>
              <a:t>等，表示自变量</a:t>
            </a:r>
            <a:r>
              <a:rPr lang="en-US" altLang="zh-CN" sz="1800">
                <a:solidFill>
                  <a:schemeClr val="tx1"/>
                </a:solidFill>
              </a:rPr>
              <a:t>-</a:t>
            </a:r>
            <a:r>
              <a:rPr lang="zh-CN" altLang="en-US" sz="1800">
                <a:solidFill>
                  <a:schemeClr val="tx1"/>
                </a:solidFill>
              </a:rPr>
              <a:t>中介</a:t>
            </a:r>
            <a:r>
              <a:rPr lang="en-US" altLang="zh-CN" sz="1800">
                <a:solidFill>
                  <a:schemeClr val="tx1"/>
                </a:solidFill>
              </a:rPr>
              <a:t>-</a:t>
            </a:r>
            <a:r>
              <a:rPr lang="zh-CN" altLang="en-US" sz="1800">
                <a:solidFill>
                  <a:schemeClr val="tx1"/>
                </a:solidFill>
              </a:rPr>
              <a:t>因变量的层次，数字代表变量所在层次。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ym typeface="+mn-ea"/>
              </a:rPr>
              <a:t>med.type	</a:t>
            </a:r>
            <a:r>
              <a:rPr lang="zh-CN" altLang="en-US" sz="1800">
                <a:sym typeface="+mn-ea"/>
              </a:rPr>
              <a:t>中介变量类型，常用</a:t>
            </a:r>
            <a:r>
              <a:rPr lang="en-US" altLang="zh-CN" sz="1800">
                <a:sym typeface="+mn-ea"/>
              </a:rPr>
              <a:t> "parallel" </a:t>
            </a:r>
            <a:r>
              <a:rPr lang="zh-CN" altLang="en-US" sz="1800">
                <a:sym typeface="+mn-ea"/>
              </a:rPr>
              <a:t>表示多个中介变量之间平行，不存在顺序中介关系。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mod.type	</a:t>
            </a:r>
            <a:r>
              <a:rPr lang="zh-CN" altLang="en-US" sz="1800">
                <a:sym typeface="+mn-ea"/>
              </a:rPr>
              <a:t>调节类型，</a:t>
            </a:r>
            <a:r>
              <a:rPr lang="en-US" altLang="zh-CN" sz="1800">
                <a:sym typeface="+mn-ea"/>
              </a:rPr>
              <a:t>"2-way"</a:t>
            </a:r>
            <a:r>
              <a:rPr lang="zh-CN" altLang="en-US" sz="1800">
                <a:sym typeface="+mn-ea"/>
              </a:rPr>
              <a:t>表示两个变量之间的调节效应，支持</a:t>
            </a:r>
            <a:r>
              <a:rPr lang="en-US" altLang="zh-CN" sz="1800">
                <a:sym typeface="+mn-ea"/>
              </a:rPr>
              <a:t> "2-way" </a:t>
            </a:r>
            <a:r>
              <a:rPr lang="zh-CN" altLang="en-US" sz="1800">
                <a:sym typeface="+mn-ea"/>
              </a:rPr>
              <a:t>或</a:t>
            </a:r>
            <a:r>
              <a:rPr lang="en-US" altLang="zh-CN" sz="1800">
                <a:sym typeface="+mn-ea"/>
              </a:rPr>
              <a:t> "3-way" </a:t>
            </a:r>
            <a:r>
              <a:rPr lang="zh-CN" altLang="en-US" sz="1800">
                <a:sym typeface="+mn-ea"/>
              </a:rPr>
              <a:t>等。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mod.path	</a:t>
            </a:r>
            <a:r>
              <a:rPr lang="zh-CN" altLang="en-US" sz="1800">
                <a:sym typeface="+mn-ea"/>
              </a:rPr>
              <a:t>指定调节作用发生在哪些路径上，常用路径包括</a:t>
            </a:r>
            <a:r>
              <a:rPr lang="en-US" altLang="zh-CN" sz="1800">
                <a:sym typeface="+mn-ea"/>
              </a:rPr>
              <a:t> "x-m"</a:t>
            </a:r>
            <a:r>
              <a:rPr lang="zh-CN" altLang="en-US" sz="1800">
                <a:sym typeface="+mn-ea"/>
              </a:rPr>
              <a:t>（自变量到中介的路径）、</a:t>
            </a:r>
            <a:r>
              <a:rPr lang="en-US" altLang="zh-CN" sz="1800">
                <a:sym typeface="+mn-ea"/>
              </a:rPr>
              <a:t>"x-y"</a:t>
            </a:r>
            <a:r>
              <a:rPr lang="zh-CN" altLang="en-US" sz="1800">
                <a:sym typeface="+mn-ea"/>
              </a:rPr>
              <a:t>（自变量到因变量路径）等。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ci	</a:t>
            </a:r>
            <a:r>
              <a:rPr lang="zh-CN" altLang="en-US" sz="1800">
                <a:sym typeface="+mn-ea"/>
              </a:rPr>
              <a:t>置信区间计算方法，</a:t>
            </a:r>
            <a:r>
              <a:rPr lang="en-US" altLang="zh-CN" sz="1800">
                <a:sym typeface="+mn-ea"/>
              </a:rPr>
              <a:t>"mcmc" </a:t>
            </a:r>
            <a:r>
              <a:rPr lang="zh-CN" altLang="en-US" sz="1800">
                <a:sym typeface="+mn-ea"/>
              </a:rPr>
              <a:t>表示使用贝叶斯马尔科夫链蒙特卡洛模拟（可更准确地估计不对称置信区间）。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nsim	</a:t>
            </a:r>
            <a:r>
              <a:rPr lang="zh-CN" altLang="en-US" sz="1800">
                <a:sym typeface="+mn-ea"/>
              </a:rPr>
              <a:t>置信区间模拟次数，如</a:t>
            </a:r>
            <a:r>
              <a:rPr lang="en-US" altLang="zh-CN" sz="1800">
                <a:sym typeface="+mn-ea"/>
              </a:rPr>
              <a:t> 1000 </a:t>
            </a:r>
            <a:r>
              <a:rPr lang="zh-CN" altLang="en-US" sz="1800">
                <a:sym typeface="+mn-ea"/>
              </a:rPr>
              <a:t>次</a:t>
            </a:r>
            <a:r>
              <a:rPr lang="en-US" altLang="zh-CN" sz="1800">
                <a:sym typeface="+mn-ea"/>
              </a:rPr>
              <a:t> MCMC </a:t>
            </a:r>
            <a:r>
              <a:rPr lang="zh-CN" altLang="en-US" sz="1800">
                <a:sym typeface="+mn-ea"/>
              </a:rPr>
              <a:t>模拟，提高估计的稳定性。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seed	</a:t>
            </a:r>
            <a:r>
              <a:rPr lang="zh-CN" altLang="en-US" sz="1800">
                <a:sym typeface="+mn-ea"/>
              </a:rPr>
              <a:t>随机数种子，确保结果可复现。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std	</a:t>
            </a:r>
            <a:r>
              <a:rPr lang="zh-CN" altLang="en-US" sz="1800">
                <a:sym typeface="+mn-ea"/>
              </a:rPr>
              <a:t>是否对变量进行标准化，</a:t>
            </a:r>
            <a:r>
              <a:rPr lang="en-US" altLang="zh-CN" sz="1800">
                <a:sym typeface="+mn-ea"/>
              </a:rPr>
              <a:t>FALSE</a:t>
            </a:r>
            <a:r>
              <a:rPr lang="zh-CN" altLang="en-US" sz="1800">
                <a:sym typeface="+mn-ea"/>
              </a:rPr>
              <a:t>表示不标准化，</a:t>
            </a:r>
            <a:r>
              <a:rPr lang="en-US" altLang="zh-CN" sz="1800">
                <a:sym typeface="+mn-ea"/>
              </a:rPr>
              <a:t>TRUE</a:t>
            </a:r>
            <a:r>
              <a:rPr lang="zh-CN" altLang="en-US" sz="1800">
                <a:sym typeface="+mn-ea"/>
              </a:rPr>
              <a:t>表示自动标准化所有变量。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ym typeface="+mn-ea"/>
              </a:rPr>
              <a:t>digits	</a:t>
            </a:r>
            <a:r>
              <a:rPr lang="zh-CN" altLang="en-US" sz="1800">
                <a:sym typeface="+mn-ea"/>
              </a:rPr>
              <a:t>结果显示的小数点位数，便于结果汇报。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这是一个线性混合效应模型（</a:t>
            </a:r>
            <a:r>
              <a:rPr lang="en-US" altLang="zh-CN"/>
              <a:t>Linear Mixed-Effects Model</a:t>
            </a:r>
            <a:r>
              <a:rPr lang="zh-CN" altLang="en-US"/>
              <a:t>），使用</a:t>
            </a:r>
            <a:r>
              <a:rPr lang="en-US" altLang="zh-CN"/>
              <a:t> lme4 </a:t>
            </a:r>
            <a:r>
              <a:rPr lang="zh-CN" altLang="en-US"/>
              <a:t>包中的</a:t>
            </a:r>
            <a:r>
              <a:rPr lang="en-US" altLang="zh-CN"/>
              <a:t> lmer() </a:t>
            </a:r>
            <a:r>
              <a:rPr lang="zh-CN" altLang="en-US"/>
              <a:t>函数进行拟合。</a:t>
            </a:r>
            <a:endParaRPr lang="en-US" altLang="zh-CN"/>
          </a:p>
          <a:p>
            <a:r>
              <a:rPr lang="zh-CN" altLang="en-US"/>
              <a:t>模型考察了</a:t>
            </a:r>
            <a:r>
              <a:rPr lang="en-US" altLang="zh-CN"/>
              <a:t> </a:t>
            </a:r>
            <a:r>
              <a:rPr lang="zh-CN" altLang="en-US"/>
              <a:t>价值差异</a:t>
            </a:r>
            <a:r>
              <a:rPr lang="en-US" altLang="zh-CN"/>
              <a:t> </a:t>
            </a:r>
            <a:r>
              <a:rPr lang="en-US" altLang="en-US"/>
              <a:t>×</a:t>
            </a:r>
            <a:r>
              <a:rPr lang="en-US" altLang="zh-CN"/>
              <a:t> </a:t>
            </a:r>
            <a:r>
              <a:rPr lang="zh-CN" altLang="en-US"/>
              <a:t>贪婪程度</a:t>
            </a:r>
            <a:r>
              <a:rPr lang="en-US" altLang="zh-CN"/>
              <a:t> </a:t>
            </a:r>
            <a:r>
              <a:rPr lang="zh-CN" altLang="en-US"/>
              <a:t>对购买意愿（</a:t>
            </a:r>
            <a:r>
              <a:rPr lang="en-US" altLang="zh-CN"/>
              <a:t>purchase.1</a:t>
            </a:r>
            <a:r>
              <a:rPr lang="zh-CN" altLang="en-US"/>
              <a:t>）的影响。【具体来说：这个模型用评价分数（</a:t>
            </a:r>
            <a:r>
              <a:rPr lang="en-US" altLang="zh-CN"/>
              <a:t>valuation.1</a:t>
            </a:r>
            <a:r>
              <a:rPr lang="zh-CN" altLang="en-US"/>
              <a:t>）作为因变量，预测变量包括价值差异（</a:t>
            </a:r>
            <a:r>
              <a:rPr lang="en-US" altLang="zh-CN"/>
              <a:t>difference.str</a:t>
            </a:r>
            <a:r>
              <a:rPr lang="zh-CN" altLang="en-US"/>
              <a:t>）、贪婪（</a:t>
            </a:r>
            <a:r>
              <a:rPr lang="en-US" altLang="zh-CN"/>
              <a:t>greed.z</a:t>
            </a:r>
            <a:r>
              <a:rPr lang="zh-CN" altLang="en-US"/>
              <a:t>），以及它们的交互作用，同时允许每个参与者（</a:t>
            </a:r>
            <a:r>
              <a:rPr lang="en-US" altLang="zh-CN"/>
              <a:t>id</a:t>
            </a:r>
            <a:r>
              <a:rPr lang="zh-CN" altLang="en-US"/>
              <a:t>）在价值差异的影响上有不同的随机截距和斜率。</a:t>
            </a:r>
            <a:r>
              <a:rPr lang="zh-CN" altLang="en-US"/>
              <a:t>】</a:t>
            </a:r>
            <a:endParaRPr lang="en-US" altLang="zh-CN"/>
          </a:p>
          <a:p>
            <a:r>
              <a:rPr lang="en-US" altLang="zh-CN"/>
              <a:t>(difference.str | id) </a:t>
            </a:r>
            <a:r>
              <a:rPr lang="zh-CN" altLang="en-US"/>
              <a:t>表示对</a:t>
            </a:r>
            <a:r>
              <a:rPr lang="en-US" altLang="zh-CN"/>
              <a:t> id </a:t>
            </a:r>
            <a:r>
              <a:rPr lang="zh-CN" altLang="en-US"/>
              <a:t>加入随机斜率和截距，换句话说，模型允许</a:t>
            </a:r>
            <a:r>
              <a:rPr lang="en-US" altLang="zh-CN"/>
              <a:t>“</a:t>
            </a:r>
            <a:r>
              <a:rPr lang="zh-CN" altLang="en-US"/>
              <a:t>价值差异对评价的影响</a:t>
            </a:r>
            <a:r>
              <a:rPr lang="en-US" altLang="zh-CN"/>
              <a:t>”</a:t>
            </a:r>
            <a:r>
              <a:rPr lang="zh-CN" altLang="en-US"/>
              <a:t>在不同个体之间有所不同，不是全体统一一个效应。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Study 2 </a:t>
            </a:r>
            <a:r>
              <a:rPr lang="zh-CN" altLang="en-US"/>
              <a:t>是</a:t>
            </a:r>
            <a:r>
              <a:rPr lang="en-US" altLang="zh-CN"/>
              <a:t> between-subjects</a:t>
            </a:r>
            <a:r>
              <a:rPr lang="zh-CN" altLang="en-US"/>
              <a:t>（组间设计），因为每位参与者只暴露于一种价值差异情境中，这与</a:t>
            </a:r>
            <a:r>
              <a:rPr lang="en-US" altLang="zh-CN"/>
              <a:t> Study 1 </a:t>
            </a:r>
            <a:r>
              <a:rPr lang="zh-CN" altLang="en-US"/>
              <a:t>的</a:t>
            </a:r>
            <a:r>
              <a:rPr lang="en-US" altLang="zh-CN"/>
              <a:t> within-subjects</a:t>
            </a:r>
            <a:r>
              <a:rPr lang="zh-CN" altLang="en-US"/>
              <a:t>（组内设计）不同，因此分析方法也更简单，采用普通线性回归即可。</a:t>
            </a:r>
            <a:endParaRPr lang="zh-CN" altLang="en-US"/>
          </a:p>
          <a:p>
            <a:r>
              <a:rPr lang="zh-CN" altLang="en-US"/>
              <a:t>这段代码运行了一个线性回归模型，预测标准化的购买意愿（</a:t>
            </a:r>
            <a:r>
              <a:rPr lang="en-US" altLang="zh-CN"/>
              <a:t>purchase.between.z</a:t>
            </a:r>
            <a:r>
              <a:rPr lang="zh-CN" altLang="en-US"/>
              <a:t>），自变量包括贪婪水平（</a:t>
            </a:r>
            <a:r>
              <a:rPr lang="en-US" altLang="zh-CN"/>
              <a:t>greed.z</a:t>
            </a:r>
            <a:r>
              <a:rPr lang="zh-CN" altLang="en-US"/>
              <a:t>）、价值差异条件（</a:t>
            </a:r>
            <a:r>
              <a:rPr lang="en-US" altLang="zh-CN"/>
              <a:t>difference.between</a:t>
            </a:r>
            <a:r>
              <a:rPr lang="zh-CN" altLang="en-US"/>
              <a:t>）及其交互作用。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lavaan </a:t>
            </a:r>
            <a:r>
              <a:rPr lang="zh-CN" altLang="en-US">
                <a:sym typeface="+mn-ea"/>
              </a:rPr>
              <a:t>是</a:t>
            </a:r>
            <a:r>
              <a:rPr lang="en-US" altLang="zh-CN">
                <a:sym typeface="+mn-ea"/>
              </a:rPr>
              <a:t> latent variable analysis </a:t>
            </a:r>
            <a:r>
              <a:rPr lang="zh-CN" altLang="en-US">
                <a:sym typeface="+mn-ea"/>
              </a:rPr>
              <a:t>的缩写，是</a:t>
            </a:r>
            <a:r>
              <a:rPr lang="en-US" altLang="zh-CN">
                <a:sym typeface="+mn-ea"/>
              </a:rPr>
              <a:t> R </a:t>
            </a:r>
            <a:r>
              <a:rPr lang="zh-CN" altLang="en-US">
                <a:sym typeface="+mn-ea"/>
              </a:rPr>
              <a:t>中用于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结构方程模型（</a:t>
            </a:r>
            <a:r>
              <a:rPr lang="en-US" altLang="zh-CN">
                <a:sym typeface="+mn-ea"/>
              </a:rPr>
              <a:t>SEM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的主要包之一。它支持：路径分析、确认性因子分析（</a:t>
            </a:r>
            <a:r>
              <a:rPr lang="en-US" altLang="zh-CN">
                <a:sym typeface="+mn-ea"/>
              </a:rPr>
              <a:t>CFA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多层结构模型（</a:t>
            </a:r>
            <a:r>
              <a:rPr lang="en-US" altLang="zh-CN">
                <a:sym typeface="+mn-ea"/>
              </a:rPr>
              <a:t>Multilevel SEM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中介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调节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调节中介模型</a:t>
            </a:r>
            <a:r>
              <a:rPr lang="en-US" altLang="zh-CN">
                <a:sym typeface="+mn-ea"/>
              </a:rPr>
              <a:t>\</a:t>
            </a:r>
            <a:r>
              <a:rPr lang="zh-CN" altLang="en-US">
                <a:sym typeface="+mn-ea"/>
              </a:rPr>
              <a:t>以及模型拟合评估和参数估计</a:t>
            </a:r>
            <a:endParaRPr lang="zh-CN" altLang="en-US"/>
          </a:p>
          <a:p>
            <a:r>
              <a:rPr lang="en-US" altLang="zh-CN">
                <a:sym typeface="+mn-ea"/>
              </a:rPr>
              <a:t>sem() </a:t>
            </a:r>
            <a:r>
              <a:rPr lang="zh-CN" altLang="en-US">
                <a:sym typeface="+mn-ea"/>
              </a:rPr>
              <a:t>用于拟合结构方程模型（</a:t>
            </a:r>
            <a:r>
              <a:rPr lang="en-US" altLang="zh-CN">
                <a:sym typeface="+mn-ea"/>
              </a:rPr>
              <a:t>SEM</a:t>
            </a:r>
            <a:r>
              <a:rPr lang="zh-CN" altLang="en-US">
                <a:sym typeface="+mn-ea"/>
              </a:rPr>
              <a:t>），包括路径分析（</a:t>
            </a:r>
            <a:r>
              <a:rPr lang="en-US" altLang="zh-CN">
                <a:sym typeface="+mn-ea"/>
              </a:rPr>
              <a:t>Path analysis</a:t>
            </a:r>
            <a:r>
              <a:rPr lang="zh-CN" altLang="en-US">
                <a:sym typeface="+mn-ea"/>
              </a:rPr>
              <a:t>）中介模型（</a:t>
            </a:r>
            <a:r>
              <a:rPr lang="en-US" altLang="zh-CN">
                <a:sym typeface="+mn-ea"/>
              </a:rPr>
              <a:t>Mediation models</a:t>
            </a:r>
            <a:r>
              <a:rPr lang="zh-CN" altLang="en-US">
                <a:sym typeface="+mn-ea"/>
              </a:rPr>
              <a:t>）调节模型（</a:t>
            </a:r>
            <a:r>
              <a:rPr lang="en-US" altLang="zh-CN">
                <a:sym typeface="+mn-ea"/>
              </a:rPr>
              <a:t>Moderation models</a:t>
            </a:r>
            <a:r>
              <a:rPr lang="zh-CN" altLang="en-US">
                <a:sym typeface="+mn-ea"/>
              </a:rPr>
              <a:t>）多层模型（</a:t>
            </a:r>
            <a:r>
              <a:rPr lang="en-US" altLang="zh-CN">
                <a:sym typeface="+mn-ea"/>
              </a:rPr>
              <a:t>Multilevel models</a:t>
            </a:r>
            <a:r>
              <a:rPr lang="zh-CN" altLang="en-US">
                <a:sym typeface="+mn-ea"/>
              </a:rPr>
              <a:t>）潜变量模型（</a:t>
            </a:r>
            <a:r>
              <a:rPr lang="en-US" altLang="zh-CN">
                <a:sym typeface="+mn-ea"/>
              </a:rPr>
              <a:t>Latent variable models</a:t>
            </a:r>
            <a:r>
              <a:rPr lang="zh-CN" altLang="en-US">
                <a:sym typeface="+mn-ea"/>
              </a:rPr>
              <a:t>）（如果你用</a:t>
            </a:r>
            <a:r>
              <a:rPr lang="en-US" altLang="zh-CN">
                <a:sym typeface="+mn-ea"/>
              </a:rPr>
              <a:t> latent =~ </a:t>
            </a:r>
            <a:r>
              <a:rPr lang="zh-CN" altLang="en-US">
                <a:sym typeface="+mn-ea"/>
              </a:rPr>
              <a:t>的话）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路径</a:t>
            </a:r>
            <a:r>
              <a:rPr lang="en-US" altLang="zh-CN"/>
              <a:t>	</a:t>
            </a:r>
            <a:r>
              <a:rPr lang="zh-CN" altLang="en-US"/>
              <a:t>含义</a:t>
            </a:r>
            <a:endParaRPr lang="zh-CN" altLang="en-US"/>
          </a:p>
          <a:p>
            <a:r>
              <a:rPr lang="en-US" altLang="zh-CN"/>
              <a:t>valuation.z ~ a*difference	</a:t>
            </a:r>
            <a:r>
              <a:rPr lang="zh-CN" altLang="en-US"/>
              <a:t>主效应：价值差异（</a:t>
            </a:r>
            <a:r>
              <a:rPr lang="en-US" altLang="zh-CN"/>
              <a:t>value difference</a:t>
            </a:r>
            <a:r>
              <a:rPr lang="zh-CN" altLang="en-US"/>
              <a:t>）对主观估值的影响（</a:t>
            </a:r>
            <a:r>
              <a:rPr lang="en-US" altLang="zh-CN"/>
              <a:t>a</a:t>
            </a:r>
            <a:r>
              <a:rPr lang="zh-CN" altLang="en-US"/>
              <a:t>路径）</a:t>
            </a:r>
            <a:endParaRPr lang="zh-CN" altLang="en-US"/>
          </a:p>
          <a:p>
            <a:r>
              <a:rPr lang="en-US" altLang="zh-CN"/>
              <a:t>+ d2*difference:greed.z	</a:t>
            </a:r>
            <a:r>
              <a:rPr lang="zh-CN" altLang="en-US"/>
              <a:t>交互效应：价值差异与贪婪的交互对估值的调节作用（调节中介的起点路径）</a:t>
            </a:r>
            <a:endParaRPr lang="zh-CN" altLang="en-US"/>
          </a:p>
          <a:p>
            <a:r>
              <a:rPr lang="en-US" altLang="zh-CN"/>
              <a:t>purchase.z ~ c*difference	</a:t>
            </a:r>
            <a:r>
              <a:rPr lang="zh-CN" altLang="en-US"/>
              <a:t>主效应：价值差异对购买意愿的直接影响（</a:t>
            </a:r>
            <a:r>
              <a:rPr lang="en-US" altLang="zh-CN"/>
              <a:t>c</a:t>
            </a:r>
            <a:r>
              <a:rPr lang="zh-CN" altLang="en-US"/>
              <a:t>路径）</a:t>
            </a:r>
            <a:endParaRPr lang="zh-CN" altLang="en-US"/>
          </a:p>
          <a:p>
            <a:r>
              <a:rPr lang="en-US" altLang="zh-CN"/>
              <a:t>+ d1*difference:greed.z	</a:t>
            </a:r>
            <a:r>
              <a:rPr lang="zh-CN" altLang="en-US"/>
              <a:t>交互效应：价值差异与贪婪的交互对购买意愿的调节作用</a:t>
            </a:r>
            <a:endParaRPr lang="zh-CN" altLang="en-US"/>
          </a:p>
          <a:p>
            <a:r>
              <a:rPr lang="en-US" altLang="zh-CN"/>
              <a:t>+ b*valuation.z	</a:t>
            </a:r>
            <a:r>
              <a:rPr lang="zh-CN" altLang="en-US"/>
              <a:t>中介路径：估值对购买意愿的影响（</a:t>
            </a:r>
            <a:r>
              <a:rPr lang="en-US" altLang="zh-CN"/>
              <a:t>b</a:t>
            </a:r>
            <a:r>
              <a:rPr lang="zh-CN" altLang="en-US"/>
              <a:t>路径）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purchase.z ~~ purchase.z</a:t>
            </a:r>
            <a:endParaRPr lang="en-US" altLang="zh-CN"/>
          </a:p>
          <a:p>
            <a:r>
              <a:rPr lang="zh-CN" altLang="en-US">
                <a:sym typeface="+mn-ea"/>
              </a:rPr>
              <a:t>表示：在</a:t>
            </a:r>
            <a:r>
              <a:rPr lang="en-US" altLang="zh-CN">
                <a:sym typeface="+mn-ea"/>
              </a:rPr>
              <a:t> Level 2 </a:t>
            </a:r>
            <a:r>
              <a:rPr lang="zh-CN" altLang="en-US">
                <a:sym typeface="+mn-ea"/>
              </a:rPr>
              <a:t>层级中，模型估计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购买意愿（</a:t>
            </a:r>
            <a:r>
              <a:rPr lang="en-US" altLang="zh-CN">
                <a:sym typeface="+mn-ea"/>
              </a:rPr>
              <a:t>purchase.z</a:t>
            </a:r>
            <a:r>
              <a:rPr lang="zh-CN" altLang="en-US">
                <a:sym typeface="+mn-ea"/>
              </a:rPr>
              <a:t>）在个体间的方差。</a:t>
            </a:r>
            <a:endParaRPr lang="en-US" altLang="zh-CN"/>
          </a:p>
          <a:p>
            <a:r>
              <a:rPr lang="zh-CN" altLang="en-US">
                <a:sym typeface="+mn-ea"/>
              </a:rPr>
              <a:t>翻译：估计个体之间的购买意愿的变异性。</a:t>
            </a:r>
            <a:endParaRPr lang="en-US" altLang="zh-CN"/>
          </a:p>
          <a:p>
            <a:r>
              <a:rPr lang="zh-CN" altLang="en-US">
                <a:sym typeface="+mn-ea"/>
              </a:rPr>
              <a:t>举例：有些人总是更倾向购买，而有些人则普遍不愿意买。这种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人和人之间的平均差异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就是</a:t>
            </a:r>
            <a:r>
              <a:rPr lang="en-US" altLang="zh-CN">
                <a:sym typeface="+mn-ea"/>
              </a:rPr>
              <a:t> Level 2 </a:t>
            </a:r>
            <a:r>
              <a:rPr lang="zh-CN" altLang="en-US">
                <a:sym typeface="+mn-ea"/>
              </a:rPr>
              <a:t>的变异。</a:t>
            </a:r>
            <a:endParaRPr lang="zh-CN" altLang="en-US"/>
          </a:p>
          <a:p>
            <a:endParaRPr lang="en-US" altLang="zh-CN"/>
          </a:p>
          <a:p>
            <a:r>
              <a:rPr lang="en-US" altLang="en-US">
                <a:sym typeface="+mn-ea"/>
              </a:rPr>
              <a:t>✅</a:t>
            </a:r>
            <a:r>
              <a:rPr lang="en-US" altLang="zh-CN">
                <a:sym typeface="+mn-ea"/>
              </a:rPr>
              <a:t> valuation.z ~~ valuation.z</a:t>
            </a:r>
            <a:endParaRPr lang="en-US" altLang="zh-CN"/>
          </a:p>
          <a:p>
            <a:r>
              <a:rPr lang="zh-CN" altLang="en-US">
                <a:sym typeface="+mn-ea"/>
              </a:rPr>
              <a:t>表示：在</a:t>
            </a:r>
            <a:r>
              <a:rPr lang="en-US" altLang="zh-CN">
                <a:sym typeface="+mn-ea"/>
              </a:rPr>
              <a:t> Level 2 </a:t>
            </a:r>
            <a:r>
              <a:rPr lang="zh-CN" altLang="en-US">
                <a:sym typeface="+mn-ea"/>
              </a:rPr>
              <a:t>层级中，模型估计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主观估值（</a:t>
            </a:r>
            <a:r>
              <a:rPr lang="en-US" altLang="zh-CN">
                <a:sym typeface="+mn-ea"/>
              </a:rPr>
              <a:t>valuation.z</a:t>
            </a:r>
            <a:r>
              <a:rPr lang="zh-CN" altLang="en-US">
                <a:sym typeface="+mn-ea"/>
              </a:rPr>
              <a:t>）在个体间的方差。</a:t>
            </a:r>
            <a:endParaRPr lang="en-US" altLang="zh-CN"/>
          </a:p>
          <a:p>
            <a:r>
              <a:rPr lang="zh-CN" altLang="en-US">
                <a:sym typeface="+mn-ea"/>
              </a:rPr>
              <a:t>翻译：估计个体之间主观估值的变异性。</a:t>
            </a:r>
            <a:endParaRPr lang="en-US" altLang="zh-CN"/>
          </a:p>
          <a:p>
            <a:r>
              <a:rPr lang="zh-CN" altLang="en-US">
                <a:sym typeface="+mn-ea"/>
              </a:rPr>
              <a:t>举例：有的人总体上会认为所有东西都很有价值，有些人则很理性或吝啬，这种个体间的稳定差异也是</a:t>
            </a:r>
            <a:r>
              <a:rPr lang="en-US" altLang="zh-CN">
                <a:sym typeface="+mn-ea"/>
              </a:rPr>
              <a:t> Level 2 </a:t>
            </a:r>
            <a:r>
              <a:rPr lang="zh-CN" altLang="en-US">
                <a:sym typeface="+mn-ea"/>
              </a:rPr>
              <a:t>的变异。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路径</a:t>
            </a:r>
            <a:r>
              <a:rPr lang="en-US" altLang="zh-CN"/>
              <a:t>	</a:t>
            </a:r>
            <a:r>
              <a:rPr lang="zh-CN" altLang="en-US"/>
              <a:t>含义</a:t>
            </a:r>
            <a:endParaRPr lang="zh-CN" altLang="en-US"/>
          </a:p>
          <a:p>
            <a:r>
              <a:rPr lang="en-US" altLang="zh-CN"/>
              <a:t>valuation.z ~ e*greed.z	</a:t>
            </a:r>
            <a:r>
              <a:rPr lang="zh-CN" altLang="en-US"/>
              <a:t>主效应（</a:t>
            </a:r>
            <a:r>
              <a:rPr lang="en-US" altLang="zh-CN"/>
              <a:t>Level 2</a:t>
            </a:r>
            <a:r>
              <a:rPr lang="zh-CN" altLang="en-US"/>
              <a:t>）：贪婪对估值的个体间影响</a:t>
            </a:r>
            <a:endParaRPr lang="zh-CN" altLang="en-US"/>
          </a:p>
          <a:p>
            <a:r>
              <a:rPr lang="en-US" altLang="zh-CN"/>
              <a:t>purchase.z ~ g*greed.z	</a:t>
            </a:r>
            <a:r>
              <a:rPr lang="zh-CN" altLang="en-US"/>
              <a:t>主效应（</a:t>
            </a:r>
            <a:r>
              <a:rPr lang="en-US" altLang="zh-CN"/>
              <a:t>Level 2</a:t>
            </a:r>
            <a:r>
              <a:rPr lang="zh-CN" altLang="en-US"/>
              <a:t>）：贪婪对购买意愿的个体间影响</a:t>
            </a:r>
            <a:endParaRPr lang="zh-CN" altLang="en-US"/>
          </a:p>
          <a:p>
            <a:r>
              <a:rPr lang="en-US" altLang="zh-CN"/>
              <a:t>+ f*valuation.z	</a:t>
            </a:r>
            <a:r>
              <a:rPr lang="zh-CN" altLang="en-US"/>
              <a:t>中介路径（</a:t>
            </a:r>
            <a:r>
              <a:rPr lang="en-US" altLang="zh-CN"/>
              <a:t>Level 2</a:t>
            </a:r>
            <a:r>
              <a:rPr lang="zh-CN" altLang="en-US"/>
              <a:t>）：估值对购买意愿的影响（</a:t>
            </a:r>
            <a:r>
              <a:rPr lang="en-US" altLang="zh-CN"/>
              <a:t>b</a:t>
            </a:r>
            <a:r>
              <a:rPr lang="zh-CN" altLang="en-US"/>
              <a:t>路径在</a:t>
            </a:r>
            <a:r>
              <a:rPr lang="en-US" altLang="zh-CN"/>
              <a:t>Level 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level2 </a:t>
            </a:r>
            <a:r>
              <a:rPr lang="zh-CN" altLang="en-US"/>
              <a:t>是属于</a:t>
            </a:r>
            <a:r>
              <a:rPr lang="en-US" altLang="zh-CN"/>
              <a:t>greed</a:t>
            </a:r>
            <a:r>
              <a:rPr lang="zh-CN" altLang="en-US"/>
              <a:t>自己的中介模型</a:t>
            </a:r>
            <a:endParaRPr lang="zh-CN" altLang="en-US"/>
          </a:p>
          <a:p>
            <a:r>
              <a:rPr lang="zh-CN" altLang="en-US"/>
              <a:t>调节中介指数（</a:t>
            </a:r>
            <a:r>
              <a:rPr lang="en-US" altLang="zh-CN"/>
              <a:t>moderated mediation index</a:t>
            </a:r>
            <a:r>
              <a:rPr lang="zh-CN" altLang="en-US"/>
              <a:t>），即</a:t>
            </a:r>
            <a:r>
              <a:rPr lang="en-US" altLang="zh-CN"/>
              <a:t> d2</a:t>
            </a:r>
            <a:r>
              <a:rPr lang="zh-CN" altLang="en-US"/>
              <a:t>（调节作用）</a:t>
            </a:r>
            <a:r>
              <a:rPr lang="en-US" altLang="en-US"/>
              <a:t>×</a:t>
            </a:r>
            <a:r>
              <a:rPr lang="en-US" altLang="zh-CN"/>
              <a:t> b</a:t>
            </a:r>
            <a:r>
              <a:rPr lang="zh-CN" altLang="en-US"/>
              <a:t>（中介路径）</a:t>
            </a:r>
            <a:r>
              <a:rPr lang="en-US" altLang="zh-CN"/>
              <a:t>;</a:t>
            </a:r>
            <a:r>
              <a:rPr lang="zh-CN" altLang="en-US"/>
              <a:t>若此</a:t>
            </a:r>
            <a:r>
              <a:rPr lang="en-US" altLang="zh-CN"/>
              <a:t> index </a:t>
            </a:r>
            <a:r>
              <a:rPr lang="zh-CN" altLang="en-US"/>
              <a:t>显著，说明贪婪调节了中介路径（即贪婪是否显著影响</a:t>
            </a:r>
            <a:r>
              <a:rPr lang="en-US" altLang="zh-CN"/>
              <a:t>“</a:t>
            </a:r>
            <a:r>
              <a:rPr lang="zh-CN" altLang="en-US"/>
              <a:t>价值差异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估值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购买意愿</a:t>
            </a:r>
            <a:r>
              <a:rPr lang="en-US" altLang="zh-CN"/>
              <a:t>”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在参与者层级建模随机截距。贪婪、购买可能性和估值以总均值为基准进行</a:t>
            </a:r>
            <a:r>
              <a:rPr lang="en-US" altLang="zh-CN" dirty="0"/>
              <a:t>z</a:t>
            </a:r>
            <a:r>
              <a:rPr lang="zh-CN" altLang="en-US" dirty="0"/>
              <a:t>分数标准化，主要结果见图</a:t>
            </a:r>
            <a:r>
              <a:rPr lang="en-US" altLang="zh-CN" dirty="0"/>
              <a:t>10</a:t>
            </a:r>
            <a:r>
              <a:rPr lang="zh-CN" altLang="en-US" dirty="0"/>
              <a:t>左面板。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为检验估值在不作为惯性中的中介作用，以估值为因变量重复相同分析（图</a:t>
            </a:r>
            <a:r>
              <a:rPr lang="en-US" altLang="zh-CN" dirty="0">
                <a:sym typeface="+mn-ea"/>
              </a:rPr>
              <a:t>10</a:t>
            </a:r>
            <a:r>
              <a:rPr lang="zh-CN" altLang="en-US" dirty="0">
                <a:sym typeface="+mn-ea"/>
              </a:rPr>
              <a:t>右面板）。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价值差异的主效应：当价值差异较小时（</a:t>
            </a:r>
            <a:r>
              <a:rPr lang="en-US" altLang="zh-CN" dirty="0"/>
              <a:t>vs </a:t>
            </a:r>
            <a:r>
              <a:rPr lang="zh-CN" altLang="en-US" dirty="0"/>
              <a:t>较大时），参与者的购买可能性显著更高</a:t>
            </a:r>
            <a:r>
              <a:rPr lang="zh-CN" altLang="en-US" dirty="0"/>
              <a:t>，复现了不作为惯性效应。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贪婪的主效应：贪婪个体整体购买可能性更高。</a:t>
            </a:r>
            <a:endParaRPr lang="zh-CN" altLang="en-US" dirty="0"/>
          </a:p>
          <a:p>
            <a:r>
              <a:rPr lang="zh-CN" altLang="en-US" dirty="0"/>
              <a:t>贪婪的调节作用：贪婪削弱了价值差异对购买可能性的影响，贪婪水平越高，该效应显著减弱。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价值差异的主效应：价值差异较小（</a:t>
            </a:r>
            <a:r>
              <a:rPr lang="en-US" altLang="zh-CN" dirty="0"/>
              <a:t>vs.</a:t>
            </a:r>
            <a:r>
              <a:rPr lang="zh-CN" altLang="en-US" dirty="0"/>
              <a:t>较大）时，参与者对商品的估值显著更高。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贪婪的主效应：贪婪个体整体估值更高。</a:t>
            </a:r>
            <a:endParaRPr lang="zh-CN" altLang="en-US" dirty="0"/>
          </a:p>
          <a:p>
            <a:r>
              <a:rPr lang="zh-CN" altLang="en-US" dirty="0"/>
              <a:t>贪婪的调节作用：贪婪同样削弱价值差异对估值的影响，贪婪水平越高，该效应显著减弱。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估值的中介作用（间接效应）</a:t>
            </a:r>
            <a:r>
              <a:rPr lang="zh-CN" dirty="0"/>
              <a:t>：</a:t>
            </a:r>
            <a:r>
              <a:rPr lang="zh-CN" altLang="en-US" dirty="0"/>
              <a:t>价值差异</a:t>
            </a:r>
            <a:r>
              <a:rPr lang="en-US" altLang="zh-CN" dirty="0"/>
              <a:t> </a:t>
            </a:r>
            <a:r>
              <a:rPr lang="en-US" altLang="en-US" dirty="0"/>
              <a:t>→</a:t>
            </a:r>
            <a:r>
              <a:rPr lang="en-US" altLang="zh-CN" dirty="0"/>
              <a:t> </a:t>
            </a:r>
            <a:r>
              <a:rPr lang="zh-CN" altLang="en-US" dirty="0"/>
              <a:t>估值</a:t>
            </a:r>
            <a:r>
              <a:rPr lang="en-US" altLang="zh-CN" dirty="0"/>
              <a:t> </a:t>
            </a:r>
            <a:r>
              <a:rPr lang="en-US" altLang="en-US" dirty="0"/>
              <a:t>→</a:t>
            </a:r>
            <a:r>
              <a:rPr lang="en-US" altLang="zh-CN" dirty="0"/>
              <a:t> </a:t>
            </a:r>
            <a:r>
              <a:rPr lang="zh-CN" altLang="en-US" dirty="0"/>
              <a:t>购买可能性的间接效应显著；不作为惯性效应通过估值中介，间接效应显著。</a:t>
            </a:r>
            <a:endParaRPr lang="zh-CN" altLang="en-US" dirty="0"/>
          </a:p>
          <a:p>
            <a:r>
              <a:rPr lang="zh-CN" altLang="en-US" dirty="0"/>
              <a:t>部分中介（直接效应仍显著）：即使控制估值的中介作用，价值差异仍直接影响购买意愿。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有调节的中介指数：贪婪特质显著调节了</a:t>
            </a:r>
            <a:r>
              <a:rPr lang="en-US" altLang="zh-CN" dirty="0"/>
              <a:t>"</a:t>
            </a:r>
            <a:r>
              <a:rPr lang="zh-CN" altLang="en-US" dirty="0"/>
              <a:t>价值差异</a:t>
            </a:r>
            <a:r>
              <a:rPr lang="en-US" altLang="en-US" dirty="0"/>
              <a:t>→</a:t>
            </a:r>
            <a:r>
              <a:rPr lang="zh-CN" altLang="en-US" dirty="0"/>
              <a:t>估值</a:t>
            </a:r>
            <a:r>
              <a:rPr lang="en-US" altLang="en-US" dirty="0"/>
              <a:t>→</a:t>
            </a:r>
            <a:r>
              <a:rPr lang="zh-CN" altLang="en-US" dirty="0"/>
              <a:t>购买意愿</a:t>
            </a:r>
            <a:r>
              <a:rPr lang="en-US" altLang="zh-CN" dirty="0"/>
              <a:t>"</a:t>
            </a:r>
            <a:r>
              <a:rPr lang="zh-CN" altLang="en-US" dirty="0"/>
              <a:t>的中介路径。</a:t>
            </a:r>
            <a:endParaRPr lang="zh-CN" altLang="en-US" dirty="0"/>
          </a:p>
          <a:p>
            <a:r>
              <a:rPr lang="zh-CN" altLang="en-US" dirty="0"/>
              <a:t>直接效应的调节作用：贪婪同样调节价值差异对购买意愿的直接作用（不通过估值的路径）。</a:t>
            </a:r>
            <a:endParaRPr lang="zh-CN" altLang="en-US" dirty="0"/>
          </a:p>
          <a:p>
            <a:r>
              <a:rPr lang="zh-CN" altLang="en-US" dirty="0"/>
              <a:t>贪婪影响购买意愿的双路径：</a:t>
            </a:r>
            <a:endParaRPr lang="zh-CN" altLang="en-US" dirty="0"/>
          </a:p>
          <a:p>
            <a:r>
              <a:rPr lang="zh-CN" altLang="en-US" dirty="0"/>
              <a:t>间接路径（完全中介）：贪婪</a:t>
            </a:r>
            <a:r>
              <a:rPr lang="en-US" altLang="zh-CN" dirty="0"/>
              <a:t> </a:t>
            </a:r>
            <a:r>
              <a:rPr lang="en-US" altLang="en-US" dirty="0"/>
              <a:t>→</a:t>
            </a:r>
            <a:r>
              <a:rPr lang="en-US" altLang="zh-CN" dirty="0"/>
              <a:t> </a:t>
            </a:r>
            <a:r>
              <a:rPr lang="zh-CN" altLang="en-US" dirty="0"/>
              <a:t>提升估值</a:t>
            </a:r>
            <a:r>
              <a:rPr lang="en-US" altLang="zh-CN" dirty="0"/>
              <a:t> </a:t>
            </a:r>
            <a:r>
              <a:rPr lang="en-US" altLang="en-US" dirty="0"/>
              <a:t>→</a:t>
            </a:r>
            <a:r>
              <a:rPr lang="en-US" altLang="zh-CN" dirty="0"/>
              <a:t> </a:t>
            </a:r>
            <a:r>
              <a:rPr lang="zh-CN" altLang="en-US" dirty="0"/>
              <a:t>增加购买意愿</a:t>
            </a:r>
            <a:endParaRPr lang="zh-CN" altLang="en-US" dirty="0"/>
          </a:p>
          <a:p>
            <a:r>
              <a:rPr lang="zh-CN" altLang="en-US" dirty="0"/>
              <a:t>直接路径（不显著）：贪婪</a:t>
            </a:r>
            <a:r>
              <a:rPr lang="en-US" altLang="zh-CN" dirty="0"/>
              <a:t> </a:t>
            </a:r>
            <a:r>
              <a:rPr lang="en-US" altLang="en-US" dirty="0"/>
              <a:t>→</a:t>
            </a:r>
            <a:r>
              <a:rPr lang="en-US" altLang="zh-CN" dirty="0"/>
              <a:t> </a:t>
            </a:r>
            <a:r>
              <a:rPr lang="zh-CN" altLang="en-US" dirty="0"/>
              <a:t>购买意愿的直接作用不显著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贪婪的主效应</a:t>
            </a:r>
            <a:br>
              <a:rPr lang="zh-CN" altLang="en-US"/>
            </a:br>
            <a:r>
              <a:rPr lang="zh-CN" altLang="en-US"/>
              <a:t>价值差异的主效应（不作为惯性效应）</a:t>
            </a:r>
            <a:br>
              <a:rPr lang="zh-CN" altLang="en-US"/>
            </a:br>
            <a:r>
              <a:rPr lang="zh-CN" altLang="en-US"/>
              <a:t>贪婪的调节作用（</a:t>
            </a:r>
            <a:r>
              <a:rPr lang="zh-CN" altLang="en-US"/>
              <a:t>交互作用）不显著</a:t>
            </a:r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贪婪水平有主效应：贪婪越高，购买意愿越高。</a:t>
            </a:r>
            <a:endParaRPr lang="zh-CN" altLang="en-US" dirty="0"/>
          </a:p>
          <a:p>
            <a:r>
              <a:rPr lang="zh-CN" altLang="en-US" dirty="0"/>
              <a:t>价值差异的主效应：复现了</a:t>
            </a:r>
            <a:r>
              <a:rPr lang="en-US" altLang="zh-CN" dirty="0"/>
              <a:t>“</a:t>
            </a:r>
            <a:r>
              <a:rPr lang="zh-CN" altLang="en-US" dirty="0"/>
              <a:t>不作为惯性效应</a:t>
            </a:r>
            <a:r>
              <a:rPr lang="en-US" altLang="zh-CN" dirty="0"/>
              <a:t>”</a:t>
            </a:r>
            <a:r>
              <a:rPr lang="zh-CN" altLang="en-US" dirty="0"/>
              <a:t>，小价值差异组比大价值差异组购买意愿高。</a:t>
            </a:r>
            <a:endParaRPr lang="en-US" altLang="zh-CN" dirty="0"/>
          </a:p>
          <a:p>
            <a:r>
              <a:rPr lang="zh-CN" altLang="en-US" dirty="0"/>
              <a:t>效应不受</a:t>
            </a:r>
            <a:r>
              <a:rPr lang="en-US" altLang="zh-CN" dirty="0"/>
              <a:t>“</a:t>
            </a:r>
            <a:r>
              <a:rPr lang="zh-CN" altLang="en-US" dirty="0"/>
              <a:t>贪婪</a:t>
            </a:r>
            <a:r>
              <a:rPr lang="en-US" altLang="zh-CN" dirty="0"/>
              <a:t>”</a:t>
            </a:r>
            <a:r>
              <a:rPr lang="zh-CN" altLang="en-US" dirty="0"/>
              <a:t>程度调节：这里的调节作用不显著。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贪婪的主效应：高贪婪者普遍给出更高估值。</a:t>
            </a:r>
            <a:endParaRPr lang="zh-CN" altLang="en-US" dirty="0"/>
          </a:p>
          <a:p>
            <a:r>
              <a:rPr lang="zh-CN" altLang="en-US" dirty="0"/>
              <a:t>价值差异效应：当错过的折扣较小时，对当前折扣的估值显著更高。这表明价值差异对估值有显著影响。</a:t>
            </a:r>
            <a:endParaRPr lang="en-US" altLang="zh-CN" dirty="0"/>
          </a:p>
          <a:p>
            <a:r>
              <a:rPr lang="zh-CN" altLang="en-US" dirty="0"/>
              <a:t>贪婪的调节作用（不显著）：贪婪不能改变价值差异对估值的影响。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有调节的中介分析：贪婪不能调节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价值差异</a:t>
            </a:r>
            <a:r>
              <a:rPr lang="en-US" altLang="en-US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估值</a:t>
            </a:r>
            <a:r>
              <a:rPr lang="en-US" altLang="en-US" dirty="0">
                <a:sym typeface="+mn-ea"/>
              </a:rPr>
              <a:t>→</a:t>
            </a:r>
            <a:r>
              <a:rPr lang="zh-CN" altLang="en-US" dirty="0">
                <a:sym typeface="+mn-ea"/>
              </a:rPr>
              <a:t>购买意愿</a:t>
            </a:r>
            <a:r>
              <a:rPr lang="en-US" altLang="zh-CN" dirty="0">
                <a:sym typeface="+mn-ea"/>
              </a:rPr>
              <a:t>"</a:t>
            </a:r>
            <a:r>
              <a:rPr lang="zh-CN" altLang="en-US" dirty="0">
                <a:sym typeface="+mn-ea"/>
              </a:rPr>
              <a:t>的中介路径。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总结（包含前两页一起的总结）：价值差异通过估值影响购买可能性，估值起中介作用。贪婪虽显著影响估值和购买，但未调节价值差异的影响，调节中介效应不存在。</a:t>
            </a:r>
            <a:r>
              <a:rPr lang="zh-CN" altLang="en-US"/>
              <a:t>】</a:t>
            </a:r>
            <a:endParaRPr lang="zh-CN" altLang="en-US"/>
          </a:p>
          <a:p>
            <a:r>
              <a:rPr lang="zh-CN" altLang="en-US">
                <a:sym typeface="+mn-ea"/>
              </a:rPr>
              <a:t>只报告了最后的</a:t>
            </a:r>
            <a:r>
              <a:rPr lang="en-US" altLang="zh-CN">
                <a:sym typeface="+mn-ea"/>
              </a:rPr>
              <a:t>Moderated Mediation Index </a:t>
            </a:r>
            <a:r>
              <a:rPr lang="zh-CN" altLang="en-US">
                <a:sym typeface="+mn-ea"/>
              </a:rPr>
              <a:t>值，复现结果和正文一致。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贪婪的主效应（稳定模式）：高贪婪者始终表现出更强的购买倾向</a:t>
            </a:r>
            <a:endParaRPr lang="zh-CN" altLang="en-US"/>
          </a:p>
          <a:p>
            <a:r>
              <a:rPr lang="zh-CN" altLang="en-US"/>
              <a:t>价值差异的主效应、不作为惯性效应（核心发现）：当参与者错过的是小折扣（价值差异小）时，购买意愿显著更高</a:t>
            </a:r>
            <a:endParaRPr lang="zh-CN" altLang="en-US"/>
          </a:p>
          <a:p>
            <a:r>
              <a:rPr lang="zh-CN" altLang="en-US"/>
              <a:t>交互作用不显著（关键矛盾点）：贪婪不能改变价值差异对购买意愿的影响</a:t>
            </a:r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D0C05-D1F4-4D23-BDF0-C1C9ABA03E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>
                <a:solidFill>
                  <a:schemeClr val="tx1"/>
                </a:solidFill>
              </a:rPr>
              <a:t>1. Dispositional Greed Scale (DGS) — </a:t>
            </a:r>
            <a:r>
              <a:rPr lang="zh-CN" altLang="en-US" sz="1800">
                <a:solidFill>
                  <a:schemeClr val="tx1"/>
                </a:solidFill>
              </a:rPr>
              <a:t>贪婪倾向量表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7</a:t>
            </a:r>
            <a:r>
              <a:rPr lang="zh-CN" altLang="en-US" sz="1800">
                <a:solidFill>
                  <a:schemeClr val="tx1"/>
                </a:solidFill>
              </a:rPr>
              <a:t>条题目，衡量个体贪婪差异</a:t>
            </a:r>
            <a:r>
              <a:rPr lang="en-US" altLang="zh-CN" sz="1800">
                <a:solidFill>
                  <a:schemeClr val="tx1"/>
                </a:solidFill>
              </a:rPr>
              <a:t> (Seuntjens et al., 2015)</a:t>
            </a:r>
            <a:endParaRPr lang="en-US" altLang="zh-CN" sz="1800">
              <a:solidFill>
                <a:schemeClr val="tx1"/>
              </a:solidFill>
            </a:endParaRPr>
          </a:p>
          <a:p>
            <a:endParaRPr lang="en-US" altLang="zh-CN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Inaction Inertia Scenarios — </a:t>
            </a:r>
            <a:r>
              <a:rPr lang="zh-CN" altLang="en-US" sz="1800">
                <a:solidFill>
                  <a:schemeClr val="tx1"/>
                </a:solidFill>
              </a:rPr>
              <a:t>不作为惰性情境</a:t>
            </a:r>
            <a:r>
              <a:rPr lang="en-US" altLang="zh-CN" sz="1800">
                <a:solidFill>
                  <a:schemeClr val="tx1"/>
                </a:solidFill>
              </a:rPr>
              <a:t> </a:t>
            </a:r>
            <a:r>
              <a:rPr lang="zh-CN" altLang="en-US" sz="1800">
                <a:solidFill>
                  <a:schemeClr val="tx1"/>
                </a:solidFill>
              </a:rPr>
              <a:t>选用多个经典情境，保证效应的可复现性（参考</a:t>
            </a:r>
            <a:r>
              <a:rPr lang="en-US" altLang="zh-CN" sz="1800">
                <a:solidFill>
                  <a:schemeClr val="tx1"/>
                </a:solidFill>
              </a:rPr>
              <a:t> Chen et al., 2021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滑雪通行证、汽车、健身俱乐部（</a:t>
            </a:r>
            <a:r>
              <a:rPr lang="en-US" altLang="zh-CN" sz="1800">
                <a:solidFill>
                  <a:schemeClr val="tx1"/>
                </a:solidFill>
              </a:rPr>
              <a:t>Tykocinski et al., 1995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沙发（</a:t>
            </a:r>
            <a:r>
              <a:rPr lang="en-US" altLang="zh-CN" sz="1800">
                <a:solidFill>
                  <a:schemeClr val="tx1"/>
                </a:solidFill>
              </a:rPr>
              <a:t>Zeelenberg et al., 2006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城市旅游（改编，</a:t>
            </a:r>
            <a:r>
              <a:rPr lang="en-US" altLang="zh-CN" sz="1800">
                <a:solidFill>
                  <a:schemeClr val="tx1"/>
                </a:solidFill>
              </a:rPr>
              <a:t>Zeelenberg et al., 2006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退休储蓄（</a:t>
            </a:r>
            <a:r>
              <a:rPr lang="en-US" altLang="zh-CN" sz="1800">
                <a:solidFill>
                  <a:schemeClr val="tx1"/>
                </a:solidFill>
              </a:rPr>
              <a:t>Krijnen et al., 2019</a:t>
            </a:r>
            <a:r>
              <a:rPr lang="zh-CN" altLang="en-US" sz="1800">
                <a:solidFill>
                  <a:schemeClr val="tx1"/>
                </a:solidFill>
              </a:rPr>
              <a:t>）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每个情境单独呈现，包含以下测量：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购买可能性（</a:t>
            </a:r>
            <a:r>
              <a:rPr lang="en-US" altLang="zh-CN" sz="1800">
                <a:solidFill>
                  <a:schemeClr val="tx1"/>
                </a:solidFill>
              </a:rPr>
              <a:t>0 = </a:t>
            </a:r>
            <a:r>
              <a:rPr lang="zh-CN" altLang="en-US" sz="1800">
                <a:solidFill>
                  <a:schemeClr val="tx1"/>
                </a:solidFill>
              </a:rPr>
              <a:t>绝不会，</a:t>
            </a:r>
            <a:r>
              <a:rPr lang="en-US" altLang="zh-CN" sz="1800">
                <a:solidFill>
                  <a:schemeClr val="tx1"/>
                </a:solidFill>
              </a:rPr>
              <a:t>10 = </a:t>
            </a:r>
            <a:r>
              <a:rPr lang="zh-CN" altLang="en-US" sz="1800">
                <a:solidFill>
                  <a:schemeClr val="tx1"/>
                </a:solidFill>
              </a:rPr>
              <a:t>一定会）</a:t>
            </a:r>
            <a:endParaRPr lang="en-US" altLang="zh-CN" sz="1800">
              <a:solidFill>
                <a:schemeClr val="tx1"/>
              </a:solidFill>
            </a:endParaRPr>
          </a:p>
          <a:p>
            <a:r>
              <a:rPr lang="zh-CN" altLang="en-US" sz="1800">
                <a:solidFill>
                  <a:schemeClr val="tx1"/>
                </a:solidFill>
              </a:rPr>
              <a:t>价值评估（</a:t>
            </a:r>
            <a:r>
              <a:rPr lang="en-US" altLang="zh-CN" sz="1800">
                <a:solidFill>
                  <a:schemeClr val="tx1"/>
                </a:solidFill>
              </a:rPr>
              <a:t>0 = </a:t>
            </a:r>
            <a:r>
              <a:rPr lang="zh-CN" altLang="en-US" sz="1800">
                <a:solidFill>
                  <a:schemeClr val="tx1"/>
                </a:solidFill>
              </a:rPr>
              <a:t>一点价值没有，</a:t>
            </a:r>
            <a:r>
              <a:rPr lang="en-US" altLang="zh-CN" sz="1800">
                <a:solidFill>
                  <a:schemeClr val="tx1"/>
                </a:solidFill>
              </a:rPr>
              <a:t>10 = </a:t>
            </a:r>
            <a:r>
              <a:rPr lang="zh-CN" altLang="en-US" sz="1800">
                <a:solidFill>
                  <a:schemeClr val="tx1"/>
                </a:solidFill>
              </a:rPr>
              <a:t>非常有价值）</a:t>
            </a:r>
            <a:endParaRPr lang="zh-CN" altLang="en-US" sz="1800">
              <a:solidFill>
                <a:schemeClr val="tx1"/>
              </a:solidFill>
            </a:endParaRPr>
          </a:p>
          <a:p>
            <a:r>
              <a:rPr lang="en-US" altLang="zh-CN" sz="1800">
                <a:solidFill>
                  <a:schemeClr val="tx1"/>
                </a:solidFill>
              </a:rPr>
              <a:t>Greed, purchase likelihood, and valuation</a:t>
            </a:r>
            <a:r>
              <a:rPr lang="zh-CN" altLang="en-US" sz="1800">
                <a:solidFill>
                  <a:schemeClr val="tx1"/>
                </a:solidFill>
              </a:rPr>
              <a:t>贪婪、购买可能性、估值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>
                <a:solidFill>
                  <a:schemeClr val="tx1"/>
                </a:solidFill>
              </a:rPr>
              <a:t>三个研究均探讨了估值（小</a:t>
            </a:r>
            <a:r>
              <a:rPr lang="en-US" altLang="zh-CN" sz="1800">
                <a:solidFill>
                  <a:schemeClr val="tx1"/>
                </a:solidFill>
              </a:rPr>
              <a:t> vs. </a:t>
            </a:r>
            <a:r>
              <a:rPr lang="zh-CN" altLang="en-US" sz="1800">
                <a:solidFill>
                  <a:schemeClr val="tx1"/>
                </a:solidFill>
              </a:rPr>
              <a:t>大）和个体贪婪倾向对不作为惰性的影响。研究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采用了被试内设计，让参与者依次完成多个不同情境的任务；研究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采用了被试间设计，仅包含单一情境以简化程序；研究</a:t>
            </a:r>
            <a:r>
              <a:rPr lang="en-US" altLang="zh-CN" sz="1800">
                <a:solidFill>
                  <a:schemeClr val="tx1"/>
                </a:solidFill>
              </a:rPr>
              <a:t>3</a:t>
            </a:r>
            <a:r>
              <a:rPr lang="zh-CN" altLang="en-US" sz="1800">
                <a:solidFill>
                  <a:schemeClr val="tx1"/>
                </a:solidFill>
              </a:rPr>
              <a:t>结合了两者，测试鲁棒性（</a:t>
            </a:r>
            <a:r>
              <a:rPr lang="en-US" altLang="zh-CN" sz="1800">
                <a:solidFill>
                  <a:schemeClr val="tx1"/>
                </a:solidFill>
              </a:rPr>
              <a:t>test robustness</a:t>
            </a:r>
            <a:r>
              <a:rPr lang="zh-CN" altLang="en-US" sz="1800">
                <a:solidFill>
                  <a:schemeClr val="tx1"/>
                </a:solidFill>
              </a:rPr>
              <a:t>）。</a:t>
            </a:r>
            <a:r>
              <a:rPr lang="en-US" altLang="zh-CN" sz="1800">
                <a:solidFill>
                  <a:schemeClr val="tx1"/>
                </a:solidFill>
              </a:rPr>
              <a:t>3a</a:t>
            </a:r>
            <a:r>
              <a:rPr lang="zh-CN" altLang="en-US" sz="1800">
                <a:solidFill>
                  <a:schemeClr val="tx1"/>
                </a:solidFill>
              </a:rPr>
              <a:t>部分重复了研究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的被试内设计但减少了情境数量，</a:t>
            </a:r>
            <a:r>
              <a:rPr lang="en-US" altLang="zh-CN" sz="1800">
                <a:solidFill>
                  <a:schemeClr val="tx1"/>
                </a:solidFill>
              </a:rPr>
              <a:t>3b</a:t>
            </a:r>
            <a:r>
              <a:rPr lang="zh-CN" altLang="en-US" sz="1800">
                <a:solidFill>
                  <a:schemeClr val="tx1"/>
                </a:solidFill>
              </a:rPr>
              <a:t>部分则复制了研究</a:t>
            </a:r>
            <a:r>
              <a:rPr lang="en-US" altLang="zh-CN" sz="1800">
                <a:solidFill>
                  <a:schemeClr val="tx1"/>
                </a:solidFill>
              </a:rPr>
              <a:t>2</a:t>
            </a:r>
            <a:r>
              <a:rPr lang="zh-CN" altLang="en-US" sz="1800">
                <a:solidFill>
                  <a:schemeClr val="tx1"/>
                </a:solidFill>
              </a:rPr>
              <a:t>的被试间单情境设计。所有研究均通过</a:t>
            </a:r>
            <a:r>
              <a:rPr lang="en-US" altLang="zh-CN" sz="1800">
                <a:solidFill>
                  <a:schemeClr val="tx1"/>
                </a:solidFill>
              </a:rPr>
              <a:t>Prolific Academic</a:t>
            </a:r>
            <a:r>
              <a:rPr lang="zh-CN" altLang="en-US" sz="1800">
                <a:solidFill>
                  <a:schemeClr val="tx1"/>
                </a:solidFill>
              </a:rPr>
              <a:t>在线招募以英语为母语的参与者完成，且研究</a:t>
            </a:r>
            <a:r>
              <a:rPr lang="en-US" altLang="zh-CN" sz="1800">
                <a:solidFill>
                  <a:schemeClr val="tx1"/>
                </a:solidFill>
              </a:rPr>
              <a:t>3a</a:t>
            </a:r>
            <a:r>
              <a:rPr lang="zh-CN" altLang="en-US" sz="1800">
                <a:solidFill>
                  <a:schemeClr val="tx1"/>
                </a:solidFill>
              </a:rPr>
              <a:t>的参与者同时贡献了</a:t>
            </a:r>
            <a:r>
              <a:rPr lang="en-US" altLang="zh-CN" sz="1800">
                <a:solidFill>
                  <a:schemeClr val="tx1"/>
                </a:solidFill>
              </a:rPr>
              <a:t>3b</a:t>
            </a:r>
            <a:r>
              <a:rPr lang="zh-CN" altLang="en-US" sz="1800">
                <a:solidFill>
                  <a:schemeClr val="tx1"/>
                </a:solidFill>
              </a:rPr>
              <a:t>的数据，实现了对前两项研究的近似直接和概念性重复。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56300" y="456300"/>
            <a:ext cx="8226900" cy="5292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56300" y="1117800"/>
            <a:ext cx="8226900" cy="3569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459000" y="4735800"/>
            <a:ext cx="2025000" cy="2376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658200" y="4735800"/>
            <a:ext cx="2025000" cy="2376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2.png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image" Target="../media/image5.png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592694" y="773430"/>
            <a:ext cx="7958614" cy="1538764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indent="0" algn="ctr" fontAlgn="auto">
              <a:lnSpc>
                <a:spcPct val="150000"/>
              </a:lnSpc>
            </a:pPr>
            <a:r>
              <a:rPr lang="en-US" altLang="zh-CN"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Computational Reproducibility Tests of </a:t>
            </a:r>
            <a:endParaRPr lang="en-US" altLang="zh-CN" sz="2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indent="0" algn="ctr" fontAlgn="auto">
              <a:lnSpc>
                <a:spcPct val="150000"/>
              </a:lnSpc>
            </a:pPr>
            <a:r>
              <a:rPr lang="en-US" altLang="zh-CN" sz="27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Vanessa Rettkowski’s (2025) Findings</a:t>
            </a:r>
            <a:endParaRPr lang="en-US" altLang="zh-CN" sz="27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3" name="图片 32" descr="校徽"/>
          <p:cNvPicPr>
            <a:picLocks noChangeAspect="1"/>
          </p:cNvPicPr>
          <p:nvPr/>
        </p:nvPicPr>
        <p:blipFill>
          <a:blip r:embed="rId1"/>
          <a:srcRect l="8254" t="36291" r="6217" b="41814"/>
          <a:stretch>
            <a:fillRect/>
          </a:stretch>
        </p:blipFill>
        <p:spPr>
          <a:xfrm>
            <a:off x="6573203" y="48578"/>
            <a:ext cx="2523649" cy="6457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35760" y="2630408"/>
            <a:ext cx="3432334" cy="1245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发表期刊：</a:t>
            </a:r>
            <a:r>
              <a:rPr lang="en-US" altLang="zh-CN" sz="15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Collabra</a:t>
            </a:r>
            <a:r>
              <a:rPr lang="zh-CN" altLang="en-US" sz="15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：</a:t>
            </a:r>
            <a:r>
              <a:rPr lang="en-US" altLang="zh-CN" sz="1500" b="1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Psychology                                       </a:t>
            </a:r>
            <a:endParaRPr lang="en-US" altLang="zh-CN" sz="1500" b="1">
              <a:solidFill>
                <a:schemeClr val="tx1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15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15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小组成员：方婧欣、王嘉秣、毛楠</a:t>
            </a:r>
            <a:endParaRPr lang="zh-CN" altLang="en-US" sz="15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endParaRPr lang="zh-CN" altLang="en-US" sz="15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15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汇报日期：</a:t>
            </a:r>
            <a:r>
              <a:rPr lang="en-US" altLang="zh-CN" sz="15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2025.6.18</a:t>
            </a:r>
            <a:endParaRPr lang="en-US" altLang="zh-CN" sz="15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5400000">
            <a:off x="1246599" y="-727363"/>
            <a:ext cx="41841" cy="2197677"/>
            <a:chOff x="997527" y="1870364"/>
            <a:chExt cx="0" cy="3335481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997527" y="1870364"/>
              <a:ext cx="0" cy="966354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997527" y="3054927"/>
              <a:ext cx="0" cy="966354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997527" y="4239491"/>
              <a:ext cx="0" cy="9663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等腰三角形 13"/>
          <p:cNvSpPr/>
          <p:nvPr/>
        </p:nvSpPr>
        <p:spPr>
          <a:xfrm rot="5400000">
            <a:off x="2570321" y="234791"/>
            <a:ext cx="316706" cy="273368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76" y="2368233"/>
            <a:ext cx="1613535" cy="1746885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-635" y="4516120"/>
            <a:ext cx="9154160" cy="657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457200" indent="-457200" algn="l" fontAlgn="auto">
              <a:extLst>
                <a:ext uri="{35155182-B16C-46BC-9424-99874614C6A1}">
                  <wpsdc:marlchars xmlns:wpsdc="http://www.wps.cn/officeDocument/2017/drawingmlCustomData" val="200" checksum="2975741746"/>
                </a:ext>
              </a:extLst>
            </a:pPr>
            <a:r>
              <a:rPr lang="en-US" altLang="zh-CN" sz="1100" dirty="0">
                <a:latin typeface="+mn-ea"/>
                <a:cs typeface="Times New Roman" panose="02020603050405020304" charset="0"/>
              </a:rPr>
              <a:t>Rettkowski, V., Ingendahl, M., &amp; Zeelenberg, M. (2025). How greedy people respond to missing discounts: Insatiability and inaction inertia. </a:t>
            </a:r>
            <a:r>
              <a:rPr lang="en-US" altLang="zh-CN" sz="1100" i="1" dirty="0">
                <a:latin typeface="+mn-ea"/>
                <a:cs typeface="Times New Roman" panose="02020603050405020304" charset="0"/>
              </a:rPr>
              <a:t>Collabra Psychology</a:t>
            </a:r>
            <a:r>
              <a:rPr lang="en-US" altLang="zh-CN" sz="1100" dirty="0">
                <a:latin typeface="+mn-ea"/>
                <a:cs typeface="Times New Roman" panose="02020603050405020304" charset="0"/>
              </a:rPr>
              <a:t>, </a:t>
            </a:r>
            <a:r>
              <a:rPr lang="en-US" altLang="zh-CN" sz="1100" i="1" dirty="0">
                <a:latin typeface="+mn-ea"/>
                <a:cs typeface="Times New Roman" panose="02020603050405020304" charset="0"/>
              </a:rPr>
              <a:t>11</a:t>
            </a:r>
            <a:r>
              <a:rPr lang="en-US" altLang="zh-CN" sz="1100" dirty="0">
                <a:latin typeface="+mn-ea"/>
                <a:cs typeface="Times New Roman" panose="02020603050405020304" charset="0"/>
              </a:rPr>
              <a:t>(1), 133273. https://doi.org/10.1525/collabra.133273</a:t>
            </a:r>
            <a:endParaRPr lang="en-US" altLang="zh-CN" sz="1100" dirty="0">
              <a:latin typeface="+mn-ea"/>
              <a:cs typeface="Times New Roman" panose="02020603050405020304" charset="0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5880" y="594995"/>
            <a:ext cx="8990330" cy="193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/>
              <a:t>Statistical analysis method: 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Moderated mediation analysis —— </a:t>
            </a:r>
            <a:r>
              <a:rPr lang="en-US" altLang="zh-CN" sz="1600">
                <a:sym typeface="+mn-ea"/>
              </a:rPr>
              <a:t>bruceR package</a:t>
            </a:r>
            <a:endParaRPr lang="en-US" altLang="zh-CN" sz="16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Mixed-Effects Model Analysis —— lme4 package </a:t>
            </a:r>
            <a:endParaRPr lang="en-US" altLang="zh-CN" sz="16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ea typeface="宋体" panose="02010600030101010101" pitchFamily="2" charset="-122"/>
                <a:sym typeface="+mn-ea"/>
              </a:rPr>
              <a:t>Linear Model </a:t>
            </a:r>
            <a:r>
              <a:rPr lang="en-US" altLang="zh-CN" sz="1600">
                <a:sym typeface="+mn-ea"/>
              </a:rPr>
              <a:t>—— 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base R package</a:t>
            </a:r>
            <a:endParaRPr lang="en-US" altLang="zh-CN" sz="1600">
              <a:ea typeface="宋体" panose="02010600030101010101" pitchFamily="2" charset="-122"/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Multilevel SEM</a:t>
            </a:r>
            <a:r>
              <a:rPr lang="zh-CN" altLang="en-US" sz="1600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600">
                <a:ea typeface="宋体" panose="02010600030101010101" pitchFamily="2" charset="-122"/>
                <a:sym typeface="+mn-ea"/>
              </a:rPr>
              <a:t>—— </a:t>
            </a:r>
            <a:r>
              <a:rPr lang="en-US" altLang="zh-CN" sz="1600">
                <a:sym typeface="+mn-ea"/>
              </a:rPr>
              <a:t>lavaan </a:t>
            </a:r>
            <a:r>
              <a:rPr lang="en-US" altLang="zh-CN" sz="1600">
                <a:sym typeface="+mn-ea"/>
              </a:rPr>
              <a:t>package</a:t>
            </a:r>
            <a:endParaRPr lang="en-US" altLang="zh-CN" sz="16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Analyses were conducted using R (version 4.4.2 / 4.4.3).</a:t>
            </a:r>
            <a:endParaRPr lang="en-US" altLang="zh-CN" sz="1600">
              <a:sym typeface="+mn-ea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5880" y="594995"/>
            <a:ext cx="8990330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182880" y="578485"/>
            <a:ext cx="8699500" cy="182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1 —— Moderated mediation analysis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bruceR is an R package for easy multilevel moderated mediation analysis, inspired by dplyr for clean data manipulation, supporting Bayesian confidence intervals with MCMC.</a:t>
            </a:r>
            <a:endParaRPr lang="en-US" altLang="zh-CN" sz="1600"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The process() function is used in R to simplify the analysis of moderation, mediation, and moderated mediation effects.</a:t>
            </a:r>
            <a:endParaRPr lang="en-US" altLang="zh-CN" sz="1600"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7678" r="71992"/>
          <a:stretch>
            <a:fillRect/>
          </a:stretch>
        </p:blipFill>
        <p:spPr>
          <a:xfrm>
            <a:off x="6364997" y="2499360"/>
            <a:ext cx="2073215" cy="244800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23850" y="2684145"/>
          <a:ext cx="5800090" cy="2353310"/>
        </p:xfrm>
        <a:graphic>
          <a:graphicData uri="http://schemas.openxmlformats.org/drawingml/2006/table">
            <a:tbl>
              <a:tblPr firstRow="1" bandRow="1">
                <a:tableStyleId>{0BC34494-4B11-4B93-8660-06D00F74E9C7}</a:tableStyleId>
              </a:tblPr>
              <a:tblGrid>
                <a:gridCol w="939800"/>
                <a:gridCol w="4860290"/>
              </a:tblGrid>
              <a:tr h="213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Parameter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data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The dataset you use for analysis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y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Outcome variable (dependent variable)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x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Predictor variable (independent variable)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meds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Mediator variable(s)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mods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Moderator variable(s)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clusters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Grouping variable for nested data (e.g., subject ID)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hlm.re.m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Random effects structure for the mediator model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hlm.re.y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Random effects structure for the outcome model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hlm.type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Levels of variables in multilevel model (e.g., "1-1-1")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419850" y="2926715"/>
            <a:ext cx="1749425" cy="53086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9" name="矩形 8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5890" y="4827270"/>
            <a:ext cx="4245759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Fig 1 Code for m</a:t>
            </a:r>
            <a:r>
              <a:rPr lang="en-US" altLang="zh-CN" sz="1400">
                <a:sym typeface="+mn-ea"/>
              </a:rPr>
              <a:t>ultilevel moderated mediation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0640" y="2415540"/>
            <a:ext cx="3477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1 </a:t>
            </a:r>
            <a:r>
              <a:rPr lang="en-US" altLang="zh-CN" sz="1400">
                <a:sym typeface="+mn-ea"/>
              </a:rPr>
              <a:t>Parameters in bruceR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5880" y="594995"/>
            <a:ext cx="8990330" cy="853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sp>
        <p:nvSpPr>
          <p:cNvPr id="6" name="文本框 5"/>
          <p:cNvSpPr txBox="1"/>
          <p:nvPr/>
        </p:nvSpPr>
        <p:spPr>
          <a:xfrm>
            <a:off x="182880" y="578485"/>
            <a:ext cx="8699500" cy="182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1 —— Moderated mediation analysis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bruceR is an R package for easy multilevel moderated mediation analysis, inspired by dplyr for clean data manipulation, supporting Bayesian confidence intervals with MCMC.</a:t>
            </a:r>
            <a:endParaRPr lang="en-US" altLang="zh-CN" sz="1600">
              <a:sym typeface="+mn-ea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The process() function is used in R to simplify the analysis of moderation, mediation, and moderated mediation effects.</a:t>
            </a:r>
            <a:endParaRPr lang="en-US" altLang="zh-CN" sz="1600">
              <a:sym typeface="+mn-ea"/>
            </a:endParaRPr>
          </a:p>
          <a:p>
            <a:pPr lvl="1" indent="0">
              <a:lnSpc>
                <a:spcPct val="150000"/>
              </a:lnSpc>
              <a:buFont typeface="Wingdings" panose="05000000000000000000" charset="0"/>
              <a:buNone/>
            </a:pPr>
            <a:endParaRPr lang="en-US" altLang="zh-CN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7678" r="71992"/>
          <a:stretch>
            <a:fillRect/>
          </a:stretch>
        </p:blipFill>
        <p:spPr>
          <a:xfrm>
            <a:off x="6364997" y="2499360"/>
            <a:ext cx="2073215" cy="2448000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2"/>
            </p:custDataLst>
          </p:nvPr>
        </p:nvGraphicFramePr>
        <p:xfrm>
          <a:off x="323850" y="2684145"/>
          <a:ext cx="5800090" cy="2353310"/>
        </p:xfrm>
        <a:graphic>
          <a:graphicData uri="http://schemas.openxmlformats.org/drawingml/2006/table">
            <a:tbl>
              <a:tblPr firstRow="1" bandRow="1">
                <a:tableStyleId>{0BC34494-4B11-4B93-8660-06D00F74E9C7}</a:tableStyleId>
              </a:tblPr>
              <a:tblGrid>
                <a:gridCol w="939800"/>
                <a:gridCol w="4860290"/>
              </a:tblGrid>
              <a:tr h="213360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Parameter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1400"/>
                        <a:t>Meaning</a:t>
                      </a:r>
                      <a:endParaRPr lang="en-US" altLang="zh-CN" sz="1400"/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med.type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Type of mediation ("parallel" means mediators are separate)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mod.type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Type of moderation (e.g., "2-way" for two variables)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mod.path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Which paths are moderated (e.g., "x-m", "x-y")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ci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Method for confidence intervals ("mcmc" uses Bayesian simulation)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nsim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Number of simulations for confidence intervals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seed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Random seed for reproducible results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749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std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Whether to standardize variables before analysis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  <a:tr h="23812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digits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400">
                          <a:solidFill>
                            <a:srgbClr val="000000"/>
                          </a:solidFill>
                        </a:rPr>
                        <a:t>Number of decimal places in output</a:t>
                      </a:r>
                      <a:endParaRPr lang="en-US" altLang="zh-CN" sz="14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16" name="矩形 15"/>
          <p:cNvSpPr/>
          <p:nvPr/>
        </p:nvSpPr>
        <p:spPr>
          <a:xfrm>
            <a:off x="6419850" y="4146550"/>
            <a:ext cx="1749425" cy="1447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9" name="矩形 8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0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5890" y="4827270"/>
            <a:ext cx="4245759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Fig 1 Code for m</a:t>
            </a:r>
            <a:r>
              <a:rPr lang="en-US" altLang="zh-CN" sz="1400">
                <a:sym typeface="+mn-ea"/>
              </a:rPr>
              <a:t>ultilevel moderated mediation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10640" y="2415540"/>
            <a:ext cx="3477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1 </a:t>
            </a:r>
            <a:r>
              <a:rPr lang="en-US" altLang="zh-CN" sz="1400">
                <a:sym typeface="+mn-ea"/>
              </a:rPr>
              <a:t>Parameters in bruceR</a:t>
            </a:r>
            <a:endParaRPr lang="en-US" altLang="zh-CN" sz="14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5046" b="-6331"/>
          <a:stretch>
            <a:fillRect/>
          </a:stretch>
        </p:blipFill>
        <p:spPr>
          <a:xfrm>
            <a:off x="252095" y="3220720"/>
            <a:ext cx="8856000" cy="4062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24489" b="1449"/>
          <a:stretch>
            <a:fillRect/>
          </a:stretch>
        </p:blipFill>
        <p:spPr>
          <a:xfrm>
            <a:off x="256540" y="3780790"/>
            <a:ext cx="8856000" cy="4186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9195" y="4300855"/>
            <a:ext cx="4245759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Fig 2 Code for linear mixed-effects model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880" y="578485"/>
            <a:ext cx="8699500" cy="1275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Study 1 —— </a:t>
            </a:r>
            <a:r>
              <a:rPr lang="en-US" altLang="zh-CN" sz="1600">
                <a:sym typeface="+mn-ea"/>
              </a:rPr>
              <a:t>Mixed-Effects Model Analysis: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lme4</a:t>
            </a:r>
            <a:r>
              <a:rPr lang="en-US" altLang="zh-CN" sz="1000">
                <a:sym typeface="+mn-ea"/>
              </a:rPr>
              <a:t> (Bates et al., 2015)</a:t>
            </a:r>
            <a:r>
              <a:rPr lang="en-US" altLang="zh-CN" sz="1600">
                <a:sym typeface="+mn-ea"/>
              </a:rPr>
              <a:t> is an R package used to fit linear and generalized linear mixed-effects models for clustered or repeated-measures data.</a:t>
            </a:r>
            <a:endParaRPr lang="en-US" altLang="zh-CN" sz="1600"/>
          </a:p>
        </p:txBody>
      </p:sp>
      <p:sp>
        <p:nvSpPr>
          <p:cNvPr id="7" name="矩形 6"/>
          <p:cNvSpPr/>
          <p:nvPr/>
        </p:nvSpPr>
        <p:spPr>
          <a:xfrm>
            <a:off x="2195830" y="3131185"/>
            <a:ext cx="1003935" cy="908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2556510" y="2716530"/>
            <a:ext cx="282575" cy="32004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00848" y="2356485"/>
            <a:ext cx="19939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Dependent variable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70910" y="3114675"/>
            <a:ext cx="1741170" cy="908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4200208" y="2700020"/>
            <a:ext cx="282575" cy="32004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470910" y="2362200"/>
            <a:ext cx="1821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random effects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364480" y="3114675"/>
            <a:ext cx="2114550" cy="908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6280468" y="2700020"/>
            <a:ext cx="282575" cy="32004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510848" y="1572895"/>
            <a:ext cx="18218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Independent variable: two main effects + one interaction effect.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572375" y="3114675"/>
            <a:ext cx="1517015" cy="90805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上箭头 38"/>
          <p:cNvSpPr/>
          <p:nvPr/>
        </p:nvSpPr>
        <p:spPr>
          <a:xfrm>
            <a:off x="8189595" y="2700020"/>
            <a:ext cx="282575" cy="320040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7419975" y="2362200"/>
            <a:ext cx="18218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rgbClr val="FF0000"/>
                </a:solidFill>
              </a:rPr>
              <a:t>dataframe</a:t>
            </a:r>
            <a:endParaRPr lang="en-US" altLang="zh-CN" sz="1600">
              <a:solidFill>
                <a:srgbClr val="FF000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2880" y="578485"/>
            <a:ext cx="8699500" cy="1275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ym typeface="+mn-ea"/>
              </a:rPr>
              <a:t>Study 2 —— </a:t>
            </a:r>
            <a:r>
              <a:rPr lang="en-US" altLang="zh-CN" sz="1600">
                <a:sym typeface="+mn-ea"/>
              </a:rPr>
              <a:t>Linear Regression Model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sym typeface="+mn-ea"/>
              </a:rPr>
              <a:t>The lm() function in base R is used to fit linear regression models. It estimates the relationship between a continuous outcome variable and one or more predictors (independent variables).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38070"/>
            <a:ext cx="7467600" cy="46672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449195" y="2937510"/>
            <a:ext cx="4245759" cy="266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Fig 3 Code for linear mixed-effects model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26" name="矩形 25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4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" y="578485"/>
            <a:ext cx="9128760" cy="223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 —— </a:t>
            </a:r>
            <a:r>
              <a:rPr lang="en-US" altLang="zh-CN" sz="1600">
                <a:sym typeface="+mn-ea"/>
              </a:rPr>
              <a:t>Multilevel SEM</a:t>
            </a:r>
            <a:r>
              <a:rPr lang="en-US" altLang="zh-CN" sz="1600"/>
              <a:t>: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lavaan </a:t>
            </a:r>
            <a:r>
              <a:rPr lang="en-US" altLang="zh-CN" sz="1000"/>
              <a:t>(Rosseel, 2012)</a:t>
            </a:r>
            <a:r>
              <a:rPr lang="en-US" altLang="zh-CN" sz="1600"/>
              <a:t> is an R package used to specify and estimate structural equation models (SEMs), including path analysis, confirmatory factor analysis (CFA), and latent variable models. In the present study, lavaan was used to conduct </a:t>
            </a:r>
            <a:r>
              <a:rPr lang="en-US" altLang="zh-CN" sz="1600">
                <a:solidFill>
                  <a:srgbClr val="7030A0"/>
                </a:solidFill>
              </a:rPr>
              <a:t>a multilevel moderated mediation</a:t>
            </a:r>
            <a:r>
              <a:rPr lang="en-US" altLang="zh-CN" sz="1600"/>
              <a:t> analysis.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The sem() function is used to fit structural equation models (SEMs), which allow researchers to examine complex relationships between observed and/or latent variables.</a:t>
            </a:r>
            <a:endParaRPr lang="en-US" altLang="zh-CN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831" r="49198"/>
          <a:stretch>
            <a:fillRect/>
          </a:stretch>
        </p:blipFill>
        <p:spPr>
          <a:xfrm>
            <a:off x="251460" y="1131570"/>
            <a:ext cx="4896000" cy="385273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95040" y="1778000"/>
            <a:ext cx="5077460" cy="3575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2 </a:t>
            </a:r>
            <a:r>
              <a:rPr lang="en-US" altLang="zh-CN" sz="1400">
                <a:sym typeface="+mn-ea"/>
              </a:rPr>
              <a:t>Parameters in Level 1</a:t>
            </a:r>
            <a:endParaRPr lang="en-US" altLang="zh-CN" sz="14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580" y="4872990"/>
            <a:ext cx="424561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4 Code for </a:t>
            </a:r>
            <a:r>
              <a:rPr lang="en-US" altLang="zh-CN" sz="1400">
                <a:sym typeface="+mn-ea"/>
              </a:rPr>
              <a:t>Multilevel SEM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1460" y="1242695"/>
            <a:ext cx="3835400" cy="5245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53" name="矩形 52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等腰三角形 53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6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graphicFrame>
        <p:nvGraphicFramePr>
          <p:cNvPr id="21" name="表格 20"/>
          <p:cNvGraphicFramePr/>
          <p:nvPr>
            <p:custDataLst>
              <p:tags r:id="rId2"/>
            </p:custDataLst>
          </p:nvPr>
        </p:nvGraphicFramePr>
        <p:xfrm>
          <a:off x="2983230" y="2026603"/>
          <a:ext cx="6082665" cy="2791460"/>
        </p:xfrm>
        <a:graphic>
          <a:graphicData uri="http://schemas.openxmlformats.org/drawingml/2006/table">
            <a:tbl>
              <a:tblPr firstRow="1" bandRow="1">
                <a:tableStyleId>{18DCAD5B-C65F-4C67-B030-B129BA843CD3}</a:tableStyleId>
              </a:tblPr>
              <a:tblGrid>
                <a:gridCol w="1461770"/>
                <a:gridCol w="1676400"/>
                <a:gridCol w="2944495"/>
              </a:tblGrid>
              <a:tr h="252730">
                <a:tc>
                  <a:txBody>
                    <a:bodyPr/>
                    <a:p>
                      <a:r>
                        <a:rPr lang="en-US" altLang="zh-CN" sz="1100"/>
                        <a:t>Model Path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Type of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Interpretation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05460">
                <a:tc>
                  <a:txBody>
                    <a:bodyPr/>
                    <a:p>
                      <a:r>
                        <a:rPr lang="en-US" altLang="zh-CN" sz="1100"/>
                        <a:t>valuation.z ~ a*difference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Main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Within-person effect of value difference on subjective valuation.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09270">
                <a:tc>
                  <a:txBody>
                    <a:bodyPr/>
                    <a:p>
                      <a:r>
                        <a:rPr lang="en-US" altLang="zh-CN" sz="1100"/>
                        <a:t>valuation.z ~ d2*difference:greed.z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Interaction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Moderation effect of greed on the value difference → valuation path.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05460">
                <a:tc>
                  <a:txBody>
                    <a:bodyPr/>
                    <a:p>
                      <a:r>
                        <a:rPr lang="en-US" altLang="zh-CN" sz="1100"/>
                        <a:t>purchase.z ~ c*difference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Main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Within-person effect of value difference on purchase intention.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09270">
                <a:tc>
                  <a:txBody>
                    <a:bodyPr/>
                    <a:p>
                      <a:r>
                        <a:rPr lang="en-US" altLang="zh-CN" sz="1100"/>
                        <a:t>purchase.z ~ d1*difference:greed.z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Interaction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Moderation effect of greed on the value difference → purchase path.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509270">
                <a:tc>
                  <a:txBody>
                    <a:bodyPr/>
                    <a:p>
                      <a:r>
                        <a:rPr lang="en-US" altLang="zh-CN" sz="1100"/>
                        <a:t>purchase.z ~ b*valuation.z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Mediation path (b path)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Effect of valuation on purchase intention (mediating the value difference effect).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8" grpId="0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5" y="578485"/>
            <a:ext cx="9128760" cy="223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 —— </a:t>
            </a:r>
            <a:r>
              <a:rPr lang="en-US" altLang="zh-CN" sz="1600">
                <a:sym typeface="+mn-ea"/>
              </a:rPr>
              <a:t>Multilevel SEM</a:t>
            </a:r>
            <a:r>
              <a:rPr lang="en-US" altLang="zh-CN" sz="1600"/>
              <a:t>: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lavaan </a:t>
            </a:r>
            <a:r>
              <a:rPr lang="en-US" altLang="zh-CN" sz="1000"/>
              <a:t>(Rosseel, 2012)</a:t>
            </a:r>
            <a:r>
              <a:rPr lang="en-US" altLang="zh-CN" sz="1600"/>
              <a:t> 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The sem() function</a:t>
            </a:r>
            <a:endParaRPr lang="en-US" altLang="zh-CN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831" r="49198"/>
          <a:stretch>
            <a:fillRect/>
          </a:stretch>
        </p:blipFill>
        <p:spPr>
          <a:xfrm>
            <a:off x="251460" y="1131570"/>
            <a:ext cx="4896000" cy="3852738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95040" y="1778000"/>
            <a:ext cx="507746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3 </a:t>
            </a:r>
            <a:r>
              <a:rPr lang="en-US" altLang="zh-CN" sz="1400">
                <a:sym typeface="+mn-ea"/>
              </a:rPr>
              <a:t>Parameters in Level 2</a:t>
            </a:r>
            <a:endParaRPr lang="en-US" altLang="zh-CN" sz="1400"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76580" y="4872990"/>
            <a:ext cx="424561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4 Code for </a:t>
            </a:r>
            <a:r>
              <a:rPr lang="en-US" altLang="zh-CN" sz="1400">
                <a:sym typeface="+mn-ea"/>
              </a:rPr>
              <a:t>Multilevel SEM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51460" y="1744980"/>
            <a:ext cx="2392045" cy="82613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2983230" y="2138045"/>
          <a:ext cx="6082665" cy="2281555"/>
        </p:xfrm>
        <a:graphic>
          <a:graphicData uri="http://schemas.openxmlformats.org/drawingml/2006/table">
            <a:tbl>
              <a:tblPr firstRow="1" bandRow="1">
                <a:tableStyleId>{88958C22-F43E-4134-9F22-527CC38112FD}</a:tableStyleId>
              </a:tblPr>
              <a:tblGrid>
                <a:gridCol w="2027555"/>
                <a:gridCol w="2027555"/>
                <a:gridCol w="2027555"/>
              </a:tblGrid>
              <a:tr h="207645">
                <a:tc>
                  <a:txBody>
                    <a:bodyPr/>
                    <a:p>
                      <a:r>
                        <a:rPr lang="en-US" altLang="zh-CN" sz="1100"/>
                        <a:t>Model Path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Type of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Interpretation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414020">
                <a:tc>
                  <a:txBody>
                    <a:bodyPr/>
                    <a:p>
                      <a:r>
                        <a:rPr lang="en-US" altLang="zh-CN" sz="1100"/>
                        <a:t>purchase.z ~~ purchase.z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Random intercept variance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Between-person variance in purchase intention.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415290">
                <a:tc>
                  <a:txBody>
                    <a:bodyPr/>
                    <a:p>
                      <a:r>
                        <a:rPr lang="en-US" altLang="zh-CN" sz="1100"/>
                        <a:t>valuation.z ~~ valuation.z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Random intercept variance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Between-person variance in subjective valuation.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415290">
                <a:tc>
                  <a:txBody>
                    <a:bodyPr/>
                    <a:p>
                      <a:r>
                        <a:rPr lang="en-US" altLang="zh-CN" sz="1100"/>
                        <a:t>valuation.z ~ e*greed.z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Main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Between-person effect of greed on subjective valuation.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414020">
                <a:tc>
                  <a:txBody>
                    <a:bodyPr/>
                    <a:p>
                      <a:r>
                        <a:rPr lang="en-US" altLang="zh-CN" sz="1100"/>
                        <a:t>purchase.z ~ g*greed.z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Main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Between-person effect of greed on purchase intention.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415290">
                <a:tc>
                  <a:txBody>
                    <a:bodyPr/>
                    <a:p>
                      <a:r>
                        <a:rPr lang="en-US" altLang="zh-CN" sz="1100"/>
                        <a:t>purchase.z ~ f*valuation.z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Mediation path (Level 2 b path)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Between-person effect of subjective valuation on purchase intention.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11" name="矩形 10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等腰三角形 11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7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35" y="578485"/>
            <a:ext cx="9128760" cy="2235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 —— </a:t>
            </a:r>
            <a:r>
              <a:rPr lang="en-US" altLang="zh-CN" sz="1600">
                <a:sym typeface="+mn-ea"/>
              </a:rPr>
              <a:t>Multilevel SEM</a:t>
            </a:r>
            <a:r>
              <a:rPr lang="en-US" altLang="zh-CN" sz="1600"/>
              <a:t>: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lavaan </a:t>
            </a:r>
            <a:r>
              <a:rPr lang="en-US" altLang="zh-CN" sz="1000"/>
              <a:t>(Rosseel, 2012)</a:t>
            </a:r>
            <a:r>
              <a:rPr lang="en-US" altLang="zh-CN" sz="1600"/>
              <a:t> 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The sem() function</a:t>
            </a:r>
            <a:endParaRPr lang="en-US" altLang="zh-CN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l="3831" r="49198"/>
          <a:stretch>
            <a:fillRect/>
          </a:stretch>
        </p:blipFill>
        <p:spPr>
          <a:xfrm>
            <a:off x="36195" y="1096010"/>
            <a:ext cx="4576445" cy="360108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217805" y="4657725"/>
            <a:ext cx="4245610" cy="287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Fig 4 Code for </a:t>
            </a:r>
            <a:r>
              <a:rPr lang="en-US" altLang="zh-CN" sz="1400">
                <a:sym typeface="+mn-ea"/>
              </a:rPr>
              <a:t>Multilevel SEM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43510" y="4300220"/>
            <a:ext cx="4451985" cy="2146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33545" y="1567815"/>
            <a:ext cx="5077460" cy="24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Table 4 moderated mediation index</a:t>
            </a:r>
            <a:endParaRPr lang="en-US" altLang="zh-CN" sz="1400"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4617720" y="1864995"/>
          <a:ext cx="4309110" cy="2112645"/>
        </p:xfrm>
        <a:graphic>
          <a:graphicData uri="http://schemas.openxmlformats.org/drawingml/2006/table">
            <a:tbl>
              <a:tblPr firstRow="1" bandRow="1">
                <a:tableStyleId>{74DEF4B2-CD7B-48D5-A11B-0FE2452CEAF6}</a:tableStyleId>
              </a:tblPr>
              <a:tblGrid>
                <a:gridCol w="1093470"/>
                <a:gridCol w="1779270"/>
                <a:gridCol w="1436370"/>
              </a:tblGrid>
              <a:tr h="167640">
                <a:tc>
                  <a:txBody>
                    <a:bodyPr/>
                    <a:p>
                      <a:r>
                        <a:rPr lang="en-US" altLang="zh-CN" sz="1100"/>
                        <a:t>Model Path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Type of Effect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Interpretation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805180">
                <a:tc>
                  <a:txBody>
                    <a:bodyPr/>
                    <a:p>
                      <a:r>
                        <a:rPr lang="en-US" altLang="zh-CN" sz="1100"/>
                        <a:t>index := d2*b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Moderated mediation index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Does greed moderate the indirect effect of value difference on purchase intention via valuation?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rcRect r="2127" b="6967"/>
          <a:stretch>
            <a:fillRect/>
          </a:stretch>
        </p:blipFill>
        <p:spPr>
          <a:xfrm>
            <a:off x="3470275" y="3507105"/>
            <a:ext cx="5638165" cy="2882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500880" y="3867150"/>
            <a:ext cx="3576955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Fig 8 Code for </a:t>
            </a:r>
            <a:r>
              <a:rPr lang="en-US" altLang="zh-CN" sz="1400">
                <a:sym typeface="+mn-ea"/>
              </a:rPr>
              <a:t>Multilevel SEM (full model)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606290" y="3642360"/>
            <a:ext cx="491490" cy="153035"/>
          </a:xfrm>
          <a:prstGeom prst="rect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7030A0"/>
              </a:solidFill>
            </a:endParaRPr>
          </a:p>
        </p:txBody>
      </p:sp>
      <p:sp>
        <p:nvSpPr>
          <p:cNvPr id="23" name="上箭头 22"/>
          <p:cNvSpPr/>
          <p:nvPr/>
        </p:nvSpPr>
        <p:spPr>
          <a:xfrm>
            <a:off x="4797743" y="3435350"/>
            <a:ext cx="160655" cy="173355"/>
          </a:xfrm>
          <a:prstGeom prst="up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4451985" y="3141345"/>
            <a:ext cx="852170" cy="287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>
                <a:solidFill>
                  <a:srgbClr val="7030A0"/>
                </a:solidFill>
                <a:sym typeface="+mn-ea"/>
              </a:rPr>
              <a:t>Model</a:t>
            </a:r>
            <a:endParaRPr lang="en-US" altLang="zh-CN" sz="1400">
              <a:solidFill>
                <a:srgbClr val="7030A0"/>
              </a:solidFill>
              <a:sym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75990" y="3536315"/>
            <a:ext cx="5617210" cy="31559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16" name="矩形 15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等腰三角形 16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4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 animBg="1"/>
      <p:bldP spid="23" grpId="0" animBg="1"/>
      <p:bldP spid="26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289007" cy="53091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Part 3</a:t>
            </a:r>
            <a:endParaRPr lang="zh-CN" altLang="en-US" sz="3000" b="1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79912" y="2622422"/>
            <a:ext cx="5319000" cy="2004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3833054" y="1293314"/>
            <a:ext cx="5212715" cy="769434"/>
            <a:chOff x="5076056" y="1293314"/>
            <a:chExt cx="5212715" cy="769434"/>
          </a:xfrm>
        </p:grpSpPr>
        <p:sp>
          <p:nvSpPr>
            <p:cNvPr id="6" name="TextBox 4"/>
            <p:cNvSpPr txBox="1"/>
            <p:nvPr/>
          </p:nvSpPr>
          <p:spPr>
            <a:xfrm>
              <a:off x="5076056" y="1563638"/>
              <a:ext cx="5212715" cy="49911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p>
              <a:pPr algn="l"/>
              <a:r>
                <a:rPr lang="en-US" altLang="zh-CN" sz="2800" dirty="0">
                  <a:solidFill>
                    <a:schemeClr val="accent1"/>
                  </a:solidFill>
                  <a:latin typeface="Impact" panose="020B0806030902050204" pitchFamily="34" charset="0"/>
                  <a:ea typeface="Times New Roman" panose="02020603050405020304" charset="0"/>
                </a:rPr>
                <a:t>Repeatability Results &amp; Discussion</a:t>
              </a:r>
              <a:endPara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  <a:ea typeface="Times New Roman" panose="0202060305040502030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730786" y="1293314"/>
              <a:ext cx="264160" cy="499110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p>
              <a:endPara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pic>
        <p:nvPicPr>
          <p:cNvPr id="12" name="图片 5" descr="combined.E1_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5345" y="2382520"/>
            <a:ext cx="4966335" cy="248475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317" y="4862195"/>
            <a:ext cx="9144635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Figure 10 Reproducibility results of effects of greed and value difference on purchase likelihood and valuation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9705" y="467360"/>
            <a:ext cx="8699500" cy="195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1: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Purchase Likelihood</a:t>
            </a:r>
            <a:r>
              <a:rPr lang="en-US" altLang="zh-CN" sz="1600"/>
              <a:t> &amp; Valuation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Random intercepts were modeled at the participant level. Greed, purchase likelihood, and valuation were </a:t>
            </a:r>
            <a:r>
              <a:rPr lang="en-US" altLang="zh-CN" sz="1600" b="1"/>
              <a:t>z-standardized</a:t>
            </a:r>
            <a:r>
              <a:rPr lang="en-US" altLang="zh-CN" sz="1600"/>
              <a:t> at the grand mean </a:t>
            </a:r>
            <a:r>
              <a:rPr lang="en-US" altLang="zh-CN" sz="1600">
                <a:sym typeface="+mn-ea"/>
              </a:rPr>
              <a:t>(left panel Figure 10)</a:t>
            </a:r>
            <a:r>
              <a:rPr lang="en-US" altLang="zh-CN" sz="1600"/>
              <a:t>. 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To further test </a:t>
            </a:r>
            <a:r>
              <a:rPr lang="en-US" altLang="zh-CN" sz="1600" b="1"/>
              <a:t>the mediating role of valuation</a:t>
            </a:r>
            <a:r>
              <a:rPr lang="en-US" altLang="zh-CN" sz="1600"/>
              <a:t> in inaction inertia, study 1 repeated the same analyses on the mediator valuation as the dependent variable (right panel Figure 10).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lang="en-US" altLang="zh-CN" sz="2000" dirty="0">
                <a:solidFill>
                  <a:schemeClr val="bg1"/>
                </a:solidFill>
                <a:latin typeface="Impact" panose="020B0806030902050204" pitchFamily="34" charset="0"/>
              </a:rPr>
              <a:t>Group Roles</a:t>
            </a:r>
            <a:endParaRPr lang="en-US" altLang="zh-CN" sz="2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pic>
        <p:nvPicPr>
          <p:cNvPr id="6" name="图片 5" descr="Division of labor among team member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000" y="555625"/>
            <a:ext cx="8208000" cy="45287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2275" y="621665"/>
            <a:ext cx="633857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Table 5 Replication of the Inaction Inertia Effect on Purchase Likelihood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46405" y="910590"/>
          <a:ext cx="8267700" cy="4679950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869440"/>
                <a:gridCol w="991235"/>
                <a:gridCol w="1351756"/>
                <a:gridCol w="1351756"/>
                <a:gridCol w="1351756"/>
                <a:gridCol w="1351756"/>
              </a:tblGrid>
              <a:tr h="324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95%CI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purchase.z ~ differenc</a:t>
                      </a:r>
                      <a:endParaRPr lang="en-US" altLang="zh-CN" sz="1400" b="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0.70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23.23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[0.64, 0.76]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0.70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23.23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[0.64, 0.76]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purchase.z ~ greed.z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0.10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3.93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[0.05, 0.16]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0.10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3.9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[0.05, 0.16]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0.25%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slight deviation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purchase.z ~ dffrnc:g.</a:t>
                      </a:r>
                      <a:endParaRPr lang="en-US" altLang="zh-CN" sz="1400" b="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-0.15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-4.60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[-0.21, -0.08]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-0.15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-4.60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[-0.21, -0.08]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 w="19050">
                      <a:solidFill>
                        <a:sysClr val="windowText" lastClr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716145" y="2545715"/>
            <a:ext cx="1230630" cy="1266825"/>
          </a:xfrm>
          <a:prstGeom prst="roundRect">
            <a:avLst>
              <a:gd name="adj" fmla="val 4622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16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2275" y="621665"/>
            <a:ext cx="6338570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Table 6 Replication of the Inaction Inertia Effect on Valuation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46405" y="910590"/>
          <a:ext cx="8267700" cy="4462145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869440"/>
                <a:gridCol w="991235"/>
                <a:gridCol w="1351756"/>
                <a:gridCol w="1351756"/>
                <a:gridCol w="1351756"/>
                <a:gridCol w="1351756"/>
              </a:tblGrid>
              <a:tr h="324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95%CI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valuation.z ~ differenc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0.61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19.99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[0.55, 0.67]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0.61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19.99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[0.55, 0.67]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valuation.z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~ greed.z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0.10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3.62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[0.05, 0.16]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0.10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3.62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[0.05, 0.16]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valuation.z ~ dffrnc:g.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-0.12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-3.85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[-0.18, -0.06]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-0.12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-3.85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[-0.18, -0.06]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24000">
                <a:tc vMerge="1">
                  <a:tcPr>
                    <a:lnL>
                      <a:noFill/>
                    </a:lnL>
                    <a:lnR>
                      <a:noFill/>
                    </a:lnR>
                    <a:lnB w="19050">
                      <a:solidFill>
                        <a:sysClr val="windowText" lastClr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178435" y="578485"/>
            <a:ext cx="8699500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1: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Moderated Mediation Analysis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inaction inertia effect was mediated by valuation.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0" y="1434465"/>
            <a:ext cx="6458585" cy="306705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914400">
              <a:lnSpc>
                <a:spcPct val="100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Table 7 Replication of the Mediation Analysis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539750" y="1770380"/>
          <a:ext cx="8104505" cy="3337560"/>
        </p:xfrm>
        <a:graphic>
          <a:graphicData uri="http://schemas.openxmlformats.org/drawingml/2006/table">
            <a:tbl>
              <a:tblPr/>
              <a:tblGrid>
                <a:gridCol w="1405890"/>
                <a:gridCol w="1143635"/>
                <a:gridCol w="1388745"/>
                <a:gridCol w="1388745"/>
                <a:gridCol w="1388745"/>
                <a:gridCol w="1388745"/>
              </a:tblGrid>
              <a:tr h="37084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95%CI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indirect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0.39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16.63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[0.35, 0.44]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0.39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16.63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[0.35, 0.44]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direct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0.31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11.54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[0.25, 0.36]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0.31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11.55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[0.25, 0.36]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0.09%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70840">
                <a:tc vMerge="1">
                  <a:tcPr>
                    <a:lnL>
                      <a:noFill/>
                    </a:lnL>
                    <a:lnR>
                      <a:noFill/>
                    </a:lnR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slight deviation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圆角矩形 3"/>
          <p:cNvSpPr/>
          <p:nvPr/>
        </p:nvSpPr>
        <p:spPr>
          <a:xfrm>
            <a:off x="4567555" y="3963035"/>
            <a:ext cx="1200150" cy="1108710"/>
          </a:xfrm>
          <a:prstGeom prst="roundRect">
            <a:avLst>
              <a:gd name="adj" fmla="val 4622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16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92275" y="535940"/>
            <a:ext cx="633857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8</a:t>
            </a:r>
            <a:r>
              <a:rPr lang="en-US" altLang="en-US" sz="1400">
                <a:latin typeface="Times New Roman" panose="02020603050405020304"/>
                <a:ea typeface="Times New Roman" panose="02020603050405020304"/>
              </a:rPr>
              <a:t> </a:t>
            </a: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Replication of the Moderated Mediation Analysis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446405" y="910590"/>
          <a:ext cx="8267700" cy="5758180"/>
        </p:xfrm>
        <a:graphic>
          <a:graphicData uri="http://schemas.openxmlformats.org/drawingml/2006/table">
            <a:tbl>
              <a:tblPr>
                <a:effectLst/>
                <a:tableStyleId>{5940675A-B579-460E-94D1-54222C63F5DA}</a:tableStyleId>
              </a:tblPr>
              <a:tblGrid>
                <a:gridCol w="1869440"/>
                <a:gridCol w="991235"/>
                <a:gridCol w="1351756"/>
                <a:gridCol w="1351756"/>
                <a:gridCol w="1351756"/>
                <a:gridCol w="1351756"/>
              </a:tblGrid>
              <a:tr h="2448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95%CI</a:t>
                      </a:r>
                      <a:endParaRPr lang="en-US" altLang="zh-CN" sz="1400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solidFill>
                            <a:sysClr val="windowText" lastClr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solidFill>
                          <a:sysClr val="windowText" lastClr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48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index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-0.08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-3.85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[-0.12, -0.04]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-0.08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-3.85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[-0.12, -0.04]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purchase.z ~ dffrnc:g.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-0.07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-3.07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[-0.11, -0.02]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-0.07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-3.0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8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[-0.11, -0.02]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.002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0.32%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slight deviation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latin typeface="Times New Roman" panose="02020603050405020304"/>
                          <a:ea typeface="Times New Roman" panose="02020603050405020304"/>
                        </a:rPr>
                        <a:t>Gindirect</a:t>
                      </a:r>
                      <a:endParaRPr lang="en-US" altLang="zh-CN" sz="1400" b="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0.07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3.60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[0.03, 0.11]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0.07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3.60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[0.03, 0.11]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&lt; 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.001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Gdirect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ysClr val="windowText" lastClr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0.03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1.84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[-0.00, 0.07]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.067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0.03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1.84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[-0.00, 0.07]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.067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44800">
                <a:tc vMerge="1">
                  <a:tcPr>
                    <a:lnL>
                      <a:noFill/>
                    </a:lnL>
                    <a:lnR>
                      <a:noFill/>
                    </a:lnR>
                    <a:lnB w="19050">
                      <a:solidFill>
                        <a:sysClr val="windowText" lastClr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ysClr val="windowText" lastClr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>
          <a:xfrm>
            <a:off x="4692650" y="2139950"/>
            <a:ext cx="1258570" cy="942975"/>
          </a:xfrm>
          <a:prstGeom prst="roundRect">
            <a:avLst>
              <a:gd name="adj" fmla="val 4622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16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本框 60"/>
          <p:cNvSpPr txBox="1"/>
          <p:nvPr/>
        </p:nvSpPr>
        <p:spPr>
          <a:xfrm>
            <a:off x="178435" y="578485"/>
            <a:ext cx="8699500" cy="126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2: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Purchase Likelihood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Study 2 calculated </a:t>
            </a:r>
            <a:r>
              <a:rPr lang="en-US" altLang="zh-CN" sz="1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 linear regression analysis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 which z-standardized purchase likelihood was predicted by the interaction between z-standardized greed and value difference. 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pic>
        <p:nvPicPr>
          <p:cNvPr id="3" name="图片 2" descr="study2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457" y="1783080"/>
            <a:ext cx="5339085" cy="313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-317" y="4790440"/>
            <a:ext cx="9144635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Figure 11</a:t>
            </a:r>
            <a:r>
              <a:rPr lang="en-US" altLang="zh-CN" sz="1400">
                <a:latin typeface="Times New Roman" panose="02020603050405020304"/>
                <a:ea typeface="黑体" panose="02010609060101010101" charset="-122"/>
              </a:rPr>
              <a:t> </a:t>
            </a: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Reproducibility results of effects of Greed and Value Difference on Purchase Likelihood in Study 2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03350" y="658495"/>
            <a:ext cx="633857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9 Replication of the mediation analysis of study 2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4" name="图片 3" descr="Study2_Inferential statis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948" y="1019175"/>
            <a:ext cx="7190105" cy="401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8435" y="520065"/>
            <a:ext cx="8699500" cy="505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3a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(Within-Subjects)</a:t>
            </a:r>
            <a:r>
              <a:rPr lang="en-US" altLang="zh-CN" sz="1600"/>
              <a:t>: Purchase Likelihood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920115"/>
            <a:ext cx="8115300" cy="360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0" indent="0" algn="ctr" defTabSz="2667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10</a:t>
            </a:r>
            <a:r>
              <a:rPr lang="en-US" altLang="zh-CN" sz="1400">
                <a:latin typeface="Times New Roman" panose="02020603050405020304"/>
                <a:ea typeface="黑体" panose="02010609060101010101" charset="-122"/>
              </a:rPr>
              <a:t> </a:t>
            </a: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Replication of the Inaction Inertia Effect on Purchase Likelihood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382270" y="1271270"/>
          <a:ext cx="8425180" cy="3775710"/>
        </p:xfrm>
        <a:graphic>
          <a:graphicData uri="http://schemas.openxmlformats.org/drawingml/2006/table">
            <a:tbl>
              <a:tblPr/>
              <a:tblGrid>
                <a:gridCol w="1420495"/>
                <a:gridCol w="1352550"/>
                <a:gridCol w="1352550"/>
                <a:gridCol w="1352550"/>
                <a:gridCol w="1654175"/>
                <a:gridCol w="1292860"/>
              </a:tblGrid>
              <a:tr h="288000">
                <a:tc>
                  <a:txBody>
                    <a:bodyPr/>
                    <a:p>
                      <a:pPr marL="0" indent="22860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95%CI 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greed.z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  <a:sym typeface="+mn-ea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2.75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[0.02, 0.12]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0.006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2.75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[0.02,0.12]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0.006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difference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0.71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19.28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[0.64, 0.79]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0.71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19.28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[0.64, 0.79]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difference:greed.z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-0.59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[-0.10, 0.05]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0.557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-0.57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[-0.10, 0.055]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0.572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3.5%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/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 i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2.6%</a:t>
                      </a:r>
                      <a:endParaRPr lang="en-US" altLang="zh-CN" sz="1400" b="0" i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slight deviation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rounding deviation</a:t>
                      </a:r>
                      <a:endParaRPr lang="en-US" altLang="zh-CN" sz="1400" b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slight deviation</a:t>
                      </a:r>
                      <a:endParaRPr lang="en-US" altLang="zh-CN" sz="1400" b="0" i="0">
                        <a:solidFill>
                          <a:schemeClr val="tx1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4593590" y="3852545"/>
            <a:ext cx="4145280" cy="1195070"/>
          </a:xfrm>
          <a:prstGeom prst="roundRect">
            <a:avLst>
              <a:gd name="adj" fmla="val 4622"/>
            </a:avLst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txBody>
          <a:bodyPr rtlCol="0" anchor="ctr"/>
          <a:p>
            <a:pPr algn="ctr"/>
            <a:endParaRPr lang="zh-CN" altLang="en-US" sz="1600">
              <a:solidFill>
                <a:sysClr val="window" lastClr="FFFFFF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8435" y="506730"/>
            <a:ext cx="8699500" cy="443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3a</a:t>
            </a:r>
            <a:r>
              <a:rPr lang="en-US" altLang="zh-CN" sz="1600">
                <a:sym typeface="+mn-ea"/>
              </a:rPr>
              <a:t> </a:t>
            </a:r>
            <a:r>
              <a:rPr lang="en-US" altLang="zh-CN" sz="1600">
                <a:sym typeface="+mn-ea"/>
              </a:rPr>
              <a:t>(Within-Subjects)</a:t>
            </a:r>
            <a:r>
              <a:rPr lang="en-US" altLang="zh-CN" sz="1600"/>
              <a:t>: Effect on </a:t>
            </a:r>
            <a:r>
              <a:rPr lang="en-US" altLang="zh-CN" sz="1600"/>
              <a:t>Valuation</a:t>
            </a:r>
            <a:endParaRPr lang="en-US" altLang="zh-CN" sz="1600"/>
          </a:p>
        </p:txBody>
      </p:sp>
      <p:sp>
        <p:nvSpPr>
          <p:cNvPr id="3" name="文本框 2"/>
          <p:cNvSpPr txBox="1"/>
          <p:nvPr/>
        </p:nvSpPr>
        <p:spPr>
          <a:xfrm>
            <a:off x="611505" y="920115"/>
            <a:ext cx="8115300" cy="360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p>
            <a:pPr marL="0" indent="0" algn="ctr" defTabSz="26670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11</a:t>
            </a:r>
            <a:r>
              <a:rPr lang="en-US" altLang="zh-CN" sz="1400">
                <a:latin typeface="Times New Roman" panose="02020603050405020304"/>
                <a:ea typeface="黑体" panose="02010609060101010101" charset="-122"/>
              </a:rPr>
              <a:t> </a:t>
            </a: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Replication of the Inaction Inertia Effect on </a:t>
            </a:r>
            <a:r>
              <a:rPr lang="en-US" altLang="zh-CN" sz="1400">
                <a:sym typeface="+mn-ea"/>
              </a:rPr>
              <a:t>Valuation</a:t>
            </a:r>
            <a:endParaRPr lang="en-US" altLang="zh-CN" sz="1400">
              <a:latin typeface="Times New Roman" panose="02020603050405020304"/>
              <a:ea typeface="Times New Roman" panose="02020603050405020304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484505" y="1275080"/>
          <a:ext cx="8242300" cy="3744000"/>
        </p:xfrm>
        <a:graphic>
          <a:graphicData uri="http://schemas.openxmlformats.org/drawingml/2006/table">
            <a:tbl>
              <a:tblPr/>
              <a:tblGrid>
                <a:gridCol w="1479550"/>
                <a:gridCol w="1352550"/>
                <a:gridCol w="1352550"/>
                <a:gridCol w="1352550"/>
                <a:gridCol w="1352550"/>
                <a:gridCol w="1352550"/>
              </a:tblGrid>
              <a:tr h="288000">
                <a:tc>
                  <a:txBody>
                    <a:bodyPr/>
                    <a:p>
                      <a:pPr indent="22860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 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95%CI 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greed.z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0.10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3.64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[0.05, 0.16]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0.10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3.64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[0.05,0.16]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difference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0.63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17.02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[0.56, 0.70]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0.63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17.02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[0.56,0.70]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&lt; 0.001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difference:greed.z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-0.57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[-0.10, 0.06]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0.572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-0.57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[-0.10, 0.06]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0.572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88000">
                <a:tc vMerge="1">
                  <a:tcPr>
                    <a:lnL>
                      <a:noFill/>
                    </a:lnL>
                    <a:lnR>
                      <a:noFill/>
                    </a:lnR>
                    <a:lnB w="1905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54" name="矩形 53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7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60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178435" y="578485"/>
            <a:ext cx="8699500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3a </a:t>
            </a:r>
            <a:r>
              <a:rPr lang="en-US" altLang="zh-CN" sz="1600">
                <a:sym typeface="+mn-ea"/>
              </a:rPr>
              <a:t>(Within-Subjects)</a:t>
            </a:r>
            <a:r>
              <a:rPr lang="en-US" altLang="zh-CN" sz="1600"/>
              <a:t>: Moderated Mediation Analysis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No significant moderated mediation found.</a:t>
            </a:r>
            <a:endParaRPr lang="en-US" altLang="zh-CN" sz="1600"/>
          </a:p>
        </p:txBody>
      </p:sp>
      <p:graphicFrame>
        <p:nvGraphicFramePr>
          <p:cNvPr id="5" name="表格 4"/>
          <p:cNvGraphicFramePr/>
          <p:nvPr/>
        </p:nvGraphicFramePr>
        <p:xfrm>
          <a:off x="274955" y="2209800"/>
          <a:ext cx="8602980" cy="1823085"/>
        </p:xfrm>
        <a:graphic>
          <a:graphicData uri="http://schemas.openxmlformats.org/drawingml/2006/table">
            <a:tbl>
              <a:tblPr/>
              <a:tblGrid>
                <a:gridCol w="1433830"/>
                <a:gridCol w="1433830"/>
                <a:gridCol w="1433830"/>
                <a:gridCol w="1433830"/>
                <a:gridCol w="1433830"/>
                <a:gridCol w="1433830"/>
              </a:tblGrid>
              <a:tr h="360000">
                <a:tc>
                  <a:txBody>
                    <a:bodyPr/>
                    <a:p>
                      <a:pPr indent="22860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b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z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95%CI 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p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360000">
                <a:tc rowSpan="4"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index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original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-0.57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[-0.08, 0.04]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0.572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9525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this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-0.02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-0.57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[-0.08, 0.04]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0.572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endParaRPr lang="en-US" altLang="zh-CN" sz="1400" i="1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360000">
                <a:tc vMerge="1"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rating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36445" y="1851977"/>
            <a:ext cx="5080000" cy="306705"/>
          </a:xfrm>
          <a:prstGeom prst="rect">
            <a:avLst/>
          </a:prstGeom>
        </p:spPr>
        <p:txBody>
          <a:bodyPr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12 Replication of the Moderated Mediation Analysis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54" name="矩形 53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7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60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0" y="4575175"/>
            <a:ext cx="9144635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266700">
              <a:lnSpc>
                <a:spcPct val="125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Figure 12 Reproducibility results of effects of Greed and Value Difference on Purchase Likelihood in Study 3b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5363" y="1203960"/>
            <a:ext cx="7153275" cy="3316605"/>
          </a:xfrm>
          <a:prstGeom prst="rect">
            <a:avLst/>
          </a:prstGeom>
        </p:spPr>
      </p:pic>
      <p:sp>
        <p:nvSpPr>
          <p:cNvPr id="61" name="文本框 60"/>
          <p:cNvSpPr txBox="1"/>
          <p:nvPr/>
        </p:nvSpPr>
        <p:spPr>
          <a:xfrm>
            <a:off x="178435" y="578485"/>
            <a:ext cx="8699500" cy="567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Study 3b (Between-Subjects): Purchase Likelihood and Valuation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38"/>
          <p:cNvSpPr txBox="1"/>
          <p:nvPr/>
        </p:nvSpPr>
        <p:spPr>
          <a:xfrm>
            <a:off x="539058" y="2427660"/>
            <a:ext cx="3123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charset="0"/>
                <a:ea typeface="Times New Roman" panose="02020603050405020304" charset="0"/>
              </a:rPr>
              <a:t>CONTENTS</a:t>
            </a:r>
            <a:endParaRPr lang="zh-CN" altLang="en-US" sz="3200" b="1" dirty="0">
              <a:solidFill>
                <a:schemeClr val="bg1">
                  <a:lumMod val="65000"/>
                </a:schemeClr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7" name="文本框 18"/>
          <p:cNvSpPr txBox="1"/>
          <p:nvPr/>
        </p:nvSpPr>
        <p:spPr>
          <a:xfrm>
            <a:off x="3822065" y="1751037"/>
            <a:ext cx="4998407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</a:rPr>
              <a:t>Introduction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Methods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sym typeface="+mn-ea"/>
              </a:rPr>
              <a:t>Repeatability Results &amp; Discussion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charset="0"/>
              <a:ea typeface="Times New Roman" panose="02020603050405020304" charset="0"/>
              <a:sym typeface="+mn-ea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275920" y="1419622"/>
            <a:ext cx="0" cy="288032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矩形 50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54" name="矩形 53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等腰三角形 54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7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60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pic>
        <p:nvPicPr>
          <p:cNvPr id="2" name="图片 1" descr="Study3b_Inferential statistic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858" y="1065530"/>
            <a:ext cx="7106285" cy="39693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402715" y="699135"/>
            <a:ext cx="633857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266700">
              <a:lnSpc>
                <a:spcPct val="125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13 Replication of the mediation analysis of study 3b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505" y="843280"/>
            <a:ext cx="878649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Four</a:t>
            </a:r>
            <a:r>
              <a:rPr lang="en-US" altLang="zh-CN" sz="1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: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might be due to the error caused by 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rounding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The other two: might be due to the 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inherent small computational errors in the model estimation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44015" y="2023110"/>
            <a:ext cx="593725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266700">
              <a:lnSpc>
                <a:spcPct val="125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14 Evaluation table for reproducibility of all data calculations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1644015" y="2427922"/>
          <a:ext cx="5937885" cy="2520315"/>
        </p:xfrm>
        <a:graphic>
          <a:graphicData uri="http://schemas.openxmlformats.org/drawingml/2006/table">
            <a:tbl>
              <a:tblPr/>
              <a:tblGrid>
                <a:gridCol w="2860040"/>
                <a:gridCol w="1538922"/>
                <a:gridCol w="1538922"/>
              </a:tblGrid>
              <a:tr h="432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repeatability 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  <a:sym typeface="+mn-ea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quantity</a:t>
                      </a:r>
                      <a:r>
                        <a:rPr lang="en-US" altLang="zh-CN" sz="1400" b="1">
                          <a:latin typeface="Times New Roman" panose="02020603050405020304"/>
                          <a:ea typeface="Times New Roman" panose="02020603050405020304"/>
                        </a:rPr>
                        <a:t>(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N)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proportion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(%)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2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 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 = 0%)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94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slight deviation 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(0% &lt; </a:t>
                      </a: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 &lt; 10%)</a:t>
                      </a:r>
                      <a:endParaRPr lang="en-US" altLang="zh-CN" sz="1400"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6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large deviation 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400" i="1">
                          <a:latin typeface="Times New Roman" panose="02020603050405020304"/>
                          <a:ea typeface="宋体" panose="02010600030101010101" pitchFamily="2" charset="-122"/>
                        </a:rPr>
                        <a:t>δ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zh-CN" sz="1400">
                          <a:latin typeface="Malgun Gothic" panose="020B0503020000020004" charset="-127"/>
                          <a:ea typeface="宋体" panose="02010600030101010101" pitchFamily="2" charset="-122"/>
                        </a:rPr>
                        <a:t>＞</a:t>
                      </a:r>
                      <a:r>
                        <a:rPr lang="zh-CN" altLang="en-US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 </a:t>
                      </a:r>
                      <a:r>
                        <a:rPr lang="en-US" altLang="zh-CN" sz="1400">
                          <a:latin typeface="Times New Roman" panose="02020603050405020304"/>
                          <a:ea typeface="宋体" panose="02010600030101010101" pitchFamily="2" charset="-122"/>
                        </a:rPr>
                        <a:t>10%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)</a:t>
                      </a:r>
                      <a:endParaRPr lang="en-US" altLang="zh-CN" sz="1400" i="1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32000"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rounding deviation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4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505" y="843280"/>
            <a:ext cx="8786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The inferences fully replicated the results of the original study.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7960" y="1807845"/>
            <a:ext cx="6228080" cy="360680"/>
          </a:xfrm>
          <a:prstGeom prst="rect">
            <a:avLst/>
          </a:prstGeom>
        </p:spPr>
        <p:txBody>
          <a:bodyPr wrap="square">
            <a:spAutoFit/>
          </a:bodyPr>
          <a:p>
            <a:pPr marL="0" algn="ctr" defTabSz="266700">
              <a:lnSpc>
                <a:spcPct val="125000"/>
              </a:lnSpc>
              <a:buClrTx/>
              <a:buSzTx/>
              <a:buFontTx/>
            </a:pPr>
            <a:r>
              <a:rPr lang="en-US" altLang="zh-CN" sz="1400">
                <a:latin typeface="Times New Roman" panose="02020603050405020304"/>
                <a:ea typeface="Times New Roman" panose="02020603050405020304"/>
              </a:rPr>
              <a:t>Table 15 Consistency Evaluation Table of Inferences (Original Analysis Method)</a:t>
            </a:r>
            <a:endParaRPr lang="en-US" altLang="zh-CN" sz="1400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837248" y="2357755"/>
          <a:ext cx="7469505" cy="1292860"/>
        </p:xfrm>
        <a:graphic>
          <a:graphicData uri="http://schemas.openxmlformats.org/drawingml/2006/table">
            <a:tbl>
              <a:tblPr/>
              <a:tblGrid>
                <a:gridCol w="4537710"/>
                <a:gridCol w="1465897"/>
                <a:gridCol w="1465897"/>
              </a:tblGrid>
              <a:tr h="360000">
                <a:tc rowSpan="2"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 inference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 consistency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  <a:sym typeface="+mn-ea"/>
                        </a:rPr>
                        <a:t>quantity and  proportion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cPr>
                    <a:lnR>
                      <a:noFill/>
                    </a:lnR>
                    <a:lnT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60000">
                <a:tc vMerge="1">
                  <a:tcPr marL="68580" marR="68580" marT="0" marB="0"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 i="1">
                          <a:latin typeface="Times New Roman" panose="02020603050405020304"/>
                          <a:ea typeface="Times New Roman" panose="02020603050405020304"/>
                        </a:rPr>
                        <a:t>N</a:t>
                      </a: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*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%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25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100 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</a:tr>
              <a:tr h="360000">
                <a:tc>
                  <a:txBody>
                    <a:bodyPr/>
                    <a:p>
                      <a:pPr marL="0" algn="ctr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inconsistent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00000"/>
                        </a:lnSpc>
                        <a:buClrTx/>
                        <a:buSzTx/>
                        <a:buFontTx/>
                      </a:pPr>
                      <a:r>
                        <a:rPr lang="en-US" altLang="zh-CN" sz="1400">
                          <a:latin typeface="Times New Roman" panose="02020603050405020304"/>
                          <a:ea typeface="Times New Roman" panose="02020603050405020304"/>
                        </a:rPr>
                        <a:t>0</a:t>
                      </a:r>
                      <a:endParaRPr lang="en-US" altLang="zh-CN" sz="1400"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8580" marR="6858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770813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7505" y="1059180"/>
            <a:ext cx="87864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Apart from these minor inconsistencies mentioned above, we have perfectly reproduced all the other results of this study. The reasons for the successful reproducibility may be as follows.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The article provides 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complete data and code files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 The data files are further divided into the original data files and those specifically designed for R analysis. The code files contain simple annotations for each step of the operation, enabling us to understand and reproduce each step of the research very well.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Most of the analyses in this paper do not involve calculation codes such as setting random numbers for fixed seeds that may cause </a:t>
            </a:r>
            <a:r>
              <a:rPr lang="en-US" altLang="zh-CN" sz="1600" b="1">
                <a:solidFill>
                  <a:srgbClr val="0070C0"/>
                </a:solidFill>
                <a:latin typeface="Times New Roman" panose="02020603050405020304" charset="0"/>
                <a:cs typeface="Times New Roman" panose="02020603050405020304" charset="0"/>
              </a:rPr>
              <a:t>minor random errors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 This also makes most of our reproduction results completely consistent with the original study.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795972" y="1779662"/>
            <a:ext cx="3552056" cy="1410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6600" dirty="0">
                <a:solidFill>
                  <a:schemeClr val="accent1"/>
                </a:solidFill>
                <a:latin typeface="Impact" panose="020B0806030902050204" pitchFamily="34" charset="0"/>
                <a:ea typeface="Times New Roman" panose="02020603050405020304" charset="0"/>
              </a:rPr>
              <a:t>THANKS!</a:t>
            </a:r>
            <a:endParaRPr lang="zh-CN" altLang="en-US" sz="6600" b="0" dirty="0">
              <a:solidFill>
                <a:schemeClr val="accent1"/>
              </a:solidFill>
              <a:latin typeface="Impact" panose="020B0806030902050204" pitchFamily="34" charset="0"/>
              <a:ea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53648" y="1995686"/>
            <a:ext cx="6436704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srgbClr val="414455"/>
                </a:solidFill>
                <a:latin typeface="Times New Roman" panose="02020603050405020304" charset="0"/>
                <a:ea typeface="Times New Roman" panose="02020603050405020304" charset="0"/>
              </a:rPr>
              <a:t>         </a:t>
            </a:r>
            <a:endParaRPr lang="zh-CN" altLang="en-US" sz="1400" kern="0" dirty="0">
              <a:solidFill>
                <a:srgbClr val="414455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animScale>
                                      <p:cBhvr>
                                        <p:cTn id="16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17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18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19" dur="1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350498"/>
            <a:ext cx="3228536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352697" y="1663625"/>
            <a:ext cx="1275715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Part 1</a:t>
            </a:r>
            <a:endParaRPr lang="en-US" altLang="zh-CN" sz="3000" b="1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27984" y="1555992"/>
            <a:ext cx="3006090" cy="74549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l"/>
            <a:r>
              <a:rPr lang="en-US" altLang="zh-CN" sz="4400" dirty="0">
                <a:solidFill>
                  <a:schemeClr val="accent1"/>
                </a:solidFill>
                <a:latin typeface="Impact" panose="020B0806030902050204" pitchFamily="34" charset="0"/>
              </a:rPr>
              <a:t>Introduction</a:t>
            </a:r>
            <a:endParaRPr lang="en-US" altLang="zh-CN" sz="44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707904" y="2794485"/>
            <a:ext cx="5436096" cy="2093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302392" y="1350498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434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71233" y="1996440"/>
            <a:ext cx="71380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0206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不作为惯性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：当人们错过一个很大的折扣后，再面对一个小的折扣时，会更不愿意行动。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695" y="2644140"/>
            <a:ext cx="1740535" cy="2244725"/>
          </a:xfrm>
          <a:prstGeom prst="rect">
            <a:avLst/>
          </a:prstGeom>
        </p:spPr>
      </p:pic>
      <p:sp>
        <p:nvSpPr>
          <p:cNvPr id="24" name="文本框 23"/>
          <p:cNvSpPr txBox="1"/>
          <p:nvPr>
            <p:custDataLst>
              <p:tags r:id="rId2"/>
            </p:custDataLst>
          </p:nvPr>
        </p:nvSpPr>
        <p:spPr>
          <a:xfrm>
            <a:off x="4114165" y="2787650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$40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5325110" y="2787650"/>
            <a:ext cx="1657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Missed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discount   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4">
            <a:clrChange>
              <a:clrFrom>
                <a:srgbClr val="F5F7F6">
                  <a:alpha val="100000"/>
                </a:srgbClr>
              </a:clrFrom>
              <a:clrTo>
                <a:srgbClr val="F5F7F6">
                  <a:alpha val="100000"/>
                  <a:alpha val="0"/>
                </a:srgbClr>
              </a:clrTo>
            </a:clrChange>
          </a:blip>
          <a:srcRect r="453"/>
          <a:stretch>
            <a:fillRect/>
          </a:stretch>
        </p:blipFill>
        <p:spPr>
          <a:xfrm>
            <a:off x="7380605" y="2664460"/>
            <a:ext cx="576000" cy="576628"/>
          </a:xfrm>
          <a:prstGeom prst="rect">
            <a:avLst/>
          </a:prstGeom>
        </p:spPr>
      </p:pic>
      <p:sp>
        <p:nvSpPr>
          <p:cNvPr id="27" name="文本框 26"/>
          <p:cNvSpPr txBox="1"/>
          <p:nvPr>
            <p:custDataLst>
              <p:tags r:id="rId5"/>
            </p:custDataLst>
          </p:nvPr>
        </p:nvSpPr>
        <p:spPr>
          <a:xfrm>
            <a:off x="4114165" y="3508375"/>
            <a:ext cx="793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$100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6"/>
            </p:custDataLst>
          </p:nvPr>
        </p:nvSpPr>
        <p:spPr>
          <a:xfrm>
            <a:off x="5325110" y="3508375"/>
            <a:ext cx="16579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Original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price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>
            <p:custDataLst>
              <p:tags r:id="rId7"/>
            </p:custDataLst>
          </p:nvPr>
        </p:nvSpPr>
        <p:spPr>
          <a:xfrm>
            <a:off x="4114165" y="4212018"/>
            <a:ext cx="727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$90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5325110" y="4227576"/>
            <a:ext cx="23856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Present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discount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9">
            <a:clrChange>
              <a:clrFrom>
                <a:srgbClr val="F6F6F6">
                  <a:alpha val="100000"/>
                </a:srgbClr>
              </a:clrFrom>
              <a:clrTo>
                <a:srgbClr val="F6F6F6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80605" y="4107180"/>
            <a:ext cx="576000" cy="577976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971550" y="915670"/>
            <a:ext cx="806767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Missing a discount could lead to </a:t>
            </a:r>
            <a:r>
              <a:rPr lang="en-US" altLang="zh-CN" sz="20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inaction inertia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the phenomenon that “bypassing an initial action opportunity decreases the likelihood that subsequent similar action opportunities will be taken”(Tykocinski et al., 1995).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5" name="等腰三角形 44"/>
          <p:cNvSpPr/>
          <p:nvPr/>
        </p:nvSpPr>
        <p:spPr>
          <a:xfrm rot="5400000">
            <a:off x="467995" y="1358265"/>
            <a:ext cx="252095" cy="252095"/>
          </a:xfrm>
          <a:prstGeom prst="triangle">
            <a:avLst/>
          </a:prstGeom>
          <a:solidFill>
            <a:srgbClr val="002060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7" grpId="0"/>
      <p:bldP spid="28" grpId="0"/>
      <p:bldP spid="27" grpId="1"/>
      <p:bldP spid="28" grpId="1"/>
      <p:bldP spid="37" grpId="0"/>
      <p:bldP spid="39" grpId="0"/>
      <p:bldP spid="37" grpId="1"/>
      <p:bldP spid="3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4543443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1550" y="2139950"/>
            <a:ext cx="7992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 u="sng">
                <a:latin typeface="Times New Roman" panose="02020603050405020304" charset="0"/>
                <a:cs typeface="Times New Roman" panose="02020603050405020304" charset="0"/>
              </a:rPr>
              <a:t>Chosen fot two reasons: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First, it may help us to understand who is affected most by missing discounts and, thus, most likely to suffer from inaction inertia.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Second, it may also teach us more about what greed is and what greed does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.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90625" y="3508375"/>
            <a:ext cx="6762750" cy="1463675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4874CB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Ha: Greedy people always </a:t>
            </a:r>
            <a:r>
              <a:rPr lang="en-US" altLang="zh-CN" sz="16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want more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——builds on the finding that greed is mostly excessive acquisitiveness.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Hb: Greedy people </a:t>
            </a:r>
            <a:r>
              <a:rPr lang="en-US" altLang="zh-CN" sz="16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hate losing</a:t>
            </a:r>
            <a:r>
              <a:rPr lang="en-US" altLang="zh-CN" sz="16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——assumes that greedy people are stingy, valuemoney more, and show more loss aversion.</a:t>
            </a:r>
            <a:endParaRPr lang="en-US" altLang="zh-CN" sz="16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1550" y="915670"/>
            <a:ext cx="8067675" cy="1137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2060"/>
                </a:solidFill>
                <a:latin typeface="Times New Roman" panose="02020603050405020304" charset="0"/>
                <a:cs typeface="Times New Roman" panose="02020603050405020304" charset="0"/>
              </a:rPr>
              <a:t>Greed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is excessive, as greedy people want more than they need – as much as possible and as good as possible of any desirable thing. Greed is not restricted to money. It includes non-monetary goods and intangible experiences, such as power, status, and the number of sexual partners.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等腰三角形 21"/>
          <p:cNvSpPr/>
          <p:nvPr/>
        </p:nvSpPr>
        <p:spPr>
          <a:xfrm rot="5400000">
            <a:off x="467995" y="1358265"/>
            <a:ext cx="252095" cy="252095"/>
          </a:xfrm>
          <a:prstGeom prst="triangle">
            <a:avLst/>
          </a:prstGeom>
          <a:solidFill>
            <a:srgbClr val="002060"/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9357" y="1358386"/>
            <a:ext cx="2833000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71600" y="1707654"/>
            <a:ext cx="1275715" cy="530225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3000" b="1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Part 2</a:t>
            </a:r>
            <a:endParaRPr lang="en-US" altLang="zh-CN" sz="3000" b="1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88024" y="1451414"/>
            <a:ext cx="2055691" cy="1300356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Impact" panose="020B0806030902050204" pitchFamily="34" charset="0"/>
              </a:rPr>
              <a:t> Methods</a:t>
            </a:r>
            <a:endParaRPr lang="en-US" altLang="zh-CN" sz="3200" dirty="0">
              <a:solidFill>
                <a:schemeClr val="accent1"/>
              </a:solidFill>
              <a:latin typeface="Impact" panose="020B0806030902050204" pitchFamily="34" charset="0"/>
            </a:endParaRPr>
          </a:p>
          <a:p>
            <a:endParaRPr lang="en-US" altLang="zh-CN" sz="4000" dirty="0">
              <a:solidFill>
                <a:schemeClr val="accent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5588" y="2643758"/>
            <a:ext cx="5868412" cy="216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875617" y="1358386"/>
            <a:ext cx="305972" cy="118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5880" y="594995"/>
            <a:ext cx="8990330" cy="4498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/>
              <a:t>Dispositional Greed Scale (DGS)</a:t>
            </a:r>
            <a:endParaRPr lang="en-US" altLang="zh-CN" sz="1600" b="1"/>
          </a:p>
          <a:p>
            <a:pPr marL="1200150" lvl="2" indent="-285750" algn="l">
              <a:lnSpc>
                <a:spcPct val="150000"/>
              </a:lnSpc>
              <a:buClrTx/>
              <a:buSzTx/>
              <a:buFont typeface="Wingdings" panose="05000000000000000000" charset="0"/>
              <a:buChar char="ü"/>
            </a:pPr>
            <a:r>
              <a:rPr lang="en-US" altLang="zh-CN" sz="1600"/>
              <a:t>A 7-item self-report scale assessing individual differences in greed</a:t>
            </a:r>
            <a:r>
              <a:rPr lang="en-US" altLang="zh-CN" sz="1000"/>
              <a:t> (Seuntjens et al., 2015)</a:t>
            </a:r>
            <a:r>
              <a:rPr lang="en-US" altLang="zh-CN" sz="1600"/>
              <a:t>.</a:t>
            </a:r>
            <a:endParaRPr lang="en-US" altLang="zh-CN" sz="1600"/>
          </a:p>
          <a:p>
            <a:pPr marL="285750" lvl="1" indent="-28575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600" b="1">
                <a:sym typeface="+mn-ea"/>
              </a:rPr>
              <a:t>Inaction Inertia Scenarios: </a:t>
            </a:r>
            <a:endParaRPr lang="en-US" altLang="zh-CN" sz="1600" b="1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A set of decision-making scenarios adapted from previous research:</a:t>
            </a:r>
            <a:endParaRPr lang="en-US" altLang="zh-CN" sz="16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Ski Pass, Car, Fitness Club</a:t>
            </a:r>
            <a:r>
              <a:rPr lang="en-US" altLang="zh-CN" sz="1000"/>
              <a:t> (Tykocinski et al., 1995)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Couch</a:t>
            </a:r>
            <a:r>
              <a:rPr lang="en-US" altLang="zh-CN" sz="1000"/>
              <a:t> (Zeelenberg et al., 2006)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City Trip</a:t>
            </a:r>
            <a:r>
              <a:rPr lang="en-US" altLang="zh-CN" sz="1000"/>
              <a:t> (adapted from Zeelenberg et al., 2006)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Retirement Saving</a:t>
            </a:r>
            <a:r>
              <a:rPr lang="en-US" altLang="zh-CN" sz="1000"/>
              <a:t> (Krijnen et al., 2019)</a:t>
            </a:r>
            <a:r>
              <a:rPr lang="en-US" altLang="zh-CN" sz="1000">
                <a:sym typeface="+mn-ea"/>
              </a:rPr>
              <a:t>.</a:t>
            </a:r>
            <a:endParaRPr lang="en-US" altLang="zh-CN" sz="10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Each participant saw a subset of scenarios (within- or between-subjects).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Each scenario included:</a:t>
            </a:r>
            <a:endParaRPr lang="en-US" altLang="zh-CN" sz="16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Purchase intention: “How likely would you be to purchase?”</a:t>
            </a:r>
            <a:r>
              <a:rPr lang="en-US" altLang="zh-CN" sz="1600">
                <a:sym typeface="+mn-ea"/>
              </a:rPr>
              <a:t>.</a:t>
            </a:r>
            <a:endParaRPr lang="en-US" altLang="zh-CN" sz="1600"/>
          </a:p>
          <a:p>
            <a:pPr marL="1657350" lvl="3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/>
              <a:t>Valuation: “How valuable is this offer?” .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/>
        </p:nvSpPr>
        <p:spPr>
          <a:xfrm>
            <a:off x="55880" y="723900"/>
            <a:ext cx="8990330" cy="4370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/>
              <a:t>The original paper includes:</a:t>
            </a:r>
            <a:endParaRPr lang="en-US" altLang="zh-CN" sz="1600" b="1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/>
              <a:t>Study 1: </a:t>
            </a:r>
            <a:r>
              <a:rPr lang="en-US" altLang="zh-CN" sz="1600"/>
              <a:t>551 participants completed six inaction inertia scenarios (3 small vs. 3 large value differences) in a within-subjects design. Order of greed assessment and scenarios was counterbalanced.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/>
              <a:t>Study 2:  </a:t>
            </a:r>
            <a:r>
              <a:rPr lang="en-US" altLang="zh-CN" sz="1600"/>
              <a:t>1100 </a:t>
            </a:r>
            <a:r>
              <a:rPr lang="en-US" altLang="zh-CN" sz="1600">
                <a:sym typeface="+mn-ea"/>
              </a:rPr>
              <a:t>participants completed </a:t>
            </a:r>
            <a:r>
              <a:rPr lang="en-US" altLang="zh-CN" sz="1600"/>
              <a:t>in a between-subjects design with two value difference conditions (small vs. large) using a single fitness club scenario</a:t>
            </a:r>
            <a:endParaRPr lang="en-US" altLang="zh-CN" sz="1600"/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/>
              <a:t>Study 3: </a:t>
            </a:r>
            <a:endParaRPr lang="en-US" altLang="zh-CN" sz="1600" b="1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/>
              <a:t>Study 3a</a:t>
            </a:r>
            <a:r>
              <a:rPr lang="en-US" altLang="zh-CN" sz="1600"/>
              <a:t> – Replicated Study 1’s within-subjects design (4 scenarios) to test robustness (545 participants</a:t>
            </a:r>
            <a:r>
              <a:rPr lang="en-US" altLang="zh-CN" sz="1600">
                <a:ea typeface="宋体" panose="02010600030101010101" pitchFamily="2" charset="-122"/>
              </a:rPr>
              <a:t>)</a:t>
            </a:r>
            <a:r>
              <a:rPr lang="en-US" altLang="zh-CN" sz="1600"/>
              <a:t>.</a:t>
            </a:r>
            <a:endParaRPr lang="en-US" altLang="zh-CN" sz="1600"/>
          </a:p>
          <a:p>
            <a:pPr marL="1200150" lvl="2" indent="-285750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1600" b="1"/>
              <a:t>Study 3b </a:t>
            </a:r>
            <a:r>
              <a:rPr lang="en-US" altLang="zh-CN" sz="1600"/>
              <a:t>– Replicated Study 2’s single-scenario design (car scenario) to conceptually replicate findings and reduce cost (</a:t>
            </a:r>
            <a:r>
              <a:rPr lang="en-US" altLang="zh-CN" sz="1600">
                <a:sym typeface="+mn-ea"/>
              </a:rPr>
              <a:t>1100 participants</a:t>
            </a:r>
            <a:r>
              <a:rPr lang="en-US" altLang="zh-CN" sz="1600"/>
              <a:t>).</a:t>
            </a:r>
            <a:endParaRPr lang="en-US" altLang="zh-CN" sz="1600"/>
          </a:p>
        </p:txBody>
      </p:sp>
      <p:sp>
        <p:nvSpPr>
          <p:cNvPr id="29" name="矩形 28"/>
          <p:cNvSpPr/>
          <p:nvPr/>
        </p:nvSpPr>
        <p:spPr>
          <a:xfrm>
            <a:off x="0" y="1"/>
            <a:ext cx="9144000" cy="562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257402" y="49827"/>
            <a:ext cx="126489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dirty="0">
                <a:solidFill>
                  <a:schemeClr val="bg1"/>
                </a:solidFill>
                <a:latin typeface="+mj-ea"/>
                <a:ea typeface="Times New Roman" panose="02020603050405020304" charset="0"/>
              </a:rPr>
              <a:t>Introduction</a:t>
            </a:r>
            <a:endParaRPr lang="zh-CN" altLang="en-US" dirty="0">
              <a:solidFill>
                <a:schemeClr val="bg1"/>
              </a:solidFill>
              <a:latin typeface="+mj-ea"/>
              <a:ea typeface="Times New Roman" panose="02020603050405020304" charset="0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030462" y="467116"/>
            <a:ext cx="648000" cy="89060"/>
            <a:chOff x="1977863" y="380438"/>
            <a:chExt cx="576000" cy="89060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1977863" y="433498"/>
              <a:ext cx="57600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>
              <a:off x="2219439" y="380438"/>
              <a:ext cx="96000" cy="54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4567402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one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5842970" y="51470"/>
            <a:ext cx="10229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Methods</a:t>
            </a:r>
            <a:endParaRPr lang="zh-CN" altLang="en-US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54421" y="268074"/>
            <a:ext cx="6000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two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7710970" y="268074"/>
            <a:ext cx="642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/>
                </a:solidFill>
                <a:ea typeface="华文细黑" panose="02010600040101010101" pitchFamily="2" charset="-122"/>
              </a:rPr>
              <a:t>Part three</a:t>
            </a:r>
            <a:endParaRPr lang="zh-CN" altLang="en-US" sz="800" dirty="0">
              <a:solidFill>
                <a:schemeClr val="bg1"/>
              </a:solidFill>
              <a:ea typeface="华文细黑" panose="02010600040101010101" pitchFamily="2" charset="-122"/>
            </a:endParaRPr>
          </a:p>
        </p:txBody>
      </p:sp>
      <p:sp>
        <p:nvSpPr>
          <p:cNvPr id="2" name="文本框 2"/>
          <p:cNvSpPr txBox="1">
            <a:spLocks noChangeArrowheads="1"/>
          </p:cNvSpPr>
          <p:nvPr/>
        </p:nvSpPr>
        <p:spPr bwMode="auto">
          <a:xfrm>
            <a:off x="7186630" y="51470"/>
            <a:ext cx="169100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pPr algn="ctr" eaLnBrk="1" hangingPunct="1"/>
            <a:r>
              <a:rPr lang="en-US" altLang="zh-CN" sz="1200" dirty="0">
                <a:solidFill>
                  <a:schemeClr val="bg1"/>
                </a:solidFill>
                <a:latin typeface="Times New Roman" panose="02020603050405020304" charset="0"/>
                <a:ea typeface="Times New Roman" panose="02020603050405020304" charset="0"/>
              </a:rPr>
              <a:t> Results &amp; Discussion</a:t>
            </a:r>
            <a:endParaRPr lang="en-US" altLang="zh-CN" sz="1200" dirty="0">
              <a:solidFill>
                <a:schemeClr val="bg1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ags/tag11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ags/tag12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ags/tag13.xml><?xml version="1.0" encoding="utf-8"?>
<p:tagLst xmlns:p="http://schemas.openxmlformats.org/presentationml/2006/main">
  <p:tag name="TABLE_ENDDRAG_ORIGIN_RECT" val="456*184"/>
  <p:tag name="TABLE_ENDDRAG_RECT" val="25*212*456*184"/>
</p:tagLst>
</file>

<file path=ppt/tags/tag14.xml><?xml version="1.0" encoding="utf-8"?>
<p:tagLst xmlns:p="http://schemas.openxmlformats.org/presentationml/2006/main">
  <p:tag name="TABLE_ENDDRAG_ORIGIN_RECT" val="456*184"/>
  <p:tag name="TABLE_ENDDRAG_RECT" val="25*212*456*184"/>
</p:tagLst>
</file>

<file path=ppt/tags/tag15.xml><?xml version="1.0" encoding="utf-8"?>
<p:tagLst xmlns:p="http://schemas.openxmlformats.org/presentationml/2006/main">
  <p:tag name="TABLE_ENDDRAG_ORIGIN_RECT" val="457*227"/>
  <p:tag name="TABLE_ENDDRAG_RECT" val="223*140*457*227"/>
</p:tagLst>
</file>

<file path=ppt/tags/tag16.xml><?xml version="1.0" encoding="utf-8"?>
<p:tagLst xmlns:p="http://schemas.openxmlformats.org/presentationml/2006/main">
  <p:tag name="TABLE_ENDDRAG_ORIGIN_RECT" val="339*164"/>
  <p:tag name="TABLE_ENDDRAG_RECT" val="363*129*339*164"/>
</p:tagLst>
</file>

<file path=ppt/tags/tag17.xml><?xml version="1.0" encoding="utf-8"?>
<p:tagLst xmlns:p="http://schemas.openxmlformats.org/presentationml/2006/main">
  <p:tag name="TABLE_ENDDRAG_ORIGIN_RECT" val="638*262"/>
  <p:tag name="TABLE_ENDDRAG_RECT" val="42*139*638*262"/>
</p:tagLst>
</file>

<file path=ppt/tags/tag18.xml><?xml version="1.0" encoding="utf-8"?>
<p:tagLst xmlns:p="http://schemas.openxmlformats.org/presentationml/2006/main">
  <p:tag name="TABLE_ENDDRAG_ORIGIN_RECT" val="639*299"/>
  <p:tag name="TABLE_ENDDRAG_RECT" val="40*57*639*299"/>
</p:tagLst>
</file>

<file path=ppt/tags/tag19.xml><?xml version="1.0" encoding="utf-8"?>
<p:tagLst xmlns:p="http://schemas.openxmlformats.org/presentationml/2006/main">
  <p:tag name="TABLE_ENDDRAG_ORIGIN_RECT" val="639*280"/>
  <p:tag name="TABLE_ENDDRAG_RECT" val="48*100*639*280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TABLE_ENDDRAG_ORIGIN_RECT" val="588*101"/>
  <p:tag name="TABLE_ENDDRAG_RECT" val="260*463*588*101"/>
</p:tagLst>
</file>

<file path=ppt/tags/tag21.xml><?xml version="1.0" encoding="utf-8"?>
<p:tagLst xmlns:p="http://schemas.openxmlformats.org/presentationml/2006/main">
  <p:tag name="COMMONDATA" val="eyJoZGlkIjoiMGFjZTY3OTRmYTc2YWExMTU4Y2NjOTA1NzQwNGQ2NjEifQ=="/>
  <p:tag name="commondata" val="eyJoZGlkIjoiZTA4NzIyN2MxYTlmMzQ1NGE2MjU5NWRkMjhlOGMxYTAifQ=="/>
  <p:tag name="resource_record_key" val="{&quot;29&quot;:[50052448,50000076,50000086,50000077]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ags/tag8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ags/tag9.xml><?xml version="1.0" encoding="utf-8"?>
<p:tagLst xmlns:p="http://schemas.openxmlformats.org/presentationml/2006/main">
  <p:tag name="KSO_WM_DIAGRAM_VIRTUALLY_FRAME" val="{&quot;height&quot;:186.5,&quot;left&quot;:371.35,&quot;top&quot;:314.15,&quot;width&quot;:411.9}"/>
</p:tagLst>
</file>

<file path=ppt/theme/theme1.xml><?xml version="1.0" encoding="utf-8"?>
<a:theme xmlns:a="http://schemas.openxmlformats.org/drawingml/2006/main" name="Office 主题​​">
  <a:themeElements>
    <a:clrScheme name="可修改">
      <a:dk1>
        <a:srgbClr val="000000"/>
      </a:dk1>
      <a:lt1>
        <a:srgbClr val="FFFFFF"/>
      </a:lt1>
      <a:dk2>
        <a:srgbClr val="36303B"/>
      </a:dk2>
      <a:lt2>
        <a:srgbClr val="E2DFCC"/>
      </a:lt2>
      <a:accent1>
        <a:srgbClr val="006599"/>
      </a:accent1>
      <a:accent2>
        <a:srgbClr val="948A54"/>
      </a:accent2>
      <a:accent3>
        <a:srgbClr val="1C7B64"/>
      </a:accent3>
      <a:accent4>
        <a:srgbClr val="7F7F7F"/>
      </a:accent4>
      <a:accent5>
        <a:srgbClr val="596166"/>
      </a:accent5>
      <a:accent6>
        <a:srgbClr val="BFBFBF"/>
      </a:accent6>
      <a:hlink>
        <a:srgbClr val="36303B"/>
      </a:hlink>
      <a:folHlink>
        <a:srgbClr val="948A54"/>
      </a:folHlink>
    </a:clrScheme>
    <a:fontScheme name="Lao UI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可修改">
    <a:dk1>
      <a:srgbClr val="000000"/>
    </a:dk1>
    <a:lt1>
      <a:srgbClr val="FFFFFF"/>
    </a:lt1>
    <a:dk2>
      <a:srgbClr val="36303B"/>
    </a:dk2>
    <a:lt2>
      <a:srgbClr val="E2DFCC"/>
    </a:lt2>
    <a:accent1>
      <a:srgbClr val="006599"/>
    </a:accent1>
    <a:accent2>
      <a:srgbClr val="948A54"/>
    </a:accent2>
    <a:accent3>
      <a:srgbClr val="1C7B64"/>
    </a:accent3>
    <a:accent4>
      <a:srgbClr val="7F7F7F"/>
    </a:accent4>
    <a:accent5>
      <a:srgbClr val="596166"/>
    </a:accent5>
    <a:accent6>
      <a:srgbClr val="BFBFBF"/>
    </a:accent6>
    <a:hlink>
      <a:srgbClr val="36303B"/>
    </a:hlink>
    <a:folHlink>
      <a:srgbClr val="948A5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15942</Words>
  <Application>WPS 演示</Application>
  <PresentationFormat>全屏显示(16:9)</PresentationFormat>
  <Paragraphs>1746</Paragraphs>
  <Slides>34</Slides>
  <Notes>79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微软雅黑</vt:lpstr>
      <vt:lpstr>Impact</vt:lpstr>
      <vt:lpstr>Wingdings</vt:lpstr>
      <vt:lpstr>方正正黑简体</vt:lpstr>
      <vt:lpstr>黑体</vt:lpstr>
      <vt:lpstr>华文细黑</vt:lpstr>
      <vt:lpstr>Arial Unicode MS</vt:lpstr>
      <vt:lpstr>Calibri</vt:lpstr>
      <vt:lpstr>Times New Roman</vt:lpstr>
      <vt:lpstr>Malgun Gothic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keywords>tukuppt</cp:keywords>
  <cp:lastModifiedBy>L.T.O.W</cp:lastModifiedBy>
  <cp:revision>237</cp:revision>
  <dcterms:created xsi:type="dcterms:W3CDTF">2024-06-15T15:49:00Z</dcterms:created>
  <dcterms:modified xsi:type="dcterms:W3CDTF">2025-06-18T10:49:14Z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RubyTemplateID">
    <vt:lpwstr>2</vt:lpwstr>
  </property>
  <property fmtid="{D5CDD505-2E9C-101B-9397-08002B2CF9AE}" pid="3" name="KSOProductBuildVer">
    <vt:lpwstr>2052-12.1.0.21541</vt:lpwstr>
  </property>
  <property fmtid="{D5CDD505-2E9C-101B-9397-08002B2CF9AE}" pid="4" name="ICV">
    <vt:lpwstr>10509DF9CB82467384C9D0B6509ABF3A_13</vt:lpwstr>
  </property>
</Properties>
</file>