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8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68" r:id="rId17"/>
    <p:sldId id="269" r:id="rId18"/>
    <p:sldId id="276" r:id="rId19"/>
    <p:sldId id="277" r:id="rId20"/>
    <p:sldId id="278" r:id="rId21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2" d="100"/>
          <a:sy n="92" d="100"/>
        </p:scale>
        <p:origin x="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8978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55C28E2-CB8B-388F-E051-6C680E3F6709}"/>
              </a:ext>
            </a:extLst>
          </p:cNvPr>
          <p:cNvSpPr txBox="1"/>
          <p:nvPr/>
        </p:nvSpPr>
        <p:spPr>
          <a:xfrm>
            <a:off x="238803" y="80432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方正仿宋_GBK" panose="03000509000000000000" pitchFamily="65" charset="-122"/>
                <a:ea typeface="方正仿宋_GBK" panose="03000509000000000000" pitchFamily="65" charset="-122"/>
              </a:rPr>
              <a:t>描述性统计结果比较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C62547-8C54-64C6-3543-8AAC2D092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488" y="1615096"/>
            <a:ext cx="7883544" cy="3600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DD4F52B-51B0-FFB7-20F3-1189A8B80769}"/>
              </a:ext>
            </a:extLst>
          </p:cNvPr>
          <p:cNvSpPr txBox="1"/>
          <p:nvPr/>
        </p:nvSpPr>
        <p:spPr>
          <a:xfrm>
            <a:off x="238803" y="80432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方正仿宋_GBK" panose="03000509000000000000" pitchFamily="65" charset="-122"/>
                <a:ea typeface="方正仿宋_GBK" panose="03000509000000000000" pitchFamily="65" charset="-122"/>
              </a:rPr>
              <a:t>推断性统计结果比较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200D67-B93A-6A9E-0E3A-0E38ECC0C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403" y="1586345"/>
            <a:ext cx="5772398" cy="466898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E1CCF8E-3B9E-2FC6-D17B-58061D205A17}"/>
              </a:ext>
            </a:extLst>
          </p:cNvPr>
          <p:cNvSpPr txBox="1"/>
          <p:nvPr/>
        </p:nvSpPr>
        <p:spPr>
          <a:xfrm>
            <a:off x="238803" y="80432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方正仿宋_GBK" panose="03000509000000000000" pitchFamily="65" charset="-122"/>
                <a:ea typeface="方正仿宋_GBK" panose="03000509000000000000" pitchFamily="65" charset="-122"/>
              </a:rPr>
              <a:t>推断性统计结果比较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8102C9F-0DBD-7BC5-EA8B-77DAFC405D25}"/>
              </a:ext>
            </a:extLst>
          </p:cNvPr>
          <p:cNvSpPr txBox="1"/>
          <p:nvPr/>
        </p:nvSpPr>
        <p:spPr>
          <a:xfrm>
            <a:off x="716785" y="1571519"/>
            <a:ext cx="16246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方正仿宋_GBK" panose="03000509000000000000" pitchFamily="65" charset="-122"/>
                <a:ea typeface="方正仿宋_GBK" panose="03000509000000000000" pitchFamily="65" charset="-122"/>
              </a:rPr>
              <a:t>复现结果：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491933-26FC-DDD1-5F19-8E7D1FF25D9C}"/>
              </a:ext>
            </a:extLst>
          </p:cNvPr>
          <p:cNvSpPr txBox="1"/>
          <p:nvPr/>
        </p:nvSpPr>
        <p:spPr>
          <a:xfrm>
            <a:off x="7194523" y="1571519"/>
            <a:ext cx="16246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方正仿宋_GBK" panose="03000509000000000000" pitchFamily="65" charset="-122"/>
                <a:ea typeface="方正仿宋_GBK" panose="03000509000000000000" pitchFamily="65" charset="-122"/>
              </a:rPr>
              <a:t>原结果：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493531-F3A7-8467-5604-299B39871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85" y="2034885"/>
            <a:ext cx="6007782" cy="34428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7ECD8BA-CEA1-1A1B-4017-B2F51619A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4523" y="2227118"/>
            <a:ext cx="4139774" cy="305839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8E70477-BB85-750D-02F3-A8AA299B24A3}"/>
              </a:ext>
            </a:extLst>
          </p:cNvPr>
          <p:cNvSpPr txBox="1"/>
          <p:nvPr/>
        </p:nvSpPr>
        <p:spPr>
          <a:xfrm>
            <a:off x="9645410" y="5477740"/>
            <a:ext cx="21336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ea typeface="方正仿宋_GBK" panose="03000509000000000000" pitchFamily="65" charset="-122"/>
                <a:cs typeface="Times New Roman" panose="02020603050405020304" pitchFamily="18" charset="0"/>
              </a:rPr>
              <a:t>Fig. 2 | </a:t>
            </a:r>
            <a:r>
              <a:rPr lang="en-US" altLang="zh-CN" sz="1100" dirty="0" err="1">
                <a:latin typeface="Times New Roman" panose="02020603050405020304" pitchFamily="18" charset="0"/>
                <a:ea typeface="方正仿宋_GBK" panose="03000509000000000000" pitchFamily="65" charset="-122"/>
                <a:cs typeface="Times New Roman" panose="02020603050405020304" pitchFamily="18" charset="0"/>
              </a:rPr>
              <a:t>Behavioural</a:t>
            </a:r>
            <a:r>
              <a:rPr lang="en-US" altLang="zh-CN" sz="1100" dirty="0">
                <a:latin typeface="Times New Roman" panose="02020603050405020304" pitchFamily="18" charset="0"/>
                <a:ea typeface="方正仿宋_GBK" panose="03000509000000000000" pitchFamily="65" charset="-122"/>
                <a:cs typeface="Times New Roman" panose="02020603050405020304" pitchFamily="18" charset="0"/>
              </a:rPr>
              <a:t> results</a:t>
            </a:r>
            <a:endParaRPr lang="zh-CN" altLang="en-US" sz="1100" dirty="0">
              <a:latin typeface="Times New Roman" panose="02020603050405020304" pitchFamily="18" charset="0"/>
              <a:ea typeface="方正仿宋_GBK" panose="03000509000000000000" pitchFamily="65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DE38821-B565-3513-AF0F-8DB101A7C4B4}"/>
              </a:ext>
            </a:extLst>
          </p:cNvPr>
          <p:cNvSpPr txBox="1"/>
          <p:nvPr/>
        </p:nvSpPr>
        <p:spPr>
          <a:xfrm>
            <a:off x="238803" y="80432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方正仿宋_GBK" panose="03000509000000000000" pitchFamily="65" charset="-122"/>
                <a:ea typeface="方正仿宋_GBK" panose="03000509000000000000" pitchFamily="65" charset="-122"/>
              </a:rPr>
              <a:t>模型拟合结果比较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400F9F-FCA3-C071-963F-8C95A563949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432" b="5970"/>
          <a:stretch>
            <a:fillRect/>
          </a:stretch>
        </p:blipFill>
        <p:spPr>
          <a:xfrm>
            <a:off x="1642207" y="1343891"/>
            <a:ext cx="6961899" cy="26947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C8DC26A-BB28-87AC-52DA-9C9F6E5DB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4437" y="4256240"/>
            <a:ext cx="6567054" cy="226232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99A4A43-AD25-39D5-82B2-4141DB6042DA}"/>
              </a:ext>
            </a:extLst>
          </p:cNvPr>
          <p:cNvSpPr txBox="1"/>
          <p:nvPr/>
        </p:nvSpPr>
        <p:spPr>
          <a:xfrm>
            <a:off x="238803" y="80432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方正仿宋_GBK" panose="03000509000000000000" pitchFamily="65" charset="-122"/>
                <a:ea typeface="方正仿宋_GBK" panose="03000509000000000000" pitchFamily="65" charset="-122"/>
              </a:rPr>
              <a:t>模型拟合结果比较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1166F6-413B-0E71-3676-87E595FB9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757" y="2311997"/>
            <a:ext cx="2765726" cy="252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A614EFD-F53B-56AF-00B6-C8AD25795F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3429" y="3624416"/>
            <a:ext cx="2916000" cy="2520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4E6E710-2929-A79C-0363-D4EF9574B443}"/>
              </a:ext>
            </a:extLst>
          </p:cNvPr>
          <p:cNvSpPr txBox="1"/>
          <p:nvPr/>
        </p:nvSpPr>
        <p:spPr>
          <a:xfrm>
            <a:off x="11157190" y="6280840"/>
            <a:ext cx="334159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ea typeface="方正仿宋_GBK" panose="03000509000000000000" pitchFamily="65" charset="-122"/>
                <a:cs typeface="Times New Roman" panose="02020603050405020304" pitchFamily="18" charset="0"/>
              </a:rPr>
              <a:t>Fig. 4</a:t>
            </a:r>
            <a:endParaRPr lang="zh-CN" altLang="en-US" sz="1100" dirty="0">
              <a:latin typeface="Times New Roman" panose="02020603050405020304" pitchFamily="18" charset="0"/>
              <a:ea typeface="方正仿宋_GBK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59E93D-DAFC-70C6-0E5C-C62A658BE8FB}"/>
              </a:ext>
            </a:extLst>
          </p:cNvPr>
          <p:cNvSpPr txBox="1"/>
          <p:nvPr/>
        </p:nvSpPr>
        <p:spPr>
          <a:xfrm>
            <a:off x="8240942" y="4670423"/>
            <a:ext cx="334159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ea typeface="方正仿宋_GBK" panose="03000509000000000000" pitchFamily="65" charset="-122"/>
                <a:cs typeface="Times New Roman" panose="02020603050405020304" pitchFamily="18" charset="0"/>
              </a:rPr>
              <a:t>Fig. 3 </a:t>
            </a:r>
            <a:endParaRPr lang="zh-CN" altLang="en-US" sz="1100" dirty="0">
              <a:latin typeface="Times New Roman" panose="02020603050405020304" pitchFamily="18" charset="0"/>
              <a:ea typeface="方正仿宋_GBK" panose="03000509000000000000" pitchFamily="65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673DF3A-60E1-F1CD-C88D-E3FD5718A1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899" y="2407227"/>
            <a:ext cx="5108796" cy="326620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28C0405-2093-440D-6234-2A341AC76759}"/>
              </a:ext>
            </a:extLst>
          </p:cNvPr>
          <p:cNvSpPr txBox="1"/>
          <p:nvPr/>
        </p:nvSpPr>
        <p:spPr>
          <a:xfrm>
            <a:off x="541899" y="1571519"/>
            <a:ext cx="16246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方正仿宋_GBK" panose="03000509000000000000" pitchFamily="65" charset="-122"/>
                <a:ea typeface="方正仿宋_GBK" panose="03000509000000000000" pitchFamily="65" charset="-122"/>
              </a:rPr>
              <a:t>复现结果：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E03B19F-3C5D-EECC-FE53-CE6A38A2D646}"/>
              </a:ext>
            </a:extLst>
          </p:cNvPr>
          <p:cNvSpPr txBox="1"/>
          <p:nvPr/>
        </p:nvSpPr>
        <p:spPr>
          <a:xfrm>
            <a:off x="6217757" y="1636553"/>
            <a:ext cx="16246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方正仿宋_GBK" panose="03000509000000000000" pitchFamily="65" charset="-122"/>
                <a:ea typeface="方正仿宋_GBK" panose="03000509000000000000" pitchFamily="65" charset="-122"/>
              </a:rPr>
              <a:t>原结果：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BA420ED-DEE2-5230-3AA0-9E25F65EAE93}"/>
              </a:ext>
            </a:extLst>
          </p:cNvPr>
          <p:cNvSpPr txBox="1"/>
          <p:nvPr/>
        </p:nvSpPr>
        <p:spPr>
          <a:xfrm>
            <a:off x="238803" y="80432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方正仿宋_GBK" panose="03000509000000000000" pitchFamily="65" charset="-122"/>
                <a:ea typeface="方正仿宋_GBK" panose="03000509000000000000" pitchFamily="65" charset="-122"/>
              </a:rPr>
              <a:t>模型预测结果比较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355DBB-EDA1-31E8-6DC6-25180AC2C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9720" y="2233574"/>
            <a:ext cx="3510298" cy="30838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38032B4-0DC3-EFA0-21C1-69E56CCDDE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636" y="2233574"/>
            <a:ext cx="4847723" cy="308381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B802EE2-C3A0-7D7F-62BE-DF8D40019428}"/>
              </a:ext>
            </a:extLst>
          </p:cNvPr>
          <p:cNvSpPr txBox="1"/>
          <p:nvPr/>
        </p:nvSpPr>
        <p:spPr>
          <a:xfrm>
            <a:off x="541899" y="1571519"/>
            <a:ext cx="16246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方正仿宋_GBK" panose="03000509000000000000" pitchFamily="65" charset="-122"/>
                <a:ea typeface="方正仿宋_GBK" panose="03000509000000000000" pitchFamily="65" charset="-122"/>
              </a:rPr>
              <a:t>复现结果：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9D2834-6BD3-5D46-EA09-40E423432DBC}"/>
              </a:ext>
            </a:extLst>
          </p:cNvPr>
          <p:cNvSpPr txBox="1"/>
          <p:nvPr/>
        </p:nvSpPr>
        <p:spPr>
          <a:xfrm>
            <a:off x="6217757" y="1636553"/>
            <a:ext cx="16246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方正仿宋_GBK" panose="03000509000000000000" pitchFamily="65" charset="-122"/>
                <a:ea typeface="方正仿宋_GBK" panose="03000509000000000000" pitchFamily="65" charset="-122"/>
              </a:rPr>
              <a:t>原结果：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B7168C-D763-9961-ABA8-CBDFF8AE9C8A}"/>
              </a:ext>
            </a:extLst>
          </p:cNvPr>
          <p:cNvSpPr txBox="1"/>
          <p:nvPr/>
        </p:nvSpPr>
        <p:spPr>
          <a:xfrm>
            <a:off x="10083463" y="5383494"/>
            <a:ext cx="6953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ea typeface="方正仿宋_GBK" panose="03000509000000000000" pitchFamily="65" charset="-122"/>
                <a:cs typeface="Times New Roman" panose="02020603050405020304" pitchFamily="18" charset="0"/>
              </a:rPr>
              <a:t>Fig. 5</a:t>
            </a:r>
            <a:endParaRPr lang="zh-CN" altLang="en-US" sz="1100" dirty="0">
              <a:latin typeface="Times New Roman" panose="02020603050405020304" pitchFamily="18" charset="0"/>
              <a:ea typeface="方正仿宋_GBK" panose="03000509000000000000" pitchFamily="65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12CBE52-C810-3AA2-5171-E15494DF3BA8}"/>
              </a:ext>
            </a:extLst>
          </p:cNvPr>
          <p:cNvSpPr txBox="1"/>
          <p:nvPr/>
        </p:nvSpPr>
        <p:spPr>
          <a:xfrm>
            <a:off x="238803" y="80432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方正仿宋_GBK" panose="03000509000000000000" pitchFamily="65" charset="-122"/>
                <a:ea typeface="方正仿宋_GBK" panose="03000509000000000000" pitchFamily="65" charset="-122"/>
              </a:rPr>
              <a:t>模型预测结果比较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BDAB79-E4C3-72E4-E4CA-3F0D1B650443}"/>
              </a:ext>
            </a:extLst>
          </p:cNvPr>
          <p:cNvSpPr txBox="1"/>
          <p:nvPr/>
        </p:nvSpPr>
        <p:spPr>
          <a:xfrm>
            <a:off x="716785" y="1571519"/>
            <a:ext cx="16246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方正仿宋_GBK" panose="03000509000000000000" pitchFamily="65" charset="-122"/>
                <a:ea typeface="方正仿宋_GBK" panose="03000509000000000000" pitchFamily="65" charset="-122"/>
              </a:rPr>
              <a:t>复现结果：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36A222-4586-70F2-8DE8-EEFFD7F37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2319055"/>
            <a:ext cx="5219537" cy="248154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1B58321-2B2A-2C97-EBE7-369D08EE3D45}"/>
              </a:ext>
            </a:extLst>
          </p:cNvPr>
          <p:cNvSpPr txBox="1"/>
          <p:nvPr/>
        </p:nvSpPr>
        <p:spPr>
          <a:xfrm>
            <a:off x="6553200" y="1571519"/>
            <a:ext cx="16246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方正仿宋_GBK" panose="03000509000000000000" pitchFamily="65" charset="-122"/>
                <a:ea typeface="方正仿宋_GBK" panose="03000509000000000000" pitchFamily="65" charset="-122"/>
              </a:rPr>
              <a:t>原结果：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A316729-BB02-DD26-5974-88AADA662C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821" y="2404827"/>
            <a:ext cx="4922016" cy="248154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CF7778C-1F2F-C16E-1A24-AB0532967B57}"/>
              </a:ext>
            </a:extLst>
          </p:cNvPr>
          <p:cNvSpPr txBox="1"/>
          <p:nvPr/>
        </p:nvSpPr>
        <p:spPr>
          <a:xfrm>
            <a:off x="9154227" y="5110987"/>
            <a:ext cx="334159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ea typeface="方正仿宋_GBK" panose="03000509000000000000" pitchFamily="65" charset="-122"/>
                <a:cs typeface="Times New Roman" panose="02020603050405020304" pitchFamily="18" charset="0"/>
              </a:rPr>
              <a:t>Fig. 3 | Modelling discrimination decisions</a:t>
            </a:r>
            <a:endParaRPr lang="zh-CN" altLang="en-US" sz="1100" dirty="0">
              <a:latin typeface="Times New Roman" panose="02020603050405020304" pitchFamily="18" charset="0"/>
              <a:ea typeface="方正仿宋_GBK" panose="03000509000000000000" pitchFamily="65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6E9D34A-277B-1BA4-4B3D-EC4AF23E8F61}"/>
              </a:ext>
            </a:extLst>
          </p:cNvPr>
          <p:cNvSpPr txBox="1"/>
          <p:nvPr/>
        </p:nvSpPr>
        <p:spPr>
          <a:xfrm>
            <a:off x="238803" y="80432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方正仿宋_GBK" panose="03000509000000000000" pitchFamily="65" charset="-122"/>
                <a:ea typeface="方正仿宋_GBK" panose="03000509000000000000" pitchFamily="65" charset="-122"/>
              </a:rPr>
              <a:t>模型预测结果比较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8C9BF1-FF4F-089F-1F74-92C516DDC5F4}"/>
              </a:ext>
            </a:extLst>
          </p:cNvPr>
          <p:cNvSpPr txBox="1"/>
          <p:nvPr/>
        </p:nvSpPr>
        <p:spPr>
          <a:xfrm>
            <a:off x="716785" y="1571519"/>
            <a:ext cx="16246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方正仿宋_GBK" panose="03000509000000000000" pitchFamily="65" charset="-122"/>
                <a:ea typeface="方正仿宋_GBK" panose="03000509000000000000" pitchFamily="65" charset="-122"/>
              </a:rPr>
              <a:t>复现结果：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46E511-E798-536C-C1DF-BED85D779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454" y="4886372"/>
            <a:ext cx="7093527" cy="17261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42185A-9C84-88BF-5C9E-218A8F8455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2091" y="2185099"/>
            <a:ext cx="5451764" cy="231987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86D2C80-9996-65E1-9C4C-07AEAB6B086F}"/>
              </a:ext>
            </a:extLst>
          </p:cNvPr>
          <p:cNvSpPr txBox="1"/>
          <p:nvPr/>
        </p:nvSpPr>
        <p:spPr>
          <a:xfrm>
            <a:off x="716784" y="4425555"/>
            <a:ext cx="16246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方正仿宋_GBK" panose="03000509000000000000" pitchFamily="65" charset="-122"/>
                <a:ea typeface="方正仿宋_GBK" panose="03000509000000000000" pitchFamily="65" charset="-122"/>
              </a:rPr>
              <a:t>原结果：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145BC5-844E-B9FC-84E7-20F672582243}"/>
              </a:ext>
            </a:extLst>
          </p:cNvPr>
          <p:cNvSpPr txBox="1"/>
          <p:nvPr/>
        </p:nvSpPr>
        <p:spPr>
          <a:xfrm>
            <a:off x="7464954" y="6542450"/>
            <a:ext cx="334159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ea typeface="方正仿宋_GBK" panose="03000509000000000000" pitchFamily="65" charset="-122"/>
                <a:cs typeface="Times New Roman" panose="02020603050405020304" pitchFamily="18" charset="0"/>
              </a:rPr>
              <a:t>Fig. 4 | Modelling Confidence</a:t>
            </a:r>
            <a:endParaRPr lang="zh-CN" altLang="en-US" sz="1100" dirty="0">
              <a:latin typeface="Times New Roman" panose="02020603050405020304" pitchFamily="18" charset="0"/>
              <a:ea typeface="方正仿宋_GBK" panose="03000509000000000000" pitchFamily="65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4E6E9FE-14E3-1EBD-AB16-2ABB839B5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21" y="1480167"/>
            <a:ext cx="4675541" cy="36806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A41114B-FDA6-8468-68CA-DC85435A5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845" y="365473"/>
            <a:ext cx="5001783" cy="222938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D79BCC3-000A-89B5-E176-259B707DB9ED}"/>
              </a:ext>
            </a:extLst>
          </p:cNvPr>
          <p:cNvSpPr txBox="1"/>
          <p:nvPr/>
        </p:nvSpPr>
        <p:spPr>
          <a:xfrm>
            <a:off x="238803" y="39724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方正仿宋_GBK" panose="03000509000000000000" pitchFamily="65" charset="-122"/>
                <a:ea typeface="方正仿宋_GBK" panose="03000509000000000000" pitchFamily="65" charset="-122"/>
              </a:rPr>
              <a:t>文章信息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AE5FECB6-6255-49BB-0876-C1B760BF6E01}"/>
              </a:ext>
            </a:extLst>
          </p:cNvPr>
          <p:cNvCxnSpPr/>
          <p:nvPr/>
        </p:nvCxnSpPr>
        <p:spPr>
          <a:xfrm>
            <a:off x="90054" y="6359236"/>
            <a:ext cx="59089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57674604-7755-2C98-66B4-6D00D0498F93}"/>
              </a:ext>
            </a:extLst>
          </p:cNvPr>
          <p:cNvSpPr txBox="1"/>
          <p:nvPr/>
        </p:nvSpPr>
        <p:spPr>
          <a:xfrm>
            <a:off x="90054" y="6453977"/>
            <a:ext cx="1201189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Constant, M., et al. (2023). Prior information differentially affects discrimination decisions and subjective confidence reports. </a:t>
            </a:r>
            <a:r>
              <a:rPr lang="en-US" altLang="zh-CN" sz="1000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Nature Communications</a:t>
            </a:r>
            <a:r>
              <a:rPr lang="en-US" altLang="zh-CN" sz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1000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14</a:t>
            </a:r>
            <a:r>
              <a:rPr lang="en-US" altLang="zh-CN" sz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(1), 5473. https://doi.org/10.1038/s41467-023-41112-0 </a:t>
            </a:r>
            <a:endParaRPr lang="zh-CN" altLang="en-US" sz="1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EA3DD7-B8B3-24AB-BDD8-698DFFB4BE9E}"/>
              </a:ext>
            </a:extLst>
          </p:cNvPr>
          <p:cNvSpPr txBox="1"/>
          <p:nvPr/>
        </p:nvSpPr>
        <p:spPr>
          <a:xfrm>
            <a:off x="321930" y="5229984"/>
            <a:ext cx="7644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方正仿宋_GBK" panose="03000509000000000000" pitchFamily="65" charset="-122"/>
                <a:ea typeface="方正仿宋_GBK" panose="03000509000000000000" pitchFamily="65" charset="-122"/>
              </a:rPr>
              <a:t>数据和代码来源：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https://gitlab.com/MarikaConstant/priors-in-confidence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方正仿宋_GBK" panose="03000509000000000000" pitchFamily="65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041201D-B14A-85A8-3651-ED5234065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5845" y="1159832"/>
            <a:ext cx="5583126" cy="383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46"/>
    </mc:Choice>
    <mc:Fallback xmlns="">
      <p:transition spd="slow" advTm="9246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FD2D452-2DAA-054C-13C8-2A1486F2A02E}"/>
              </a:ext>
            </a:extLst>
          </p:cNvPr>
          <p:cNvSpPr/>
          <p:nvPr/>
        </p:nvSpPr>
        <p:spPr>
          <a:xfrm>
            <a:off x="2098964" y="1267691"/>
            <a:ext cx="3075709" cy="216130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159</Words>
  <Application>Microsoft Office PowerPoint</Application>
  <PresentationFormat>宽屏</PresentationFormat>
  <Paragraphs>46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方正仿宋_GBK</vt:lpstr>
      <vt:lpstr>Arial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siyu wu</cp:lastModifiedBy>
  <cp:revision>5</cp:revision>
  <dcterms:created xsi:type="dcterms:W3CDTF">2025-06-18T02:36:56Z</dcterms:created>
  <dcterms:modified xsi:type="dcterms:W3CDTF">2025-06-18T11:55:36Z</dcterms:modified>
</cp:coreProperties>
</file>