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47"/>
  </p:handoutMasterIdLst>
  <p:sldIdLst>
    <p:sldId id="257" r:id="rId3"/>
    <p:sldId id="258" r:id="rId4"/>
    <p:sldId id="260" r:id="rId5"/>
    <p:sldId id="276" r:id="rId6"/>
    <p:sldId id="277" r:id="rId8"/>
    <p:sldId id="278" r:id="rId9"/>
    <p:sldId id="279" r:id="rId10"/>
    <p:sldId id="280" r:id="rId11"/>
    <p:sldId id="281" r:id="rId12"/>
    <p:sldId id="282" r:id="rId13"/>
    <p:sldId id="283" r:id="rId14"/>
    <p:sldId id="284" r:id="rId15"/>
    <p:sldId id="301" r:id="rId16"/>
    <p:sldId id="263" r:id="rId17"/>
    <p:sldId id="262" r:id="rId18"/>
    <p:sldId id="264" r:id="rId19"/>
    <p:sldId id="265" r:id="rId20"/>
    <p:sldId id="266" r:id="rId21"/>
    <p:sldId id="269" r:id="rId22"/>
    <p:sldId id="270" r:id="rId23"/>
    <p:sldId id="271" r:id="rId24"/>
    <p:sldId id="272" r:id="rId25"/>
    <p:sldId id="273" r:id="rId26"/>
    <p:sldId id="27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2" r:id="rId44"/>
    <p:sldId id="303" r:id="rId45"/>
    <p:sldId id="304"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3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zhi Wu" initials="XW" lastIdx="1" clrIdx="0"/>
  <p:cmAuthor id="0" name="Mia Vida Villanueva" initials="MVV" lastIdx="1" clrIdx="0"/>
  <p:cmAuthor id="7" name="1206988966@qq.com" initials="1" lastIdx="1" clrIdx="2"/>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 id="9" name="ADMIN" initials="A" lastIdx="1" clrIdx="8"/>
  <p:cmAuthor id="2001" name="骆倩怡_Znauj26B" initials="authorId_38281410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8"/>
        <p:guide pos="383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微软雅黑" panose="020B0503020204020204" charset="-122"/>
              </a:rPr>
            </a:fld>
            <a:endParaRPr lang="zh-CN" altLang="en-US">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微软雅黑" panose="020B0503020204020204" charset="-122"/>
              </a:rPr>
            </a:fld>
            <a:endParaRPr lang="zh-CN" altLang="en-US">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charset="-122"/>
        <a:cs typeface="+mn-cs"/>
      </a:defRPr>
    </a:lvl1pPr>
    <a:lvl2pPr marL="457200" algn="l" defTabSz="914400" rtl="0" eaLnBrk="1" latinLnBrk="0" hangingPunct="1">
      <a:defRPr sz="1200" kern="1200">
        <a:solidFill>
          <a:schemeClr val="tx1"/>
        </a:solidFill>
        <a:latin typeface="+mn-lt"/>
        <a:ea typeface="微软雅黑" panose="020B0503020204020204" charset="-122"/>
        <a:cs typeface="+mn-cs"/>
      </a:defRPr>
    </a:lvl2pPr>
    <a:lvl3pPr marL="914400" algn="l" defTabSz="914400" rtl="0" eaLnBrk="1" latinLnBrk="0" hangingPunct="1">
      <a:defRPr sz="1200" kern="1200">
        <a:solidFill>
          <a:schemeClr val="tx1"/>
        </a:solidFill>
        <a:latin typeface="+mn-lt"/>
        <a:ea typeface="微软雅黑" panose="020B0503020204020204" charset="-122"/>
        <a:cs typeface="+mn-cs"/>
      </a:defRPr>
    </a:lvl3pPr>
    <a:lvl4pPr marL="1371600" algn="l" defTabSz="914400" rtl="0" eaLnBrk="1" latinLnBrk="0" hangingPunct="1">
      <a:defRPr sz="1200" kern="1200">
        <a:solidFill>
          <a:schemeClr val="tx1"/>
        </a:solidFill>
        <a:latin typeface="+mn-lt"/>
        <a:ea typeface="微软雅黑" panose="020B0503020204020204" charset="-122"/>
        <a:cs typeface="+mn-cs"/>
      </a:defRPr>
    </a:lvl4pPr>
    <a:lvl5pPr marL="1828800" algn="l" defTabSz="914400" rtl="0" eaLnBrk="1" latinLnBrk="0" hangingPunct="1">
      <a:defRPr sz="1200" kern="1200">
        <a:solidFill>
          <a:schemeClr val="tx1"/>
        </a:solidFill>
        <a:latin typeface="+mn-lt"/>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导入数据到</a:t>
            </a:r>
            <a:r>
              <a:rPr lang="en-US" altLang="zh-CN"/>
              <a:t>R</a:t>
            </a:r>
            <a:r>
              <a:rPr lang="zh-CN" altLang="en-US"/>
              <a:t>，并进行数据预处理，主要处理内容包括自定义</a:t>
            </a:r>
            <a:r>
              <a:rPr lang="en-US" altLang="zh-CN"/>
              <a:t>ggplot2</a:t>
            </a:r>
            <a:r>
              <a:rPr lang="zh-CN" altLang="en-US"/>
              <a:t>主题以及自定义函数，部</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导入数据到</a:t>
            </a:r>
            <a:r>
              <a:rPr lang="en-US" altLang="zh-CN"/>
              <a:t>R</a:t>
            </a:r>
            <a:r>
              <a:rPr lang="zh-CN" altLang="en-US"/>
              <a:t>，并进行数据预处理，主要处理内容包括自定义</a:t>
            </a:r>
            <a:r>
              <a:rPr lang="en-US" altLang="zh-CN"/>
              <a:t>ggplot2</a:t>
            </a:r>
            <a:r>
              <a:rPr lang="zh-CN" altLang="en-US"/>
              <a:t>主题以及自定义函数，部</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广义线性混合模型（</a:t>
            </a:r>
            <a:r>
              <a:rPr lang="en-US" altLang="zh-CN"/>
              <a:t>GLMM</a:t>
            </a:r>
            <a:r>
              <a:rPr lang="zh-CN" altLang="en-US"/>
              <a:t>）适用于非正态分布的因变量（此处为二分类正确</a:t>
            </a:r>
            <a:r>
              <a:rPr lang="en-US" altLang="zh-CN"/>
              <a:t>/</a:t>
            </a:r>
            <a:r>
              <a:rPr lang="zh-CN" altLang="en-US"/>
              <a:t>错误）和包含随机效应（如被试个体差异）的数据。</a:t>
            </a:r>
            <a:endParaRPr lang="zh-CN" altLang="en-US"/>
          </a:p>
          <a:p>
            <a:r>
              <a:rPr lang="zh-CN" altLang="en-US"/>
              <a:t>二项分布连接函数：因变量是二元（正确</a:t>
            </a:r>
            <a:r>
              <a:rPr lang="en-US" altLang="zh-CN"/>
              <a:t>/</a:t>
            </a:r>
            <a:r>
              <a:rPr lang="zh-CN" altLang="en-US"/>
              <a:t>错误），故用</a:t>
            </a:r>
            <a:r>
              <a:rPr lang="en-US" altLang="zh-CN"/>
              <a:t>Logit</a:t>
            </a:r>
            <a:r>
              <a:rPr lang="zh-CN" altLang="en-US"/>
              <a:t>或</a:t>
            </a:r>
            <a:r>
              <a:rPr lang="en-US" altLang="zh-CN"/>
              <a:t>Probit</a:t>
            </a:r>
            <a:r>
              <a:rPr lang="zh-CN" altLang="en-US"/>
              <a:t>链接函数建模。</a:t>
            </a:r>
            <a:endParaRPr lang="zh-CN" altLang="en-US"/>
          </a:p>
          <a:p>
            <a:r>
              <a:rPr lang="zh-CN" altLang="en-US"/>
              <a:t>static条件作为基线，其他条件（dynamic、</a:t>
            </a:r>
            <a:r>
              <a:rPr lang="en-US" altLang="zh-CN"/>
              <a:t>initmax</a:t>
            </a:r>
            <a:r>
              <a:rPr lang="zh-CN" altLang="en-US"/>
              <a:t>、</a:t>
            </a:r>
            <a:r>
              <a:rPr lang="en-US" altLang="zh-CN"/>
              <a:t>rtmax</a:t>
            </a:r>
            <a:r>
              <a:rPr lang="zh-CN" altLang="en-US"/>
              <a:t>）与之对比。</a:t>
            </a:r>
            <a:endParaRPr lang="en-US" altLang="zh-CN"/>
          </a:p>
          <a:p>
            <a:r>
              <a:rPr lang="zh-CN" altLang="en-US"/>
              <a:t>随机截距控制被试间的个体差异。</a:t>
            </a:r>
            <a:endParaRPr lang="zh-CN" altLang="en-US"/>
          </a:p>
          <a:p>
            <a:r>
              <a:rPr lang="en-US" altLang="zh-CN"/>
              <a:t>Wald Z</a:t>
            </a:r>
            <a:r>
              <a:rPr lang="zh-CN" altLang="en-US"/>
              <a:t>检验的作用：</a:t>
            </a:r>
            <a:endParaRPr lang="zh-CN" altLang="en-US"/>
          </a:p>
          <a:p>
            <a:r>
              <a:rPr lang="zh-CN" altLang="en-US"/>
              <a:t>用途：在</a:t>
            </a:r>
            <a:r>
              <a:rPr lang="en-US" altLang="zh-CN"/>
              <a:t>GLMM</a:t>
            </a:r>
            <a:r>
              <a:rPr lang="zh-CN" altLang="en-US"/>
              <a:t>中检验固定效应（如实验条件）的显著性，通过估计系数与其标准误的比值（</a:t>
            </a:r>
            <a:r>
              <a:rPr lang="en-US" altLang="zh-CN"/>
              <a:t>Z = </a:t>
            </a:r>
            <a:r>
              <a:rPr lang="zh-CN" altLang="en-US"/>
              <a:t>估计值</a:t>
            </a:r>
            <a:r>
              <a:rPr lang="en-US" altLang="zh-CN"/>
              <a:t>/</a:t>
            </a:r>
            <a:r>
              <a:rPr lang="zh-CN" altLang="en-US"/>
              <a:t>标准误）计算。</a:t>
            </a:r>
            <a:endParaRPr lang="en-US" altLang="zh-CN"/>
          </a:p>
          <a:p>
            <a:r>
              <a:rPr lang="en-US" altLang="zh-CN"/>
              <a:t>Z</a:t>
            </a:r>
            <a:r>
              <a:rPr lang="zh-CN" altLang="en-US"/>
              <a:t>值反映各条件与static条件的</a:t>
            </a:r>
            <a:r>
              <a:rPr lang="zh-CN" altLang="en-US"/>
              <a:t>正确率差异程度（如</a:t>
            </a:r>
            <a:r>
              <a:rPr lang="en-US" altLang="zh-CN"/>
              <a:t>*Z = -3.53*</a:t>
            </a:r>
            <a:r>
              <a:rPr lang="zh-CN" altLang="en-US"/>
              <a:t>表示</a:t>
            </a:r>
            <a:r>
              <a:rPr lang="en-US" altLang="zh-CN"/>
              <a:t>rtmax</a:t>
            </a:r>
            <a:r>
              <a:rPr lang="zh-CN" altLang="en-US"/>
              <a:t>显著更差）。</a:t>
            </a:r>
            <a:endParaRPr lang="en-US" altLang="zh-CN"/>
          </a:p>
          <a:p>
            <a:r>
              <a:rPr lang="en-US" altLang="zh-CN"/>
              <a:t>p</a:t>
            </a:r>
            <a:r>
              <a:rPr lang="zh-CN" altLang="en-US"/>
              <a:t>值判断差异是否统计学显著（通常以</a:t>
            </a:r>
            <a:r>
              <a:rPr lang="en-US" altLang="zh-CN"/>
              <a:t>p &lt; .05</a:t>
            </a:r>
            <a:r>
              <a:rPr lang="zh-CN" altLang="en-US"/>
              <a:t>为阈值）。</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结果显示，</a:t>
            </a:r>
            <a:r>
              <a:rPr lang="zh-CN" altLang="en-US">
                <a:latin typeface="宋体" panose="02010600030101010101" pitchFamily="2" charset="-122"/>
                <a:ea typeface="宋体" panose="02010600030101010101" pitchFamily="2" charset="-122"/>
                <a:cs typeface="宋体" panose="02010600030101010101" pitchFamily="2" charset="-122"/>
                <a:sym typeface="+mn-ea"/>
              </a:rPr>
              <a:t>原型在不同实验条件下的出现频率存在显著差异，</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fontAlgn="auto">
              <a:lnSpc>
                <a:spcPct val="150000"/>
              </a:lnSpc>
            </a:pPr>
            <a:r>
              <a:rPr lang="en-US" altLang="en-US">
                <a:latin typeface="宋体" panose="02010600030101010101" pitchFamily="2" charset="-122"/>
                <a:ea typeface="宋体" panose="02010600030101010101" pitchFamily="2" charset="-122"/>
                <a:cs typeface="宋体" panose="02010600030101010101" pitchFamily="2" charset="-122"/>
                <a:sym typeface="+mn-ea"/>
              </a:rPr>
              <a:t>①</a:t>
            </a:r>
            <a:r>
              <a:rPr lang="zh-CN" altLang="en-US">
                <a:latin typeface="宋体" panose="02010600030101010101" pitchFamily="2" charset="-122"/>
                <a:ea typeface="宋体" panose="02010600030101010101" pitchFamily="2" charset="-122"/>
                <a:cs typeface="宋体" panose="02010600030101010101" pitchFamily="2" charset="-122"/>
                <a:sym typeface="+mn-ea"/>
              </a:rPr>
              <a:t>在引发极端运动轨迹的概率上，非典型试次在</a:t>
            </a:r>
            <a:r>
              <a:rPr lang="en-US" altLang="zh-CN">
                <a:latin typeface="宋体" panose="02010600030101010101" pitchFamily="2" charset="-122"/>
                <a:ea typeface="宋体" panose="02010600030101010101" pitchFamily="2" charset="-122"/>
                <a:cs typeface="宋体" panose="02010600030101010101" pitchFamily="2" charset="-122"/>
                <a:sym typeface="+mn-ea"/>
              </a:rPr>
              <a:t>static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下导致更极端轨迹的概率显著更高（</a:t>
            </a:r>
            <a:r>
              <a:rPr lang="en-US" altLang="zh-CN">
                <a:latin typeface="宋体" panose="02010600030101010101" pitchFamily="2" charset="-122"/>
                <a:ea typeface="宋体" panose="02010600030101010101" pitchFamily="2" charset="-122"/>
                <a:cs typeface="宋体" panose="02010600030101010101" pitchFamily="2" charset="-122"/>
                <a:sym typeface="+mn-ea"/>
              </a:rPr>
              <a:t>z = 5.06</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&lt; .001</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zh-CN">
                <a:latin typeface="宋体" panose="02010600030101010101" pitchFamily="2" charset="-122"/>
                <a:ea typeface="宋体" panose="02010600030101010101" pitchFamily="2" charset="-122"/>
                <a:cs typeface="宋体" panose="02010600030101010101" pitchFamily="2" charset="-122"/>
                <a:sym typeface="+mn-ea"/>
              </a:rPr>
              <a:t>rtmax</a:t>
            </a:r>
            <a:r>
              <a:rPr lang="zh-CN" altLang="en-US">
                <a:latin typeface="宋体" panose="02010600030101010101" pitchFamily="2" charset="-122"/>
                <a:ea typeface="宋体" panose="02010600030101010101" pitchFamily="2" charset="-122"/>
                <a:cs typeface="宋体" panose="02010600030101010101" pitchFamily="2" charset="-122"/>
                <a:sym typeface="+mn-ea"/>
              </a:rPr>
              <a:t>条件与</a:t>
            </a:r>
            <a:r>
              <a:rPr lang="en-US" altLang="zh-CN">
                <a:latin typeface="宋体" panose="02010600030101010101" pitchFamily="2" charset="-122"/>
                <a:ea typeface="宋体" panose="02010600030101010101" pitchFamily="2" charset="-122"/>
                <a:cs typeface="宋体" panose="02010600030101010101" pitchFamily="2" charset="-122"/>
                <a:sym typeface="+mn-ea"/>
              </a:rPr>
              <a:t>static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无显著差异（</a:t>
            </a:r>
            <a:r>
              <a:rPr lang="en-US" altLang="zh-CN">
                <a:latin typeface="宋体" panose="02010600030101010101" pitchFamily="2" charset="-122"/>
                <a:ea typeface="宋体" panose="02010600030101010101" pitchFamily="2" charset="-122"/>
                <a:cs typeface="宋体" panose="02010600030101010101" pitchFamily="2" charset="-122"/>
                <a:sym typeface="+mn-ea"/>
              </a:rPr>
              <a:t>z = 0.31</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 .760</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相较于</a:t>
            </a:r>
            <a:r>
              <a:rPr lang="en-US" altLang="zh-CN">
                <a:latin typeface="宋体" panose="02010600030101010101" pitchFamily="2" charset="-122"/>
                <a:ea typeface="宋体" panose="02010600030101010101" pitchFamily="2" charset="-122"/>
                <a:cs typeface="宋体" panose="02010600030101010101" pitchFamily="2" charset="-122"/>
                <a:sym typeface="+mn-ea"/>
              </a:rPr>
              <a:t>static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initmax</a:t>
            </a:r>
            <a:r>
              <a:rPr lang="zh-CN" altLang="en-US">
                <a:latin typeface="宋体" panose="02010600030101010101" pitchFamily="2" charset="-122"/>
                <a:ea typeface="宋体" panose="02010600030101010101" pitchFamily="2" charset="-122"/>
                <a:cs typeface="宋体" panose="02010600030101010101" pitchFamily="2" charset="-122"/>
                <a:sym typeface="+mn-ea"/>
              </a:rPr>
              <a:t>条件和</a:t>
            </a:r>
            <a:r>
              <a:rPr lang="en-US" altLang="zh-CN">
                <a:latin typeface="宋体" panose="02010600030101010101" pitchFamily="2" charset="-122"/>
                <a:ea typeface="宋体" panose="02010600030101010101" pitchFamily="2" charset="-122"/>
                <a:cs typeface="宋体" panose="02010600030101010101" pitchFamily="2" charset="-122"/>
                <a:sym typeface="+mn-ea"/>
              </a:rPr>
              <a:t>dynamic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均引发显著更极端的运动轨迹（</a:t>
            </a:r>
            <a:r>
              <a:rPr lang="en-US" altLang="zh-CN">
                <a:latin typeface="宋体" panose="02010600030101010101" pitchFamily="2" charset="-122"/>
                <a:ea typeface="宋体" panose="02010600030101010101" pitchFamily="2" charset="-122"/>
                <a:cs typeface="宋体" panose="02010600030101010101" pitchFamily="2" charset="-122"/>
                <a:sym typeface="+mn-ea"/>
              </a:rPr>
              <a:t>z = 5.99</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&lt; .001</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z = 4.37</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&lt; .001</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en-US">
                <a:latin typeface="宋体" panose="02010600030101010101" pitchFamily="2" charset="-122"/>
                <a:ea typeface="宋体" panose="02010600030101010101" pitchFamily="2" charset="-122"/>
                <a:cs typeface="宋体" panose="02010600030101010101" pitchFamily="2" charset="-122"/>
                <a:sym typeface="+mn-ea"/>
              </a:rPr>
              <a:t>②</a:t>
            </a:r>
            <a:r>
              <a:rPr lang="en-US" altLang="zh-CN">
                <a:latin typeface="宋体" panose="02010600030101010101" pitchFamily="2" charset="-122"/>
                <a:ea typeface="宋体" panose="02010600030101010101" pitchFamily="2" charset="-122"/>
                <a:cs typeface="宋体" panose="02010600030101010101" pitchFamily="2" charset="-122"/>
                <a:sym typeface="+mn-ea"/>
              </a:rPr>
              <a:t>initmax</a:t>
            </a:r>
            <a:r>
              <a:rPr lang="zh-CN" altLang="en-US">
                <a:latin typeface="宋体" panose="02010600030101010101" pitchFamily="2" charset="-122"/>
                <a:ea typeface="宋体" panose="02010600030101010101" pitchFamily="2" charset="-122"/>
                <a:cs typeface="宋体" panose="02010600030101010101" pitchFamily="2" charset="-122"/>
                <a:sym typeface="+mn-ea"/>
              </a:rPr>
              <a:t>条件下弯曲轨迹（</a:t>
            </a:r>
            <a:r>
              <a:rPr lang="en-US" altLang="zh-CN">
                <a:latin typeface="宋体" panose="02010600030101010101" pitchFamily="2" charset="-122"/>
                <a:ea typeface="宋体" panose="02010600030101010101" pitchFamily="2" charset="-122"/>
                <a:cs typeface="宋体" panose="02010600030101010101" pitchFamily="2" charset="-122"/>
                <a:sym typeface="+mn-ea"/>
              </a:rPr>
              <a:t>curved</a:t>
            </a:r>
            <a:r>
              <a:rPr lang="zh-CN" altLang="en-US">
                <a:latin typeface="宋体" panose="02010600030101010101" pitchFamily="2" charset="-122"/>
                <a:ea typeface="宋体" panose="02010600030101010101" pitchFamily="2" charset="-122"/>
                <a:cs typeface="宋体" panose="02010600030101010101" pitchFamily="2" charset="-122"/>
                <a:sym typeface="+mn-ea"/>
              </a:rPr>
              <a:t>）与改变主意（</a:t>
            </a:r>
            <a:r>
              <a:rPr lang="en-US" altLang="zh-CN">
                <a:latin typeface="宋体" panose="02010600030101010101" pitchFamily="2" charset="-122"/>
                <a:ea typeface="宋体" panose="02010600030101010101" pitchFamily="2" charset="-122"/>
                <a:cs typeface="宋体" panose="02010600030101010101" pitchFamily="2" charset="-122"/>
                <a:sym typeface="+mn-ea"/>
              </a:rPr>
              <a:t>cCoM\dCoM\dCoM2</a:t>
            </a:r>
            <a:r>
              <a:rPr lang="zh-CN" altLang="en-US">
                <a:latin typeface="宋体" panose="02010600030101010101" pitchFamily="2" charset="-122"/>
                <a:ea typeface="宋体" panose="02010600030101010101" pitchFamily="2" charset="-122"/>
                <a:cs typeface="宋体" panose="02010600030101010101" pitchFamily="2" charset="-122"/>
                <a:sym typeface="+mn-ea"/>
              </a:rPr>
              <a:t>）类轨迹同时增加，而</a:t>
            </a:r>
            <a:r>
              <a:rPr lang="en-US" altLang="zh-CN">
                <a:latin typeface="宋体" panose="02010600030101010101" pitchFamily="2" charset="-122"/>
                <a:ea typeface="宋体" panose="02010600030101010101" pitchFamily="2" charset="-122"/>
                <a:cs typeface="宋体" panose="02010600030101010101" pitchFamily="2" charset="-122"/>
                <a:sym typeface="+mn-ea"/>
              </a:rPr>
              <a:t>dynamic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尤以弯曲轨迹增多为特征（见图</a:t>
            </a:r>
            <a:r>
              <a:rPr lang="en-US" altLang="zh-CN">
                <a:latin typeface="宋体" panose="02010600030101010101" pitchFamily="2" charset="-122"/>
                <a:ea typeface="宋体" panose="02010600030101010101" pitchFamily="2" charset="-122"/>
                <a:cs typeface="宋体" panose="02010600030101010101" pitchFamily="2" charset="-122"/>
                <a:sym typeface="+mn-ea"/>
              </a:rPr>
              <a:t>12</a:t>
            </a:r>
            <a:r>
              <a:rPr lang="zh-CN" altLang="en-US">
                <a:latin typeface="宋体" panose="02010600030101010101" pitchFamily="2" charset="-122"/>
                <a:ea typeface="宋体" panose="02010600030101010101" pitchFamily="2" charset="-122"/>
                <a:cs typeface="宋体" panose="02010600030101010101" pitchFamily="2" charset="-122"/>
                <a:sym typeface="+mn-ea"/>
              </a:rPr>
              <a:t>中比例增加）。</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en-US">
                <a:latin typeface="宋体" panose="02010600030101010101" pitchFamily="2" charset="-122"/>
                <a:ea typeface="宋体" panose="02010600030101010101" pitchFamily="2" charset="-122"/>
                <a:cs typeface="宋体" panose="02010600030101010101" pitchFamily="2" charset="-122"/>
                <a:sym typeface="+mn-ea"/>
              </a:rPr>
              <a:t>③</a:t>
            </a:r>
            <a:r>
              <a:rPr lang="zh-CN" altLang="en-US">
                <a:latin typeface="宋体" panose="02010600030101010101" pitchFamily="2" charset="-122"/>
                <a:ea typeface="宋体" panose="02010600030101010101" pitchFamily="2" charset="-122"/>
                <a:cs typeface="宋体" panose="02010600030101010101" pitchFamily="2" charset="-122"/>
                <a:sym typeface="+mn-ea"/>
              </a:rPr>
              <a:t>针对典型性与条件的交互作用，</a:t>
            </a:r>
            <a:r>
              <a:rPr lang="en-US" altLang="zh-CN">
                <a:latin typeface="宋体" panose="02010600030101010101" pitchFamily="2" charset="-122"/>
                <a:ea typeface="宋体" panose="02010600030101010101" pitchFamily="2" charset="-122"/>
                <a:cs typeface="宋体" panose="02010600030101010101" pitchFamily="2" charset="-122"/>
                <a:sym typeface="+mn-ea"/>
              </a:rPr>
              <a:t>rtmax</a:t>
            </a:r>
            <a:r>
              <a:rPr lang="zh-CN" altLang="en-US">
                <a:latin typeface="宋体" panose="02010600030101010101" pitchFamily="2" charset="-122"/>
                <a:ea typeface="宋体" panose="02010600030101010101" pitchFamily="2" charset="-122"/>
                <a:cs typeface="宋体" panose="02010600030101010101" pitchFamily="2" charset="-122"/>
                <a:sym typeface="+mn-ea"/>
              </a:rPr>
              <a:t>与</a:t>
            </a:r>
            <a:r>
              <a:rPr lang="en-US" altLang="zh-CN">
                <a:latin typeface="宋体" panose="02010600030101010101" pitchFamily="2" charset="-122"/>
                <a:ea typeface="宋体" panose="02010600030101010101" pitchFamily="2" charset="-122"/>
                <a:cs typeface="宋体" panose="02010600030101010101" pitchFamily="2" charset="-122"/>
                <a:sym typeface="+mn-ea"/>
              </a:rPr>
              <a:t>initmax</a:t>
            </a:r>
            <a:r>
              <a:rPr lang="zh-CN" altLang="en-US">
                <a:latin typeface="宋体" panose="02010600030101010101" pitchFamily="2" charset="-122"/>
                <a:ea typeface="宋体" panose="02010600030101010101" pitchFamily="2" charset="-122"/>
                <a:cs typeface="宋体" panose="02010600030101010101" pitchFamily="2" charset="-122"/>
                <a:sym typeface="+mn-ea"/>
              </a:rPr>
              <a:t>条件均未呈现显著交互效应（</a:t>
            </a:r>
            <a:r>
              <a:rPr lang="en-US" altLang="zh-CN">
                <a:latin typeface="宋体" panose="02010600030101010101" pitchFamily="2" charset="-122"/>
                <a:ea typeface="宋体" panose="02010600030101010101" pitchFamily="2" charset="-122"/>
                <a:cs typeface="宋体" panose="02010600030101010101" pitchFamily="2" charset="-122"/>
                <a:sym typeface="+mn-ea"/>
              </a:rPr>
              <a:t>z = 0.79</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 .427</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z = 1.68</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 .094</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en-US" altLang="en-US">
                <a:latin typeface="宋体" panose="02010600030101010101" pitchFamily="2" charset="-122"/>
                <a:ea typeface="宋体" panose="02010600030101010101" pitchFamily="2" charset="-122"/>
                <a:cs typeface="宋体" panose="02010600030101010101" pitchFamily="2" charset="-122"/>
                <a:sym typeface="+mn-ea"/>
              </a:rPr>
              <a:t>④</a:t>
            </a:r>
            <a:r>
              <a:rPr lang="en-US" altLang="zh-CN">
                <a:latin typeface="宋体" panose="02010600030101010101" pitchFamily="2" charset="-122"/>
                <a:ea typeface="宋体" panose="02010600030101010101" pitchFamily="2" charset="-122"/>
                <a:cs typeface="宋体" panose="02010600030101010101" pitchFamily="2" charset="-122"/>
                <a:sym typeface="+mn-ea"/>
              </a:rPr>
              <a:t>dynamic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下非典型试次的极端轨迹增幅相对</a:t>
            </a:r>
            <a:r>
              <a:rPr lang="en-US" altLang="zh-CN">
                <a:latin typeface="宋体" panose="02010600030101010101" pitchFamily="2" charset="-122"/>
                <a:ea typeface="宋体" panose="02010600030101010101" pitchFamily="2" charset="-122"/>
                <a:cs typeface="宋体" panose="02010600030101010101" pitchFamily="2" charset="-122"/>
                <a:sym typeface="+mn-ea"/>
              </a:rPr>
              <a:t>static start</a:t>
            </a:r>
            <a:r>
              <a:rPr lang="zh-CN" altLang="en-US">
                <a:latin typeface="宋体" panose="02010600030101010101" pitchFamily="2" charset="-122"/>
                <a:ea typeface="宋体" panose="02010600030101010101" pitchFamily="2" charset="-122"/>
                <a:cs typeface="宋体" panose="02010600030101010101" pitchFamily="2" charset="-122"/>
                <a:sym typeface="+mn-ea"/>
              </a:rPr>
              <a:t>较小（</a:t>
            </a:r>
            <a:r>
              <a:rPr lang="en-US" altLang="zh-CN">
                <a:latin typeface="宋体" panose="02010600030101010101" pitchFamily="2" charset="-122"/>
                <a:ea typeface="宋体" panose="02010600030101010101" pitchFamily="2" charset="-122"/>
                <a:cs typeface="宋体" panose="02010600030101010101" pitchFamily="2" charset="-122"/>
                <a:sym typeface="+mn-ea"/>
              </a:rPr>
              <a:t>z = –2.19</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p = .029</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image" Target="../media/image2.png"/><Relationship Id="rId2" Type="http://schemas.openxmlformats.org/officeDocument/2006/relationships/tags" Target="../tags/tag118.xml"/><Relationship Id="rId1" Type="http://schemas.openxmlformats.org/officeDocument/2006/relationships/tags" Target="../tags/tag11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image" Target="../media/image2.png"/><Relationship Id="rId2" Type="http://schemas.openxmlformats.org/officeDocument/2006/relationships/tags" Target="../tags/tag122.xml"/><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0" Type="http://schemas.openxmlformats.org/officeDocument/2006/relationships/notesSlide" Target="../notesSlides/notesSlide8.xml"/><Relationship Id="rId7" Type="http://schemas.openxmlformats.org/officeDocument/2006/relationships/tags" Target="../tags/tag130.xml"/><Relationship Id="rId69" Type="http://schemas.openxmlformats.org/officeDocument/2006/relationships/slideLayout" Target="../slideLayouts/slideLayout1.xml"/><Relationship Id="rId68" Type="http://schemas.openxmlformats.org/officeDocument/2006/relationships/tags" Target="../tags/tag191.xml"/><Relationship Id="rId67" Type="http://schemas.openxmlformats.org/officeDocument/2006/relationships/tags" Target="../tags/tag190.xml"/><Relationship Id="rId66" Type="http://schemas.openxmlformats.org/officeDocument/2006/relationships/tags" Target="../tags/tag189.xml"/><Relationship Id="rId65" Type="http://schemas.openxmlformats.org/officeDocument/2006/relationships/tags" Target="../tags/tag188.xml"/><Relationship Id="rId64" Type="http://schemas.openxmlformats.org/officeDocument/2006/relationships/tags" Target="../tags/tag187.xml"/><Relationship Id="rId63" Type="http://schemas.openxmlformats.org/officeDocument/2006/relationships/tags" Target="../tags/tag186.xml"/><Relationship Id="rId62" Type="http://schemas.openxmlformats.org/officeDocument/2006/relationships/tags" Target="../tags/tag185.xml"/><Relationship Id="rId61" Type="http://schemas.openxmlformats.org/officeDocument/2006/relationships/tags" Target="../tags/tag184.xml"/><Relationship Id="rId60" Type="http://schemas.openxmlformats.org/officeDocument/2006/relationships/tags" Target="../tags/tag183.xml"/><Relationship Id="rId6" Type="http://schemas.openxmlformats.org/officeDocument/2006/relationships/tags" Target="../tags/tag129.xml"/><Relationship Id="rId59" Type="http://schemas.openxmlformats.org/officeDocument/2006/relationships/tags" Target="../tags/tag182.xml"/><Relationship Id="rId58" Type="http://schemas.openxmlformats.org/officeDocument/2006/relationships/tags" Target="../tags/tag181.xml"/><Relationship Id="rId57" Type="http://schemas.openxmlformats.org/officeDocument/2006/relationships/tags" Target="../tags/tag180.xml"/><Relationship Id="rId56" Type="http://schemas.openxmlformats.org/officeDocument/2006/relationships/tags" Target="../tags/tag179.xml"/><Relationship Id="rId55" Type="http://schemas.openxmlformats.org/officeDocument/2006/relationships/tags" Target="../tags/tag178.xml"/><Relationship Id="rId54" Type="http://schemas.openxmlformats.org/officeDocument/2006/relationships/tags" Target="../tags/tag177.xml"/><Relationship Id="rId53" Type="http://schemas.openxmlformats.org/officeDocument/2006/relationships/tags" Target="../tags/tag176.xml"/><Relationship Id="rId52" Type="http://schemas.openxmlformats.org/officeDocument/2006/relationships/tags" Target="../tags/tag175.xml"/><Relationship Id="rId51" Type="http://schemas.openxmlformats.org/officeDocument/2006/relationships/tags" Target="../tags/tag174.xml"/><Relationship Id="rId50" Type="http://schemas.openxmlformats.org/officeDocument/2006/relationships/tags" Target="../tags/tag173.xml"/><Relationship Id="rId5" Type="http://schemas.openxmlformats.org/officeDocument/2006/relationships/tags" Target="../tags/tag128.xml"/><Relationship Id="rId49" Type="http://schemas.openxmlformats.org/officeDocument/2006/relationships/tags" Target="../tags/tag172.xml"/><Relationship Id="rId48" Type="http://schemas.openxmlformats.org/officeDocument/2006/relationships/tags" Target="../tags/tag171.xml"/><Relationship Id="rId47" Type="http://schemas.openxmlformats.org/officeDocument/2006/relationships/tags" Target="../tags/tag170.xml"/><Relationship Id="rId46" Type="http://schemas.openxmlformats.org/officeDocument/2006/relationships/tags" Target="../tags/tag169.xml"/><Relationship Id="rId45" Type="http://schemas.openxmlformats.org/officeDocument/2006/relationships/tags" Target="../tags/tag168.xml"/><Relationship Id="rId44" Type="http://schemas.openxmlformats.org/officeDocument/2006/relationships/tags" Target="../tags/tag167.xml"/><Relationship Id="rId43" Type="http://schemas.openxmlformats.org/officeDocument/2006/relationships/tags" Target="../tags/tag166.xml"/><Relationship Id="rId42" Type="http://schemas.openxmlformats.org/officeDocument/2006/relationships/tags" Target="../tags/tag165.xml"/><Relationship Id="rId41" Type="http://schemas.openxmlformats.org/officeDocument/2006/relationships/tags" Target="../tags/tag164.xml"/><Relationship Id="rId40" Type="http://schemas.openxmlformats.org/officeDocument/2006/relationships/tags" Target="../tags/tag163.xml"/><Relationship Id="rId4" Type="http://schemas.openxmlformats.org/officeDocument/2006/relationships/tags" Target="../tags/tag127.xml"/><Relationship Id="rId39" Type="http://schemas.openxmlformats.org/officeDocument/2006/relationships/tags" Target="../tags/tag162.xml"/><Relationship Id="rId38" Type="http://schemas.openxmlformats.org/officeDocument/2006/relationships/tags" Target="../tags/tag161.xml"/><Relationship Id="rId37" Type="http://schemas.openxmlformats.org/officeDocument/2006/relationships/tags" Target="../tags/tag160.xml"/><Relationship Id="rId36" Type="http://schemas.openxmlformats.org/officeDocument/2006/relationships/tags" Target="../tags/tag159.xml"/><Relationship Id="rId35" Type="http://schemas.openxmlformats.org/officeDocument/2006/relationships/tags" Target="../tags/tag158.xml"/><Relationship Id="rId34" Type="http://schemas.openxmlformats.org/officeDocument/2006/relationships/tags" Target="../tags/tag157.xml"/><Relationship Id="rId33" Type="http://schemas.openxmlformats.org/officeDocument/2006/relationships/tags" Target="../tags/tag156.xml"/><Relationship Id="rId32" Type="http://schemas.openxmlformats.org/officeDocument/2006/relationships/tags" Target="../tags/tag155.xml"/><Relationship Id="rId31" Type="http://schemas.openxmlformats.org/officeDocument/2006/relationships/tags" Target="../tags/tag154.xml"/><Relationship Id="rId30" Type="http://schemas.openxmlformats.org/officeDocument/2006/relationships/tags" Target="../tags/tag153.xml"/><Relationship Id="rId3" Type="http://schemas.openxmlformats.org/officeDocument/2006/relationships/image" Target="../media/image2.png"/><Relationship Id="rId29" Type="http://schemas.openxmlformats.org/officeDocument/2006/relationships/tags" Target="../tags/tag152.xml"/><Relationship Id="rId28" Type="http://schemas.openxmlformats.org/officeDocument/2006/relationships/tags" Target="../tags/tag151.xml"/><Relationship Id="rId27" Type="http://schemas.openxmlformats.org/officeDocument/2006/relationships/tags" Target="../tags/tag150.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6.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5.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image" Target="../media/image2.png"/><Relationship Id="rId2" Type="http://schemas.openxmlformats.org/officeDocument/2006/relationships/tags" Target="../tags/tag193.xml"/><Relationship Id="rId1" Type="http://schemas.openxmlformats.org/officeDocument/2006/relationships/tags" Target="../tags/tag19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image" Target="../media/image2.png"/><Relationship Id="rId2" Type="http://schemas.openxmlformats.org/officeDocument/2006/relationships/tags" Target="../tags/tag197.xml"/><Relationship Id="rId1" Type="http://schemas.openxmlformats.org/officeDocument/2006/relationships/tags" Target="../tags/tag196.xml"/></Relationships>
</file>

<file path=ppt/slides/_rels/slide15.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3" Type="http://schemas.openxmlformats.org/officeDocument/2006/relationships/notesSlide" Target="../notesSlides/notesSlide11.xml"/><Relationship Id="rId32" Type="http://schemas.openxmlformats.org/officeDocument/2006/relationships/slideLayout" Target="../slideLayouts/slideLayout1.xml"/><Relationship Id="rId31" Type="http://schemas.openxmlformats.org/officeDocument/2006/relationships/tags" Target="../tags/tag229.xml"/><Relationship Id="rId30" Type="http://schemas.openxmlformats.org/officeDocument/2006/relationships/tags" Target="../tags/tag228.xml"/><Relationship Id="rId3" Type="http://schemas.openxmlformats.org/officeDocument/2006/relationships/image" Target="../media/image2.png"/><Relationship Id="rId29" Type="http://schemas.openxmlformats.org/officeDocument/2006/relationships/tags" Target="../tags/tag227.xml"/><Relationship Id="rId28" Type="http://schemas.openxmlformats.org/officeDocument/2006/relationships/tags" Target="../tags/tag226.xml"/><Relationship Id="rId27" Type="http://schemas.openxmlformats.org/officeDocument/2006/relationships/tags" Target="../tags/tag225.xml"/><Relationship Id="rId26" Type="http://schemas.openxmlformats.org/officeDocument/2006/relationships/tags" Target="../tags/tag224.xml"/><Relationship Id="rId25" Type="http://schemas.openxmlformats.org/officeDocument/2006/relationships/tags" Target="../tags/tag223.xml"/><Relationship Id="rId24" Type="http://schemas.openxmlformats.org/officeDocument/2006/relationships/tags" Target="../tags/tag222.xml"/><Relationship Id="rId23" Type="http://schemas.openxmlformats.org/officeDocument/2006/relationships/tags" Target="../tags/tag221.xml"/><Relationship Id="rId22" Type="http://schemas.openxmlformats.org/officeDocument/2006/relationships/tags" Target="../tags/tag220.xml"/><Relationship Id="rId21" Type="http://schemas.openxmlformats.org/officeDocument/2006/relationships/tags" Target="../tags/tag219.xml"/><Relationship Id="rId20" Type="http://schemas.openxmlformats.org/officeDocument/2006/relationships/tags" Target="../tags/tag218.xml"/><Relationship Id="rId2" Type="http://schemas.openxmlformats.org/officeDocument/2006/relationships/tags" Target="../tags/tag201.xml"/><Relationship Id="rId19" Type="http://schemas.openxmlformats.org/officeDocument/2006/relationships/tags" Target="../tags/tag217.xml"/><Relationship Id="rId18" Type="http://schemas.openxmlformats.org/officeDocument/2006/relationships/tags" Target="../tags/tag216.xml"/><Relationship Id="rId17" Type="http://schemas.openxmlformats.org/officeDocument/2006/relationships/tags" Target="../tags/tag215.xml"/><Relationship Id="rId16" Type="http://schemas.openxmlformats.org/officeDocument/2006/relationships/tags" Target="../tags/tag214.xml"/><Relationship Id="rId15" Type="http://schemas.openxmlformats.org/officeDocument/2006/relationships/tags" Target="../tags/tag213.xml"/><Relationship Id="rId14" Type="http://schemas.openxmlformats.org/officeDocument/2006/relationships/tags" Target="../tags/tag212.xml"/><Relationship Id="rId13" Type="http://schemas.openxmlformats.org/officeDocument/2006/relationships/tags" Target="../tags/tag211.xml"/><Relationship Id="rId12" Type="http://schemas.openxmlformats.org/officeDocument/2006/relationships/tags" Target="../tags/tag210.xml"/><Relationship Id="rId11" Type="http://schemas.openxmlformats.org/officeDocument/2006/relationships/tags" Target="../tags/tag209.xml"/><Relationship Id="rId10" Type="http://schemas.openxmlformats.org/officeDocument/2006/relationships/tags" Target="../tags/tag208.xml"/><Relationship Id="rId1" Type="http://schemas.openxmlformats.org/officeDocument/2006/relationships/tags" Target="../tags/tag200.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xml"/><Relationship Id="rId7" Type="http://schemas.openxmlformats.org/officeDocument/2006/relationships/tags" Target="../tags/tag23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ags" Target="../tags/tag232.xml"/><Relationship Id="rId3" Type="http://schemas.openxmlformats.org/officeDocument/2006/relationships/image" Target="../media/image2.png"/><Relationship Id="rId2" Type="http://schemas.openxmlformats.org/officeDocument/2006/relationships/tags" Target="../tags/tag231.xml"/><Relationship Id="rId1" Type="http://schemas.openxmlformats.org/officeDocument/2006/relationships/tags" Target="../tags/tag230.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tags" Target="../tags/tag23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236.xml"/><Relationship Id="rId3" Type="http://schemas.openxmlformats.org/officeDocument/2006/relationships/image" Target="../media/image2.png"/><Relationship Id="rId2" Type="http://schemas.openxmlformats.org/officeDocument/2006/relationships/tags" Target="../tags/tag235.xml"/><Relationship Id="rId1" Type="http://schemas.openxmlformats.org/officeDocument/2006/relationships/tags" Target="../tags/tag234.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42.xml"/><Relationship Id="rId5" Type="http://schemas.openxmlformats.org/officeDocument/2006/relationships/image" Target="../media/image1.png"/><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19.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image" Target="../media/image2.png"/><Relationship Id="rId2" Type="http://schemas.openxmlformats.org/officeDocument/2006/relationships/tags" Target="../tags/tag244.xml"/><Relationship Id="rId11" Type="http://schemas.openxmlformats.org/officeDocument/2006/relationships/slideLayout" Target="../slideLayouts/slideLayout1.xml"/><Relationship Id="rId10" Type="http://schemas.openxmlformats.org/officeDocument/2006/relationships/tags" Target="../tags/tag249.xml"/><Relationship Id="rId1" Type="http://schemas.openxmlformats.org/officeDocument/2006/relationships/tags" Target="../tags/tag243.xml"/></Relationships>
</file>

<file path=ppt/slides/_rels/slide2.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4" Type="http://schemas.openxmlformats.org/officeDocument/2006/relationships/slideLayout" Target="../slideLayouts/slideLayout1.xml"/><Relationship Id="rId23" Type="http://schemas.openxmlformats.org/officeDocument/2006/relationships/tags" Target="../tags/tag86.xml"/><Relationship Id="rId22" Type="http://schemas.openxmlformats.org/officeDocument/2006/relationships/tags" Target="../tags/tag85.xml"/><Relationship Id="rId21" Type="http://schemas.openxmlformats.org/officeDocument/2006/relationships/tags" Target="../tags/tag84.xml"/><Relationship Id="rId20" Type="http://schemas.openxmlformats.org/officeDocument/2006/relationships/tags" Target="../tags/tag83.xml"/><Relationship Id="rId2" Type="http://schemas.openxmlformats.org/officeDocument/2006/relationships/tags" Target="../tags/tag65.xml"/><Relationship Id="rId19" Type="http://schemas.openxmlformats.org/officeDocument/2006/relationships/tags" Target="../tags/tag82.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image" Target="../media/image2.png"/><Relationship Id="rId2" Type="http://schemas.openxmlformats.org/officeDocument/2006/relationships/tags" Target="../tags/tag251.xml"/><Relationship Id="rId13" Type="http://schemas.openxmlformats.org/officeDocument/2006/relationships/notesSlide" Target="../notesSlides/notesSlide14.xml"/><Relationship Id="rId12" Type="http://schemas.openxmlformats.org/officeDocument/2006/relationships/slideLayout" Target="../slideLayouts/slideLayout1.xml"/><Relationship Id="rId11" Type="http://schemas.openxmlformats.org/officeDocument/2006/relationships/tags" Target="../tags/tag256.xml"/><Relationship Id="rId10" Type="http://schemas.openxmlformats.org/officeDocument/2006/relationships/image" Target="../media/image11.png"/><Relationship Id="rId1" Type="http://schemas.openxmlformats.org/officeDocument/2006/relationships/tags" Target="../tags/tag250.xml"/></Relationships>
</file>

<file path=ppt/slides/_rels/slide21.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tags" Target="../tags/tag262.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 Id="rId3" Type="http://schemas.openxmlformats.org/officeDocument/2006/relationships/image" Target="../media/image2.png"/><Relationship Id="rId2" Type="http://schemas.openxmlformats.org/officeDocument/2006/relationships/tags" Target="../tags/tag258.xml"/><Relationship Id="rId12" Type="http://schemas.openxmlformats.org/officeDocument/2006/relationships/notesSlide" Target="../notesSlides/notesSlide15.xml"/><Relationship Id="rId11" Type="http://schemas.openxmlformats.org/officeDocument/2006/relationships/slideLayout" Target="../slideLayouts/slideLayout1.xml"/><Relationship Id="rId10" Type="http://schemas.openxmlformats.org/officeDocument/2006/relationships/tags" Target="../tags/tag263.xml"/><Relationship Id="rId1" Type="http://schemas.openxmlformats.org/officeDocument/2006/relationships/tags" Target="../tags/tag257.xml"/></Relationships>
</file>

<file path=ppt/slides/_rels/slide2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image" Target="../media/image2.png"/><Relationship Id="rId2" Type="http://schemas.openxmlformats.org/officeDocument/2006/relationships/tags" Target="../tags/tag265.xml"/><Relationship Id="rId12" Type="http://schemas.openxmlformats.org/officeDocument/2006/relationships/notesSlide" Target="../notesSlides/notesSlide16.xml"/><Relationship Id="rId11" Type="http://schemas.openxmlformats.org/officeDocument/2006/relationships/slideLayout" Target="../slideLayouts/slideLayout1.xml"/><Relationship Id="rId10" Type="http://schemas.openxmlformats.org/officeDocument/2006/relationships/tags" Target="../tags/tag270.xml"/><Relationship Id="rId1" Type="http://schemas.openxmlformats.org/officeDocument/2006/relationships/tags" Target="../tags/tag264.xml"/></Relationships>
</file>

<file path=ppt/slides/_rels/slide23.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image" Target="../media/image2.png"/><Relationship Id="rId2" Type="http://schemas.openxmlformats.org/officeDocument/2006/relationships/tags" Target="../tags/tag272.xml"/><Relationship Id="rId13" Type="http://schemas.openxmlformats.org/officeDocument/2006/relationships/notesSlide" Target="../notesSlides/notesSlide17.xml"/><Relationship Id="rId12" Type="http://schemas.openxmlformats.org/officeDocument/2006/relationships/slideLayout" Target="../slideLayouts/slideLayout1.xml"/><Relationship Id="rId11" Type="http://schemas.openxmlformats.org/officeDocument/2006/relationships/tags" Target="../tags/tag277.xml"/><Relationship Id="rId10" Type="http://schemas.openxmlformats.org/officeDocument/2006/relationships/image" Target="../media/image18.png"/><Relationship Id="rId1" Type="http://schemas.openxmlformats.org/officeDocument/2006/relationships/tags" Target="../tags/tag271.xml"/></Relationships>
</file>

<file path=ppt/slides/_rels/slide24.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image" Target="../media/image2.png"/><Relationship Id="rId2" Type="http://schemas.openxmlformats.org/officeDocument/2006/relationships/tags" Target="../tags/tag279.xml"/><Relationship Id="rId12" Type="http://schemas.openxmlformats.org/officeDocument/2006/relationships/notesSlide" Target="../notesSlides/notesSlide18.xml"/><Relationship Id="rId11" Type="http://schemas.openxmlformats.org/officeDocument/2006/relationships/slideLayout" Target="../slideLayouts/slideLayout1.xml"/><Relationship Id="rId10" Type="http://schemas.openxmlformats.org/officeDocument/2006/relationships/tags" Target="../tags/tag284.xml"/><Relationship Id="rId1" Type="http://schemas.openxmlformats.org/officeDocument/2006/relationships/tags" Target="../tags/tag278.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2.xml"/><Relationship Id="rId7" Type="http://schemas.openxmlformats.org/officeDocument/2006/relationships/tags" Target="../tags/tag287.xml"/><Relationship Id="rId6" Type="http://schemas.openxmlformats.org/officeDocument/2006/relationships/image" Target="../media/image2.png"/><Relationship Id="rId5" Type="http://schemas.openxmlformats.org/officeDocument/2006/relationships/tags" Target="../tags/tag286.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285.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12.xml"/><Relationship Id="rId7" Type="http://schemas.openxmlformats.org/officeDocument/2006/relationships/tags" Target="../tags/tag290.xm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image" Target="../media/image24.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2.xml"/><Relationship Id="rId6" Type="http://schemas.openxmlformats.org/officeDocument/2006/relationships/tags" Target="../tags/tag293.xml"/><Relationship Id="rId5" Type="http://schemas.openxmlformats.org/officeDocument/2006/relationships/image" Target="../media/image2.png"/><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image" Target="../media/image27.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2.xml"/><Relationship Id="rId7" Type="http://schemas.openxmlformats.org/officeDocument/2006/relationships/tags" Target="../tags/tag296.xml"/><Relationship Id="rId6" Type="http://schemas.openxmlformats.org/officeDocument/2006/relationships/image" Target="../media/image2.png"/><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2.xml"/><Relationship Id="rId7" Type="http://schemas.openxmlformats.org/officeDocument/2006/relationships/tags" Target="../tags/tag299.xml"/><Relationship Id="rId6" Type="http://schemas.openxmlformats.org/officeDocument/2006/relationships/image" Target="../media/image30.png"/><Relationship Id="rId5" Type="http://schemas.openxmlformats.org/officeDocument/2006/relationships/image" Target="../media/image2.png"/><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1.xml"/><Relationship Id="rId5" Type="http://schemas.openxmlformats.org/officeDocument/2006/relationships/image" Target="../media/image1.png"/><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2.xml"/><Relationship Id="rId6" Type="http://schemas.openxmlformats.org/officeDocument/2006/relationships/tags" Target="../tags/tag302.xml"/><Relationship Id="rId5" Type="http://schemas.openxmlformats.org/officeDocument/2006/relationships/image" Target="../media/image2.png"/><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2.xml"/><Relationship Id="rId6" Type="http://schemas.openxmlformats.org/officeDocument/2006/relationships/tags" Target="../tags/tag305.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2.png"/><Relationship Id="rId2" Type="http://schemas.openxmlformats.org/officeDocument/2006/relationships/tags" Target="../tags/tag304.xml"/><Relationship Id="rId1" Type="http://schemas.openxmlformats.org/officeDocument/2006/relationships/tags" Target="../tags/tag303.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2.xml"/><Relationship Id="rId5" Type="http://schemas.openxmlformats.org/officeDocument/2006/relationships/tags" Target="../tags/tag308.xml"/><Relationship Id="rId4" Type="http://schemas.openxmlformats.org/officeDocument/2006/relationships/image" Target="../media/image33.png"/><Relationship Id="rId3" Type="http://schemas.openxmlformats.org/officeDocument/2006/relationships/image" Target="../media/image2.png"/><Relationship Id="rId2" Type="http://schemas.openxmlformats.org/officeDocument/2006/relationships/tags" Target="../tags/tag307.xml"/><Relationship Id="rId1" Type="http://schemas.openxmlformats.org/officeDocument/2006/relationships/tags" Target="../tags/tag306.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12.xml"/><Relationship Id="rId6" Type="http://schemas.openxmlformats.org/officeDocument/2006/relationships/tags" Target="../tags/tag311.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2.png"/><Relationship Id="rId2" Type="http://schemas.openxmlformats.org/officeDocument/2006/relationships/tags" Target="../tags/tag310.xml"/><Relationship Id="rId1" Type="http://schemas.openxmlformats.org/officeDocument/2006/relationships/tags" Target="../tags/tag309.xml"/></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2.xml"/><Relationship Id="rId5" Type="http://schemas.openxmlformats.org/officeDocument/2006/relationships/tags" Target="../tags/tag314.xml"/><Relationship Id="rId4" Type="http://schemas.openxmlformats.org/officeDocument/2006/relationships/image" Target="../media/image36.png"/><Relationship Id="rId3" Type="http://schemas.openxmlformats.org/officeDocument/2006/relationships/image" Target="../media/image2.png"/><Relationship Id="rId2" Type="http://schemas.openxmlformats.org/officeDocument/2006/relationships/tags" Target="../tags/tag313.xml"/><Relationship Id="rId1" Type="http://schemas.openxmlformats.org/officeDocument/2006/relationships/tags" Target="../tags/tag312.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12.xml"/><Relationship Id="rId6" Type="http://schemas.openxmlformats.org/officeDocument/2006/relationships/tags" Target="../tags/tag317.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2.png"/><Relationship Id="rId2" Type="http://schemas.openxmlformats.org/officeDocument/2006/relationships/tags" Target="../tags/tag316.xml"/><Relationship Id="rId1" Type="http://schemas.openxmlformats.org/officeDocument/2006/relationships/tags" Target="../tags/tag315.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2.xml"/><Relationship Id="rId5" Type="http://schemas.openxmlformats.org/officeDocument/2006/relationships/tags" Target="../tags/tag320.xml"/><Relationship Id="rId4" Type="http://schemas.openxmlformats.org/officeDocument/2006/relationships/image" Target="../media/image39.png"/><Relationship Id="rId3" Type="http://schemas.openxmlformats.org/officeDocument/2006/relationships/image" Target="../media/image2.png"/><Relationship Id="rId2" Type="http://schemas.openxmlformats.org/officeDocument/2006/relationships/tags" Target="../tags/tag319.xml"/><Relationship Id="rId1" Type="http://schemas.openxmlformats.org/officeDocument/2006/relationships/tags" Target="../tags/tag318.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12.xml"/><Relationship Id="rId6" Type="http://schemas.openxmlformats.org/officeDocument/2006/relationships/tags" Target="../tags/tag323.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2.png"/><Relationship Id="rId2" Type="http://schemas.openxmlformats.org/officeDocument/2006/relationships/tags" Target="../tags/tag322.xml"/><Relationship Id="rId1" Type="http://schemas.openxmlformats.org/officeDocument/2006/relationships/tags" Target="../tags/tag321.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2.xml"/><Relationship Id="rId5" Type="http://schemas.openxmlformats.org/officeDocument/2006/relationships/tags" Target="../tags/tag326.xml"/><Relationship Id="rId4" Type="http://schemas.openxmlformats.org/officeDocument/2006/relationships/image" Target="../media/image42.png"/><Relationship Id="rId3" Type="http://schemas.openxmlformats.org/officeDocument/2006/relationships/image" Target="../media/image2.png"/><Relationship Id="rId2" Type="http://schemas.openxmlformats.org/officeDocument/2006/relationships/tags" Target="../tags/tag325.xml"/><Relationship Id="rId1" Type="http://schemas.openxmlformats.org/officeDocument/2006/relationships/tags" Target="../tags/tag324.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33.xml"/><Relationship Id="rId7" Type="http://schemas.openxmlformats.org/officeDocument/2006/relationships/slideLayout" Target="../slideLayouts/slideLayout12.xml"/><Relationship Id="rId6" Type="http://schemas.openxmlformats.org/officeDocument/2006/relationships/tags" Target="../tags/tag329.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2.png"/><Relationship Id="rId2" Type="http://schemas.openxmlformats.org/officeDocument/2006/relationships/tags" Target="../tags/tag328.xml"/><Relationship Id="rId1" Type="http://schemas.openxmlformats.org/officeDocument/2006/relationships/tags" Target="../tags/tag32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2.xml"/><Relationship Id="rId5" Type="http://schemas.openxmlformats.org/officeDocument/2006/relationships/tags" Target="../tags/tag332.xml"/><Relationship Id="rId4" Type="http://schemas.openxmlformats.org/officeDocument/2006/relationships/image" Target="../media/image45.png"/><Relationship Id="rId3" Type="http://schemas.openxmlformats.org/officeDocument/2006/relationships/image" Target="../media/image2.png"/><Relationship Id="rId2" Type="http://schemas.openxmlformats.org/officeDocument/2006/relationships/tags" Target="../tags/tag331.xml"/><Relationship Id="rId1" Type="http://schemas.openxmlformats.org/officeDocument/2006/relationships/tags" Target="../tags/tag330.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37.xml"/><Relationship Id="rId5" Type="http://schemas.openxmlformats.org/officeDocument/2006/relationships/image" Target="../media/image1.png"/><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s>
</file>

<file path=ppt/slides/_rels/slide42.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1.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image" Target="../media/image2.png"/><Relationship Id="rId2" Type="http://schemas.openxmlformats.org/officeDocument/2006/relationships/tags" Target="../tags/tag339.xml"/><Relationship Id="rId1" Type="http://schemas.openxmlformats.org/officeDocument/2006/relationships/tags" Target="../tags/tag338.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45.xml"/><Relationship Id="rId4" Type="http://schemas.openxmlformats.org/officeDocument/2006/relationships/image" Target="../media/image1.png"/><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2.png"/><Relationship Id="rId2" Type="http://schemas.openxmlformats.org/officeDocument/2006/relationships/tags" Target="../tags/tag97.xml"/><Relationship Id="rId1" Type="http://schemas.openxmlformats.org/officeDocument/2006/relationships/tags" Target="../tags/tag9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image" Target="../media/image2.png"/><Relationship Id="rId2" Type="http://schemas.openxmlformats.org/officeDocument/2006/relationships/tags" Target="../tags/tag101.xml"/><Relationship Id="rId1" Type="http://schemas.openxmlformats.org/officeDocument/2006/relationships/tags" Target="../tags/tag10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tags" Target="../tags/tag104.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12.xml"/><Relationship Id="rId5" Type="http://schemas.openxmlformats.org/officeDocument/2006/relationships/image" Target="../media/image1.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image" Target="../media/image2.png"/><Relationship Id="rId2" Type="http://schemas.openxmlformats.org/officeDocument/2006/relationships/tags" Target="../tags/tag114.xml"/><Relationship Id="rId1"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校徽+南京师范大学"/>
          <p:cNvPicPr>
            <a:picLocks noChangeAspect="1"/>
          </p:cNvPicPr>
          <p:nvPr/>
        </p:nvPicPr>
        <p:blipFill>
          <a:blip r:embed="rId1"/>
          <a:srcRect t="33231" b="38380"/>
          <a:stretch>
            <a:fillRect/>
          </a:stretch>
        </p:blipFill>
        <p:spPr>
          <a:xfrm>
            <a:off x="4001135" y="743585"/>
            <a:ext cx="4171950" cy="837565"/>
          </a:xfrm>
          <a:prstGeom prst="rect">
            <a:avLst/>
          </a:prstGeom>
        </p:spPr>
      </p:pic>
      <p:sp>
        <p:nvSpPr>
          <p:cNvPr id="7" name="文本框 6"/>
          <p:cNvSpPr txBox="1"/>
          <p:nvPr/>
        </p:nvSpPr>
        <p:spPr>
          <a:xfrm>
            <a:off x="573405" y="2026920"/>
            <a:ext cx="11236960" cy="1198880"/>
          </a:xfrm>
          <a:prstGeom prst="rect">
            <a:avLst/>
          </a:prstGeom>
          <a:noFill/>
        </p:spPr>
        <p:txBody>
          <a:bodyPr wrap="square" rtlCol="0">
            <a:spAutoFit/>
          </a:bodyPr>
          <a:lstStyle/>
          <a:p>
            <a:pPr algn="ctr"/>
            <a:r>
              <a:rPr sz="3600" b="1">
                <a:solidFill>
                  <a:schemeClr val="bg1"/>
                </a:solidFill>
                <a:latin typeface="Times New Roman" panose="02020603050405020304" charset="0"/>
                <a:ea typeface="+mj-ea"/>
                <a:cs typeface="Times New Roman" panose="02020603050405020304" charset="0"/>
              </a:rPr>
              <a:t>对</a:t>
            </a:r>
            <a:r>
              <a:rPr lang="en-US" altLang="zh-CN" sz="3600" b="1">
                <a:solidFill>
                  <a:schemeClr val="bg1"/>
                </a:solidFill>
                <a:latin typeface="Times New Roman" panose="02020603050405020304" charset="0"/>
                <a:ea typeface="+mj-ea"/>
                <a:cs typeface="Times New Roman" panose="02020603050405020304" charset="0"/>
              </a:rPr>
              <a:t>Design factors in mouse-tracking: What makes a difference</a:t>
            </a:r>
            <a:r>
              <a:rPr sz="3600" b="1">
                <a:solidFill>
                  <a:schemeClr val="bg1"/>
                </a:solidFill>
                <a:latin typeface="Times New Roman" panose="02020603050405020304" charset="0"/>
                <a:ea typeface="+mj-ea"/>
                <a:cs typeface="Times New Roman" panose="02020603050405020304" charset="0"/>
              </a:rPr>
              <a:t>的可重复性研究</a:t>
            </a:r>
            <a:endParaRPr sz="3600" b="1">
              <a:solidFill>
                <a:schemeClr val="bg1"/>
              </a:solidFill>
              <a:latin typeface="Times New Roman" panose="02020603050405020304" charset="0"/>
              <a:ea typeface="+mj-ea"/>
              <a:cs typeface="Times New Roman" panose="02020603050405020304" charset="0"/>
            </a:endParaRPr>
          </a:p>
        </p:txBody>
      </p:sp>
      <p:sp>
        <p:nvSpPr>
          <p:cNvPr id="12" name="文本框 11"/>
          <p:cNvSpPr txBox="1"/>
          <p:nvPr>
            <p:custDataLst>
              <p:tags r:id="rId2"/>
            </p:custDataLst>
          </p:nvPr>
        </p:nvSpPr>
        <p:spPr>
          <a:xfrm>
            <a:off x="3748723" y="4618990"/>
            <a:ext cx="4886325" cy="614680"/>
          </a:xfrm>
          <a:prstGeom prst="rect">
            <a:avLst/>
          </a:prstGeom>
          <a:noFill/>
        </p:spPr>
        <p:txBody>
          <a:bodyPr wrap="square" rtlCol="0">
            <a:noAutofit/>
          </a:bodyPr>
          <a:lstStyle/>
          <a:p>
            <a:r>
              <a:rPr lang="zh-CN" altLang="en-US" b="1"/>
              <a:t>组员：</a:t>
            </a:r>
            <a:r>
              <a:rPr lang="zh-CN" altLang="en-US" b="1">
                <a:sym typeface="+mn-ea"/>
              </a:rPr>
              <a:t>曹钟文、孙睿忻、姜文彬、郭</a:t>
            </a:r>
            <a:r>
              <a:rPr lang="zh-CN" altLang="en-US" b="1">
                <a:sym typeface="+mn-ea"/>
              </a:rPr>
              <a:t>冰冰</a:t>
            </a:r>
            <a:endParaRPr lang="zh-CN" altLang="en-US" b="1">
              <a:sym typeface="+mn-ea"/>
            </a:endParaRPr>
          </a:p>
        </p:txBody>
      </p:sp>
      <p:sp>
        <p:nvSpPr>
          <p:cNvPr id="15" name="文本框 14"/>
          <p:cNvSpPr txBox="1"/>
          <p:nvPr/>
        </p:nvSpPr>
        <p:spPr>
          <a:xfrm>
            <a:off x="628015" y="5200015"/>
            <a:ext cx="11236325" cy="937260"/>
          </a:xfrm>
          <a:prstGeom prst="rect">
            <a:avLst/>
          </a:prstGeom>
          <a:noFill/>
        </p:spPr>
        <p:txBody>
          <a:bodyPr wrap="square" rtlCol="0" anchor="t">
            <a:spAutoFit/>
          </a:bodyPr>
          <a:lstStyle/>
          <a:p>
            <a:pPr indent="-457200" fontAlgn="auto">
              <a:lnSpc>
                <a:spcPts val="2200"/>
              </a:lnSpc>
            </a:pPr>
            <a:r>
              <a:rPr lang="en-US" altLang="zh-CN"/>
              <a:t>Kieslich Pascal J,Schoemann Martin,Grage Tobias,Hepp Johanna &amp; Scherbaum Stefan.(2020).</a:t>
            </a:r>
            <a:r>
              <a:rPr lang="en-US" altLang="zh-CN" i="1"/>
              <a:t>Design factors in mouse-tracking:</a:t>
            </a:r>
            <a:r>
              <a:rPr lang="en-US" altLang="zh-CN"/>
              <a:t> What makes a difference?.</a:t>
            </a:r>
            <a:r>
              <a:rPr lang="en-US" altLang="zh-CN" i="1"/>
              <a:t>Behavior research methods,52(1),317-341.</a:t>
            </a:r>
            <a:endParaRPr lang="en-US" altLang="zh-CN" i="1"/>
          </a:p>
          <a:p>
            <a:pPr indent="-457200" fontAlgn="auto">
              <a:lnSpc>
                <a:spcPts val="2200"/>
              </a:lnSpc>
            </a:pPr>
            <a:r>
              <a:rPr lang="zh-CN" altLang="en-US"/>
              <a:t>数据及代码： </a:t>
            </a:r>
            <a:r>
              <a:rPr lang="en-US" altLang="zh-CN"/>
              <a:t>https://osf.io/xdp7a/</a:t>
            </a:r>
            <a:endParaRPr lang="en-US" altLang="zh-CN"/>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研究设计</a:t>
            </a:r>
            <a:r>
              <a:rPr lang="en-US" altLang="zh-CN" sz="2400" b="1">
                <a:solidFill>
                  <a:schemeClr val="bg1"/>
                </a:solidFill>
              </a:rPr>
              <a:t> </a:t>
            </a:r>
            <a:endParaRPr lang="en-US" altLang="zh-CN"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165" y="1659890"/>
            <a:ext cx="10615295" cy="3704590"/>
          </a:xfrm>
          <a:prstGeom prst="rect">
            <a:avLst/>
          </a:prstGeom>
          <a:noFill/>
        </p:spPr>
        <p:txBody>
          <a:bodyPr wrap="square" rtlCol="0">
            <a:noAutofit/>
          </a:bodyPr>
          <a:p>
            <a:pPr indent="0" fontAlgn="auto">
              <a:lnSpc>
                <a:spcPct val="150000"/>
              </a:lnSpc>
            </a:pPr>
            <a:r>
              <a:rPr lang="zh-CN" altLang="en-US"/>
              <a:t>实验采用</a:t>
            </a:r>
            <a:r>
              <a:rPr lang="en-US" altLang="zh-CN"/>
              <a:t>4</a:t>
            </a:r>
            <a:r>
              <a:rPr lang="zh-CN" altLang="en-US"/>
              <a:t>（启动程序：static、</a:t>
            </a:r>
            <a:r>
              <a:rPr lang="en-US" altLang="zh-CN"/>
              <a:t>rtmax</a:t>
            </a:r>
            <a:r>
              <a:rPr lang="zh-CN" altLang="en-US"/>
              <a:t>、</a:t>
            </a:r>
            <a:r>
              <a:rPr lang="en-US" altLang="zh-CN"/>
              <a:t>initmax</a:t>
            </a:r>
            <a:r>
              <a:rPr lang="zh-CN" altLang="en-US"/>
              <a:t>、dynamic）</a:t>
            </a:r>
            <a:r>
              <a:rPr lang="en-US" altLang="en-US"/>
              <a:t>×</a:t>
            </a:r>
            <a:r>
              <a:rPr lang="en-US" altLang="zh-CN"/>
              <a:t>2</a:t>
            </a:r>
            <a:r>
              <a:rPr lang="zh-CN" altLang="en-US"/>
              <a:t>（刺激类型：典型、非典型）的</a:t>
            </a:r>
            <a:r>
              <a:rPr lang="zh-CN" altLang="en-US">
                <a:solidFill>
                  <a:srgbClr val="FF0000"/>
                </a:solidFill>
              </a:rPr>
              <a:t>混合</a:t>
            </a:r>
            <a:r>
              <a:rPr lang="zh-CN" altLang="en-US"/>
              <a:t>设计</a:t>
            </a:r>
            <a:endParaRPr lang="zh-CN" altLang="en-US"/>
          </a:p>
          <a:p>
            <a:pPr indent="0" fontAlgn="auto">
              <a:lnSpc>
                <a:spcPct val="150000"/>
              </a:lnSpc>
            </a:pPr>
            <a:endParaRPr lang="zh-CN" altLang="en-US"/>
          </a:p>
          <a:p>
            <a:pPr indent="0" fontAlgn="auto">
              <a:lnSpc>
                <a:spcPct val="150000"/>
              </a:lnSpc>
            </a:pPr>
            <a:r>
              <a:rPr lang="zh-CN" altLang="en-US">
                <a:solidFill>
                  <a:srgbClr val="FF0000"/>
                </a:solidFill>
              </a:rPr>
              <a:t>自变量</a:t>
            </a:r>
            <a:r>
              <a:rPr lang="zh-CN" altLang="en-US"/>
              <a:t>：启动程序（被试间变量）、刺激类型（被试内</a:t>
            </a:r>
            <a:r>
              <a:rPr lang="zh-CN" altLang="en-US"/>
              <a:t>变量）</a:t>
            </a:r>
            <a:endParaRPr lang="zh-CN" altLang="en-US"/>
          </a:p>
          <a:p>
            <a:pPr indent="0" fontAlgn="auto">
              <a:lnSpc>
                <a:spcPct val="150000"/>
              </a:lnSpc>
            </a:pPr>
            <a:endParaRPr lang="zh-CN" altLang="en-US"/>
          </a:p>
          <a:p>
            <a:pPr indent="0" fontAlgn="auto">
              <a:lnSpc>
                <a:spcPct val="150000"/>
              </a:lnSpc>
            </a:pPr>
            <a:r>
              <a:rPr lang="zh-CN" altLang="en-US">
                <a:solidFill>
                  <a:srgbClr val="FF0000"/>
                </a:solidFill>
              </a:rPr>
              <a:t>因变量</a:t>
            </a:r>
            <a:r>
              <a:rPr lang="zh-CN" altLang="en-US"/>
              <a:t>：正确率、反应时、运动初始化时间、</a:t>
            </a:r>
            <a:r>
              <a:rPr lang="zh-CN" altLang="en-US"/>
              <a:t>聚合轨迹曲率和轨迹形状分布</a:t>
            </a:r>
            <a:endParaRPr lang="zh-CN" altLang="en-US"/>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pPr algn="l">
              <a:buClrTx/>
              <a:buSzTx/>
              <a:buFontTx/>
            </a:pPr>
            <a:r>
              <a:rPr lang="zh-CN" altLang="en-US" sz="2400" b="1">
                <a:solidFill>
                  <a:schemeClr val="bg1"/>
                </a:solidFill>
              </a:rPr>
              <a:t>数据分析方法</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165" y="1659890"/>
            <a:ext cx="10615295" cy="3704590"/>
          </a:xfrm>
          <a:prstGeom prst="rect">
            <a:avLst/>
          </a:prstGeom>
          <a:noFill/>
        </p:spPr>
        <p:txBody>
          <a:bodyPr wrap="square" rtlCol="0">
            <a:noAutofit/>
          </a:bodyPr>
          <a:p>
            <a:pPr indent="0" algn="ctr" fontAlgn="auto">
              <a:lnSpc>
                <a:spcPct val="150000"/>
              </a:lnSpc>
            </a:pPr>
            <a:r>
              <a:rPr lang="zh-CN" altLang="en-US"/>
              <a:t>卡方检验</a:t>
            </a:r>
            <a:endParaRPr lang="zh-CN" altLang="en-US"/>
          </a:p>
          <a:p>
            <a:pPr indent="0" algn="ctr" fontAlgn="auto">
              <a:lnSpc>
                <a:spcPct val="150000"/>
              </a:lnSpc>
            </a:pPr>
            <a:r>
              <a:rPr lang="zh-CN" altLang="en-US"/>
              <a:t>回归分析（广义线性混合模型、有序混合回归模型）</a:t>
            </a:r>
            <a:endParaRPr lang="zh-CN" altLang="en-US"/>
          </a:p>
          <a:p>
            <a:pPr indent="0" algn="ctr" fontAlgn="auto">
              <a:lnSpc>
                <a:spcPct val="150000"/>
              </a:lnSpc>
            </a:pPr>
            <a:r>
              <a:rPr lang="en-US" altLang="zh-CN"/>
              <a:t>t </a:t>
            </a:r>
            <a:r>
              <a:rPr lang="zh-CN" altLang="en-US"/>
              <a:t>检验</a:t>
            </a:r>
            <a:endParaRPr lang="zh-CN" altLang="en-US"/>
          </a:p>
          <a:p>
            <a:pPr indent="0" algn="ctr" fontAlgn="auto">
              <a:lnSpc>
                <a:spcPct val="150000"/>
              </a:lnSpc>
            </a:pPr>
            <a:r>
              <a:rPr lang="zh-CN" altLang="en-US"/>
              <a:t>方差分析（单因素方差分析、重复测量方差分析）</a:t>
            </a:r>
            <a:endParaRPr lang="zh-CN" altLang="en-US"/>
          </a:p>
          <a:p>
            <a:pPr indent="0" algn="ctr" fontAlgn="auto">
              <a:lnSpc>
                <a:spcPct val="150000"/>
              </a:lnSpc>
            </a:pPr>
            <a:r>
              <a:rPr lang="zh-CN" altLang="en-US"/>
              <a:t>事后检验（对比分析）</a:t>
            </a:r>
            <a:endParaRPr lang="zh-CN" altLang="en-US"/>
          </a:p>
        </p:txBody>
      </p:sp>
    </p:spTree>
    <p:custDataLst>
      <p:tags r:id="rId5"/>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软件及</a:t>
            </a:r>
            <a:r>
              <a:rPr lang="zh-CN" altLang="en-US" sz="2400" b="1">
                <a:solidFill>
                  <a:schemeClr val="bg1"/>
                </a:solidFill>
              </a:rPr>
              <a:t>软件包</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5"/>
            </p:custDataLst>
          </p:nvPr>
        </p:nvSpPr>
        <p:spPr>
          <a:xfrm>
            <a:off x="1475105" y="1071880"/>
            <a:ext cx="6369685" cy="534733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mousetrap</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：用于处理和分析鼠标轨迹数据。</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ggplot2</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：提供灵活的语法进行数据可视化。</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dplyr</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：简化数据操作（如筛选、排序、汇总）。</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tidyr</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：帮助整理和重塑数据结构（如长宽格式转换）。</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afex</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：支持重复测量</a:t>
            </a: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ANOVA</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等进阶统计分析。</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MBESS</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：计算效应量（如</a:t>
            </a: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Cohen's </a:t>
            </a:r>
            <a:r>
              <a:rPr lang="en-US" altLang="zh-CN" i="1"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d</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）和置信区间。</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ordinal</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：拟合有序逻辑回归模型（如比例优势模型）。</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readxl</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：读取</a:t>
            </a: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Excel</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文件（</a:t>
            </a: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.xls/.xlsx</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）到</a:t>
            </a: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R</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环境。</a:t>
            </a:r>
            <a:endPar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a:p>
            <a:pPr lvl="0" indent="0" algn="l" fontAlgn="ctr">
              <a:lnSpc>
                <a:spcPts val="2500"/>
              </a:lnSpc>
              <a:spcBef>
                <a:spcPts val="2400"/>
              </a:spcBef>
              <a:spcAft>
                <a:spcPts val="0"/>
              </a:spcAft>
              <a:buSzPct val="100000"/>
              <a:buNone/>
            </a:pP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emmeans</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：进行事后检验和边际均值估计（如</a:t>
            </a:r>
            <a:r>
              <a:rPr lang="en-US" altLang="zh-CN"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ANOVA</a:t>
            </a:r>
            <a:r>
              <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rPr>
              <a:t>后续分析）</a:t>
            </a:r>
            <a:endParaRPr lang="zh-CN" altLang="en-US" spc="30" dirty="0">
              <a:ln w="3175">
                <a:noFill/>
                <a:prstDash val="dash"/>
              </a:ln>
              <a:solidFill>
                <a:schemeClr val="tx1">
                  <a:lumMod val="75000"/>
                  <a:lumOff val="25000"/>
                </a:schemeClr>
              </a:solidFill>
              <a:uFillTx/>
              <a:latin typeface="微软雅黑" panose="020B0503020204020204" charset="-122"/>
              <a:ea typeface="微软雅黑" panose="020B0503020204020204" charset="-122"/>
              <a:sym typeface="+mn-ea"/>
            </a:endParaRPr>
          </a:p>
        </p:txBody>
      </p:sp>
      <p:grpSp>
        <p:nvGrpSpPr>
          <p:cNvPr id="325" name="icon_1"/>
          <p:cNvGrpSpPr>
            <a:grpSpLocks noChangeAspect="1"/>
          </p:cNvGrpSpPr>
          <p:nvPr>
            <p:custDataLst>
              <p:tags r:id="rId6"/>
            </p:custDataLst>
          </p:nvPr>
        </p:nvGrpSpPr>
        <p:grpSpPr>
          <a:xfrm>
            <a:off x="989965" y="1078865"/>
            <a:ext cx="266700" cy="355600"/>
            <a:chOff x="23048762" y="3522018"/>
            <a:chExt cx="1145977" cy="1526977"/>
          </a:xfrm>
          <a:solidFill>
            <a:srgbClr val="00633D"/>
          </a:solidFill>
        </p:grpSpPr>
        <p:sp>
          <p:nvSpPr>
            <p:cNvPr id="326" name="PA-任意多边形: 形状 661"/>
            <p:cNvSpPr/>
            <p:nvPr>
              <p:custDataLst>
                <p:tags r:id="rId7"/>
              </p:custDataLst>
            </p:nvPr>
          </p:nvSpPr>
          <p:spPr>
            <a:xfrm>
              <a:off x="23151703" y="4115220"/>
              <a:ext cx="940594" cy="839391"/>
            </a:xfrm>
            <a:custGeom>
              <a:avLst/>
              <a:gdLst>
                <a:gd name="connsiteX0" fmla="*/ 916025 w 940593"/>
                <a:gd name="connsiteY0" fmla="*/ 2232 h 839390"/>
                <a:gd name="connsiteX1" fmla="*/ 893686 w 940593"/>
                <a:gd name="connsiteY1" fmla="*/ 24572 h 839390"/>
                <a:gd name="connsiteX2" fmla="*/ 893686 w 940593"/>
                <a:gd name="connsiteY2" fmla="*/ 795424 h 839390"/>
                <a:gd name="connsiteX3" fmla="*/ 46911 w 940593"/>
                <a:gd name="connsiteY3" fmla="*/ 795424 h 839390"/>
                <a:gd name="connsiteX4" fmla="*/ 46911 w 940593"/>
                <a:gd name="connsiteY4" fmla="*/ 521300 h 839390"/>
                <a:gd name="connsiteX5" fmla="*/ 24572 w 940593"/>
                <a:gd name="connsiteY5" fmla="*/ 498961 h 839390"/>
                <a:gd name="connsiteX6" fmla="*/ 2232 w 940593"/>
                <a:gd name="connsiteY6" fmla="*/ 521300 h 839390"/>
                <a:gd name="connsiteX7" fmla="*/ 2232 w 940593"/>
                <a:gd name="connsiteY7" fmla="*/ 817763 h 839390"/>
                <a:gd name="connsiteX8" fmla="*/ 24572 w 940593"/>
                <a:gd name="connsiteY8" fmla="*/ 840102 h 839390"/>
                <a:gd name="connsiteX9" fmla="*/ 916025 w 940593"/>
                <a:gd name="connsiteY9" fmla="*/ 840102 h 839390"/>
                <a:gd name="connsiteX10" fmla="*/ 938364 w 940593"/>
                <a:gd name="connsiteY10" fmla="*/ 817763 h 839390"/>
                <a:gd name="connsiteX11" fmla="*/ 938364 w 940593"/>
                <a:gd name="connsiteY11" fmla="*/ 24572 h 839390"/>
                <a:gd name="connsiteX12" fmla="*/ 916025 w 940593"/>
                <a:gd name="connsiteY12" fmla="*/ 2232 h 83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0593" h="839390">
                  <a:moveTo>
                    <a:pt x="916025" y="2232"/>
                  </a:moveTo>
                  <a:cubicBezTo>
                    <a:pt x="903684" y="2232"/>
                    <a:pt x="893686" y="12234"/>
                    <a:pt x="893686" y="24572"/>
                  </a:cubicBezTo>
                  <a:lnTo>
                    <a:pt x="893686" y="795424"/>
                  </a:lnTo>
                  <a:lnTo>
                    <a:pt x="46911" y="795424"/>
                  </a:lnTo>
                  <a:lnTo>
                    <a:pt x="46911" y="521300"/>
                  </a:lnTo>
                  <a:cubicBezTo>
                    <a:pt x="46911" y="508962"/>
                    <a:pt x="36909" y="498961"/>
                    <a:pt x="24572" y="498961"/>
                  </a:cubicBezTo>
                  <a:cubicBezTo>
                    <a:pt x="12234" y="498961"/>
                    <a:pt x="2232" y="508962"/>
                    <a:pt x="2232" y="521300"/>
                  </a:cubicBezTo>
                  <a:lnTo>
                    <a:pt x="2232" y="817763"/>
                  </a:lnTo>
                  <a:cubicBezTo>
                    <a:pt x="2232" y="830101"/>
                    <a:pt x="12234" y="840102"/>
                    <a:pt x="24572" y="840102"/>
                  </a:cubicBezTo>
                  <a:lnTo>
                    <a:pt x="916025" y="840102"/>
                  </a:lnTo>
                  <a:cubicBezTo>
                    <a:pt x="928366" y="840102"/>
                    <a:pt x="938364" y="830101"/>
                    <a:pt x="938364" y="817763"/>
                  </a:cubicBezTo>
                  <a:lnTo>
                    <a:pt x="938364" y="24572"/>
                  </a:lnTo>
                  <a:cubicBezTo>
                    <a:pt x="938364" y="12237"/>
                    <a:pt x="928363" y="2232"/>
                    <a:pt x="91602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327" name="PA-任意多边形: 形状 662"/>
            <p:cNvSpPr/>
            <p:nvPr>
              <p:custDataLst>
                <p:tags r:id="rId8"/>
              </p:custDataLst>
            </p:nvPr>
          </p:nvSpPr>
          <p:spPr>
            <a:xfrm>
              <a:off x="23048762" y="3522018"/>
              <a:ext cx="1145977" cy="1526977"/>
            </a:xfrm>
            <a:custGeom>
              <a:avLst/>
              <a:gdLst>
                <a:gd name="connsiteX0" fmla="*/ 1121905 w 1145976"/>
                <a:gd name="connsiteY0" fmla="*/ 141006 h 1526976"/>
                <a:gd name="connsiteX1" fmla="*/ 915156 w 1145976"/>
                <a:gd name="connsiteY1" fmla="*/ 141006 h 1526976"/>
                <a:gd name="connsiteX2" fmla="*/ 915156 w 1145976"/>
                <a:gd name="connsiteY2" fmla="*/ 108615 h 1526976"/>
                <a:gd name="connsiteX3" fmla="*/ 892817 w 1145976"/>
                <a:gd name="connsiteY3" fmla="*/ 86276 h 1526976"/>
                <a:gd name="connsiteX4" fmla="*/ 696775 w 1145976"/>
                <a:gd name="connsiteY4" fmla="*/ 86276 h 1526976"/>
                <a:gd name="connsiteX5" fmla="*/ 573238 w 1145976"/>
                <a:gd name="connsiteY5" fmla="*/ 2232 h 1526976"/>
                <a:gd name="connsiteX6" fmla="*/ 449705 w 1145976"/>
                <a:gd name="connsiteY6" fmla="*/ 86276 h 1526976"/>
                <a:gd name="connsiteX7" fmla="*/ 253663 w 1145976"/>
                <a:gd name="connsiteY7" fmla="*/ 86276 h 1526976"/>
                <a:gd name="connsiteX8" fmla="*/ 231324 w 1145976"/>
                <a:gd name="connsiteY8" fmla="*/ 108615 h 1526976"/>
                <a:gd name="connsiteX9" fmla="*/ 231324 w 1145976"/>
                <a:gd name="connsiteY9" fmla="*/ 141003 h 1526976"/>
                <a:gd name="connsiteX10" fmla="*/ 24572 w 1145976"/>
                <a:gd name="connsiteY10" fmla="*/ 141003 h 1526976"/>
                <a:gd name="connsiteX11" fmla="*/ 2232 w 1145976"/>
                <a:gd name="connsiteY11" fmla="*/ 163342 h 1526976"/>
                <a:gd name="connsiteX12" fmla="*/ 2232 w 1145976"/>
                <a:gd name="connsiteY12" fmla="*/ 1503893 h 1526976"/>
                <a:gd name="connsiteX13" fmla="*/ 24572 w 1145976"/>
                <a:gd name="connsiteY13" fmla="*/ 1526232 h 1526976"/>
                <a:gd name="connsiteX14" fmla="*/ 1121902 w 1145976"/>
                <a:gd name="connsiteY14" fmla="*/ 1526232 h 1526976"/>
                <a:gd name="connsiteX15" fmla="*/ 1144241 w 1145976"/>
                <a:gd name="connsiteY15" fmla="*/ 1503893 h 1526976"/>
                <a:gd name="connsiteX16" fmla="*/ 1144241 w 1145976"/>
                <a:gd name="connsiteY16" fmla="*/ 163342 h 1526976"/>
                <a:gd name="connsiteX17" fmla="*/ 1121905 w 1145976"/>
                <a:gd name="connsiteY17" fmla="*/ 141006 h 1526976"/>
                <a:gd name="connsiteX18" fmla="*/ 276002 w 1145976"/>
                <a:gd name="connsiteY18" fmla="*/ 130954 h 1526976"/>
                <a:gd name="connsiteX19" fmla="*/ 466008 w 1145976"/>
                <a:gd name="connsiteY19" fmla="*/ 130954 h 1526976"/>
                <a:gd name="connsiteX20" fmla="*/ 487704 w 1145976"/>
                <a:gd name="connsiteY20" fmla="*/ 113934 h 1526976"/>
                <a:gd name="connsiteX21" fmla="*/ 573238 w 1145976"/>
                <a:gd name="connsiteY21" fmla="*/ 46911 h 1526976"/>
                <a:gd name="connsiteX22" fmla="*/ 658773 w 1145976"/>
                <a:gd name="connsiteY22" fmla="*/ 113937 h 1526976"/>
                <a:gd name="connsiteX23" fmla="*/ 680469 w 1145976"/>
                <a:gd name="connsiteY23" fmla="*/ 130957 h 1526976"/>
                <a:gd name="connsiteX24" fmla="*/ 870478 w 1145976"/>
                <a:gd name="connsiteY24" fmla="*/ 130957 h 1526976"/>
                <a:gd name="connsiteX25" fmla="*/ 870478 w 1145976"/>
                <a:gd name="connsiteY25" fmla="*/ 271820 h 1526976"/>
                <a:gd name="connsiteX26" fmla="*/ 276002 w 1145976"/>
                <a:gd name="connsiteY26" fmla="*/ 271820 h 1526976"/>
                <a:gd name="connsiteX27" fmla="*/ 276002 w 1145976"/>
                <a:gd name="connsiteY27" fmla="*/ 130954 h 1526976"/>
                <a:gd name="connsiteX28" fmla="*/ 1099566 w 1145976"/>
                <a:gd name="connsiteY28" fmla="*/ 1481554 h 1526976"/>
                <a:gd name="connsiteX29" fmla="*/ 46911 w 1145976"/>
                <a:gd name="connsiteY29" fmla="*/ 1481554 h 1526976"/>
                <a:gd name="connsiteX30" fmla="*/ 46911 w 1145976"/>
                <a:gd name="connsiteY30" fmla="*/ 185681 h 1526976"/>
                <a:gd name="connsiteX31" fmla="*/ 231324 w 1145976"/>
                <a:gd name="connsiteY31" fmla="*/ 185681 h 1526976"/>
                <a:gd name="connsiteX32" fmla="*/ 231324 w 1145976"/>
                <a:gd name="connsiteY32" fmla="*/ 225469 h 1526976"/>
                <a:gd name="connsiteX33" fmla="*/ 127510 w 1145976"/>
                <a:gd name="connsiteY33" fmla="*/ 225469 h 1526976"/>
                <a:gd name="connsiteX34" fmla="*/ 105171 w 1145976"/>
                <a:gd name="connsiteY34" fmla="*/ 247808 h 1526976"/>
                <a:gd name="connsiteX35" fmla="*/ 105171 w 1145976"/>
                <a:gd name="connsiteY35" fmla="*/ 1040041 h 1526976"/>
                <a:gd name="connsiteX36" fmla="*/ 127510 w 1145976"/>
                <a:gd name="connsiteY36" fmla="*/ 1062380 h 1526976"/>
                <a:gd name="connsiteX37" fmla="*/ 149849 w 1145976"/>
                <a:gd name="connsiteY37" fmla="*/ 1040041 h 1526976"/>
                <a:gd name="connsiteX38" fmla="*/ 149849 w 1145976"/>
                <a:gd name="connsiteY38" fmla="*/ 270147 h 1526976"/>
                <a:gd name="connsiteX39" fmla="*/ 231324 w 1145976"/>
                <a:gd name="connsiteY39" fmla="*/ 270147 h 1526976"/>
                <a:gd name="connsiteX40" fmla="*/ 231324 w 1145976"/>
                <a:gd name="connsiteY40" fmla="*/ 294156 h 1526976"/>
                <a:gd name="connsiteX41" fmla="*/ 253663 w 1145976"/>
                <a:gd name="connsiteY41" fmla="*/ 316495 h 1526976"/>
                <a:gd name="connsiteX42" fmla="*/ 892814 w 1145976"/>
                <a:gd name="connsiteY42" fmla="*/ 316495 h 1526976"/>
                <a:gd name="connsiteX43" fmla="*/ 915153 w 1145976"/>
                <a:gd name="connsiteY43" fmla="*/ 294156 h 1526976"/>
                <a:gd name="connsiteX44" fmla="*/ 915153 w 1145976"/>
                <a:gd name="connsiteY44" fmla="*/ 270147 h 1526976"/>
                <a:gd name="connsiteX45" fmla="*/ 996625 w 1145976"/>
                <a:gd name="connsiteY45" fmla="*/ 270147 h 1526976"/>
                <a:gd name="connsiteX46" fmla="*/ 996625 w 1145976"/>
                <a:gd name="connsiteY46" fmla="*/ 543312 h 1526976"/>
                <a:gd name="connsiteX47" fmla="*/ 1018964 w 1145976"/>
                <a:gd name="connsiteY47" fmla="*/ 565651 h 1526976"/>
                <a:gd name="connsiteX48" fmla="*/ 1041303 w 1145976"/>
                <a:gd name="connsiteY48" fmla="*/ 543312 h 1526976"/>
                <a:gd name="connsiteX49" fmla="*/ 1041303 w 1145976"/>
                <a:gd name="connsiteY49" fmla="*/ 247808 h 1526976"/>
                <a:gd name="connsiteX50" fmla="*/ 1018964 w 1145976"/>
                <a:gd name="connsiteY50" fmla="*/ 225469 h 1526976"/>
                <a:gd name="connsiteX51" fmla="*/ 915153 w 1145976"/>
                <a:gd name="connsiteY51" fmla="*/ 225469 h 1526976"/>
                <a:gd name="connsiteX52" fmla="*/ 915153 w 1145976"/>
                <a:gd name="connsiteY52" fmla="*/ 185681 h 1526976"/>
                <a:gd name="connsiteX53" fmla="*/ 1099566 w 1145976"/>
                <a:gd name="connsiteY53" fmla="*/ 185681 h 1526976"/>
                <a:gd name="connsiteX54" fmla="*/ 1099566 w 1145976"/>
                <a:gd name="connsiteY54" fmla="*/ 1481554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45976" h="1526976">
                  <a:moveTo>
                    <a:pt x="1121905" y="141006"/>
                  </a:moveTo>
                  <a:lnTo>
                    <a:pt x="915156" y="141006"/>
                  </a:lnTo>
                  <a:lnTo>
                    <a:pt x="915156" y="108615"/>
                  </a:lnTo>
                  <a:cubicBezTo>
                    <a:pt x="915156" y="96277"/>
                    <a:pt x="905158" y="86276"/>
                    <a:pt x="892817" y="86276"/>
                  </a:cubicBezTo>
                  <a:lnTo>
                    <a:pt x="696775" y="86276"/>
                  </a:lnTo>
                  <a:cubicBezTo>
                    <a:pt x="677064" y="36016"/>
                    <a:pt x="628525" y="2232"/>
                    <a:pt x="573238" y="2232"/>
                  </a:cubicBezTo>
                  <a:cubicBezTo>
                    <a:pt x="517952" y="2232"/>
                    <a:pt x="469416" y="36016"/>
                    <a:pt x="449705" y="86276"/>
                  </a:cubicBezTo>
                  <a:lnTo>
                    <a:pt x="253663" y="86276"/>
                  </a:lnTo>
                  <a:cubicBezTo>
                    <a:pt x="241325" y="86276"/>
                    <a:pt x="231324" y="96277"/>
                    <a:pt x="231324" y="108615"/>
                  </a:cubicBezTo>
                  <a:lnTo>
                    <a:pt x="231324" y="141003"/>
                  </a:lnTo>
                  <a:lnTo>
                    <a:pt x="24572" y="141003"/>
                  </a:lnTo>
                  <a:cubicBezTo>
                    <a:pt x="12234" y="141003"/>
                    <a:pt x="2232" y="151004"/>
                    <a:pt x="2232" y="163342"/>
                  </a:cubicBezTo>
                  <a:lnTo>
                    <a:pt x="2232" y="1503893"/>
                  </a:lnTo>
                  <a:cubicBezTo>
                    <a:pt x="2232" y="1516231"/>
                    <a:pt x="12234" y="1526232"/>
                    <a:pt x="24572" y="1526232"/>
                  </a:cubicBezTo>
                  <a:lnTo>
                    <a:pt x="1121902" y="1526232"/>
                  </a:lnTo>
                  <a:cubicBezTo>
                    <a:pt x="1134243" y="1526232"/>
                    <a:pt x="1144241" y="1516231"/>
                    <a:pt x="1144241" y="1503893"/>
                  </a:cubicBezTo>
                  <a:lnTo>
                    <a:pt x="1144241" y="163342"/>
                  </a:lnTo>
                  <a:cubicBezTo>
                    <a:pt x="1144241" y="151007"/>
                    <a:pt x="1134243" y="141006"/>
                    <a:pt x="1121905" y="141006"/>
                  </a:cubicBezTo>
                  <a:close/>
                  <a:moveTo>
                    <a:pt x="276002" y="130954"/>
                  </a:moveTo>
                  <a:lnTo>
                    <a:pt x="466008" y="130954"/>
                  </a:lnTo>
                  <a:cubicBezTo>
                    <a:pt x="476295" y="130954"/>
                    <a:pt x="485251" y="123926"/>
                    <a:pt x="487704" y="113934"/>
                  </a:cubicBezTo>
                  <a:cubicBezTo>
                    <a:pt x="497381" y="74474"/>
                    <a:pt x="532555" y="46911"/>
                    <a:pt x="573238" y="46911"/>
                  </a:cubicBezTo>
                  <a:cubicBezTo>
                    <a:pt x="613922" y="46911"/>
                    <a:pt x="649096" y="74474"/>
                    <a:pt x="658773" y="113937"/>
                  </a:cubicBezTo>
                  <a:cubicBezTo>
                    <a:pt x="661223" y="123929"/>
                    <a:pt x="670182" y="130957"/>
                    <a:pt x="680469" y="130957"/>
                  </a:cubicBezTo>
                  <a:lnTo>
                    <a:pt x="870478" y="130957"/>
                  </a:lnTo>
                  <a:lnTo>
                    <a:pt x="870478" y="271820"/>
                  </a:lnTo>
                  <a:lnTo>
                    <a:pt x="276002" y="271820"/>
                  </a:lnTo>
                  <a:lnTo>
                    <a:pt x="276002" y="130954"/>
                  </a:lnTo>
                  <a:close/>
                  <a:moveTo>
                    <a:pt x="1099566" y="1481554"/>
                  </a:moveTo>
                  <a:lnTo>
                    <a:pt x="46911" y="1481554"/>
                  </a:lnTo>
                  <a:lnTo>
                    <a:pt x="46911" y="185681"/>
                  </a:lnTo>
                  <a:lnTo>
                    <a:pt x="231324" y="185681"/>
                  </a:lnTo>
                  <a:lnTo>
                    <a:pt x="231324" y="225469"/>
                  </a:lnTo>
                  <a:lnTo>
                    <a:pt x="127510" y="225469"/>
                  </a:lnTo>
                  <a:cubicBezTo>
                    <a:pt x="115172" y="225469"/>
                    <a:pt x="105171" y="235470"/>
                    <a:pt x="105171" y="247808"/>
                  </a:cubicBezTo>
                  <a:lnTo>
                    <a:pt x="105171" y="1040041"/>
                  </a:lnTo>
                  <a:cubicBezTo>
                    <a:pt x="105171" y="1052379"/>
                    <a:pt x="115172" y="1062380"/>
                    <a:pt x="127510" y="1062380"/>
                  </a:cubicBezTo>
                  <a:cubicBezTo>
                    <a:pt x="139848" y="1062380"/>
                    <a:pt x="149849" y="1052379"/>
                    <a:pt x="149849" y="1040041"/>
                  </a:cubicBezTo>
                  <a:lnTo>
                    <a:pt x="149849" y="270147"/>
                  </a:lnTo>
                  <a:lnTo>
                    <a:pt x="231324" y="270147"/>
                  </a:lnTo>
                  <a:lnTo>
                    <a:pt x="231324" y="294156"/>
                  </a:lnTo>
                  <a:cubicBezTo>
                    <a:pt x="231324" y="306494"/>
                    <a:pt x="241325" y="316495"/>
                    <a:pt x="253663" y="316495"/>
                  </a:cubicBezTo>
                  <a:lnTo>
                    <a:pt x="892814" y="316495"/>
                  </a:lnTo>
                  <a:cubicBezTo>
                    <a:pt x="905155" y="316495"/>
                    <a:pt x="915153" y="306494"/>
                    <a:pt x="915153" y="294156"/>
                  </a:cubicBezTo>
                  <a:lnTo>
                    <a:pt x="915153" y="270147"/>
                  </a:lnTo>
                  <a:lnTo>
                    <a:pt x="996625" y="270147"/>
                  </a:lnTo>
                  <a:lnTo>
                    <a:pt x="996625" y="543312"/>
                  </a:lnTo>
                  <a:cubicBezTo>
                    <a:pt x="996625" y="555650"/>
                    <a:pt x="1006623" y="565651"/>
                    <a:pt x="1018964" y="565651"/>
                  </a:cubicBezTo>
                  <a:cubicBezTo>
                    <a:pt x="1031304" y="565651"/>
                    <a:pt x="1041303" y="555650"/>
                    <a:pt x="1041303" y="543312"/>
                  </a:cubicBezTo>
                  <a:lnTo>
                    <a:pt x="1041303" y="247808"/>
                  </a:lnTo>
                  <a:cubicBezTo>
                    <a:pt x="1041303" y="235470"/>
                    <a:pt x="1031304" y="225469"/>
                    <a:pt x="1018964" y="225469"/>
                  </a:cubicBezTo>
                  <a:lnTo>
                    <a:pt x="915153" y="225469"/>
                  </a:lnTo>
                  <a:lnTo>
                    <a:pt x="915153" y="185681"/>
                  </a:lnTo>
                  <a:lnTo>
                    <a:pt x="1099566" y="185681"/>
                  </a:lnTo>
                  <a:lnTo>
                    <a:pt x="1099566" y="148155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8" name="PA-任意多边形: 形状 663"/>
            <p:cNvSpPr/>
            <p:nvPr>
              <p:custDataLst>
                <p:tags r:id="rId9"/>
              </p:custDataLst>
            </p:nvPr>
          </p:nvSpPr>
          <p:spPr>
            <a:xfrm>
              <a:off x="23277859" y="3919820"/>
              <a:ext cx="687586" cy="636984"/>
            </a:xfrm>
            <a:custGeom>
              <a:avLst/>
              <a:gdLst>
                <a:gd name="connsiteX0" fmla="*/ 526721 w 687585"/>
                <a:gd name="connsiteY0" fmla="*/ 65234 h 636984"/>
                <a:gd name="connsiteX1" fmla="*/ 495681 w 687585"/>
                <a:gd name="connsiteY1" fmla="*/ 71116 h 636984"/>
                <a:gd name="connsiteX2" fmla="*/ 501566 w 687585"/>
                <a:gd name="connsiteY2" fmla="*/ 102156 h 636984"/>
                <a:gd name="connsiteX3" fmla="*/ 640607 w 687585"/>
                <a:gd name="connsiteY3" fmla="*/ 344156 h 636984"/>
                <a:gd name="connsiteX4" fmla="*/ 390465 w 687585"/>
                <a:gd name="connsiteY4" fmla="*/ 344046 h 636984"/>
                <a:gd name="connsiteX5" fmla="*/ 331791 w 687585"/>
                <a:gd name="connsiteY5" fmla="*/ 344019 h 636984"/>
                <a:gd name="connsiteX6" fmla="*/ 184487 w 687585"/>
                <a:gd name="connsiteY6" fmla="*/ 112856 h 636984"/>
                <a:gd name="connsiteX7" fmla="*/ 179258 w 687585"/>
                <a:gd name="connsiteY7" fmla="*/ 104647 h 636984"/>
                <a:gd name="connsiteX8" fmla="*/ 167720 w 687585"/>
                <a:gd name="connsiteY8" fmla="*/ 86544 h 636984"/>
                <a:gd name="connsiteX9" fmla="*/ 321939 w 687585"/>
                <a:gd name="connsiteY9" fmla="*/ 46905 h 636984"/>
                <a:gd name="connsiteX10" fmla="*/ 436370 w 687585"/>
                <a:gd name="connsiteY10" fmla="*/ 68006 h 636984"/>
                <a:gd name="connsiteX11" fmla="*/ 465228 w 687585"/>
                <a:gd name="connsiteY11" fmla="*/ 55156 h 636984"/>
                <a:gd name="connsiteX12" fmla="*/ 452378 w 687585"/>
                <a:gd name="connsiteY12" fmla="*/ 26298 h 636984"/>
                <a:gd name="connsiteX13" fmla="*/ 321936 w 687585"/>
                <a:gd name="connsiteY13" fmla="*/ 2232 h 636984"/>
                <a:gd name="connsiteX14" fmla="*/ 124408 w 687585"/>
                <a:gd name="connsiteY14" fmla="*/ 60436 h 636984"/>
                <a:gd name="connsiteX15" fmla="*/ 117705 w 687585"/>
                <a:gd name="connsiteY15" fmla="*/ 91199 h 636984"/>
                <a:gd name="connsiteX16" fmla="*/ 130085 w 687585"/>
                <a:gd name="connsiteY16" fmla="*/ 110627 h 636984"/>
                <a:gd name="connsiteX17" fmla="*/ 2232 w 687585"/>
                <a:gd name="connsiteY17" fmla="*/ 366358 h 636984"/>
                <a:gd name="connsiteX18" fmla="*/ 126245 w 687585"/>
                <a:gd name="connsiteY18" fmla="*/ 619173 h 636984"/>
                <a:gd name="connsiteX19" fmla="*/ 139931 w 687585"/>
                <a:gd name="connsiteY19" fmla="*/ 623855 h 636984"/>
                <a:gd name="connsiteX20" fmla="*/ 142818 w 687585"/>
                <a:gd name="connsiteY20" fmla="*/ 623667 h 636984"/>
                <a:gd name="connsiteX21" fmla="*/ 157683 w 687585"/>
                <a:gd name="connsiteY21" fmla="*/ 615074 h 636984"/>
                <a:gd name="connsiteX22" fmla="*/ 174885 w 687585"/>
                <a:gd name="connsiteY22" fmla="*/ 592550 h 636984"/>
                <a:gd name="connsiteX23" fmla="*/ 321933 w 687585"/>
                <a:gd name="connsiteY23" fmla="*/ 636112 h 636984"/>
                <a:gd name="connsiteX24" fmla="*/ 590746 w 687585"/>
                <a:gd name="connsiteY24" fmla="*/ 388816 h 636984"/>
                <a:gd name="connsiteX25" fmla="*/ 663711 w 687585"/>
                <a:gd name="connsiteY25" fmla="*/ 388849 h 636984"/>
                <a:gd name="connsiteX26" fmla="*/ 663720 w 687585"/>
                <a:gd name="connsiteY26" fmla="*/ 388849 h 636984"/>
                <a:gd name="connsiteX27" fmla="*/ 679511 w 687585"/>
                <a:gd name="connsiteY27" fmla="*/ 382235 h 636984"/>
                <a:gd name="connsiteX28" fmla="*/ 686056 w 687585"/>
                <a:gd name="connsiteY28" fmla="*/ 366361 h 636984"/>
                <a:gd name="connsiteX29" fmla="*/ 526721 w 687585"/>
                <a:gd name="connsiteY29" fmla="*/ 65234 h 636984"/>
                <a:gd name="connsiteX30" fmla="*/ 152492 w 687585"/>
                <a:gd name="connsiteY30" fmla="*/ 548262 h 636984"/>
                <a:gd name="connsiteX31" fmla="*/ 152480 w 687585"/>
                <a:gd name="connsiteY31" fmla="*/ 548277 h 636984"/>
                <a:gd name="connsiteX32" fmla="*/ 136374 w 687585"/>
                <a:gd name="connsiteY32" fmla="*/ 569366 h 636984"/>
                <a:gd name="connsiteX33" fmla="*/ 46902 w 687585"/>
                <a:gd name="connsiteY33" fmla="*/ 366355 h 636984"/>
                <a:gd name="connsiteX34" fmla="*/ 154156 w 687585"/>
                <a:gd name="connsiteY34" fmla="*/ 148408 h 636984"/>
                <a:gd name="connsiteX35" fmla="*/ 292301 w 687585"/>
                <a:gd name="connsiteY35" fmla="*/ 365200 h 636984"/>
                <a:gd name="connsiteX36" fmla="*/ 152492 w 687585"/>
                <a:gd name="connsiteY36" fmla="*/ 548262 h 636984"/>
                <a:gd name="connsiteX37" fmla="*/ 321933 w 687585"/>
                <a:gd name="connsiteY37" fmla="*/ 591437 h 636984"/>
                <a:gd name="connsiteX38" fmla="*/ 202094 w 687585"/>
                <a:gd name="connsiteY38" fmla="*/ 556927 h 636984"/>
                <a:gd name="connsiteX39" fmla="*/ 330574 w 687585"/>
                <a:gd name="connsiteY39" fmla="*/ 388700 h 636984"/>
                <a:gd name="connsiteX40" fmla="*/ 391665 w 687585"/>
                <a:gd name="connsiteY40" fmla="*/ 388727 h 636984"/>
                <a:gd name="connsiteX41" fmla="*/ 545899 w 687585"/>
                <a:gd name="connsiteY41" fmla="*/ 388796 h 636984"/>
                <a:gd name="connsiteX42" fmla="*/ 321933 w 687585"/>
                <a:gd name="connsiteY42" fmla="*/ 591437 h 63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87585" h="636984">
                  <a:moveTo>
                    <a:pt x="526721" y="65234"/>
                  </a:moveTo>
                  <a:cubicBezTo>
                    <a:pt x="516529" y="58290"/>
                    <a:pt x="502631" y="60924"/>
                    <a:pt x="495681" y="71116"/>
                  </a:cubicBezTo>
                  <a:cubicBezTo>
                    <a:pt x="488737" y="81311"/>
                    <a:pt x="491368" y="95208"/>
                    <a:pt x="501566" y="102156"/>
                  </a:cubicBezTo>
                  <a:cubicBezTo>
                    <a:pt x="582924" y="157588"/>
                    <a:pt x="633814" y="246802"/>
                    <a:pt x="640607" y="344156"/>
                  </a:cubicBezTo>
                  <a:lnTo>
                    <a:pt x="390465" y="344046"/>
                  </a:lnTo>
                  <a:lnTo>
                    <a:pt x="331791" y="344019"/>
                  </a:lnTo>
                  <a:lnTo>
                    <a:pt x="184487" y="112856"/>
                  </a:lnTo>
                  <a:lnTo>
                    <a:pt x="179258" y="104647"/>
                  </a:lnTo>
                  <a:lnTo>
                    <a:pt x="167720" y="86544"/>
                  </a:lnTo>
                  <a:cubicBezTo>
                    <a:pt x="214777" y="60549"/>
                    <a:pt x="267653" y="46905"/>
                    <a:pt x="321939" y="46905"/>
                  </a:cubicBezTo>
                  <a:cubicBezTo>
                    <a:pt x="361393" y="46905"/>
                    <a:pt x="399892" y="54004"/>
                    <a:pt x="436370" y="68006"/>
                  </a:cubicBezTo>
                  <a:cubicBezTo>
                    <a:pt x="447889" y="72426"/>
                    <a:pt x="460811" y="66675"/>
                    <a:pt x="465228" y="55156"/>
                  </a:cubicBezTo>
                  <a:cubicBezTo>
                    <a:pt x="469648" y="43636"/>
                    <a:pt x="463897" y="30718"/>
                    <a:pt x="452378" y="26298"/>
                  </a:cubicBezTo>
                  <a:cubicBezTo>
                    <a:pt x="410769" y="10326"/>
                    <a:pt x="366882" y="2232"/>
                    <a:pt x="321936" y="2232"/>
                  </a:cubicBezTo>
                  <a:cubicBezTo>
                    <a:pt x="251567" y="2232"/>
                    <a:pt x="183261" y="22357"/>
                    <a:pt x="124408" y="60436"/>
                  </a:cubicBezTo>
                  <a:cubicBezTo>
                    <a:pt x="114101" y="67104"/>
                    <a:pt x="111106" y="80843"/>
                    <a:pt x="117705" y="91199"/>
                  </a:cubicBezTo>
                  <a:lnTo>
                    <a:pt x="130085" y="110627"/>
                  </a:lnTo>
                  <a:cubicBezTo>
                    <a:pt x="49646" y="170935"/>
                    <a:pt x="2232" y="264962"/>
                    <a:pt x="2232" y="366358"/>
                  </a:cubicBezTo>
                  <a:cubicBezTo>
                    <a:pt x="2226" y="465936"/>
                    <a:pt x="47432" y="558082"/>
                    <a:pt x="126245" y="619173"/>
                  </a:cubicBezTo>
                  <a:cubicBezTo>
                    <a:pt x="130183" y="622227"/>
                    <a:pt x="135002" y="623855"/>
                    <a:pt x="139931" y="623855"/>
                  </a:cubicBezTo>
                  <a:cubicBezTo>
                    <a:pt x="140890" y="623855"/>
                    <a:pt x="141854" y="623792"/>
                    <a:pt x="142818" y="623667"/>
                  </a:cubicBezTo>
                  <a:cubicBezTo>
                    <a:pt x="148718" y="622899"/>
                    <a:pt x="154070" y="619807"/>
                    <a:pt x="157683" y="615074"/>
                  </a:cubicBezTo>
                  <a:lnTo>
                    <a:pt x="174885" y="592550"/>
                  </a:lnTo>
                  <a:cubicBezTo>
                    <a:pt x="218605" y="621116"/>
                    <a:pt x="269001" y="636112"/>
                    <a:pt x="321933" y="636112"/>
                  </a:cubicBezTo>
                  <a:cubicBezTo>
                    <a:pt x="463088" y="636112"/>
                    <a:pt x="579293" y="527081"/>
                    <a:pt x="590746" y="388816"/>
                  </a:cubicBezTo>
                  <a:lnTo>
                    <a:pt x="663711" y="388849"/>
                  </a:lnTo>
                  <a:cubicBezTo>
                    <a:pt x="663714" y="388849"/>
                    <a:pt x="663717" y="388849"/>
                    <a:pt x="663720" y="388849"/>
                  </a:cubicBezTo>
                  <a:cubicBezTo>
                    <a:pt x="669640" y="388849"/>
                    <a:pt x="675323" y="386420"/>
                    <a:pt x="679511" y="382235"/>
                  </a:cubicBezTo>
                  <a:cubicBezTo>
                    <a:pt x="683702" y="378044"/>
                    <a:pt x="686056" y="372288"/>
                    <a:pt x="686056" y="366361"/>
                  </a:cubicBezTo>
                  <a:cubicBezTo>
                    <a:pt x="686059" y="245781"/>
                    <a:pt x="626495" y="133213"/>
                    <a:pt x="526721" y="65234"/>
                  </a:cubicBezTo>
                  <a:close/>
                  <a:moveTo>
                    <a:pt x="152492" y="548262"/>
                  </a:moveTo>
                  <a:cubicBezTo>
                    <a:pt x="152489" y="548268"/>
                    <a:pt x="152486" y="548274"/>
                    <a:pt x="152480" y="548277"/>
                  </a:cubicBezTo>
                  <a:lnTo>
                    <a:pt x="136374" y="569366"/>
                  </a:lnTo>
                  <a:cubicBezTo>
                    <a:pt x="79245" y="517285"/>
                    <a:pt x="46902" y="444478"/>
                    <a:pt x="46902" y="366355"/>
                  </a:cubicBezTo>
                  <a:cubicBezTo>
                    <a:pt x="46902" y="280285"/>
                    <a:pt x="86609" y="200370"/>
                    <a:pt x="154156" y="148408"/>
                  </a:cubicBezTo>
                  <a:lnTo>
                    <a:pt x="292301" y="365200"/>
                  </a:lnTo>
                  <a:lnTo>
                    <a:pt x="152492" y="548262"/>
                  </a:lnTo>
                  <a:close/>
                  <a:moveTo>
                    <a:pt x="321933" y="591437"/>
                  </a:moveTo>
                  <a:cubicBezTo>
                    <a:pt x="278907" y="591437"/>
                    <a:pt x="237899" y="579569"/>
                    <a:pt x="202094" y="556927"/>
                  </a:cubicBezTo>
                  <a:lnTo>
                    <a:pt x="330574" y="388700"/>
                  </a:lnTo>
                  <a:lnTo>
                    <a:pt x="391665" y="388727"/>
                  </a:lnTo>
                  <a:lnTo>
                    <a:pt x="545899" y="388796"/>
                  </a:lnTo>
                  <a:cubicBezTo>
                    <a:pt x="534606" y="502408"/>
                    <a:pt x="438454" y="591437"/>
                    <a:pt x="321933" y="591437"/>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9" name="PA-任意多边形: 形状 664"/>
            <p:cNvSpPr/>
            <p:nvPr>
              <p:custDataLst>
                <p:tags r:id="rId10"/>
              </p:custDataLst>
            </p:nvPr>
          </p:nvSpPr>
          <p:spPr>
            <a:xfrm>
              <a:off x="23317349" y="4654704"/>
              <a:ext cx="613172" cy="47625"/>
            </a:xfrm>
            <a:custGeom>
              <a:avLst/>
              <a:gdLst>
                <a:gd name="connsiteX0" fmla="*/ 590023 w 613171"/>
                <a:gd name="connsiteY0" fmla="*/ 2232 h 47625"/>
                <a:gd name="connsiteX1" fmla="*/ 24572 w 613171"/>
                <a:gd name="connsiteY1" fmla="*/ 2232 h 47625"/>
                <a:gd name="connsiteX2" fmla="*/ 2232 w 613171"/>
                <a:gd name="connsiteY2" fmla="*/ 24572 h 47625"/>
                <a:gd name="connsiteX3" fmla="*/ 24572 w 613171"/>
                <a:gd name="connsiteY3" fmla="*/ 46911 h 47625"/>
                <a:gd name="connsiteX4" fmla="*/ 590020 w 613171"/>
                <a:gd name="connsiteY4" fmla="*/ 46911 h 47625"/>
                <a:gd name="connsiteX5" fmla="*/ 612359 w 613171"/>
                <a:gd name="connsiteY5" fmla="*/ 24572 h 47625"/>
                <a:gd name="connsiteX6" fmla="*/ 590023 w 613171"/>
                <a:gd name="connsiteY6" fmla="*/ 223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171" h="47625">
                  <a:moveTo>
                    <a:pt x="590023" y="2232"/>
                  </a:moveTo>
                  <a:lnTo>
                    <a:pt x="24572" y="2232"/>
                  </a:lnTo>
                  <a:cubicBezTo>
                    <a:pt x="12234" y="2232"/>
                    <a:pt x="2232" y="12234"/>
                    <a:pt x="2232" y="24572"/>
                  </a:cubicBezTo>
                  <a:cubicBezTo>
                    <a:pt x="2232" y="36909"/>
                    <a:pt x="12234" y="46911"/>
                    <a:pt x="24572" y="46911"/>
                  </a:cubicBezTo>
                  <a:lnTo>
                    <a:pt x="590020" y="46911"/>
                  </a:lnTo>
                  <a:cubicBezTo>
                    <a:pt x="602361" y="46911"/>
                    <a:pt x="612359" y="36909"/>
                    <a:pt x="612359" y="24572"/>
                  </a:cubicBezTo>
                  <a:cubicBezTo>
                    <a:pt x="612359" y="12234"/>
                    <a:pt x="602361" y="2232"/>
                    <a:pt x="590023"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30" name="PA-任意多边形: 形状 665"/>
            <p:cNvSpPr/>
            <p:nvPr>
              <p:custDataLst>
                <p:tags r:id="rId11"/>
              </p:custDataLst>
            </p:nvPr>
          </p:nvSpPr>
          <p:spPr>
            <a:xfrm>
              <a:off x="23317349" y="4761372"/>
              <a:ext cx="437555" cy="47625"/>
            </a:xfrm>
            <a:custGeom>
              <a:avLst/>
              <a:gdLst>
                <a:gd name="connsiteX0" fmla="*/ 414436 w 437554"/>
                <a:gd name="connsiteY0" fmla="*/ 2232 h 47625"/>
                <a:gd name="connsiteX1" fmla="*/ 24572 w 437554"/>
                <a:gd name="connsiteY1" fmla="*/ 2232 h 47625"/>
                <a:gd name="connsiteX2" fmla="*/ 2232 w 437554"/>
                <a:gd name="connsiteY2" fmla="*/ 24572 h 47625"/>
                <a:gd name="connsiteX3" fmla="*/ 24572 w 437554"/>
                <a:gd name="connsiteY3" fmla="*/ 46911 h 47625"/>
                <a:gd name="connsiteX4" fmla="*/ 414436 w 437554"/>
                <a:gd name="connsiteY4" fmla="*/ 46911 h 47625"/>
                <a:gd name="connsiteX5" fmla="*/ 436775 w 437554"/>
                <a:gd name="connsiteY5" fmla="*/ 24572 h 47625"/>
                <a:gd name="connsiteX6" fmla="*/ 414436 w 437554"/>
                <a:gd name="connsiteY6" fmla="*/ 223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554" h="47625">
                  <a:moveTo>
                    <a:pt x="414436" y="2232"/>
                  </a:moveTo>
                  <a:lnTo>
                    <a:pt x="24572" y="2232"/>
                  </a:lnTo>
                  <a:cubicBezTo>
                    <a:pt x="12234" y="2232"/>
                    <a:pt x="2232" y="12234"/>
                    <a:pt x="2232" y="24572"/>
                  </a:cubicBezTo>
                  <a:cubicBezTo>
                    <a:pt x="2232" y="36909"/>
                    <a:pt x="12234" y="46911"/>
                    <a:pt x="24572" y="46911"/>
                  </a:cubicBezTo>
                  <a:lnTo>
                    <a:pt x="414436" y="46911"/>
                  </a:lnTo>
                  <a:cubicBezTo>
                    <a:pt x="426777" y="46911"/>
                    <a:pt x="436775" y="36909"/>
                    <a:pt x="436775" y="24572"/>
                  </a:cubicBezTo>
                  <a:cubicBezTo>
                    <a:pt x="436775" y="12234"/>
                    <a:pt x="426777" y="2232"/>
                    <a:pt x="414436"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2" name="icon_2"/>
          <p:cNvGrpSpPr>
            <a:grpSpLocks noChangeAspect="1"/>
          </p:cNvGrpSpPr>
          <p:nvPr>
            <p:custDataLst>
              <p:tags r:id="rId12"/>
            </p:custDataLst>
          </p:nvPr>
        </p:nvGrpSpPr>
        <p:grpSpPr>
          <a:xfrm>
            <a:off x="983144" y="1701165"/>
            <a:ext cx="354001" cy="355600"/>
            <a:chOff x="16764618" y="5236514"/>
            <a:chExt cx="1521023" cy="1526977"/>
          </a:xfrm>
          <a:solidFill>
            <a:srgbClr val="00633D"/>
          </a:solidFill>
        </p:grpSpPr>
        <p:sp>
          <p:nvSpPr>
            <p:cNvPr id="253" name="PA-任意多边形 2412"/>
            <p:cNvSpPr/>
            <p:nvPr>
              <p:custDataLst>
                <p:tags r:id="rId13"/>
              </p:custDataLst>
            </p:nvPr>
          </p:nvSpPr>
          <p:spPr>
            <a:xfrm>
              <a:off x="16764618" y="5236514"/>
              <a:ext cx="1521023" cy="1526977"/>
            </a:xfrm>
            <a:custGeom>
              <a:avLst/>
              <a:gdLst>
                <a:gd name="connsiteX0" fmla="*/ 31577 w 1521023"/>
                <a:gd name="connsiteY0" fmla="*/ 1490115 h 1526976"/>
                <a:gd name="connsiteX1" fmla="*/ 116144 w 1521023"/>
                <a:gd name="connsiteY1" fmla="*/ 1520598 h 1526976"/>
                <a:gd name="connsiteX2" fmla="*/ 530573 w 1521023"/>
                <a:gd name="connsiteY2" fmla="*/ 1327253 h 1526976"/>
                <a:gd name="connsiteX3" fmla="*/ 967333 w 1521023"/>
                <a:gd name="connsiteY3" fmla="*/ 1339090 h 1526976"/>
                <a:gd name="connsiteX4" fmla="*/ 967333 w 1521023"/>
                <a:gd name="connsiteY4" fmla="*/ 1399220 h 1526976"/>
                <a:gd name="connsiteX5" fmla="*/ 1094349 w 1521023"/>
                <a:gd name="connsiteY5" fmla="*/ 1526236 h 1526976"/>
                <a:gd name="connsiteX6" fmla="*/ 1221365 w 1521023"/>
                <a:gd name="connsiteY6" fmla="*/ 1399220 h 1526976"/>
                <a:gd name="connsiteX7" fmla="*/ 1221365 w 1521023"/>
                <a:gd name="connsiteY7" fmla="*/ 1167387 h 1526976"/>
                <a:gd name="connsiteX8" fmla="*/ 1327221 w 1521023"/>
                <a:gd name="connsiteY8" fmla="*/ 530626 h 1526976"/>
                <a:gd name="connsiteX9" fmla="*/ 1490083 w 1521023"/>
                <a:gd name="connsiteY9" fmla="*/ 31603 h 1526976"/>
                <a:gd name="connsiteX10" fmla="*/ 994438 w 1521023"/>
                <a:gd name="connsiteY10" fmla="*/ 199772 h 1526976"/>
                <a:gd name="connsiteX11" fmla="*/ 199770 w 1521023"/>
                <a:gd name="connsiteY11" fmla="*/ 533165 h 1526976"/>
                <a:gd name="connsiteX12" fmla="*/ 199797 w 1521023"/>
                <a:gd name="connsiteY12" fmla="*/ 994491 h 1526976"/>
                <a:gd name="connsiteX13" fmla="*/ 31577 w 1521023"/>
                <a:gd name="connsiteY13" fmla="*/ 1490115 h 1526976"/>
                <a:gd name="connsiteX14" fmla="*/ 1170561 w 1521023"/>
                <a:gd name="connsiteY14" fmla="*/ 1399223 h 1526976"/>
                <a:gd name="connsiteX15" fmla="*/ 1094352 w 1521023"/>
                <a:gd name="connsiteY15" fmla="*/ 1475432 h 1526976"/>
                <a:gd name="connsiteX16" fmla="*/ 1018143 w 1521023"/>
                <a:gd name="connsiteY16" fmla="*/ 1399223 h 1526976"/>
                <a:gd name="connsiteX17" fmla="*/ 1018143 w 1521023"/>
                <a:gd name="connsiteY17" fmla="*/ 984969 h 1526976"/>
                <a:gd name="connsiteX18" fmla="*/ 1170564 w 1521023"/>
                <a:gd name="connsiteY18" fmla="*/ 927810 h 1526976"/>
                <a:gd name="connsiteX19" fmla="*/ 1170564 w 1521023"/>
                <a:gd name="connsiteY19" fmla="*/ 1399223 h 1526976"/>
                <a:gd name="connsiteX20" fmla="*/ 1170561 w 1521023"/>
                <a:gd name="connsiteY20" fmla="*/ 873550 h 1526976"/>
                <a:gd name="connsiteX21" fmla="*/ 1018140 w 1521023"/>
                <a:gd name="connsiteY21" fmla="*/ 930709 h 1526976"/>
                <a:gd name="connsiteX22" fmla="*/ 1018140 w 1521023"/>
                <a:gd name="connsiteY22" fmla="*/ 814945 h 1526976"/>
                <a:gd name="connsiteX23" fmla="*/ 1170561 w 1521023"/>
                <a:gd name="connsiteY23" fmla="*/ 814945 h 1526976"/>
                <a:gd name="connsiteX24" fmla="*/ 1170561 w 1521023"/>
                <a:gd name="connsiteY24" fmla="*/ 873550 h 1526976"/>
                <a:gd name="connsiteX25" fmla="*/ 967333 w 1521023"/>
                <a:gd name="connsiteY25" fmla="*/ 764138 h 1526976"/>
                <a:gd name="connsiteX26" fmla="*/ 967333 w 1521023"/>
                <a:gd name="connsiteY26" fmla="*/ 713331 h 1526976"/>
                <a:gd name="connsiteX27" fmla="*/ 1221368 w 1521023"/>
                <a:gd name="connsiteY27" fmla="*/ 713331 h 1526976"/>
                <a:gd name="connsiteX28" fmla="*/ 1221368 w 1521023"/>
                <a:gd name="connsiteY28" fmla="*/ 764138 h 1526976"/>
                <a:gd name="connsiteX29" fmla="*/ 967333 w 1521023"/>
                <a:gd name="connsiteY29" fmla="*/ 764138 h 1526976"/>
                <a:gd name="connsiteX30" fmla="*/ 1454165 w 1521023"/>
                <a:gd name="connsiteY30" fmla="*/ 67527 h 1526976"/>
                <a:gd name="connsiteX31" fmla="*/ 1302102 w 1521023"/>
                <a:gd name="connsiteY31" fmla="*/ 477691 h 1526976"/>
                <a:gd name="connsiteX32" fmla="*/ 1046849 w 1521023"/>
                <a:gd name="connsiteY32" fmla="*/ 224243 h 1526976"/>
                <a:gd name="connsiteX33" fmla="*/ 1454165 w 1521023"/>
                <a:gd name="connsiteY33" fmla="*/ 67527 h 1526976"/>
                <a:gd name="connsiteX34" fmla="*/ 1000358 w 1521023"/>
                <a:gd name="connsiteY34" fmla="*/ 257824 h 1526976"/>
                <a:gd name="connsiteX35" fmla="*/ 1270982 w 1521023"/>
                <a:gd name="connsiteY35" fmla="*/ 998688 h 1526976"/>
                <a:gd name="connsiteX36" fmla="*/ 1221368 w 1521023"/>
                <a:gd name="connsiteY36" fmla="*/ 1084526 h 1526976"/>
                <a:gd name="connsiteX37" fmla="*/ 1221368 w 1521023"/>
                <a:gd name="connsiteY37" fmla="*/ 814945 h 1526976"/>
                <a:gd name="connsiteX38" fmla="*/ 1246770 w 1521023"/>
                <a:gd name="connsiteY38" fmla="*/ 814945 h 1526976"/>
                <a:gd name="connsiteX39" fmla="*/ 1272172 w 1521023"/>
                <a:gd name="connsiteY39" fmla="*/ 789543 h 1526976"/>
                <a:gd name="connsiteX40" fmla="*/ 1272172 w 1521023"/>
                <a:gd name="connsiteY40" fmla="*/ 687929 h 1526976"/>
                <a:gd name="connsiteX41" fmla="*/ 1246770 w 1521023"/>
                <a:gd name="connsiteY41" fmla="*/ 662527 h 1526976"/>
                <a:gd name="connsiteX42" fmla="*/ 941932 w 1521023"/>
                <a:gd name="connsiteY42" fmla="*/ 662527 h 1526976"/>
                <a:gd name="connsiteX43" fmla="*/ 916529 w 1521023"/>
                <a:gd name="connsiteY43" fmla="*/ 687929 h 1526976"/>
                <a:gd name="connsiteX44" fmla="*/ 916529 w 1521023"/>
                <a:gd name="connsiteY44" fmla="*/ 789543 h 1526976"/>
                <a:gd name="connsiteX45" fmla="*/ 941932 w 1521023"/>
                <a:gd name="connsiteY45" fmla="*/ 814945 h 1526976"/>
                <a:gd name="connsiteX46" fmla="*/ 967333 w 1521023"/>
                <a:gd name="connsiteY46" fmla="*/ 814945 h 1526976"/>
                <a:gd name="connsiteX47" fmla="*/ 967333 w 1521023"/>
                <a:gd name="connsiteY47" fmla="*/ 1284271 h 1526976"/>
                <a:gd name="connsiteX48" fmla="*/ 257816 w 1521023"/>
                <a:gd name="connsiteY48" fmla="*/ 1000387 h 1526976"/>
                <a:gd name="connsiteX49" fmla="*/ 482889 w 1521023"/>
                <a:gd name="connsiteY49" fmla="*/ 730654 h 1526976"/>
                <a:gd name="connsiteX50" fmla="*/ 730673 w 1521023"/>
                <a:gd name="connsiteY50" fmla="*/ 690289 h 1526976"/>
                <a:gd name="connsiteX51" fmla="*/ 730673 w 1521023"/>
                <a:gd name="connsiteY51" fmla="*/ 482870 h 1526976"/>
                <a:gd name="connsiteX52" fmla="*/ 1000358 w 1521023"/>
                <a:gd name="connsiteY52" fmla="*/ 257824 h 1526976"/>
                <a:gd name="connsiteX53" fmla="*/ 568322 w 1521023"/>
                <a:gd name="connsiteY53" fmla="*/ 568354 h 1526976"/>
                <a:gd name="connsiteX54" fmla="*/ 481493 w 1521023"/>
                <a:gd name="connsiteY54" fmla="*/ 657901 h 1526976"/>
                <a:gd name="connsiteX55" fmla="*/ 514417 w 1521023"/>
                <a:gd name="connsiteY55" fmla="*/ 481525 h 1526976"/>
                <a:gd name="connsiteX56" fmla="*/ 657845 w 1521023"/>
                <a:gd name="connsiteY56" fmla="*/ 481525 h 1526976"/>
                <a:gd name="connsiteX57" fmla="*/ 568322 w 1521023"/>
                <a:gd name="connsiteY57" fmla="*/ 568354 h 1526976"/>
                <a:gd name="connsiteX58" fmla="*/ 692978 w 1521023"/>
                <a:gd name="connsiteY58" fmla="*/ 518029 h 1526976"/>
                <a:gd name="connsiteX59" fmla="*/ 713302 w 1521023"/>
                <a:gd name="connsiteY59" fmla="*/ 586315 h 1526976"/>
                <a:gd name="connsiteX60" fmla="*/ 586286 w 1521023"/>
                <a:gd name="connsiteY60" fmla="*/ 713331 h 1526976"/>
                <a:gd name="connsiteX61" fmla="*/ 518000 w 1521023"/>
                <a:gd name="connsiteY61" fmla="*/ 693007 h 1526976"/>
                <a:gd name="connsiteX62" fmla="*/ 604246 w 1521023"/>
                <a:gd name="connsiteY62" fmla="*/ 604094 h 1526976"/>
                <a:gd name="connsiteX63" fmla="*/ 692978 w 1521023"/>
                <a:gd name="connsiteY63" fmla="*/ 518029 h 1526976"/>
                <a:gd name="connsiteX64" fmla="*/ 764109 w 1521023"/>
                <a:gd name="connsiteY64" fmla="*/ 205264 h 1526976"/>
                <a:gd name="connsiteX65" fmla="*/ 945896 w 1521023"/>
                <a:gd name="connsiteY65" fmla="*/ 235747 h 1526976"/>
                <a:gd name="connsiteX66" fmla="*/ 695621 w 1521023"/>
                <a:gd name="connsiteY66" fmla="*/ 446342 h 1526976"/>
                <a:gd name="connsiteX67" fmla="*/ 446364 w 1521023"/>
                <a:gd name="connsiteY67" fmla="*/ 476649 h 1526976"/>
                <a:gd name="connsiteX68" fmla="*/ 446337 w 1521023"/>
                <a:gd name="connsiteY68" fmla="*/ 695552 h 1526976"/>
                <a:gd name="connsiteX69" fmla="*/ 235769 w 1521023"/>
                <a:gd name="connsiteY69" fmla="*/ 945877 h 1526976"/>
                <a:gd name="connsiteX70" fmla="*/ 581812 w 1521023"/>
                <a:gd name="connsiteY70" fmla="*/ 235774 h 1526976"/>
                <a:gd name="connsiteX71" fmla="*/ 764109 w 1521023"/>
                <a:gd name="connsiteY71" fmla="*/ 205264 h 1526976"/>
                <a:gd name="connsiteX72" fmla="*/ 224211 w 1521023"/>
                <a:gd name="connsiteY72" fmla="*/ 1046902 h 1526976"/>
                <a:gd name="connsiteX73" fmla="*/ 477635 w 1521023"/>
                <a:gd name="connsiteY73" fmla="*/ 1302130 h 1526976"/>
                <a:gd name="connsiteX74" fmla="*/ 67498 w 1521023"/>
                <a:gd name="connsiteY74" fmla="*/ 1454194 h 1526976"/>
                <a:gd name="connsiteX75" fmla="*/ 224211 w 1521023"/>
                <a:gd name="connsiteY75" fmla="*/ 1046902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521023" h="1526976">
                  <a:moveTo>
                    <a:pt x="31577" y="1490115"/>
                  </a:moveTo>
                  <a:cubicBezTo>
                    <a:pt x="54440" y="1511353"/>
                    <a:pt x="84973" y="1522351"/>
                    <a:pt x="116144" y="1520598"/>
                  </a:cubicBezTo>
                  <a:cubicBezTo>
                    <a:pt x="235031" y="1520598"/>
                    <a:pt x="413517" y="1410066"/>
                    <a:pt x="530573" y="1327253"/>
                  </a:cubicBezTo>
                  <a:cubicBezTo>
                    <a:pt x="669707" y="1384968"/>
                    <a:pt x="825277" y="1389186"/>
                    <a:pt x="967333" y="1339090"/>
                  </a:cubicBezTo>
                  <a:lnTo>
                    <a:pt x="967333" y="1399220"/>
                  </a:lnTo>
                  <a:cubicBezTo>
                    <a:pt x="967333" y="1469360"/>
                    <a:pt x="1024213" y="1526236"/>
                    <a:pt x="1094349" y="1526236"/>
                  </a:cubicBezTo>
                  <a:cubicBezTo>
                    <a:pt x="1164486" y="1526236"/>
                    <a:pt x="1221365" y="1469357"/>
                    <a:pt x="1221365" y="1399220"/>
                  </a:cubicBezTo>
                  <a:lnTo>
                    <a:pt x="1221365" y="1167387"/>
                  </a:lnTo>
                  <a:cubicBezTo>
                    <a:pt x="1375411" y="992791"/>
                    <a:pt x="1416488" y="745665"/>
                    <a:pt x="1327221" y="530626"/>
                  </a:cubicBezTo>
                  <a:cubicBezTo>
                    <a:pt x="1433686" y="380087"/>
                    <a:pt x="1586131" y="127677"/>
                    <a:pt x="1490083" y="31603"/>
                  </a:cubicBezTo>
                  <a:cubicBezTo>
                    <a:pt x="1412044" y="-46437"/>
                    <a:pt x="1217275" y="38335"/>
                    <a:pt x="994438" y="199772"/>
                  </a:cubicBezTo>
                  <a:cubicBezTo>
                    <a:pt x="682941" y="72399"/>
                    <a:pt x="327143" y="221671"/>
                    <a:pt x="199770" y="533165"/>
                  </a:cubicBezTo>
                  <a:cubicBezTo>
                    <a:pt x="139310" y="680987"/>
                    <a:pt x="139334" y="846642"/>
                    <a:pt x="199797" y="994491"/>
                  </a:cubicBezTo>
                  <a:cubicBezTo>
                    <a:pt x="38333" y="1217361"/>
                    <a:pt x="-46412" y="1412126"/>
                    <a:pt x="31577" y="1490115"/>
                  </a:cubicBezTo>
                  <a:close/>
                  <a:moveTo>
                    <a:pt x="1170561" y="1399223"/>
                  </a:moveTo>
                  <a:cubicBezTo>
                    <a:pt x="1170561" y="1441317"/>
                    <a:pt x="1136444" y="1475432"/>
                    <a:pt x="1094352" y="1475432"/>
                  </a:cubicBezTo>
                  <a:cubicBezTo>
                    <a:pt x="1052261" y="1475432"/>
                    <a:pt x="1018143" y="1441314"/>
                    <a:pt x="1018143" y="1399223"/>
                  </a:cubicBezTo>
                  <a:lnTo>
                    <a:pt x="1018143" y="984969"/>
                  </a:lnTo>
                  <a:lnTo>
                    <a:pt x="1170564" y="927810"/>
                  </a:lnTo>
                  <a:lnTo>
                    <a:pt x="1170564" y="1399223"/>
                  </a:lnTo>
                  <a:close/>
                  <a:moveTo>
                    <a:pt x="1170561" y="873550"/>
                  </a:moveTo>
                  <a:lnTo>
                    <a:pt x="1018140" y="930709"/>
                  </a:lnTo>
                  <a:lnTo>
                    <a:pt x="1018140" y="814945"/>
                  </a:lnTo>
                  <a:lnTo>
                    <a:pt x="1170561" y="814945"/>
                  </a:lnTo>
                  <a:lnTo>
                    <a:pt x="1170561" y="873550"/>
                  </a:lnTo>
                  <a:close/>
                  <a:moveTo>
                    <a:pt x="967333" y="764138"/>
                  </a:moveTo>
                  <a:lnTo>
                    <a:pt x="967333" y="713331"/>
                  </a:lnTo>
                  <a:lnTo>
                    <a:pt x="1221368" y="713331"/>
                  </a:lnTo>
                  <a:lnTo>
                    <a:pt x="1221368" y="764138"/>
                  </a:lnTo>
                  <a:lnTo>
                    <a:pt x="967333" y="764138"/>
                  </a:lnTo>
                  <a:close/>
                  <a:moveTo>
                    <a:pt x="1454165" y="67527"/>
                  </a:moveTo>
                  <a:cubicBezTo>
                    <a:pt x="1493465" y="106850"/>
                    <a:pt x="1460086" y="248246"/>
                    <a:pt x="1302102" y="477691"/>
                  </a:cubicBezTo>
                  <a:cubicBezTo>
                    <a:pt x="1244234" y="369624"/>
                    <a:pt x="1155321" y="281348"/>
                    <a:pt x="1046849" y="224243"/>
                  </a:cubicBezTo>
                  <a:cubicBezTo>
                    <a:pt x="1254241" y="77763"/>
                    <a:pt x="1407728" y="21062"/>
                    <a:pt x="1454165" y="67527"/>
                  </a:cubicBezTo>
                  <a:close/>
                  <a:moveTo>
                    <a:pt x="1000358" y="257824"/>
                  </a:moveTo>
                  <a:cubicBezTo>
                    <a:pt x="1279670" y="387686"/>
                    <a:pt x="1400843" y="719379"/>
                    <a:pt x="1270982" y="998688"/>
                  </a:cubicBezTo>
                  <a:cubicBezTo>
                    <a:pt x="1257010" y="1028715"/>
                    <a:pt x="1240421" y="1057445"/>
                    <a:pt x="1221368" y="1084526"/>
                  </a:cubicBezTo>
                  <a:lnTo>
                    <a:pt x="1221368" y="814945"/>
                  </a:lnTo>
                  <a:lnTo>
                    <a:pt x="1246770" y="814945"/>
                  </a:lnTo>
                  <a:cubicBezTo>
                    <a:pt x="1260793" y="814945"/>
                    <a:pt x="1272172" y="803565"/>
                    <a:pt x="1272172" y="789543"/>
                  </a:cubicBezTo>
                  <a:lnTo>
                    <a:pt x="1272172" y="687929"/>
                  </a:lnTo>
                  <a:cubicBezTo>
                    <a:pt x="1272172" y="673906"/>
                    <a:pt x="1260793" y="662527"/>
                    <a:pt x="1246770" y="662527"/>
                  </a:cubicBezTo>
                  <a:lnTo>
                    <a:pt x="941932" y="662527"/>
                  </a:lnTo>
                  <a:cubicBezTo>
                    <a:pt x="927909" y="662527"/>
                    <a:pt x="916529" y="673906"/>
                    <a:pt x="916529" y="687929"/>
                  </a:cubicBezTo>
                  <a:lnTo>
                    <a:pt x="916529" y="789543"/>
                  </a:lnTo>
                  <a:cubicBezTo>
                    <a:pt x="916529" y="803565"/>
                    <a:pt x="927909" y="814945"/>
                    <a:pt x="941932" y="814945"/>
                  </a:cubicBezTo>
                  <a:lnTo>
                    <a:pt x="967333" y="814945"/>
                  </a:lnTo>
                  <a:lnTo>
                    <a:pt x="967333" y="1284271"/>
                  </a:lnTo>
                  <a:cubicBezTo>
                    <a:pt x="692978" y="1392287"/>
                    <a:pt x="381939" y="1267861"/>
                    <a:pt x="257816" y="1000387"/>
                  </a:cubicBezTo>
                  <a:cubicBezTo>
                    <a:pt x="328057" y="906599"/>
                    <a:pt x="403174" y="816543"/>
                    <a:pt x="482889" y="730654"/>
                  </a:cubicBezTo>
                  <a:cubicBezTo>
                    <a:pt x="562453" y="787938"/>
                    <a:pt x="673389" y="769876"/>
                    <a:pt x="730673" y="690289"/>
                  </a:cubicBezTo>
                  <a:cubicBezTo>
                    <a:pt x="775283" y="628329"/>
                    <a:pt x="775283" y="544804"/>
                    <a:pt x="730673" y="482870"/>
                  </a:cubicBezTo>
                  <a:cubicBezTo>
                    <a:pt x="816591" y="403206"/>
                    <a:pt x="906594" y="328062"/>
                    <a:pt x="1000358" y="257824"/>
                  </a:cubicBezTo>
                  <a:close/>
                  <a:moveTo>
                    <a:pt x="568322" y="568354"/>
                  </a:moveTo>
                  <a:cubicBezTo>
                    <a:pt x="538881" y="597795"/>
                    <a:pt x="509946" y="627644"/>
                    <a:pt x="481493" y="657901"/>
                  </a:cubicBezTo>
                  <a:cubicBezTo>
                    <a:pt x="441890" y="600108"/>
                    <a:pt x="456624" y="521155"/>
                    <a:pt x="514417" y="481525"/>
                  </a:cubicBezTo>
                  <a:cubicBezTo>
                    <a:pt x="557627" y="451905"/>
                    <a:pt x="614608" y="451905"/>
                    <a:pt x="657845" y="481525"/>
                  </a:cubicBezTo>
                  <a:cubicBezTo>
                    <a:pt x="627693" y="509951"/>
                    <a:pt x="597844" y="538910"/>
                    <a:pt x="568322" y="568354"/>
                  </a:cubicBezTo>
                  <a:close/>
                  <a:moveTo>
                    <a:pt x="692978" y="518029"/>
                  </a:moveTo>
                  <a:cubicBezTo>
                    <a:pt x="706188" y="538353"/>
                    <a:pt x="713251" y="562080"/>
                    <a:pt x="713302" y="586315"/>
                  </a:cubicBezTo>
                  <a:cubicBezTo>
                    <a:pt x="713224" y="656428"/>
                    <a:pt x="656399" y="713256"/>
                    <a:pt x="586286" y="713331"/>
                  </a:cubicBezTo>
                  <a:cubicBezTo>
                    <a:pt x="562051" y="713280"/>
                    <a:pt x="538324" y="706217"/>
                    <a:pt x="518000" y="693007"/>
                  </a:cubicBezTo>
                  <a:cubicBezTo>
                    <a:pt x="545665" y="663741"/>
                    <a:pt x="574397" y="634098"/>
                    <a:pt x="604246" y="604094"/>
                  </a:cubicBezTo>
                  <a:cubicBezTo>
                    <a:pt x="634092" y="574096"/>
                    <a:pt x="663662" y="545390"/>
                    <a:pt x="692978" y="518029"/>
                  </a:cubicBezTo>
                  <a:close/>
                  <a:moveTo>
                    <a:pt x="764109" y="205264"/>
                  </a:moveTo>
                  <a:cubicBezTo>
                    <a:pt x="825965" y="205264"/>
                    <a:pt x="887416" y="215551"/>
                    <a:pt x="945896" y="235747"/>
                  </a:cubicBezTo>
                  <a:cubicBezTo>
                    <a:pt x="863895" y="298061"/>
                    <a:pt x="779099" y="369597"/>
                    <a:pt x="695621" y="446342"/>
                  </a:cubicBezTo>
                  <a:cubicBezTo>
                    <a:pt x="618421" y="385882"/>
                    <a:pt x="506824" y="399446"/>
                    <a:pt x="446364" y="476649"/>
                  </a:cubicBezTo>
                  <a:cubicBezTo>
                    <a:pt x="396015" y="540919"/>
                    <a:pt x="396015" y="631255"/>
                    <a:pt x="446337" y="695552"/>
                  </a:cubicBezTo>
                  <a:cubicBezTo>
                    <a:pt x="369619" y="779053"/>
                    <a:pt x="298056" y="863873"/>
                    <a:pt x="235769" y="945877"/>
                  </a:cubicBezTo>
                  <a:cubicBezTo>
                    <a:pt x="135247" y="654243"/>
                    <a:pt x="290157" y="336295"/>
                    <a:pt x="581812" y="235774"/>
                  </a:cubicBezTo>
                  <a:cubicBezTo>
                    <a:pt x="640468" y="215551"/>
                    <a:pt x="702071" y="205237"/>
                    <a:pt x="764109" y="205264"/>
                  </a:cubicBezTo>
                  <a:close/>
                  <a:moveTo>
                    <a:pt x="224211" y="1046902"/>
                  </a:moveTo>
                  <a:cubicBezTo>
                    <a:pt x="281316" y="1155374"/>
                    <a:pt x="369568" y="1244260"/>
                    <a:pt x="477635" y="1302130"/>
                  </a:cubicBezTo>
                  <a:cubicBezTo>
                    <a:pt x="248193" y="1460114"/>
                    <a:pt x="106747" y="1493520"/>
                    <a:pt x="67498" y="1454194"/>
                  </a:cubicBezTo>
                  <a:cubicBezTo>
                    <a:pt x="21084" y="1407783"/>
                    <a:pt x="77758" y="1254422"/>
                    <a:pt x="224211" y="10469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5" name="PA-任意多边形 2413"/>
            <p:cNvSpPr/>
            <p:nvPr>
              <p:custDataLst>
                <p:tags r:id="rId14"/>
              </p:custDataLst>
            </p:nvPr>
          </p:nvSpPr>
          <p:spPr>
            <a:xfrm>
              <a:off x="17907545" y="5744388"/>
              <a:ext cx="53578" cy="104180"/>
            </a:xfrm>
            <a:custGeom>
              <a:avLst/>
              <a:gdLst>
                <a:gd name="connsiteX0" fmla="*/ 27634 w 53578"/>
                <a:gd name="connsiteY0" fmla="*/ 103843 h 104179"/>
                <a:gd name="connsiteX1" fmla="*/ 53036 w 53578"/>
                <a:gd name="connsiteY1" fmla="*/ 78441 h 104179"/>
                <a:gd name="connsiteX2" fmla="*/ 53036 w 53578"/>
                <a:gd name="connsiteY2" fmla="*/ 27634 h 104179"/>
                <a:gd name="connsiteX3" fmla="*/ 27634 w 53578"/>
                <a:gd name="connsiteY3" fmla="*/ 2232 h 104179"/>
                <a:gd name="connsiteX4" fmla="*/ 2232 w 53578"/>
                <a:gd name="connsiteY4" fmla="*/ 27634 h 104179"/>
                <a:gd name="connsiteX5" fmla="*/ 2232 w 53578"/>
                <a:gd name="connsiteY5" fmla="*/ 78441 h 104179"/>
                <a:gd name="connsiteX6" fmla="*/ 27634 w 53578"/>
                <a:gd name="connsiteY6" fmla="*/ 103843 h 104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78" h="104179">
                  <a:moveTo>
                    <a:pt x="27634" y="103843"/>
                  </a:moveTo>
                  <a:cubicBezTo>
                    <a:pt x="41657" y="103843"/>
                    <a:pt x="53036" y="92464"/>
                    <a:pt x="53036" y="78441"/>
                  </a:cubicBezTo>
                  <a:lnTo>
                    <a:pt x="53036" y="27634"/>
                  </a:lnTo>
                  <a:cubicBezTo>
                    <a:pt x="53036" y="13612"/>
                    <a:pt x="41657" y="2232"/>
                    <a:pt x="27634" y="2232"/>
                  </a:cubicBezTo>
                  <a:cubicBezTo>
                    <a:pt x="13612" y="2232"/>
                    <a:pt x="2232" y="13612"/>
                    <a:pt x="2232" y="27634"/>
                  </a:cubicBezTo>
                  <a:lnTo>
                    <a:pt x="2232" y="78441"/>
                  </a:lnTo>
                  <a:cubicBezTo>
                    <a:pt x="2232" y="92464"/>
                    <a:pt x="13612" y="103843"/>
                    <a:pt x="27634" y="103843"/>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256" name="PA-任意多边形 2414"/>
            <p:cNvSpPr/>
            <p:nvPr>
              <p:custDataLst>
                <p:tags r:id="rId15"/>
              </p:custDataLst>
            </p:nvPr>
          </p:nvSpPr>
          <p:spPr>
            <a:xfrm>
              <a:off x="17805931" y="5617372"/>
              <a:ext cx="53578" cy="130969"/>
            </a:xfrm>
            <a:custGeom>
              <a:avLst/>
              <a:gdLst>
                <a:gd name="connsiteX0" fmla="*/ 27634 w 53578"/>
                <a:gd name="connsiteY0" fmla="*/ 129245 h 130968"/>
                <a:gd name="connsiteX1" fmla="*/ 53036 w 53578"/>
                <a:gd name="connsiteY1" fmla="*/ 103843 h 130968"/>
                <a:gd name="connsiteX2" fmla="*/ 53036 w 53578"/>
                <a:gd name="connsiteY2" fmla="*/ 27634 h 130968"/>
                <a:gd name="connsiteX3" fmla="*/ 27634 w 53578"/>
                <a:gd name="connsiteY3" fmla="*/ 2232 h 130968"/>
                <a:gd name="connsiteX4" fmla="*/ 2232 w 53578"/>
                <a:gd name="connsiteY4" fmla="*/ 27634 h 130968"/>
                <a:gd name="connsiteX5" fmla="*/ 2232 w 53578"/>
                <a:gd name="connsiteY5" fmla="*/ 103843 h 130968"/>
                <a:gd name="connsiteX6" fmla="*/ 27634 w 53578"/>
                <a:gd name="connsiteY6" fmla="*/ 129245 h 13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78" h="130968">
                  <a:moveTo>
                    <a:pt x="27634" y="129245"/>
                  </a:moveTo>
                  <a:cubicBezTo>
                    <a:pt x="41657" y="129245"/>
                    <a:pt x="53036" y="117866"/>
                    <a:pt x="53036" y="103843"/>
                  </a:cubicBezTo>
                  <a:lnTo>
                    <a:pt x="53036" y="27634"/>
                  </a:lnTo>
                  <a:cubicBezTo>
                    <a:pt x="53036" y="13612"/>
                    <a:pt x="41657" y="2232"/>
                    <a:pt x="27634" y="2232"/>
                  </a:cubicBezTo>
                  <a:cubicBezTo>
                    <a:pt x="13612" y="2232"/>
                    <a:pt x="2232" y="13612"/>
                    <a:pt x="2232" y="27634"/>
                  </a:cubicBezTo>
                  <a:lnTo>
                    <a:pt x="2232" y="103843"/>
                  </a:lnTo>
                  <a:cubicBezTo>
                    <a:pt x="2232" y="117866"/>
                    <a:pt x="13612" y="129245"/>
                    <a:pt x="27634" y="12924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59" name="icon_3"/>
          <p:cNvGrpSpPr>
            <a:grpSpLocks noChangeAspect="1"/>
          </p:cNvGrpSpPr>
          <p:nvPr>
            <p:custDataLst>
              <p:tags r:id="rId16"/>
            </p:custDataLst>
          </p:nvPr>
        </p:nvGrpSpPr>
        <p:grpSpPr bwMode="auto">
          <a:xfrm>
            <a:off x="981075" y="2305050"/>
            <a:ext cx="355600" cy="355600"/>
            <a:chOff x="3753" y="2073"/>
            <a:chExt cx="186" cy="186"/>
          </a:xfrm>
          <a:solidFill>
            <a:srgbClr val="00633D"/>
          </a:solidFill>
        </p:grpSpPr>
        <p:sp>
          <p:nvSpPr>
            <p:cNvPr id="160" name="PA-任意多边形 3343"/>
            <p:cNvSpPr>
              <a:spLocks noEditPoints="1"/>
            </p:cNvSpPr>
            <p:nvPr>
              <p:custDataLst>
                <p:tags r:id="rId17"/>
              </p:custDataLst>
            </p:nvPr>
          </p:nvSpPr>
          <p:spPr bwMode="auto">
            <a:xfrm>
              <a:off x="3753" y="2073"/>
              <a:ext cx="186" cy="186"/>
            </a:xfrm>
            <a:custGeom>
              <a:avLst/>
              <a:gdLst>
                <a:gd name="T0" fmla="*/ 384 w 480"/>
                <a:gd name="T1" fmla="*/ 96 h 480"/>
                <a:gd name="T2" fmla="*/ 96 w 480"/>
                <a:gd name="T3" fmla="*/ 96 h 480"/>
                <a:gd name="T4" fmla="*/ 96 w 480"/>
                <a:gd name="T5" fmla="*/ 128 h 480"/>
                <a:gd name="T6" fmla="*/ 384 w 480"/>
                <a:gd name="T7" fmla="*/ 128 h 480"/>
                <a:gd name="T8" fmla="*/ 384 w 480"/>
                <a:gd name="T9" fmla="*/ 96 h 480"/>
                <a:gd name="T10" fmla="*/ 384 w 480"/>
                <a:gd name="T11" fmla="*/ 160 h 480"/>
                <a:gd name="T12" fmla="*/ 96 w 480"/>
                <a:gd name="T13" fmla="*/ 160 h 480"/>
                <a:gd name="T14" fmla="*/ 96 w 480"/>
                <a:gd name="T15" fmla="*/ 192 h 480"/>
                <a:gd name="T16" fmla="*/ 336 w 480"/>
                <a:gd name="T17" fmla="*/ 192 h 480"/>
                <a:gd name="T18" fmla="*/ 384 w 480"/>
                <a:gd name="T19" fmla="*/ 192 h 480"/>
                <a:gd name="T20" fmla="*/ 384 w 480"/>
                <a:gd name="T21" fmla="*/ 160 h 480"/>
                <a:gd name="T22" fmla="*/ 448 w 480"/>
                <a:gd name="T23" fmla="*/ 246 h 480"/>
                <a:gd name="T24" fmla="*/ 448 w 480"/>
                <a:gd name="T25" fmla="*/ 0 h 480"/>
                <a:gd name="T26" fmla="*/ 0 w 480"/>
                <a:gd name="T27" fmla="*/ 0 h 480"/>
                <a:gd name="T28" fmla="*/ 0 w 480"/>
                <a:gd name="T29" fmla="*/ 448 h 480"/>
                <a:gd name="T30" fmla="*/ 39 w 480"/>
                <a:gd name="T31" fmla="*/ 448 h 480"/>
                <a:gd name="T32" fmla="*/ 135 w 480"/>
                <a:gd name="T33" fmla="*/ 352 h 480"/>
                <a:gd name="T34" fmla="*/ 193 w 480"/>
                <a:gd name="T35" fmla="*/ 352 h 480"/>
                <a:gd name="T36" fmla="*/ 336 w 480"/>
                <a:gd name="T37" fmla="*/ 480 h 480"/>
                <a:gd name="T38" fmla="*/ 480 w 480"/>
                <a:gd name="T39" fmla="*/ 336 h 480"/>
                <a:gd name="T40" fmla="*/ 448 w 480"/>
                <a:gd name="T41" fmla="*/ 246 h 480"/>
                <a:gd name="T42" fmla="*/ 193 w 480"/>
                <a:gd name="T43" fmla="*/ 320 h 480"/>
                <a:gd name="T44" fmla="*/ 122 w 480"/>
                <a:gd name="T45" fmla="*/ 320 h 480"/>
                <a:gd name="T46" fmla="*/ 32 w 480"/>
                <a:gd name="T47" fmla="*/ 410 h 480"/>
                <a:gd name="T48" fmla="*/ 32 w 480"/>
                <a:gd name="T49" fmla="*/ 32 h 480"/>
                <a:gd name="T50" fmla="*/ 416 w 480"/>
                <a:gd name="T51" fmla="*/ 32 h 480"/>
                <a:gd name="T52" fmla="*/ 416 w 480"/>
                <a:gd name="T53" fmla="*/ 217 h 480"/>
                <a:gd name="T54" fmla="*/ 336 w 480"/>
                <a:gd name="T55" fmla="*/ 192 h 480"/>
                <a:gd name="T56" fmla="*/ 246 w 480"/>
                <a:gd name="T57" fmla="*/ 224 h 480"/>
                <a:gd name="T58" fmla="*/ 96 w 480"/>
                <a:gd name="T59" fmla="*/ 224 h 480"/>
                <a:gd name="T60" fmla="*/ 96 w 480"/>
                <a:gd name="T61" fmla="*/ 256 h 480"/>
                <a:gd name="T62" fmla="*/ 217 w 480"/>
                <a:gd name="T63" fmla="*/ 256 h 480"/>
                <a:gd name="T64" fmla="*/ 193 w 480"/>
                <a:gd name="T65" fmla="*/ 320 h 480"/>
                <a:gd name="T66" fmla="*/ 336 w 480"/>
                <a:gd name="T67" fmla="*/ 447 h 480"/>
                <a:gd name="T68" fmla="*/ 226 w 480"/>
                <a:gd name="T69" fmla="*/ 336 h 480"/>
                <a:gd name="T70" fmla="*/ 336 w 480"/>
                <a:gd name="T71" fmla="*/ 226 h 480"/>
                <a:gd name="T72" fmla="*/ 447 w 480"/>
                <a:gd name="T73" fmla="*/ 336 h 480"/>
                <a:gd name="T74" fmla="*/ 336 w 480"/>
                <a:gd name="T75" fmla="*/ 44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0" h="480">
                  <a:moveTo>
                    <a:pt x="384" y="96"/>
                  </a:moveTo>
                  <a:lnTo>
                    <a:pt x="96" y="96"/>
                  </a:lnTo>
                  <a:lnTo>
                    <a:pt x="96" y="128"/>
                  </a:lnTo>
                  <a:lnTo>
                    <a:pt x="384" y="128"/>
                  </a:lnTo>
                  <a:lnTo>
                    <a:pt x="384" y="96"/>
                  </a:lnTo>
                  <a:close/>
                  <a:moveTo>
                    <a:pt x="384" y="160"/>
                  </a:moveTo>
                  <a:lnTo>
                    <a:pt x="96" y="160"/>
                  </a:lnTo>
                  <a:lnTo>
                    <a:pt x="96" y="192"/>
                  </a:lnTo>
                  <a:lnTo>
                    <a:pt x="336" y="192"/>
                  </a:lnTo>
                  <a:lnTo>
                    <a:pt x="384" y="192"/>
                  </a:lnTo>
                  <a:lnTo>
                    <a:pt x="384" y="160"/>
                  </a:lnTo>
                  <a:close/>
                  <a:moveTo>
                    <a:pt x="448" y="246"/>
                  </a:moveTo>
                  <a:lnTo>
                    <a:pt x="448" y="0"/>
                  </a:lnTo>
                  <a:lnTo>
                    <a:pt x="0" y="0"/>
                  </a:lnTo>
                  <a:lnTo>
                    <a:pt x="0" y="448"/>
                  </a:lnTo>
                  <a:lnTo>
                    <a:pt x="39" y="448"/>
                  </a:lnTo>
                  <a:lnTo>
                    <a:pt x="135" y="352"/>
                  </a:lnTo>
                  <a:lnTo>
                    <a:pt x="193" y="352"/>
                  </a:lnTo>
                  <a:cubicBezTo>
                    <a:pt x="201" y="424"/>
                    <a:pt x="262" y="480"/>
                    <a:pt x="336" y="480"/>
                  </a:cubicBezTo>
                  <a:cubicBezTo>
                    <a:pt x="416" y="480"/>
                    <a:pt x="480" y="416"/>
                    <a:pt x="480" y="336"/>
                  </a:cubicBezTo>
                  <a:cubicBezTo>
                    <a:pt x="480" y="302"/>
                    <a:pt x="468" y="271"/>
                    <a:pt x="448" y="246"/>
                  </a:cubicBezTo>
                  <a:close/>
                  <a:moveTo>
                    <a:pt x="193" y="320"/>
                  </a:moveTo>
                  <a:lnTo>
                    <a:pt x="122" y="320"/>
                  </a:lnTo>
                  <a:lnTo>
                    <a:pt x="32" y="410"/>
                  </a:lnTo>
                  <a:lnTo>
                    <a:pt x="32" y="32"/>
                  </a:lnTo>
                  <a:lnTo>
                    <a:pt x="416" y="32"/>
                  </a:lnTo>
                  <a:lnTo>
                    <a:pt x="416" y="217"/>
                  </a:lnTo>
                  <a:cubicBezTo>
                    <a:pt x="394" y="201"/>
                    <a:pt x="366" y="192"/>
                    <a:pt x="336" y="192"/>
                  </a:cubicBezTo>
                  <a:cubicBezTo>
                    <a:pt x="302" y="192"/>
                    <a:pt x="271" y="204"/>
                    <a:pt x="246" y="224"/>
                  </a:cubicBezTo>
                  <a:lnTo>
                    <a:pt x="96" y="224"/>
                  </a:lnTo>
                  <a:lnTo>
                    <a:pt x="96" y="256"/>
                  </a:lnTo>
                  <a:lnTo>
                    <a:pt x="217" y="256"/>
                  </a:lnTo>
                  <a:cubicBezTo>
                    <a:pt x="204" y="275"/>
                    <a:pt x="196" y="297"/>
                    <a:pt x="193" y="320"/>
                  </a:cubicBezTo>
                  <a:close/>
                  <a:moveTo>
                    <a:pt x="336" y="447"/>
                  </a:moveTo>
                  <a:cubicBezTo>
                    <a:pt x="276" y="446"/>
                    <a:pt x="226" y="397"/>
                    <a:pt x="226" y="336"/>
                  </a:cubicBezTo>
                  <a:cubicBezTo>
                    <a:pt x="226" y="276"/>
                    <a:pt x="276" y="226"/>
                    <a:pt x="336" y="226"/>
                  </a:cubicBezTo>
                  <a:cubicBezTo>
                    <a:pt x="397" y="226"/>
                    <a:pt x="446" y="276"/>
                    <a:pt x="447" y="336"/>
                  </a:cubicBezTo>
                  <a:cubicBezTo>
                    <a:pt x="446" y="397"/>
                    <a:pt x="397" y="446"/>
                    <a:pt x="336" y="447"/>
                  </a:cubicBezTo>
                  <a:close/>
                </a:path>
              </a:pathLst>
            </a:custGeom>
            <a:grpFill/>
            <a:ln w="0">
              <a:noFill/>
              <a:prstDash val="solid"/>
              <a:round/>
            </a:ln>
            <a:extLst>
              <a:ext uri="{91240B29-F687-4F45-9708-019B960494DF}">
                <a14:hiddenLine xmlns:a14="http://schemas.microsoft.com/office/drawing/2010/main" w="0">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solidFill>
                  <a:srgbClr val="878787"/>
                </a:solidFill>
              </a:endParaRPr>
            </a:p>
          </p:txBody>
        </p:sp>
        <p:sp>
          <p:nvSpPr>
            <p:cNvPr id="161" name="PA-任意多边形 3344"/>
            <p:cNvSpPr/>
            <p:nvPr>
              <p:custDataLst>
                <p:tags r:id="rId18"/>
              </p:custDataLst>
            </p:nvPr>
          </p:nvSpPr>
          <p:spPr bwMode="auto">
            <a:xfrm>
              <a:off x="3852" y="2172"/>
              <a:ext cx="62" cy="62"/>
            </a:xfrm>
            <a:custGeom>
              <a:avLst/>
              <a:gdLst>
                <a:gd name="T0" fmla="*/ 62 w 62"/>
                <a:gd name="T1" fmla="*/ 25 h 62"/>
                <a:gd name="T2" fmla="*/ 38 w 62"/>
                <a:gd name="T3" fmla="*/ 25 h 62"/>
                <a:gd name="T4" fmla="*/ 38 w 62"/>
                <a:gd name="T5" fmla="*/ 0 h 62"/>
                <a:gd name="T6" fmla="*/ 25 w 62"/>
                <a:gd name="T7" fmla="*/ 0 h 62"/>
                <a:gd name="T8" fmla="*/ 25 w 62"/>
                <a:gd name="T9" fmla="*/ 25 h 62"/>
                <a:gd name="T10" fmla="*/ 0 w 62"/>
                <a:gd name="T11" fmla="*/ 25 h 62"/>
                <a:gd name="T12" fmla="*/ 0 w 62"/>
                <a:gd name="T13" fmla="*/ 38 h 62"/>
                <a:gd name="T14" fmla="*/ 25 w 62"/>
                <a:gd name="T15" fmla="*/ 38 h 62"/>
                <a:gd name="T16" fmla="*/ 25 w 62"/>
                <a:gd name="T17" fmla="*/ 62 h 62"/>
                <a:gd name="T18" fmla="*/ 38 w 62"/>
                <a:gd name="T19" fmla="*/ 62 h 62"/>
                <a:gd name="T20" fmla="*/ 38 w 62"/>
                <a:gd name="T21" fmla="*/ 38 h 62"/>
                <a:gd name="T22" fmla="*/ 62 w 62"/>
                <a:gd name="T23" fmla="*/ 38 h 62"/>
                <a:gd name="T24" fmla="*/ 62 w 62"/>
                <a:gd name="T25" fmla="*/ 2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2">
                  <a:moveTo>
                    <a:pt x="62" y="25"/>
                  </a:moveTo>
                  <a:lnTo>
                    <a:pt x="38" y="25"/>
                  </a:lnTo>
                  <a:lnTo>
                    <a:pt x="38" y="0"/>
                  </a:lnTo>
                  <a:lnTo>
                    <a:pt x="25" y="0"/>
                  </a:lnTo>
                  <a:lnTo>
                    <a:pt x="25" y="25"/>
                  </a:lnTo>
                  <a:lnTo>
                    <a:pt x="0" y="25"/>
                  </a:lnTo>
                  <a:lnTo>
                    <a:pt x="0" y="38"/>
                  </a:lnTo>
                  <a:lnTo>
                    <a:pt x="25" y="38"/>
                  </a:lnTo>
                  <a:lnTo>
                    <a:pt x="25" y="62"/>
                  </a:lnTo>
                  <a:lnTo>
                    <a:pt x="38" y="62"/>
                  </a:lnTo>
                  <a:lnTo>
                    <a:pt x="38" y="38"/>
                  </a:lnTo>
                  <a:lnTo>
                    <a:pt x="62" y="38"/>
                  </a:lnTo>
                  <a:lnTo>
                    <a:pt x="62" y="25"/>
                  </a:lnTo>
                  <a:close/>
                </a:path>
              </a:pathLst>
            </a:custGeom>
            <a:grpFill/>
            <a:ln>
              <a:noFill/>
            </a:ln>
            <a:extLst>
              <a:ext uri="{91240B29-F687-4F45-9708-019B960494DF}">
                <a14:hiddenLine xmlns:a14="http://schemas.microsoft.com/office/drawing/2010/main" w="9525">
                  <a:solidFill>
                    <a:srgbClr val="878787"/>
                  </a:solidFill>
                  <a:prstDash val="solid"/>
                  <a:round/>
                  <a:headEnd type="none" w="med" len="med"/>
                  <a:tailEnd type="none" w="med" len="me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solidFill>
                  <a:srgbClr val="878787"/>
                </a:solidFill>
              </a:endParaRPr>
            </a:p>
          </p:txBody>
        </p:sp>
      </p:grpSp>
      <p:grpSp>
        <p:nvGrpSpPr>
          <p:cNvPr id="111" name="icon_4"/>
          <p:cNvGrpSpPr>
            <a:grpSpLocks noChangeAspect="1"/>
          </p:cNvGrpSpPr>
          <p:nvPr>
            <p:custDataLst>
              <p:tags r:id="rId19"/>
            </p:custDataLst>
          </p:nvPr>
        </p:nvGrpSpPr>
        <p:grpSpPr>
          <a:xfrm>
            <a:off x="987425" y="3005455"/>
            <a:ext cx="355600" cy="355600"/>
            <a:chOff x="1375963" y="6117378"/>
            <a:chExt cx="1431727" cy="1431727"/>
          </a:xfrm>
          <a:solidFill>
            <a:srgbClr val="00633D"/>
          </a:solidFill>
        </p:grpSpPr>
        <p:sp>
          <p:nvSpPr>
            <p:cNvPr id="123" name="PA-任意多边形 5102"/>
            <p:cNvSpPr/>
            <p:nvPr>
              <p:custDataLst>
                <p:tags r:id="rId20"/>
              </p:custDataLst>
            </p:nvPr>
          </p:nvSpPr>
          <p:spPr>
            <a:xfrm>
              <a:off x="1647309" y="6635051"/>
              <a:ext cx="50602" cy="127992"/>
            </a:xfrm>
            <a:custGeom>
              <a:avLst/>
              <a:gdLst>
                <a:gd name="connsiteX0" fmla="*/ 698 w 50601"/>
                <a:gd name="connsiteY0" fmla="*/ 698 h 127992"/>
                <a:gd name="connsiteX1" fmla="*/ 51499 w 50601"/>
                <a:gd name="connsiteY1" fmla="*/ 698 h 127992"/>
                <a:gd name="connsiteX2" fmla="*/ 51499 w 50601"/>
                <a:gd name="connsiteY2" fmla="*/ 127699 h 127992"/>
                <a:gd name="connsiteX3" fmla="*/ 698 w 50601"/>
                <a:gd name="connsiteY3" fmla="*/ 127699 h 127992"/>
              </a:gdLst>
              <a:ahLst/>
              <a:cxnLst>
                <a:cxn ang="0">
                  <a:pos x="connsiteX0" y="connsiteY0"/>
                </a:cxn>
                <a:cxn ang="0">
                  <a:pos x="connsiteX1" y="connsiteY1"/>
                </a:cxn>
                <a:cxn ang="0">
                  <a:pos x="connsiteX2" y="connsiteY2"/>
                </a:cxn>
                <a:cxn ang="0">
                  <a:pos x="connsiteX3" y="connsiteY3"/>
                </a:cxn>
              </a:cxnLst>
              <a:rect l="l" t="t" r="r" b="b"/>
              <a:pathLst>
                <a:path w="50601" h="127992">
                  <a:moveTo>
                    <a:pt x="698" y="698"/>
                  </a:moveTo>
                  <a:lnTo>
                    <a:pt x="51499" y="698"/>
                  </a:lnTo>
                  <a:lnTo>
                    <a:pt x="51499" y="127699"/>
                  </a:lnTo>
                  <a:lnTo>
                    <a:pt x="698" y="1276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4" name="PA-任意多边形 5103"/>
            <p:cNvSpPr/>
            <p:nvPr>
              <p:custDataLst>
                <p:tags r:id="rId21"/>
              </p:custDataLst>
            </p:nvPr>
          </p:nvSpPr>
          <p:spPr>
            <a:xfrm>
              <a:off x="1748908" y="6558851"/>
              <a:ext cx="50602" cy="202406"/>
            </a:xfrm>
            <a:custGeom>
              <a:avLst/>
              <a:gdLst>
                <a:gd name="connsiteX0" fmla="*/ 698 w 50601"/>
                <a:gd name="connsiteY0" fmla="*/ 698 h 202406"/>
                <a:gd name="connsiteX1" fmla="*/ 51499 w 50601"/>
                <a:gd name="connsiteY1" fmla="*/ 698 h 202406"/>
                <a:gd name="connsiteX2" fmla="*/ 51499 w 50601"/>
                <a:gd name="connsiteY2" fmla="*/ 203899 h 202406"/>
                <a:gd name="connsiteX3" fmla="*/ 698 w 50601"/>
                <a:gd name="connsiteY3" fmla="*/ 203899 h 202406"/>
              </a:gdLst>
              <a:ahLst/>
              <a:cxnLst>
                <a:cxn ang="0">
                  <a:pos x="connsiteX0" y="connsiteY0"/>
                </a:cxn>
                <a:cxn ang="0">
                  <a:pos x="connsiteX1" y="connsiteY1"/>
                </a:cxn>
                <a:cxn ang="0">
                  <a:pos x="connsiteX2" y="connsiteY2"/>
                </a:cxn>
                <a:cxn ang="0">
                  <a:pos x="connsiteX3" y="connsiteY3"/>
                </a:cxn>
              </a:cxnLst>
              <a:rect l="l" t="t" r="r" b="b"/>
              <a:pathLst>
                <a:path w="50601" h="202406">
                  <a:moveTo>
                    <a:pt x="698" y="698"/>
                  </a:moveTo>
                  <a:lnTo>
                    <a:pt x="51499" y="698"/>
                  </a:lnTo>
                  <a:lnTo>
                    <a:pt x="51499" y="203899"/>
                  </a:lnTo>
                  <a:lnTo>
                    <a:pt x="698" y="2038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5" name="PA-任意多边形 5104"/>
            <p:cNvSpPr/>
            <p:nvPr>
              <p:custDataLst>
                <p:tags r:id="rId22"/>
              </p:custDataLst>
            </p:nvPr>
          </p:nvSpPr>
          <p:spPr>
            <a:xfrm>
              <a:off x="1850507" y="6482651"/>
              <a:ext cx="50602" cy="279797"/>
            </a:xfrm>
            <a:custGeom>
              <a:avLst/>
              <a:gdLst>
                <a:gd name="connsiteX0" fmla="*/ 698 w 50601"/>
                <a:gd name="connsiteY0" fmla="*/ 698 h 279796"/>
                <a:gd name="connsiteX1" fmla="*/ 51499 w 50601"/>
                <a:gd name="connsiteY1" fmla="*/ 698 h 279796"/>
                <a:gd name="connsiteX2" fmla="*/ 51499 w 50601"/>
                <a:gd name="connsiteY2" fmla="*/ 280099 h 279796"/>
                <a:gd name="connsiteX3" fmla="*/ 698 w 50601"/>
                <a:gd name="connsiteY3" fmla="*/ 280099 h 279796"/>
              </a:gdLst>
              <a:ahLst/>
              <a:cxnLst>
                <a:cxn ang="0">
                  <a:pos x="connsiteX0" y="connsiteY0"/>
                </a:cxn>
                <a:cxn ang="0">
                  <a:pos x="connsiteX1" y="connsiteY1"/>
                </a:cxn>
                <a:cxn ang="0">
                  <a:pos x="connsiteX2" y="connsiteY2"/>
                </a:cxn>
                <a:cxn ang="0">
                  <a:pos x="connsiteX3" y="connsiteY3"/>
                </a:cxn>
              </a:cxnLst>
              <a:rect l="l" t="t" r="r" b="b"/>
              <a:pathLst>
                <a:path w="50601" h="279796">
                  <a:moveTo>
                    <a:pt x="698" y="698"/>
                  </a:moveTo>
                  <a:lnTo>
                    <a:pt x="51499" y="698"/>
                  </a:lnTo>
                  <a:lnTo>
                    <a:pt x="51499" y="280099"/>
                  </a:lnTo>
                  <a:lnTo>
                    <a:pt x="698" y="2800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6" name="PA-任意多边形 5105"/>
            <p:cNvSpPr/>
            <p:nvPr>
              <p:custDataLst>
                <p:tags r:id="rId23"/>
              </p:custDataLst>
            </p:nvPr>
          </p:nvSpPr>
          <p:spPr>
            <a:xfrm>
              <a:off x="1952109" y="6406451"/>
              <a:ext cx="50602" cy="354211"/>
            </a:xfrm>
            <a:custGeom>
              <a:avLst/>
              <a:gdLst>
                <a:gd name="connsiteX0" fmla="*/ 698 w 50601"/>
                <a:gd name="connsiteY0" fmla="*/ 698 h 354210"/>
                <a:gd name="connsiteX1" fmla="*/ 51499 w 50601"/>
                <a:gd name="connsiteY1" fmla="*/ 698 h 354210"/>
                <a:gd name="connsiteX2" fmla="*/ 51499 w 50601"/>
                <a:gd name="connsiteY2" fmla="*/ 356299 h 354210"/>
                <a:gd name="connsiteX3" fmla="*/ 698 w 50601"/>
                <a:gd name="connsiteY3" fmla="*/ 356299 h 354210"/>
              </a:gdLst>
              <a:ahLst/>
              <a:cxnLst>
                <a:cxn ang="0">
                  <a:pos x="connsiteX0" y="connsiteY0"/>
                </a:cxn>
                <a:cxn ang="0">
                  <a:pos x="connsiteX1" y="connsiteY1"/>
                </a:cxn>
                <a:cxn ang="0">
                  <a:pos x="connsiteX2" y="connsiteY2"/>
                </a:cxn>
                <a:cxn ang="0">
                  <a:pos x="connsiteX3" y="connsiteY3"/>
                </a:cxn>
              </a:cxnLst>
              <a:rect l="l" t="t" r="r" b="b"/>
              <a:pathLst>
                <a:path w="50601" h="354210">
                  <a:moveTo>
                    <a:pt x="698" y="698"/>
                  </a:moveTo>
                  <a:lnTo>
                    <a:pt x="51499" y="698"/>
                  </a:lnTo>
                  <a:lnTo>
                    <a:pt x="51499" y="356299"/>
                  </a:lnTo>
                  <a:lnTo>
                    <a:pt x="698" y="3562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7" name="PA-任意多边形 5106"/>
            <p:cNvSpPr/>
            <p:nvPr>
              <p:custDataLst>
                <p:tags r:id="rId24"/>
              </p:custDataLst>
            </p:nvPr>
          </p:nvSpPr>
          <p:spPr>
            <a:xfrm>
              <a:off x="1375963" y="6117378"/>
              <a:ext cx="1431727" cy="1431727"/>
            </a:xfrm>
            <a:custGeom>
              <a:avLst/>
              <a:gdLst>
                <a:gd name="connsiteX0" fmla="*/ 129762 w 1431726"/>
                <a:gd name="connsiteY0" fmla="*/ 786058 h 1431726"/>
                <a:gd name="connsiteX1" fmla="*/ 723437 w 1431726"/>
                <a:gd name="connsiteY1" fmla="*/ 835615 h 1431726"/>
                <a:gd name="connsiteX2" fmla="*/ 869006 w 1431726"/>
                <a:gd name="connsiteY2" fmla="*/ 981184 h 1431726"/>
                <a:gd name="connsiteX3" fmla="*/ 890595 w 1431726"/>
                <a:gd name="connsiteY3" fmla="*/ 1067418 h 1431726"/>
                <a:gd name="connsiteX4" fmla="*/ 1247464 w 1431726"/>
                <a:gd name="connsiteY4" fmla="*/ 1424284 h 1431726"/>
                <a:gd name="connsiteX5" fmla="*/ 1283379 w 1431726"/>
                <a:gd name="connsiteY5" fmla="*/ 1424284 h 1431726"/>
                <a:gd name="connsiteX6" fmla="*/ 1424427 w 1431726"/>
                <a:gd name="connsiteY6" fmla="*/ 1283263 h 1431726"/>
                <a:gd name="connsiteX7" fmla="*/ 1424427 w 1431726"/>
                <a:gd name="connsiteY7" fmla="*/ 1247348 h 1431726"/>
                <a:gd name="connsiteX8" fmla="*/ 1067531 w 1431726"/>
                <a:gd name="connsiteY8" fmla="*/ 890452 h 1431726"/>
                <a:gd name="connsiteX9" fmla="*/ 974108 w 1431726"/>
                <a:gd name="connsiteY9" fmla="*/ 870994 h 1431726"/>
                <a:gd name="connsiteX10" fmla="*/ 831867 w 1431726"/>
                <a:gd name="connsiteY10" fmla="*/ 728753 h 1431726"/>
                <a:gd name="connsiteX11" fmla="*/ 911648 w 1431726"/>
                <a:gd name="connsiteY11" fmla="*/ 548031 h 1431726"/>
                <a:gd name="connsiteX12" fmla="*/ 927448 w 1431726"/>
                <a:gd name="connsiteY12" fmla="*/ 517551 h 1431726"/>
                <a:gd name="connsiteX13" fmla="*/ 981830 w 1431726"/>
                <a:gd name="connsiteY13" fmla="*/ 630149 h 1431726"/>
                <a:gd name="connsiteX14" fmla="*/ 1004690 w 1431726"/>
                <a:gd name="connsiteY14" fmla="*/ 644499 h 1431726"/>
                <a:gd name="connsiteX15" fmla="*/ 1007229 w 1431726"/>
                <a:gd name="connsiteY15" fmla="*/ 644499 h 1431726"/>
                <a:gd name="connsiteX16" fmla="*/ 1029276 w 1431726"/>
                <a:gd name="connsiteY16" fmla="*/ 625398 h 1431726"/>
                <a:gd name="connsiteX17" fmla="*/ 1068873 w 1431726"/>
                <a:gd name="connsiteY17" fmla="*/ 467030 h 1431726"/>
                <a:gd name="connsiteX18" fmla="*/ 1050383 w 1431726"/>
                <a:gd name="connsiteY18" fmla="*/ 436220 h 1431726"/>
                <a:gd name="connsiteX19" fmla="*/ 1019572 w 1431726"/>
                <a:gd name="connsiteY19" fmla="*/ 454710 h 1431726"/>
                <a:gd name="connsiteX20" fmla="*/ 1019572 w 1431726"/>
                <a:gd name="connsiteY20" fmla="*/ 454710 h 1431726"/>
                <a:gd name="connsiteX21" fmla="*/ 997016 w 1431726"/>
                <a:gd name="connsiteY21" fmla="*/ 545034 h 1431726"/>
                <a:gd name="connsiteX22" fmla="*/ 951016 w 1431726"/>
                <a:gd name="connsiteY22" fmla="*/ 449835 h 1431726"/>
                <a:gd name="connsiteX23" fmla="*/ 928510 w 1431726"/>
                <a:gd name="connsiteY23" fmla="*/ 435485 h 1431726"/>
                <a:gd name="connsiteX24" fmla="*/ 919977 w 1431726"/>
                <a:gd name="connsiteY24" fmla="*/ 437187 h 1431726"/>
                <a:gd name="connsiteX25" fmla="*/ 786168 w 1431726"/>
                <a:gd name="connsiteY25" fmla="*/ 129848 h 1431726"/>
                <a:gd name="connsiteX26" fmla="*/ 129833 w 1431726"/>
                <a:gd name="connsiteY26" fmla="*/ 143615 h 1431726"/>
                <a:gd name="connsiteX27" fmla="*/ 129762 w 1431726"/>
                <a:gd name="connsiteY27" fmla="*/ 786058 h 1431726"/>
                <a:gd name="connsiteX28" fmla="*/ 1005758 w 1431726"/>
                <a:gd name="connsiteY28" fmla="*/ 915750 h 1431726"/>
                <a:gd name="connsiteX29" fmla="*/ 1031538 w 1431726"/>
                <a:gd name="connsiteY29" fmla="*/ 926367 h 1431726"/>
                <a:gd name="connsiteX30" fmla="*/ 1370554 w 1431726"/>
                <a:gd name="connsiteY30" fmla="*/ 1265306 h 1431726"/>
                <a:gd name="connsiteX31" fmla="*/ 1265425 w 1431726"/>
                <a:gd name="connsiteY31" fmla="*/ 1370411 h 1431726"/>
                <a:gd name="connsiteX32" fmla="*/ 926534 w 1431726"/>
                <a:gd name="connsiteY32" fmla="*/ 1031497 h 1431726"/>
                <a:gd name="connsiteX33" fmla="*/ 926713 w 1431726"/>
                <a:gd name="connsiteY33" fmla="*/ 979502 h 1431726"/>
                <a:gd name="connsiteX34" fmla="*/ 979645 w 1431726"/>
                <a:gd name="connsiteY34" fmla="*/ 926594 h 1431726"/>
                <a:gd name="connsiteX35" fmla="*/ 1005758 w 1431726"/>
                <a:gd name="connsiteY35" fmla="*/ 915750 h 1431726"/>
                <a:gd name="connsiteX36" fmla="*/ 932758 w 1431726"/>
                <a:gd name="connsiteY36" fmla="*/ 901552 h 1431726"/>
                <a:gd name="connsiteX37" fmla="*/ 896944 w 1431726"/>
                <a:gd name="connsiteY37" fmla="*/ 937366 h 1431726"/>
                <a:gd name="connsiteX38" fmla="*/ 763466 w 1431726"/>
                <a:gd name="connsiteY38" fmla="*/ 803837 h 1431726"/>
                <a:gd name="connsiteX39" fmla="*/ 784751 w 1431726"/>
                <a:gd name="connsiteY39" fmla="*/ 784609 h 1431726"/>
                <a:gd name="connsiteX40" fmla="*/ 799533 w 1431726"/>
                <a:gd name="connsiteY40" fmla="*/ 768252 h 1431726"/>
                <a:gd name="connsiteX41" fmla="*/ 932758 w 1431726"/>
                <a:gd name="connsiteY41" fmla="*/ 901552 h 1431726"/>
                <a:gd name="connsiteX42" fmla="*/ 750286 w 1431726"/>
                <a:gd name="connsiteY42" fmla="*/ 165534 h 1431726"/>
                <a:gd name="connsiteX43" fmla="*/ 753206 w 1431726"/>
                <a:gd name="connsiteY43" fmla="*/ 750140 h 1431726"/>
                <a:gd name="connsiteX44" fmla="*/ 168600 w 1431726"/>
                <a:gd name="connsiteY44" fmla="*/ 753060 h 1431726"/>
                <a:gd name="connsiteX45" fmla="*/ 165653 w 1431726"/>
                <a:gd name="connsiteY45" fmla="*/ 168457 h 1431726"/>
                <a:gd name="connsiteX46" fmla="*/ 167100 w 1431726"/>
                <a:gd name="connsiteY46" fmla="*/ 167011 h 1431726"/>
                <a:gd name="connsiteX47" fmla="*/ 750286 w 1431726"/>
                <a:gd name="connsiteY47" fmla="*/ 165534 h 143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31726" h="1431726">
                  <a:moveTo>
                    <a:pt x="129762" y="786058"/>
                  </a:moveTo>
                  <a:cubicBezTo>
                    <a:pt x="289249" y="944783"/>
                    <a:pt x="539846" y="965712"/>
                    <a:pt x="723437" y="835615"/>
                  </a:cubicBezTo>
                  <a:lnTo>
                    <a:pt x="869006" y="981184"/>
                  </a:lnTo>
                  <a:cubicBezTo>
                    <a:pt x="859889" y="1011714"/>
                    <a:pt x="868167" y="1044784"/>
                    <a:pt x="890595" y="1067418"/>
                  </a:cubicBezTo>
                  <a:lnTo>
                    <a:pt x="1247464" y="1424284"/>
                  </a:lnTo>
                  <a:cubicBezTo>
                    <a:pt x="1257370" y="1434190"/>
                    <a:pt x="1273473" y="1434190"/>
                    <a:pt x="1283379" y="1424284"/>
                  </a:cubicBezTo>
                  <a:lnTo>
                    <a:pt x="1424427" y="1283263"/>
                  </a:lnTo>
                  <a:cubicBezTo>
                    <a:pt x="1434333" y="1273357"/>
                    <a:pt x="1434333" y="1257254"/>
                    <a:pt x="1424427" y="1247348"/>
                  </a:cubicBezTo>
                  <a:lnTo>
                    <a:pt x="1067531" y="890452"/>
                  </a:lnTo>
                  <a:cubicBezTo>
                    <a:pt x="1042968" y="866068"/>
                    <a:pt x="1006368" y="858448"/>
                    <a:pt x="974108" y="870994"/>
                  </a:cubicBezTo>
                  <a:lnTo>
                    <a:pt x="831867" y="728753"/>
                  </a:lnTo>
                  <a:cubicBezTo>
                    <a:pt x="871161" y="674955"/>
                    <a:pt x="898364" y="613310"/>
                    <a:pt x="911648" y="548031"/>
                  </a:cubicBezTo>
                  <a:lnTo>
                    <a:pt x="927448" y="517551"/>
                  </a:lnTo>
                  <a:lnTo>
                    <a:pt x="981830" y="630149"/>
                  </a:lnTo>
                  <a:cubicBezTo>
                    <a:pt x="986071" y="638912"/>
                    <a:pt x="994935" y="644499"/>
                    <a:pt x="1004690" y="644499"/>
                  </a:cubicBezTo>
                  <a:cubicBezTo>
                    <a:pt x="1005580" y="644499"/>
                    <a:pt x="1006443" y="644499"/>
                    <a:pt x="1007229" y="644499"/>
                  </a:cubicBezTo>
                  <a:cubicBezTo>
                    <a:pt x="1017870" y="643406"/>
                    <a:pt x="1026686" y="635763"/>
                    <a:pt x="1029276" y="625398"/>
                  </a:cubicBezTo>
                  <a:lnTo>
                    <a:pt x="1068873" y="467030"/>
                  </a:lnTo>
                  <a:cubicBezTo>
                    <a:pt x="1072275" y="453415"/>
                    <a:pt x="1063998" y="439625"/>
                    <a:pt x="1050383" y="436220"/>
                  </a:cubicBezTo>
                  <a:cubicBezTo>
                    <a:pt x="1036768" y="432815"/>
                    <a:pt x="1022978" y="441095"/>
                    <a:pt x="1019572" y="454710"/>
                  </a:cubicBezTo>
                  <a:lnTo>
                    <a:pt x="1019572" y="454710"/>
                  </a:lnTo>
                  <a:lnTo>
                    <a:pt x="997016" y="545034"/>
                  </a:lnTo>
                  <a:lnTo>
                    <a:pt x="951016" y="449835"/>
                  </a:lnTo>
                  <a:cubicBezTo>
                    <a:pt x="946825" y="441173"/>
                    <a:pt x="938113" y="435610"/>
                    <a:pt x="928510" y="435485"/>
                  </a:cubicBezTo>
                  <a:cubicBezTo>
                    <a:pt x="925590" y="435562"/>
                    <a:pt x="922694" y="436145"/>
                    <a:pt x="919977" y="437187"/>
                  </a:cubicBezTo>
                  <a:cubicBezTo>
                    <a:pt x="915735" y="321542"/>
                    <a:pt x="867931" y="211763"/>
                    <a:pt x="786168" y="129848"/>
                  </a:cubicBezTo>
                  <a:cubicBezTo>
                    <a:pt x="601130" y="-47597"/>
                    <a:pt x="307278" y="-41423"/>
                    <a:pt x="129833" y="143615"/>
                  </a:cubicBezTo>
                  <a:cubicBezTo>
                    <a:pt x="-42322" y="323143"/>
                    <a:pt x="-42349" y="606479"/>
                    <a:pt x="129762" y="786058"/>
                  </a:cubicBezTo>
                  <a:close/>
                  <a:moveTo>
                    <a:pt x="1005758" y="915750"/>
                  </a:moveTo>
                  <a:cubicBezTo>
                    <a:pt x="1015411" y="915723"/>
                    <a:pt x="1024707" y="919533"/>
                    <a:pt x="1031538" y="926367"/>
                  </a:cubicBezTo>
                  <a:lnTo>
                    <a:pt x="1370554" y="1265306"/>
                  </a:lnTo>
                  <a:lnTo>
                    <a:pt x="1265425" y="1370411"/>
                  </a:lnTo>
                  <a:lnTo>
                    <a:pt x="926534" y="1031497"/>
                  </a:lnTo>
                  <a:cubicBezTo>
                    <a:pt x="912258" y="1017069"/>
                    <a:pt x="912336" y="993828"/>
                    <a:pt x="926713" y="979502"/>
                  </a:cubicBezTo>
                  <a:lnTo>
                    <a:pt x="979645" y="926594"/>
                  </a:lnTo>
                  <a:cubicBezTo>
                    <a:pt x="986556" y="919661"/>
                    <a:pt x="995953" y="915750"/>
                    <a:pt x="1005758" y="915750"/>
                  </a:cubicBezTo>
                  <a:close/>
                  <a:moveTo>
                    <a:pt x="932758" y="901552"/>
                  </a:moveTo>
                  <a:lnTo>
                    <a:pt x="896944" y="937366"/>
                  </a:lnTo>
                  <a:lnTo>
                    <a:pt x="763466" y="803837"/>
                  </a:lnTo>
                  <a:cubicBezTo>
                    <a:pt x="770628" y="797512"/>
                    <a:pt x="777917" y="791443"/>
                    <a:pt x="784751" y="784609"/>
                  </a:cubicBezTo>
                  <a:cubicBezTo>
                    <a:pt x="790008" y="779352"/>
                    <a:pt x="794580" y="773688"/>
                    <a:pt x="799533" y="768252"/>
                  </a:cubicBezTo>
                  <a:lnTo>
                    <a:pt x="932758" y="901552"/>
                  </a:lnTo>
                  <a:close/>
                  <a:moveTo>
                    <a:pt x="750286" y="165534"/>
                  </a:moveTo>
                  <a:cubicBezTo>
                    <a:pt x="912541" y="326164"/>
                    <a:pt x="913836" y="587885"/>
                    <a:pt x="753206" y="750140"/>
                  </a:cubicBezTo>
                  <a:cubicBezTo>
                    <a:pt x="592576" y="912395"/>
                    <a:pt x="330855" y="913690"/>
                    <a:pt x="168600" y="753060"/>
                  </a:cubicBezTo>
                  <a:cubicBezTo>
                    <a:pt x="6345" y="592430"/>
                    <a:pt x="5050" y="330713"/>
                    <a:pt x="165653" y="168457"/>
                  </a:cubicBezTo>
                  <a:cubicBezTo>
                    <a:pt x="166135" y="167975"/>
                    <a:pt x="166618" y="167493"/>
                    <a:pt x="167100" y="167011"/>
                  </a:cubicBezTo>
                  <a:cubicBezTo>
                    <a:pt x="327858" y="5845"/>
                    <a:pt x="588715" y="5184"/>
                    <a:pt x="750286" y="165534"/>
                  </a:cubicBez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28" name="PA-任意多边形 5107"/>
            <p:cNvSpPr/>
            <p:nvPr>
              <p:custDataLst>
                <p:tags r:id="rId25"/>
              </p:custDataLst>
            </p:nvPr>
          </p:nvSpPr>
          <p:spPr>
            <a:xfrm>
              <a:off x="1494787" y="6248959"/>
              <a:ext cx="687586" cy="687586"/>
            </a:xfrm>
            <a:custGeom>
              <a:avLst/>
              <a:gdLst>
                <a:gd name="connsiteX0" fmla="*/ 100755 w 687585"/>
                <a:gd name="connsiteY0" fmla="*/ 588861 h 687585"/>
                <a:gd name="connsiteX1" fmla="*/ 342716 w 687585"/>
                <a:gd name="connsiteY1" fmla="*/ 688810 h 687585"/>
                <a:gd name="connsiteX2" fmla="*/ 688843 w 687585"/>
                <a:gd name="connsiteY2" fmla="*/ 343598 h 687585"/>
                <a:gd name="connsiteX3" fmla="*/ 348533 w 687585"/>
                <a:gd name="connsiteY3" fmla="*/ 698 h 687585"/>
                <a:gd name="connsiteX4" fmla="*/ 346830 w 687585"/>
                <a:gd name="connsiteY4" fmla="*/ 698 h 687585"/>
                <a:gd name="connsiteX5" fmla="*/ 703 w 687585"/>
                <a:gd name="connsiteY5" fmla="*/ 346137 h 687585"/>
                <a:gd name="connsiteX6" fmla="*/ 100755 w 687585"/>
                <a:gd name="connsiteY6" fmla="*/ 588861 h 687585"/>
                <a:gd name="connsiteX7" fmla="*/ 138170 w 687585"/>
                <a:gd name="connsiteY7" fmla="*/ 138188 h 687585"/>
                <a:gd name="connsiteX8" fmla="*/ 346881 w 687585"/>
                <a:gd name="connsiteY8" fmla="*/ 51573 h 687585"/>
                <a:gd name="connsiteX9" fmla="*/ 638042 w 687585"/>
                <a:gd name="connsiteY9" fmla="*/ 341972 h 687585"/>
                <a:gd name="connsiteX10" fmla="*/ 638042 w 687585"/>
                <a:gd name="connsiteY10" fmla="*/ 343368 h 687585"/>
                <a:gd name="connsiteX11" fmla="*/ 342716 w 687585"/>
                <a:gd name="connsiteY11" fmla="*/ 638009 h 687585"/>
                <a:gd name="connsiteX12" fmla="*/ 159202 w 687585"/>
                <a:gd name="connsiteY12" fmla="*/ 573088 h 687585"/>
                <a:gd name="connsiteX13" fmla="*/ 153666 w 687585"/>
                <a:gd name="connsiteY13" fmla="*/ 563994 h 687585"/>
                <a:gd name="connsiteX14" fmla="*/ 142590 w 687585"/>
                <a:gd name="connsiteY14" fmla="*/ 558202 h 687585"/>
                <a:gd name="connsiteX15" fmla="*/ 136673 w 687585"/>
                <a:gd name="connsiteY15" fmla="*/ 552841 h 687585"/>
                <a:gd name="connsiteX16" fmla="*/ 51507 w 687585"/>
                <a:gd name="connsiteY16" fmla="*/ 346110 h 687585"/>
                <a:gd name="connsiteX17" fmla="*/ 138170 w 687585"/>
                <a:gd name="connsiteY17" fmla="*/ 138188 h 687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7585" h="687585">
                  <a:moveTo>
                    <a:pt x="100755" y="588861"/>
                  </a:moveTo>
                  <a:cubicBezTo>
                    <a:pt x="164813" y="653148"/>
                    <a:pt x="251961" y="689141"/>
                    <a:pt x="342716" y="688810"/>
                  </a:cubicBezTo>
                  <a:cubicBezTo>
                    <a:pt x="533419" y="688581"/>
                    <a:pt x="688105" y="534303"/>
                    <a:pt x="688843" y="343598"/>
                  </a:cubicBezTo>
                  <a:cubicBezTo>
                    <a:pt x="689554" y="154925"/>
                    <a:pt x="537205" y="1409"/>
                    <a:pt x="348533" y="698"/>
                  </a:cubicBezTo>
                  <a:cubicBezTo>
                    <a:pt x="347973" y="698"/>
                    <a:pt x="347390" y="698"/>
                    <a:pt x="346830" y="698"/>
                  </a:cubicBezTo>
                  <a:cubicBezTo>
                    <a:pt x="156026" y="927"/>
                    <a:pt x="1314" y="155333"/>
                    <a:pt x="703" y="346137"/>
                  </a:cubicBezTo>
                  <a:cubicBezTo>
                    <a:pt x="171" y="437196"/>
                    <a:pt x="36214" y="524623"/>
                    <a:pt x="100755" y="588861"/>
                  </a:cubicBezTo>
                  <a:close/>
                  <a:moveTo>
                    <a:pt x="138170" y="138188"/>
                  </a:moveTo>
                  <a:cubicBezTo>
                    <a:pt x="193388" y="82613"/>
                    <a:pt x="268549" y="51421"/>
                    <a:pt x="346881" y="51573"/>
                  </a:cubicBezTo>
                  <a:cubicBezTo>
                    <a:pt x="507484" y="51371"/>
                    <a:pt x="637837" y="181366"/>
                    <a:pt x="638042" y="341972"/>
                  </a:cubicBezTo>
                  <a:cubicBezTo>
                    <a:pt x="638042" y="342431"/>
                    <a:pt x="638042" y="342913"/>
                    <a:pt x="638042" y="343368"/>
                  </a:cubicBezTo>
                  <a:cubicBezTo>
                    <a:pt x="637432" y="506106"/>
                    <a:pt x="505454" y="637780"/>
                    <a:pt x="342716" y="638009"/>
                  </a:cubicBezTo>
                  <a:cubicBezTo>
                    <a:pt x="275890" y="638212"/>
                    <a:pt x="211042" y="615277"/>
                    <a:pt x="159202" y="573088"/>
                  </a:cubicBezTo>
                  <a:cubicBezTo>
                    <a:pt x="157982" y="569709"/>
                    <a:pt x="156104" y="566637"/>
                    <a:pt x="153666" y="563994"/>
                  </a:cubicBezTo>
                  <a:cubicBezTo>
                    <a:pt x="150541" y="561149"/>
                    <a:pt x="146731" y="559142"/>
                    <a:pt x="142590" y="558202"/>
                  </a:cubicBezTo>
                  <a:cubicBezTo>
                    <a:pt x="140658" y="556374"/>
                    <a:pt x="138578" y="554746"/>
                    <a:pt x="136673" y="552841"/>
                  </a:cubicBezTo>
                  <a:cubicBezTo>
                    <a:pt x="81708" y="498129"/>
                    <a:pt x="51025" y="423655"/>
                    <a:pt x="51507" y="346110"/>
                  </a:cubicBezTo>
                  <a:cubicBezTo>
                    <a:pt x="51555" y="268032"/>
                    <a:pt x="82746" y="193204"/>
                    <a:pt x="138170" y="138188"/>
                  </a:cubicBez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4" name="PA-任意多边形 5113"/>
            <p:cNvSpPr/>
            <p:nvPr>
              <p:custDataLst>
                <p:tags r:id="rId26"/>
              </p:custDataLst>
            </p:nvPr>
          </p:nvSpPr>
          <p:spPr>
            <a:xfrm>
              <a:off x="1647309" y="6635051"/>
              <a:ext cx="50602" cy="127992"/>
            </a:xfrm>
            <a:custGeom>
              <a:avLst/>
              <a:gdLst>
                <a:gd name="connsiteX0" fmla="*/ 698 w 50601"/>
                <a:gd name="connsiteY0" fmla="*/ 698 h 127992"/>
                <a:gd name="connsiteX1" fmla="*/ 51499 w 50601"/>
                <a:gd name="connsiteY1" fmla="*/ 698 h 127992"/>
                <a:gd name="connsiteX2" fmla="*/ 51499 w 50601"/>
                <a:gd name="connsiteY2" fmla="*/ 127699 h 127992"/>
                <a:gd name="connsiteX3" fmla="*/ 698 w 50601"/>
                <a:gd name="connsiteY3" fmla="*/ 127699 h 127992"/>
              </a:gdLst>
              <a:ahLst/>
              <a:cxnLst>
                <a:cxn ang="0">
                  <a:pos x="connsiteX0" y="connsiteY0"/>
                </a:cxn>
                <a:cxn ang="0">
                  <a:pos x="connsiteX1" y="connsiteY1"/>
                </a:cxn>
                <a:cxn ang="0">
                  <a:pos x="connsiteX2" y="connsiteY2"/>
                </a:cxn>
                <a:cxn ang="0">
                  <a:pos x="connsiteX3" y="connsiteY3"/>
                </a:cxn>
              </a:cxnLst>
              <a:rect l="l" t="t" r="r" b="b"/>
              <a:pathLst>
                <a:path w="50601" h="127992">
                  <a:moveTo>
                    <a:pt x="698" y="698"/>
                  </a:moveTo>
                  <a:lnTo>
                    <a:pt x="51499" y="698"/>
                  </a:lnTo>
                  <a:lnTo>
                    <a:pt x="51499" y="127699"/>
                  </a:lnTo>
                  <a:lnTo>
                    <a:pt x="698" y="1276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5" name="PA-任意多边形 5114"/>
            <p:cNvSpPr/>
            <p:nvPr>
              <p:custDataLst>
                <p:tags r:id="rId27"/>
              </p:custDataLst>
            </p:nvPr>
          </p:nvSpPr>
          <p:spPr>
            <a:xfrm>
              <a:off x="1748908" y="6558851"/>
              <a:ext cx="50602" cy="202406"/>
            </a:xfrm>
            <a:custGeom>
              <a:avLst/>
              <a:gdLst>
                <a:gd name="connsiteX0" fmla="*/ 698 w 50601"/>
                <a:gd name="connsiteY0" fmla="*/ 698 h 202406"/>
                <a:gd name="connsiteX1" fmla="*/ 51499 w 50601"/>
                <a:gd name="connsiteY1" fmla="*/ 698 h 202406"/>
                <a:gd name="connsiteX2" fmla="*/ 51499 w 50601"/>
                <a:gd name="connsiteY2" fmla="*/ 203899 h 202406"/>
                <a:gd name="connsiteX3" fmla="*/ 698 w 50601"/>
                <a:gd name="connsiteY3" fmla="*/ 203899 h 202406"/>
              </a:gdLst>
              <a:ahLst/>
              <a:cxnLst>
                <a:cxn ang="0">
                  <a:pos x="connsiteX0" y="connsiteY0"/>
                </a:cxn>
                <a:cxn ang="0">
                  <a:pos x="connsiteX1" y="connsiteY1"/>
                </a:cxn>
                <a:cxn ang="0">
                  <a:pos x="connsiteX2" y="connsiteY2"/>
                </a:cxn>
                <a:cxn ang="0">
                  <a:pos x="connsiteX3" y="connsiteY3"/>
                </a:cxn>
              </a:cxnLst>
              <a:rect l="l" t="t" r="r" b="b"/>
              <a:pathLst>
                <a:path w="50601" h="202406">
                  <a:moveTo>
                    <a:pt x="698" y="698"/>
                  </a:moveTo>
                  <a:lnTo>
                    <a:pt x="51499" y="698"/>
                  </a:lnTo>
                  <a:lnTo>
                    <a:pt x="51499" y="203899"/>
                  </a:lnTo>
                  <a:lnTo>
                    <a:pt x="698" y="2038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6" name="PA-任意多边形 5115"/>
            <p:cNvSpPr/>
            <p:nvPr>
              <p:custDataLst>
                <p:tags r:id="rId28"/>
              </p:custDataLst>
            </p:nvPr>
          </p:nvSpPr>
          <p:spPr>
            <a:xfrm>
              <a:off x="1850507" y="6482651"/>
              <a:ext cx="50602" cy="279797"/>
            </a:xfrm>
            <a:custGeom>
              <a:avLst/>
              <a:gdLst>
                <a:gd name="connsiteX0" fmla="*/ 698 w 50601"/>
                <a:gd name="connsiteY0" fmla="*/ 698 h 279796"/>
                <a:gd name="connsiteX1" fmla="*/ 51499 w 50601"/>
                <a:gd name="connsiteY1" fmla="*/ 698 h 279796"/>
                <a:gd name="connsiteX2" fmla="*/ 51499 w 50601"/>
                <a:gd name="connsiteY2" fmla="*/ 280099 h 279796"/>
                <a:gd name="connsiteX3" fmla="*/ 698 w 50601"/>
                <a:gd name="connsiteY3" fmla="*/ 280099 h 279796"/>
              </a:gdLst>
              <a:ahLst/>
              <a:cxnLst>
                <a:cxn ang="0">
                  <a:pos x="connsiteX0" y="connsiteY0"/>
                </a:cxn>
                <a:cxn ang="0">
                  <a:pos x="connsiteX1" y="connsiteY1"/>
                </a:cxn>
                <a:cxn ang="0">
                  <a:pos x="connsiteX2" y="connsiteY2"/>
                </a:cxn>
                <a:cxn ang="0">
                  <a:pos x="connsiteX3" y="connsiteY3"/>
                </a:cxn>
              </a:cxnLst>
              <a:rect l="l" t="t" r="r" b="b"/>
              <a:pathLst>
                <a:path w="50601" h="279796">
                  <a:moveTo>
                    <a:pt x="698" y="698"/>
                  </a:moveTo>
                  <a:lnTo>
                    <a:pt x="51499" y="698"/>
                  </a:lnTo>
                  <a:lnTo>
                    <a:pt x="51499" y="280099"/>
                  </a:lnTo>
                  <a:lnTo>
                    <a:pt x="698" y="2800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37" name="PA-任意多边形 5116"/>
            <p:cNvSpPr/>
            <p:nvPr>
              <p:custDataLst>
                <p:tags r:id="rId29"/>
              </p:custDataLst>
            </p:nvPr>
          </p:nvSpPr>
          <p:spPr>
            <a:xfrm>
              <a:off x="1952109" y="6406451"/>
              <a:ext cx="50602" cy="354211"/>
            </a:xfrm>
            <a:custGeom>
              <a:avLst/>
              <a:gdLst>
                <a:gd name="connsiteX0" fmla="*/ 698 w 50601"/>
                <a:gd name="connsiteY0" fmla="*/ 698 h 354210"/>
                <a:gd name="connsiteX1" fmla="*/ 51499 w 50601"/>
                <a:gd name="connsiteY1" fmla="*/ 698 h 354210"/>
                <a:gd name="connsiteX2" fmla="*/ 51499 w 50601"/>
                <a:gd name="connsiteY2" fmla="*/ 356299 h 354210"/>
                <a:gd name="connsiteX3" fmla="*/ 698 w 50601"/>
                <a:gd name="connsiteY3" fmla="*/ 356299 h 354210"/>
              </a:gdLst>
              <a:ahLst/>
              <a:cxnLst>
                <a:cxn ang="0">
                  <a:pos x="connsiteX0" y="connsiteY0"/>
                </a:cxn>
                <a:cxn ang="0">
                  <a:pos x="connsiteX1" y="connsiteY1"/>
                </a:cxn>
                <a:cxn ang="0">
                  <a:pos x="connsiteX2" y="connsiteY2"/>
                </a:cxn>
                <a:cxn ang="0">
                  <a:pos x="connsiteX3" y="connsiteY3"/>
                </a:cxn>
              </a:cxnLst>
              <a:rect l="l" t="t" r="r" b="b"/>
              <a:pathLst>
                <a:path w="50601" h="354210">
                  <a:moveTo>
                    <a:pt x="698" y="698"/>
                  </a:moveTo>
                  <a:lnTo>
                    <a:pt x="51499" y="698"/>
                  </a:lnTo>
                  <a:lnTo>
                    <a:pt x="51499" y="356299"/>
                  </a:lnTo>
                  <a:lnTo>
                    <a:pt x="698" y="356299"/>
                  </a:lnTo>
                  <a:close/>
                </a:path>
              </a:pathLst>
            </a:custGeom>
            <a:grpFill/>
            <a:ln w="2977"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grpSp>
      <p:grpSp>
        <p:nvGrpSpPr>
          <p:cNvPr id="84" name="icon_5"/>
          <p:cNvGrpSpPr>
            <a:grpSpLocks noChangeAspect="1"/>
          </p:cNvGrpSpPr>
          <p:nvPr>
            <p:custDataLst>
              <p:tags r:id="rId30"/>
            </p:custDataLst>
          </p:nvPr>
        </p:nvGrpSpPr>
        <p:grpSpPr>
          <a:xfrm>
            <a:off x="945515" y="3597901"/>
            <a:ext cx="355600" cy="334027"/>
            <a:chOff x="6125149" y="13885337"/>
            <a:chExt cx="1464469" cy="1375172"/>
          </a:xfrm>
          <a:solidFill>
            <a:srgbClr val="00633D"/>
          </a:solidFill>
        </p:grpSpPr>
        <p:sp>
          <p:nvSpPr>
            <p:cNvPr id="85" name="PA-任意多边形: 形状 1374"/>
            <p:cNvSpPr/>
            <p:nvPr>
              <p:custDataLst>
                <p:tags r:id="rId31"/>
              </p:custDataLst>
            </p:nvPr>
          </p:nvSpPr>
          <p:spPr>
            <a:xfrm>
              <a:off x="6125149" y="13885337"/>
              <a:ext cx="1464469" cy="1375172"/>
            </a:xfrm>
            <a:custGeom>
              <a:avLst/>
              <a:gdLst>
                <a:gd name="connsiteX0" fmla="*/ 1390659 w 1464468"/>
                <a:gd name="connsiteY0" fmla="*/ 754850 h 1375171"/>
                <a:gd name="connsiteX1" fmla="*/ 1323106 w 1464468"/>
                <a:gd name="connsiteY1" fmla="*/ 754850 h 1375171"/>
                <a:gd name="connsiteX2" fmla="*/ 1323106 w 1464468"/>
                <a:gd name="connsiteY2" fmla="*/ 147864 h 1375171"/>
                <a:gd name="connsiteX3" fmla="*/ 1390659 w 1464468"/>
                <a:gd name="connsiteY3" fmla="*/ 147864 h 1375171"/>
                <a:gd name="connsiteX4" fmla="*/ 1463469 w 1464468"/>
                <a:gd name="connsiteY4" fmla="*/ 75054 h 1375171"/>
                <a:gd name="connsiteX5" fmla="*/ 1390659 w 1464468"/>
                <a:gd name="connsiteY5" fmla="*/ 2232 h 1375171"/>
                <a:gd name="connsiteX6" fmla="*/ 1323106 w 1464468"/>
                <a:gd name="connsiteY6" fmla="*/ 2232 h 1375171"/>
                <a:gd name="connsiteX7" fmla="*/ 142687 w 1464468"/>
                <a:gd name="connsiteY7" fmla="*/ 2232 h 1375171"/>
                <a:gd name="connsiteX8" fmla="*/ 75042 w 1464468"/>
                <a:gd name="connsiteY8" fmla="*/ 2232 h 1375171"/>
                <a:gd name="connsiteX9" fmla="*/ 2232 w 1464468"/>
                <a:gd name="connsiteY9" fmla="*/ 75054 h 1375171"/>
                <a:gd name="connsiteX10" fmla="*/ 75042 w 1464468"/>
                <a:gd name="connsiteY10" fmla="*/ 147864 h 1375171"/>
                <a:gd name="connsiteX11" fmla="*/ 142687 w 1464468"/>
                <a:gd name="connsiteY11" fmla="*/ 147864 h 1375171"/>
                <a:gd name="connsiteX12" fmla="*/ 142687 w 1464468"/>
                <a:gd name="connsiteY12" fmla="*/ 754850 h 1375171"/>
                <a:gd name="connsiteX13" fmla="*/ 75042 w 1464468"/>
                <a:gd name="connsiteY13" fmla="*/ 754850 h 1375171"/>
                <a:gd name="connsiteX14" fmla="*/ 2232 w 1464468"/>
                <a:gd name="connsiteY14" fmla="*/ 827672 h 1375171"/>
                <a:gd name="connsiteX15" fmla="*/ 75042 w 1464468"/>
                <a:gd name="connsiteY15" fmla="*/ 900482 h 1375171"/>
                <a:gd name="connsiteX16" fmla="*/ 142687 w 1464468"/>
                <a:gd name="connsiteY16" fmla="*/ 900482 h 1375171"/>
                <a:gd name="connsiteX17" fmla="*/ 611538 w 1464468"/>
                <a:gd name="connsiteY17" fmla="*/ 900482 h 1375171"/>
                <a:gd name="connsiteX18" fmla="*/ 611538 w 1464468"/>
                <a:gd name="connsiteY18" fmla="*/ 1120307 h 1375171"/>
                <a:gd name="connsiteX19" fmla="*/ 384375 w 1464468"/>
                <a:gd name="connsiteY19" fmla="*/ 1242760 h 1375171"/>
                <a:gd name="connsiteX20" fmla="*/ 732898 w 1464468"/>
                <a:gd name="connsiteY20" fmla="*/ 1373594 h 1375171"/>
                <a:gd name="connsiteX21" fmla="*/ 1081436 w 1464468"/>
                <a:gd name="connsiteY21" fmla="*/ 1242760 h 1375171"/>
                <a:gd name="connsiteX22" fmla="*/ 854259 w 1464468"/>
                <a:gd name="connsiteY22" fmla="*/ 1120307 h 1375171"/>
                <a:gd name="connsiteX23" fmla="*/ 854259 w 1464468"/>
                <a:gd name="connsiteY23" fmla="*/ 900482 h 1375171"/>
                <a:gd name="connsiteX24" fmla="*/ 1323109 w 1464468"/>
                <a:gd name="connsiteY24" fmla="*/ 900482 h 1375171"/>
                <a:gd name="connsiteX25" fmla="*/ 1390662 w 1464468"/>
                <a:gd name="connsiteY25" fmla="*/ 900482 h 1375171"/>
                <a:gd name="connsiteX26" fmla="*/ 1463472 w 1464468"/>
                <a:gd name="connsiteY26" fmla="*/ 827672 h 1375171"/>
                <a:gd name="connsiteX27" fmla="*/ 1390659 w 1464468"/>
                <a:gd name="connsiteY27" fmla="*/ 754850 h 1375171"/>
                <a:gd name="connsiteX28" fmla="*/ 288319 w 1464468"/>
                <a:gd name="connsiteY28" fmla="*/ 754850 h 1375171"/>
                <a:gd name="connsiteX29" fmla="*/ 288319 w 1464468"/>
                <a:gd name="connsiteY29" fmla="*/ 147864 h 1375171"/>
                <a:gd name="connsiteX30" fmla="*/ 1177475 w 1464468"/>
                <a:gd name="connsiteY30" fmla="*/ 147864 h 1375171"/>
                <a:gd name="connsiteX31" fmla="*/ 1177475 w 1464468"/>
                <a:gd name="connsiteY31" fmla="*/ 754850 h 1375171"/>
                <a:gd name="connsiteX32" fmla="*/ 288319 w 1464468"/>
                <a:gd name="connsiteY32" fmla="*/ 754850 h 137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4468" h="1375171">
                  <a:moveTo>
                    <a:pt x="1390659" y="754850"/>
                  </a:moveTo>
                  <a:lnTo>
                    <a:pt x="1323106" y="754850"/>
                  </a:lnTo>
                  <a:lnTo>
                    <a:pt x="1323106" y="147864"/>
                  </a:lnTo>
                  <a:lnTo>
                    <a:pt x="1390659" y="147864"/>
                  </a:lnTo>
                  <a:cubicBezTo>
                    <a:pt x="1430854" y="147864"/>
                    <a:pt x="1463469" y="115250"/>
                    <a:pt x="1463469" y="75054"/>
                  </a:cubicBezTo>
                  <a:cubicBezTo>
                    <a:pt x="1463469" y="34847"/>
                    <a:pt x="1430854" y="2232"/>
                    <a:pt x="1390659" y="2232"/>
                  </a:cubicBezTo>
                  <a:lnTo>
                    <a:pt x="1323106" y="2232"/>
                  </a:lnTo>
                  <a:lnTo>
                    <a:pt x="142687" y="2232"/>
                  </a:lnTo>
                  <a:lnTo>
                    <a:pt x="75042" y="2232"/>
                  </a:lnTo>
                  <a:cubicBezTo>
                    <a:pt x="34847" y="2232"/>
                    <a:pt x="2232" y="34847"/>
                    <a:pt x="2232" y="75054"/>
                  </a:cubicBezTo>
                  <a:cubicBezTo>
                    <a:pt x="2232" y="115250"/>
                    <a:pt x="34847" y="147864"/>
                    <a:pt x="75042" y="147864"/>
                  </a:cubicBezTo>
                  <a:lnTo>
                    <a:pt x="142687" y="147864"/>
                  </a:lnTo>
                  <a:lnTo>
                    <a:pt x="142687" y="754850"/>
                  </a:lnTo>
                  <a:lnTo>
                    <a:pt x="75042" y="754850"/>
                  </a:lnTo>
                  <a:cubicBezTo>
                    <a:pt x="34847" y="754850"/>
                    <a:pt x="2232" y="787465"/>
                    <a:pt x="2232" y="827672"/>
                  </a:cubicBezTo>
                  <a:cubicBezTo>
                    <a:pt x="2232" y="867879"/>
                    <a:pt x="34847" y="900482"/>
                    <a:pt x="75042" y="900482"/>
                  </a:cubicBezTo>
                  <a:lnTo>
                    <a:pt x="142687" y="900482"/>
                  </a:lnTo>
                  <a:lnTo>
                    <a:pt x="611538" y="900482"/>
                  </a:lnTo>
                  <a:lnTo>
                    <a:pt x="611538" y="1120307"/>
                  </a:lnTo>
                  <a:cubicBezTo>
                    <a:pt x="478988" y="1138800"/>
                    <a:pt x="384375" y="1186529"/>
                    <a:pt x="384375" y="1242760"/>
                  </a:cubicBezTo>
                  <a:cubicBezTo>
                    <a:pt x="384375" y="1315057"/>
                    <a:pt x="540380" y="1373594"/>
                    <a:pt x="732898" y="1373594"/>
                  </a:cubicBezTo>
                  <a:cubicBezTo>
                    <a:pt x="925363" y="1373594"/>
                    <a:pt x="1081436" y="1315057"/>
                    <a:pt x="1081436" y="1242760"/>
                  </a:cubicBezTo>
                  <a:cubicBezTo>
                    <a:pt x="1081436" y="1186529"/>
                    <a:pt x="986808" y="1138800"/>
                    <a:pt x="854259" y="1120307"/>
                  </a:cubicBezTo>
                  <a:lnTo>
                    <a:pt x="854259" y="900482"/>
                  </a:lnTo>
                  <a:lnTo>
                    <a:pt x="1323109" y="900482"/>
                  </a:lnTo>
                  <a:lnTo>
                    <a:pt x="1390662" y="900482"/>
                  </a:lnTo>
                  <a:cubicBezTo>
                    <a:pt x="1430857" y="900482"/>
                    <a:pt x="1463472" y="867879"/>
                    <a:pt x="1463472" y="827672"/>
                  </a:cubicBezTo>
                  <a:cubicBezTo>
                    <a:pt x="1463472" y="787465"/>
                    <a:pt x="1430854" y="754850"/>
                    <a:pt x="1390659" y="754850"/>
                  </a:cubicBezTo>
                  <a:close/>
                  <a:moveTo>
                    <a:pt x="288319" y="754850"/>
                  </a:moveTo>
                  <a:lnTo>
                    <a:pt x="288319" y="147864"/>
                  </a:lnTo>
                  <a:lnTo>
                    <a:pt x="1177475" y="147864"/>
                  </a:lnTo>
                  <a:lnTo>
                    <a:pt x="1177475" y="754850"/>
                  </a:lnTo>
                  <a:lnTo>
                    <a:pt x="288319" y="754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PA-任意多边形: 形状 1375"/>
            <p:cNvSpPr/>
            <p:nvPr>
              <p:custDataLst>
                <p:tags r:id="rId32"/>
              </p:custDataLst>
            </p:nvPr>
          </p:nvSpPr>
          <p:spPr>
            <a:xfrm>
              <a:off x="6494379" y="14115058"/>
              <a:ext cx="720328" cy="398859"/>
            </a:xfrm>
            <a:custGeom>
              <a:avLst/>
              <a:gdLst>
                <a:gd name="connsiteX0" fmla="*/ 639564 w 720328"/>
                <a:gd name="connsiteY0" fmla="*/ 14860 h 398859"/>
                <a:gd name="connsiteX1" fmla="*/ 379362 w 720328"/>
                <a:gd name="connsiteY1" fmla="*/ 251753 h 398859"/>
                <a:gd name="connsiteX2" fmla="*/ 188546 w 720328"/>
                <a:gd name="connsiteY2" fmla="*/ 169966 h 398859"/>
                <a:gd name="connsiteX3" fmla="*/ 132807 w 720328"/>
                <a:gd name="connsiteY3" fmla="*/ 182714 h 398859"/>
                <a:gd name="connsiteX4" fmla="*/ 14143 w 720328"/>
                <a:gd name="connsiteY4" fmla="*/ 319160 h 398859"/>
                <a:gd name="connsiteX5" fmla="*/ 18933 w 720328"/>
                <a:gd name="connsiteY5" fmla="*/ 387657 h 398859"/>
                <a:gd name="connsiteX6" fmla="*/ 50785 w 720328"/>
                <a:gd name="connsiteY6" fmla="*/ 399563 h 398859"/>
                <a:gd name="connsiteX7" fmla="*/ 87438 w 720328"/>
                <a:gd name="connsiteY7" fmla="*/ 382867 h 398859"/>
                <a:gd name="connsiteX8" fmla="*/ 182858 w 720328"/>
                <a:gd name="connsiteY8" fmla="*/ 273124 h 398859"/>
                <a:gd name="connsiteX9" fmla="*/ 369828 w 720328"/>
                <a:gd name="connsiteY9" fmla="*/ 353283 h 398859"/>
                <a:gd name="connsiteX10" fmla="*/ 421599 w 720328"/>
                <a:gd name="connsiteY10" fmla="*/ 344574 h 398859"/>
                <a:gd name="connsiteX11" fmla="*/ 704890 w 720328"/>
                <a:gd name="connsiteY11" fmla="*/ 86625 h 398859"/>
                <a:gd name="connsiteX12" fmla="*/ 708123 w 720328"/>
                <a:gd name="connsiteY12" fmla="*/ 18084 h 398859"/>
                <a:gd name="connsiteX13" fmla="*/ 639564 w 720328"/>
                <a:gd name="connsiteY13" fmla="*/ 14860 h 39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0328" h="398859">
                  <a:moveTo>
                    <a:pt x="639564" y="14860"/>
                  </a:moveTo>
                  <a:lnTo>
                    <a:pt x="379362" y="251753"/>
                  </a:lnTo>
                  <a:lnTo>
                    <a:pt x="188546" y="169966"/>
                  </a:lnTo>
                  <a:cubicBezTo>
                    <a:pt x="169303" y="161676"/>
                    <a:pt x="146693" y="166799"/>
                    <a:pt x="132807" y="182714"/>
                  </a:cubicBezTo>
                  <a:lnTo>
                    <a:pt x="14143" y="319160"/>
                  </a:lnTo>
                  <a:cubicBezTo>
                    <a:pt x="-3442" y="339398"/>
                    <a:pt x="-1314" y="370071"/>
                    <a:pt x="18933" y="387657"/>
                  </a:cubicBezTo>
                  <a:cubicBezTo>
                    <a:pt x="28133" y="395628"/>
                    <a:pt x="39459" y="399563"/>
                    <a:pt x="50785" y="399563"/>
                  </a:cubicBezTo>
                  <a:cubicBezTo>
                    <a:pt x="64355" y="399563"/>
                    <a:pt x="77815" y="393913"/>
                    <a:pt x="87438" y="382867"/>
                  </a:cubicBezTo>
                  <a:lnTo>
                    <a:pt x="182858" y="273124"/>
                  </a:lnTo>
                  <a:lnTo>
                    <a:pt x="369828" y="353283"/>
                  </a:lnTo>
                  <a:cubicBezTo>
                    <a:pt x="387229" y="360876"/>
                    <a:pt x="407567" y="357364"/>
                    <a:pt x="421599" y="344574"/>
                  </a:cubicBezTo>
                  <a:lnTo>
                    <a:pt x="704890" y="86625"/>
                  </a:lnTo>
                  <a:cubicBezTo>
                    <a:pt x="724756" y="68569"/>
                    <a:pt x="726179" y="37896"/>
                    <a:pt x="708123" y="18084"/>
                  </a:cubicBezTo>
                  <a:cubicBezTo>
                    <a:pt x="690109" y="-1681"/>
                    <a:pt x="659391" y="-3199"/>
                    <a:pt x="639564" y="1486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81" name="icon_6"/>
          <p:cNvGrpSpPr>
            <a:grpSpLocks noChangeAspect="1"/>
          </p:cNvGrpSpPr>
          <p:nvPr>
            <p:custDataLst>
              <p:tags r:id="rId33"/>
            </p:custDataLst>
          </p:nvPr>
        </p:nvGrpSpPr>
        <p:grpSpPr>
          <a:xfrm>
            <a:off x="982742" y="4168775"/>
            <a:ext cx="281146" cy="355600"/>
            <a:chOff x="23016517" y="25810518"/>
            <a:chExt cx="1208484" cy="1526977"/>
          </a:xfrm>
          <a:solidFill>
            <a:srgbClr val="00633D"/>
          </a:solidFill>
        </p:grpSpPr>
        <p:sp>
          <p:nvSpPr>
            <p:cNvPr id="382" name="PA-任意多边形: 形状 1289"/>
            <p:cNvSpPr/>
            <p:nvPr>
              <p:custDataLst>
                <p:tags r:id="rId34"/>
              </p:custDataLst>
            </p:nvPr>
          </p:nvSpPr>
          <p:spPr>
            <a:xfrm>
              <a:off x="23207017" y="26001018"/>
              <a:ext cx="321469" cy="65484"/>
            </a:xfrm>
            <a:custGeom>
              <a:avLst/>
              <a:gdLst>
                <a:gd name="connsiteX0" fmla="*/ 2232 w 321468"/>
                <a:gd name="connsiteY0" fmla="*/ 2232 h 65484"/>
                <a:gd name="connsiteX1" fmla="*/ 319733 w 321468"/>
                <a:gd name="connsiteY1" fmla="*/ 2232 h 65484"/>
                <a:gd name="connsiteX2" fmla="*/ 319733 w 321468"/>
                <a:gd name="connsiteY2" fmla="*/ 65731 h 65484"/>
                <a:gd name="connsiteX3" fmla="*/ 2232 w 321468"/>
                <a:gd name="connsiteY3" fmla="*/ 65731 h 65484"/>
              </a:gdLst>
              <a:ahLst/>
              <a:cxnLst>
                <a:cxn ang="0">
                  <a:pos x="connsiteX0" y="connsiteY0"/>
                </a:cxn>
                <a:cxn ang="0">
                  <a:pos x="connsiteX1" y="connsiteY1"/>
                </a:cxn>
                <a:cxn ang="0">
                  <a:pos x="connsiteX2" y="connsiteY2"/>
                </a:cxn>
                <a:cxn ang="0">
                  <a:pos x="connsiteX3" y="connsiteY3"/>
                </a:cxn>
              </a:cxnLst>
              <a:rect l="l" t="t" r="r" b="b"/>
              <a:pathLst>
                <a:path w="321468" h="65484">
                  <a:moveTo>
                    <a:pt x="2232" y="2232"/>
                  </a:moveTo>
                  <a:lnTo>
                    <a:pt x="319733" y="2232"/>
                  </a:lnTo>
                  <a:lnTo>
                    <a:pt x="319733" y="65731"/>
                  </a:lnTo>
                  <a:lnTo>
                    <a:pt x="2232" y="6573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3" name="PA-任意多边形: 形状 1290"/>
            <p:cNvSpPr/>
            <p:nvPr>
              <p:custDataLst>
                <p:tags r:id="rId35"/>
              </p:custDataLst>
            </p:nvPr>
          </p:nvSpPr>
          <p:spPr>
            <a:xfrm>
              <a:off x="23207017" y="26128019"/>
              <a:ext cx="65484" cy="65484"/>
            </a:xfrm>
            <a:custGeom>
              <a:avLst/>
              <a:gdLst>
                <a:gd name="connsiteX0" fmla="*/ 2232 w 65484"/>
                <a:gd name="connsiteY0" fmla="*/ 2232 h 65484"/>
                <a:gd name="connsiteX1" fmla="*/ 65731 w 65484"/>
                <a:gd name="connsiteY1" fmla="*/ 2232 h 65484"/>
                <a:gd name="connsiteX2" fmla="*/ 65731 w 65484"/>
                <a:gd name="connsiteY2" fmla="*/ 65731 h 65484"/>
                <a:gd name="connsiteX3" fmla="*/ 2232 w 65484"/>
                <a:gd name="connsiteY3" fmla="*/ 65731 h 65484"/>
              </a:gdLst>
              <a:ahLst/>
              <a:cxnLst>
                <a:cxn ang="0">
                  <a:pos x="connsiteX0" y="connsiteY0"/>
                </a:cxn>
                <a:cxn ang="0">
                  <a:pos x="connsiteX1" y="connsiteY1"/>
                </a:cxn>
                <a:cxn ang="0">
                  <a:pos x="connsiteX2" y="connsiteY2"/>
                </a:cxn>
                <a:cxn ang="0">
                  <a:pos x="connsiteX3" y="connsiteY3"/>
                </a:cxn>
              </a:cxnLst>
              <a:rect l="l" t="t" r="r" b="b"/>
              <a:pathLst>
                <a:path w="65484" h="65484">
                  <a:moveTo>
                    <a:pt x="2232" y="2232"/>
                  </a:moveTo>
                  <a:lnTo>
                    <a:pt x="65731" y="2232"/>
                  </a:lnTo>
                  <a:lnTo>
                    <a:pt x="65731" y="65731"/>
                  </a:lnTo>
                  <a:lnTo>
                    <a:pt x="2232" y="6573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4" name="PA-任意多边形: 形状 1291"/>
            <p:cNvSpPr/>
            <p:nvPr>
              <p:custDataLst>
                <p:tags r:id="rId36"/>
              </p:custDataLst>
            </p:nvPr>
          </p:nvSpPr>
          <p:spPr>
            <a:xfrm>
              <a:off x="23334018" y="26128019"/>
              <a:ext cx="65484" cy="65484"/>
            </a:xfrm>
            <a:custGeom>
              <a:avLst/>
              <a:gdLst>
                <a:gd name="connsiteX0" fmla="*/ 2232 w 65484"/>
                <a:gd name="connsiteY0" fmla="*/ 2232 h 65484"/>
                <a:gd name="connsiteX1" fmla="*/ 65731 w 65484"/>
                <a:gd name="connsiteY1" fmla="*/ 2232 h 65484"/>
                <a:gd name="connsiteX2" fmla="*/ 65731 w 65484"/>
                <a:gd name="connsiteY2" fmla="*/ 65731 h 65484"/>
                <a:gd name="connsiteX3" fmla="*/ 2232 w 65484"/>
                <a:gd name="connsiteY3" fmla="*/ 65731 h 65484"/>
              </a:gdLst>
              <a:ahLst/>
              <a:cxnLst>
                <a:cxn ang="0">
                  <a:pos x="connsiteX0" y="connsiteY0"/>
                </a:cxn>
                <a:cxn ang="0">
                  <a:pos x="connsiteX1" y="connsiteY1"/>
                </a:cxn>
                <a:cxn ang="0">
                  <a:pos x="connsiteX2" y="connsiteY2"/>
                </a:cxn>
                <a:cxn ang="0">
                  <a:pos x="connsiteX3" y="connsiteY3"/>
                </a:cxn>
              </a:cxnLst>
              <a:rect l="l" t="t" r="r" b="b"/>
              <a:pathLst>
                <a:path w="65484" h="65484">
                  <a:moveTo>
                    <a:pt x="2232" y="2232"/>
                  </a:moveTo>
                  <a:lnTo>
                    <a:pt x="65731" y="2232"/>
                  </a:lnTo>
                  <a:lnTo>
                    <a:pt x="65731" y="65731"/>
                  </a:lnTo>
                  <a:lnTo>
                    <a:pt x="2232" y="6573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5" name="PA-任意多边形: 形状 1292"/>
            <p:cNvSpPr/>
            <p:nvPr>
              <p:custDataLst>
                <p:tags r:id="rId37"/>
              </p:custDataLst>
            </p:nvPr>
          </p:nvSpPr>
          <p:spPr>
            <a:xfrm>
              <a:off x="23016517" y="25810518"/>
              <a:ext cx="1208484" cy="1526977"/>
            </a:xfrm>
            <a:custGeom>
              <a:avLst/>
              <a:gdLst>
                <a:gd name="connsiteX0" fmla="*/ 1199430 w 1208484"/>
                <a:gd name="connsiteY0" fmla="*/ 265536 h 1526976"/>
                <a:gd name="connsiteX1" fmla="*/ 945431 w 1208484"/>
                <a:gd name="connsiteY1" fmla="*/ 11534 h 1526976"/>
                <a:gd name="connsiteX2" fmla="*/ 922984 w 1208484"/>
                <a:gd name="connsiteY2" fmla="*/ 2232 h 1526976"/>
                <a:gd name="connsiteX3" fmla="*/ 97482 w 1208484"/>
                <a:gd name="connsiteY3" fmla="*/ 2232 h 1526976"/>
                <a:gd name="connsiteX4" fmla="*/ 2232 w 1208484"/>
                <a:gd name="connsiteY4" fmla="*/ 97482 h 1526976"/>
                <a:gd name="connsiteX5" fmla="*/ 2232 w 1208484"/>
                <a:gd name="connsiteY5" fmla="*/ 1430982 h 1526976"/>
                <a:gd name="connsiteX6" fmla="*/ 97482 w 1208484"/>
                <a:gd name="connsiteY6" fmla="*/ 1526232 h 1526976"/>
                <a:gd name="connsiteX7" fmla="*/ 1113481 w 1208484"/>
                <a:gd name="connsiteY7" fmla="*/ 1526232 h 1526976"/>
                <a:gd name="connsiteX8" fmla="*/ 1208731 w 1208484"/>
                <a:gd name="connsiteY8" fmla="*/ 1430982 h 1526976"/>
                <a:gd name="connsiteX9" fmla="*/ 1208731 w 1208484"/>
                <a:gd name="connsiteY9" fmla="*/ 287982 h 1526976"/>
                <a:gd name="connsiteX10" fmla="*/ 1199430 w 1208484"/>
                <a:gd name="connsiteY10" fmla="*/ 265536 h 1526976"/>
                <a:gd name="connsiteX11" fmla="*/ 1145233 w 1208484"/>
                <a:gd name="connsiteY11" fmla="*/ 1430982 h 1526976"/>
                <a:gd name="connsiteX12" fmla="*/ 1113481 w 1208484"/>
                <a:gd name="connsiteY12" fmla="*/ 1462733 h 1526976"/>
                <a:gd name="connsiteX13" fmla="*/ 97482 w 1208484"/>
                <a:gd name="connsiteY13" fmla="*/ 1462733 h 1526976"/>
                <a:gd name="connsiteX14" fmla="*/ 65731 w 1208484"/>
                <a:gd name="connsiteY14" fmla="*/ 1430982 h 1526976"/>
                <a:gd name="connsiteX15" fmla="*/ 65731 w 1208484"/>
                <a:gd name="connsiteY15" fmla="*/ 97482 h 1526976"/>
                <a:gd name="connsiteX16" fmla="*/ 97482 w 1208484"/>
                <a:gd name="connsiteY16" fmla="*/ 65731 h 1526976"/>
                <a:gd name="connsiteX17" fmla="*/ 909837 w 1208484"/>
                <a:gd name="connsiteY17" fmla="*/ 65731 h 1526976"/>
                <a:gd name="connsiteX18" fmla="*/ 1145233 w 1208484"/>
                <a:gd name="connsiteY18" fmla="*/ 301127 h 1526976"/>
                <a:gd name="connsiteX19" fmla="*/ 1145233 w 1208484"/>
                <a:gd name="connsiteY19" fmla="*/ 1430982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8484" h="1526976">
                  <a:moveTo>
                    <a:pt x="1199430" y="265536"/>
                  </a:moveTo>
                  <a:lnTo>
                    <a:pt x="945431" y="11534"/>
                  </a:lnTo>
                  <a:cubicBezTo>
                    <a:pt x="939478" y="5581"/>
                    <a:pt x="931402" y="2232"/>
                    <a:pt x="922984" y="2232"/>
                  </a:cubicBezTo>
                  <a:lnTo>
                    <a:pt x="97482" y="2232"/>
                  </a:lnTo>
                  <a:cubicBezTo>
                    <a:pt x="44878" y="2232"/>
                    <a:pt x="2232" y="44878"/>
                    <a:pt x="2232" y="97482"/>
                  </a:cubicBezTo>
                  <a:lnTo>
                    <a:pt x="2232" y="1430982"/>
                  </a:lnTo>
                  <a:cubicBezTo>
                    <a:pt x="2232" y="1483587"/>
                    <a:pt x="44878" y="1526232"/>
                    <a:pt x="97482" y="1526232"/>
                  </a:cubicBezTo>
                  <a:lnTo>
                    <a:pt x="1113481" y="1526232"/>
                  </a:lnTo>
                  <a:cubicBezTo>
                    <a:pt x="1166086" y="1526232"/>
                    <a:pt x="1208731" y="1483587"/>
                    <a:pt x="1208731" y="1430982"/>
                  </a:cubicBezTo>
                  <a:lnTo>
                    <a:pt x="1208731" y="287982"/>
                  </a:lnTo>
                  <a:cubicBezTo>
                    <a:pt x="1208731" y="279562"/>
                    <a:pt x="1205386" y="271489"/>
                    <a:pt x="1199430" y="265536"/>
                  </a:cubicBezTo>
                  <a:close/>
                  <a:moveTo>
                    <a:pt x="1145233" y="1430982"/>
                  </a:moveTo>
                  <a:cubicBezTo>
                    <a:pt x="1145233" y="1448517"/>
                    <a:pt x="1131016" y="1462733"/>
                    <a:pt x="1113481" y="1462733"/>
                  </a:cubicBezTo>
                  <a:lnTo>
                    <a:pt x="97482" y="1462733"/>
                  </a:lnTo>
                  <a:cubicBezTo>
                    <a:pt x="79947" y="1462733"/>
                    <a:pt x="65731" y="1448517"/>
                    <a:pt x="65731" y="1430982"/>
                  </a:cubicBezTo>
                  <a:lnTo>
                    <a:pt x="65731" y="97482"/>
                  </a:lnTo>
                  <a:cubicBezTo>
                    <a:pt x="65731" y="79947"/>
                    <a:pt x="79947" y="65731"/>
                    <a:pt x="97482" y="65731"/>
                  </a:cubicBezTo>
                  <a:lnTo>
                    <a:pt x="909837" y="65731"/>
                  </a:lnTo>
                  <a:lnTo>
                    <a:pt x="1145233" y="301127"/>
                  </a:lnTo>
                  <a:lnTo>
                    <a:pt x="1145233" y="143098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6" name="PA-任意多边形: 形状 1293"/>
            <p:cNvSpPr/>
            <p:nvPr>
              <p:custDataLst>
                <p:tags r:id="rId38"/>
              </p:custDataLst>
            </p:nvPr>
          </p:nvSpPr>
          <p:spPr>
            <a:xfrm>
              <a:off x="23905518" y="25842266"/>
              <a:ext cx="160734" cy="288727"/>
            </a:xfrm>
            <a:custGeom>
              <a:avLst/>
              <a:gdLst>
                <a:gd name="connsiteX0" fmla="*/ 97482 w 160734"/>
                <a:gd name="connsiteY0" fmla="*/ 224483 h 288726"/>
                <a:gd name="connsiteX1" fmla="*/ 65731 w 160734"/>
                <a:gd name="connsiteY1" fmla="*/ 192732 h 288726"/>
                <a:gd name="connsiteX2" fmla="*/ 65731 w 160734"/>
                <a:gd name="connsiteY2" fmla="*/ 2232 h 288726"/>
                <a:gd name="connsiteX3" fmla="*/ 2232 w 160734"/>
                <a:gd name="connsiteY3" fmla="*/ 2232 h 288726"/>
                <a:gd name="connsiteX4" fmla="*/ 2232 w 160734"/>
                <a:gd name="connsiteY4" fmla="*/ 192732 h 288726"/>
                <a:gd name="connsiteX5" fmla="*/ 97482 w 160734"/>
                <a:gd name="connsiteY5" fmla="*/ 287982 h 288726"/>
                <a:gd name="connsiteX6" fmla="*/ 160981 w 160734"/>
                <a:gd name="connsiteY6" fmla="*/ 287982 h 288726"/>
                <a:gd name="connsiteX7" fmla="*/ 160981 w 160734"/>
                <a:gd name="connsiteY7" fmla="*/ 224483 h 288726"/>
                <a:gd name="connsiteX8" fmla="*/ 97482 w 160734"/>
                <a:gd name="connsiteY8" fmla="*/ 224483 h 28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734" h="288726">
                  <a:moveTo>
                    <a:pt x="97482" y="224483"/>
                  </a:moveTo>
                  <a:cubicBezTo>
                    <a:pt x="79948" y="224483"/>
                    <a:pt x="65731" y="210267"/>
                    <a:pt x="65731" y="192732"/>
                  </a:cubicBezTo>
                  <a:lnTo>
                    <a:pt x="65731" y="2232"/>
                  </a:lnTo>
                  <a:lnTo>
                    <a:pt x="2232" y="2232"/>
                  </a:lnTo>
                  <a:lnTo>
                    <a:pt x="2232" y="192732"/>
                  </a:lnTo>
                  <a:cubicBezTo>
                    <a:pt x="2232" y="245337"/>
                    <a:pt x="44878" y="287982"/>
                    <a:pt x="97482" y="287982"/>
                  </a:cubicBezTo>
                  <a:lnTo>
                    <a:pt x="160981" y="287982"/>
                  </a:lnTo>
                  <a:lnTo>
                    <a:pt x="160981" y="224483"/>
                  </a:lnTo>
                  <a:lnTo>
                    <a:pt x="97482" y="224483"/>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7" name="PA-任意多边形: 形状 1294"/>
            <p:cNvSpPr/>
            <p:nvPr>
              <p:custDataLst>
                <p:tags r:id="rId39"/>
              </p:custDataLst>
            </p:nvPr>
          </p:nvSpPr>
          <p:spPr>
            <a:xfrm>
              <a:off x="23864527" y="26499779"/>
              <a:ext cx="330398" cy="264914"/>
            </a:xfrm>
            <a:custGeom>
              <a:avLst/>
              <a:gdLst>
                <a:gd name="connsiteX0" fmla="*/ 246867 w 330398"/>
                <a:gd name="connsiteY0" fmla="*/ 201972 h 264914"/>
                <a:gd name="connsiteX1" fmla="*/ 47128 w 330398"/>
                <a:gd name="connsiteY1" fmla="*/ 2232 h 264914"/>
                <a:gd name="connsiteX2" fmla="*/ 2232 w 330398"/>
                <a:gd name="connsiteY2" fmla="*/ 47128 h 264914"/>
                <a:gd name="connsiteX3" fmla="*/ 211273 w 330398"/>
                <a:gd name="connsiteY3" fmla="*/ 256169 h 264914"/>
                <a:gd name="connsiteX4" fmla="*/ 233720 w 330398"/>
                <a:gd name="connsiteY4" fmla="*/ 265471 h 264914"/>
                <a:gd name="connsiteX5" fmla="*/ 328970 w 330398"/>
                <a:gd name="connsiteY5" fmla="*/ 265471 h 264914"/>
                <a:gd name="connsiteX6" fmla="*/ 328970 w 330398"/>
                <a:gd name="connsiteY6" fmla="*/ 201972 h 264914"/>
                <a:gd name="connsiteX7" fmla="*/ 246867 w 330398"/>
                <a:gd name="connsiteY7" fmla="*/ 201972 h 26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98" h="264914">
                  <a:moveTo>
                    <a:pt x="246867" y="201972"/>
                  </a:moveTo>
                  <a:lnTo>
                    <a:pt x="47128" y="2232"/>
                  </a:lnTo>
                  <a:lnTo>
                    <a:pt x="2232" y="47128"/>
                  </a:lnTo>
                  <a:lnTo>
                    <a:pt x="211273" y="256169"/>
                  </a:lnTo>
                  <a:cubicBezTo>
                    <a:pt x="217227" y="262122"/>
                    <a:pt x="225302" y="265471"/>
                    <a:pt x="233720" y="265471"/>
                  </a:cubicBezTo>
                  <a:lnTo>
                    <a:pt x="328970" y="265471"/>
                  </a:lnTo>
                  <a:lnTo>
                    <a:pt x="328970" y="201972"/>
                  </a:lnTo>
                  <a:lnTo>
                    <a:pt x="246867" y="20197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8" name="PA-任意多边形: 形状 1295"/>
            <p:cNvSpPr/>
            <p:nvPr>
              <p:custDataLst>
                <p:tags r:id="rId40"/>
              </p:custDataLst>
            </p:nvPr>
          </p:nvSpPr>
          <p:spPr>
            <a:xfrm>
              <a:off x="23641267" y="26498779"/>
              <a:ext cx="181570" cy="181570"/>
            </a:xfrm>
            <a:custGeom>
              <a:avLst/>
              <a:gdLst>
                <a:gd name="connsiteX0" fmla="*/ 3157 w 181570"/>
                <a:gd name="connsiteY0" fmla="*/ 135616 h 181570"/>
                <a:gd name="connsiteX1" fmla="*/ 135616 w 181570"/>
                <a:gd name="connsiteY1" fmla="*/ 3157 h 181570"/>
                <a:gd name="connsiteX2" fmla="*/ 180516 w 181570"/>
                <a:gd name="connsiteY2" fmla="*/ 48057 h 181570"/>
                <a:gd name="connsiteX3" fmla="*/ 48057 w 181570"/>
                <a:gd name="connsiteY3" fmla="*/ 180516 h 181570"/>
              </a:gdLst>
              <a:ahLst/>
              <a:cxnLst>
                <a:cxn ang="0">
                  <a:pos x="connsiteX0" y="connsiteY0"/>
                </a:cxn>
                <a:cxn ang="0">
                  <a:pos x="connsiteX1" y="connsiteY1"/>
                </a:cxn>
                <a:cxn ang="0">
                  <a:pos x="connsiteX2" y="connsiteY2"/>
                </a:cxn>
                <a:cxn ang="0">
                  <a:pos x="connsiteX3" y="connsiteY3"/>
                </a:cxn>
              </a:cxnLst>
              <a:rect l="l" t="t" r="r" b="b"/>
              <a:pathLst>
                <a:path w="181570" h="181570">
                  <a:moveTo>
                    <a:pt x="3157" y="135616"/>
                  </a:moveTo>
                  <a:lnTo>
                    <a:pt x="135616" y="3157"/>
                  </a:lnTo>
                  <a:lnTo>
                    <a:pt x="180516" y="48057"/>
                  </a:lnTo>
                  <a:lnTo>
                    <a:pt x="48057" y="18051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89" name="PA-任意多边形: 形状 1296"/>
            <p:cNvSpPr/>
            <p:nvPr>
              <p:custDataLst>
                <p:tags r:id="rId41"/>
              </p:custDataLst>
            </p:nvPr>
          </p:nvSpPr>
          <p:spPr>
            <a:xfrm>
              <a:off x="23355512" y="26435246"/>
              <a:ext cx="247055" cy="247055"/>
            </a:xfrm>
            <a:custGeom>
              <a:avLst/>
              <a:gdLst>
                <a:gd name="connsiteX0" fmla="*/ 3157 w 247054"/>
                <a:gd name="connsiteY0" fmla="*/ 48057 h 247054"/>
                <a:gd name="connsiteX1" fmla="*/ 48057 w 247054"/>
                <a:gd name="connsiteY1" fmla="*/ 3157 h 247054"/>
                <a:gd name="connsiteX2" fmla="*/ 243982 w 247054"/>
                <a:gd name="connsiteY2" fmla="*/ 199082 h 247054"/>
                <a:gd name="connsiteX3" fmla="*/ 199082 w 247054"/>
                <a:gd name="connsiteY3" fmla="*/ 243982 h 247054"/>
              </a:gdLst>
              <a:ahLst/>
              <a:cxnLst>
                <a:cxn ang="0">
                  <a:pos x="connsiteX0" y="connsiteY0"/>
                </a:cxn>
                <a:cxn ang="0">
                  <a:pos x="connsiteX1" y="connsiteY1"/>
                </a:cxn>
                <a:cxn ang="0">
                  <a:pos x="connsiteX2" y="connsiteY2"/>
                </a:cxn>
                <a:cxn ang="0">
                  <a:pos x="connsiteX3" y="connsiteY3"/>
                </a:cxn>
              </a:cxnLst>
              <a:rect l="l" t="t" r="r" b="b"/>
              <a:pathLst>
                <a:path w="247054" h="247054">
                  <a:moveTo>
                    <a:pt x="3157" y="48057"/>
                  </a:moveTo>
                  <a:lnTo>
                    <a:pt x="48057" y="3157"/>
                  </a:lnTo>
                  <a:lnTo>
                    <a:pt x="243982" y="199082"/>
                  </a:lnTo>
                  <a:lnTo>
                    <a:pt x="199082" y="24398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0" name="PA-任意多边形: 形状 1297"/>
            <p:cNvSpPr/>
            <p:nvPr>
              <p:custDataLst>
                <p:tags r:id="rId42"/>
              </p:custDataLst>
            </p:nvPr>
          </p:nvSpPr>
          <p:spPr>
            <a:xfrm>
              <a:off x="23048268" y="26435992"/>
              <a:ext cx="267891" cy="202406"/>
            </a:xfrm>
            <a:custGeom>
              <a:avLst/>
              <a:gdLst>
                <a:gd name="connsiteX0" fmla="*/ 221179 w 267890"/>
                <a:gd name="connsiteY0" fmla="*/ 2232 h 202406"/>
                <a:gd name="connsiteX1" fmla="*/ 84371 w 267890"/>
                <a:gd name="connsiteY1" fmla="*/ 138758 h 202406"/>
                <a:gd name="connsiteX2" fmla="*/ 2232 w 267890"/>
                <a:gd name="connsiteY2" fmla="*/ 138758 h 202406"/>
                <a:gd name="connsiteX3" fmla="*/ 2232 w 267890"/>
                <a:gd name="connsiteY3" fmla="*/ 202257 h 202406"/>
                <a:gd name="connsiteX4" fmla="*/ 97482 w 267890"/>
                <a:gd name="connsiteY4" fmla="*/ 202257 h 202406"/>
                <a:gd name="connsiteX5" fmla="*/ 120024 w 267890"/>
                <a:gd name="connsiteY5" fmla="*/ 192985 h 202406"/>
                <a:gd name="connsiteX6" fmla="*/ 266075 w 267890"/>
                <a:gd name="connsiteY6" fmla="*/ 47125 h 202406"/>
                <a:gd name="connsiteX7" fmla="*/ 221179 w 267890"/>
                <a:gd name="connsiteY7" fmla="*/ 2232 h 202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890" h="202406">
                  <a:moveTo>
                    <a:pt x="221179" y="2232"/>
                  </a:moveTo>
                  <a:cubicBezTo>
                    <a:pt x="175745" y="47667"/>
                    <a:pt x="108722" y="114470"/>
                    <a:pt x="84371" y="138758"/>
                  </a:cubicBezTo>
                  <a:lnTo>
                    <a:pt x="2232" y="138758"/>
                  </a:lnTo>
                  <a:lnTo>
                    <a:pt x="2232" y="202257"/>
                  </a:lnTo>
                  <a:lnTo>
                    <a:pt x="97482" y="202257"/>
                  </a:lnTo>
                  <a:cubicBezTo>
                    <a:pt x="105936" y="202311"/>
                    <a:pt x="114056" y="198971"/>
                    <a:pt x="120024" y="192985"/>
                  </a:cubicBezTo>
                  <a:cubicBezTo>
                    <a:pt x="120024" y="192985"/>
                    <a:pt x="209654" y="103578"/>
                    <a:pt x="266075" y="47125"/>
                  </a:cubicBezTo>
                  <a:lnTo>
                    <a:pt x="221179" y="2232"/>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1" name="PA-任意多边形: 形状 1298"/>
            <p:cNvSpPr/>
            <p:nvPr>
              <p:custDataLst>
                <p:tags r:id="rId43"/>
              </p:custDataLst>
            </p:nvPr>
          </p:nvSpPr>
          <p:spPr>
            <a:xfrm>
              <a:off x="23238768" y="26318519"/>
              <a:ext cx="193477" cy="193477"/>
            </a:xfrm>
            <a:custGeom>
              <a:avLst/>
              <a:gdLst>
                <a:gd name="connsiteX0" fmla="*/ 97482 w 193476"/>
                <a:gd name="connsiteY0" fmla="*/ 2232 h 193476"/>
                <a:gd name="connsiteX1" fmla="*/ 2232 w 193476"/>
                <a:gd name="connsiteY1" fmla="*/ 97482 h 193476"/>
                <a:gd name="connsiteX2" fmla="*/ 97482 w 193476"/>
                <a:gd name="connsiteY2" fmla="*/ 192732 h 193476"/>
                <a:gd name="connsiteX3" fmla="*/ 192732 w 193476"/>
                <a:gd name="connsiteY3" fmla="*/ 97482 h 193476"/>
                <a:gd name="connsiteX4" fmla="*/ 97482 w 193476"/>
                <a:gd name="connsiteY4" fmla="*/ 2232 h 193476"/>
                <a:gd name="connsiteX5" fmla="*/ 97482 w 193476"/>
                <a:gd name="connsiteY5" fmla="*/ 129230 h 193476"/>
                <a:gd name="connsiteX6" fmla="*/ 65731 w 193476"/>
                <a:gd name="connsiteY6" fmla="*/ 97479 h 193476"/>
                <a:gd name="connsiteX7" fmla="*/ 97482 w 193476"/>
                <a:gd name="connsiteY7" fmla="*/ 65728 h 193476"/>
                <a:gd name="connsiteX8" fmla="*/ 129233 w 193476"/>
                <a:gd name="connsiteY8" fmla="*/ 97479 h 193476"/>
                <a:gd name="connsiteX9" fmla="*/ 97482 w 193476"/>
                <a:gd name="connsiteY9" fmla="*/ 129230 h 19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476" h="193476">
                  <a:moveTo>
                    <a:pt x="97482" y="2232"/>
                  </a:moveTo>
                  <a:cubicBezTo>
                    <a:pt x="44878" y="2232"/>
                    <a:pt x="2232" y="44878"/>
                    <a:pt x="2232" y="97482"/>
                  </a:cubicBezTo>
                  <a:cubicBezTo>
                    <a:pt x="2232" y="150087"/>
                    <a:pt x="44878" y="192732"/>
                    <a:pt x="97482" y="192732"/>
                  </a:cubicBezTo>
                  <a:cubicBezTo>
                    <a:pt x="150087" y="192732"/>
                    <a:pt x="192732" y="150087"/>
                    <a:pt x="192732" y="97482"/>
                  </a:cubicBezTo>
                  <a:cubicBezTo>
                    <a:pt x="192732" y="44878"/>
                    <a:pt x="150087" y="2232"/>
                    <a:pt x="97482" y="2232"/>
                  </a:cubicBezTo>
                  <a:close/>
                  <a:moveTo>
                    <a:pt x="97482" y="129230"/>
                  </a:moveTo>
                  <a:cubicBezTo>
                    <a:pt x="79947" y="129230"/>
                    <a:pt x="65731" y="115014"/>
                    <a:pt x="65731" y="97479"/>
                  </a:cubicBezTo>
                  <a:cubicBezTo>
                    <a:pt x="65731" y="79944"/>
                    <a:pt x="79947" y="65728"/>
                    <a:pt x="97482" y="65728"/>
                  </a:cubicBezTo>
                  <a:cubicBezTo>
                    <a:pt x="115017" y="65728"/>
                    <a:pt x="129233" y="79944"/>
                    <a:pt x="129233" y="97479"/>
                  </a:cubicBezTo>
                  <a:cubicBezTo>
                    <a:pt x="129233" y="115017"/>
                    <a:pt x="115017" y="129230"/>
                    <a:pt x="97482" y="12923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2" name="PA-任意多边形: 形状 1299"/>
            <p:cNvSpPr/>
            <p:nvPr>
              <p:custDataLst>
                <p:tags r:id="rId44"/>
              </p:custDataLst>
            </p:nvPr>
          </p:nvSpPr>
          <p:spPr>
            <a:xfrm>
              <a:off x="23524518" y="26604269"/>
              <a:ext cx="193477" cy="193477"/>
            </a:xfrm>
            <a:custGeom>
              <a:avLst/>
              <a:gdLst>
                <a:gd name="connsiteX0" fmla="*/ 97482 w 193476"/>
                <a:gd name="connsiteY0" fmla="*/ 2232 h 193476"/>
                <a:gd name="connsiteX1" fmla="*/ 2232 w 193476"/>
                <a:gd name="connsiteY1" fmla="*/ 97482 h 193476"/>
                <a:gd name="connsiteX2" fmla="*/ 97482 w 193476"/>
                <a:gd name="connsiteY2" fmla="*/ 192732 h 193476"/>
                <a:gd name="connsiteX3" fmla="*/ 192732 w 193476"/>
                <a:gd name="connsiteY3" fmla="*/ 97482 h 193476"/>
                <a:gd name="connsiteX4" fmla="*/ 97482 w 193476"/>
                <a:gd name="connsiteY4" fmla="*/ 2232 h 193476"/>
                <a:gd name="connsiteX5" fmla="*/ 97482 w 193476"/>
                <a:gd name="connsiteY5" fmla="*/ 129230 h 193476"/>
                <a:gd name="connsiteX6" fmla="*/ 65731 w 193476"/>
                <a:gd name="connsiteY6" fmla="*/ 97479 h 193476"/>
                <a:gd name="connsiteX7" fmla="*/ 97482 w 193476"/>
                <a:gd name="connsiteY7" fmla="*/ 65728 h 193476"/>
                <a:gd name="connsiteX8" fmla="*/ 129233 w 193476"/>
                <a:gd name="connsiteY8" fmla="*/ 97479 h 193476"/>
                <a:gd name="connsiteX9" fmla="*/ 97482 w 193476"/>
                <a:gd name="connsiteY9" fmla="*/ 129230 h 19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476" h="193476">
                  <a:moveTo>
                    <a:pt x="97482" y="2232"/>
                  </a:moveTo>
                  <a:cubicBezTo>
                    <a:pt x="44878" y="2232"/>
                    <a:pt x="2232" y="44878"/>
                    <a:pt x="2232" y="97482"/>
                  </a:cubicBezTo>
                  <a:cubicBezTo>
                    <a:pt x="2232" y="150087"/>
                    <a:pt x="44878" y="192732"/>
                    <a:pt x="97482" y="192732"/>
                  </a:cubicBezTo>
                  <a:cubicBezTo>
                    <a:pt x="150087" y="192732"/>
                    <a:pt x="192732" y="150087"/>
                    <a:pt x="192732" y="97482"/>
                  </a:cubicBezTo>
                  <a:cubicBezTo>
                    <a:pt x="192732" y="44878"/>
                    <a:pt x="150087" y="2232"/>
                    <a:pt x="97482" y="2232"/>
                  </a:cubicBezTo>
                  <a:close/>
                  <a:moveTo>
                    <a:pt x="97482" y="129230"/>
                  </a:moveTo>
                  <a:cubicBezTo>
                    <a:pt x="79947" y="129230"/>
                    <a:pt x="65731" y="115014"/>
                    <a:pt x="65731" y="97479"/>
                  </a:cubicBezTo>
                  <a:cubicBezTo>
                    <a:pt x="65731" y="79945"/>
                    <a:pt x="79947" y="65728"/>
                    <a:pt x="97482" y="65728"/>
                  </a:cubicBezTo>
                  <a:cubicBezTo>
                    <a:pt x="115017" y="65728"/>
                    <a:pt x="129233" y="79945"/>
                    <a:pt x="129233" y="97479"/>
                  </a:cubicBezTo>
                  <a:cubicBezTo>
                    <a:pt x="129233" y="115017"/>
                    <a:pt x="115017" y="129230"/>
                    <a:pt x="97482" y="12923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3" name="PA-任意多边形: 形状 1300"/>
            <p:cNvSpPr/>
            <p:nvPr>
              <p:custDataLst>
                <p:tags r:id="rId45"/>
              </p:custDataLst>
            </p:nvPr>
          </p:nvSpPr>
          <p:spPr>
            <a:xfrm>
              <a:off x="23746769" y="26382018"/>
              <a:ext cx="193477" cy="193477"/>
            </a:xfrm>
            <a:custGeom>
              <a:avLst/>
              <a:gdLst>
                <a:gd name="connsiteX0" fmla="*/ 97482 w 193476"/>
                <a:gd name="connsiteY0" fmla="*/ 2232 h 193476"/>
                <a:gd name="connsiteX1" fmla="*/ 2232 w 193476"/>
                <a:gd name="connsiteY1" fmla="*/ 97482 h 193476"/>
                <a:gd name="connsiteX2" fmla="*/ 97482 w 193476"/>
                <a:gd name="connsiteY2" fmla="*/ 192732 h 193476"/>
                <a:gd name="connsiteX3" fmla="*/ 192732 w 193476"/>
                <a:gd name="connsiteY3" fmla="*/ 97482 h 193476"/>
                <a:gd name="connsiteX4" fmla="*/ 97482 w 193476"/>
                <a:gd name="connsiteY4" fmla="*/ 2232 h 193476"/>
                <a:gd name="connsiteX5" fmla="*/ 97482 w 193476"/>
                <a:gd name="connsiteY5" fmla="*/ 129233 h 193476"/>
                <a:gd name="connsiteX6" fmla="*/ 65731 w 193476"/>
                <a:gd name="connsiteY6" fmla="*/ 97482 h 193476"/>
                <a:gd name="connsiteX7" fmla="*/ 97482 w 193476"/>
                <a:gd name="connsiteY7" fmla="*/ 65731 h 193476"/>
                <a:gd name="connsiteX8" fmla="*/ 129233 w 193476"/>
                <a:gd name="connsiteY8" fmla="*/ 97482 h 193476"/>
                <a:gd name="connsiteX9" fmla="*/ 97482 w 193476"/>
                <a:gd name="connsiteY9" fmla="*/ 129233 h 19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3476" h="193476">
                  <a:moveTo>
                    <a:pt x="97482" y="2232"/>
                  </a:moveTo>
                  <a:cubicBezTo>
                    <a:pt x="44878" y="2232"/>
                    <a:pt x="2232" y="44878"/>
                    <a:pt x="2232" y="97482"/>
                  </a:cubicBezTo>
                  <a:cubicBezTo>
                    <a:pt x="2232" y="150087"/>
                    <a:pt x="44878" y="192732"/>
                    <a:pt x="97482" y="192732"/>
                  </a:cubicBezTo>
                  <a:cubicBezTo>
                    <a:pt x="150087" y="192732"/>
                    <a:pt x="192732" y="150087"/>
                    <a:pt x="192732" y="97482"/>
                  </a:cubicBezTo>
                  <a:cubicBezTo>
                    <a:pt x="192732" y="44878"/>
                    <a:pt x="150087" y="2232"/>
                    <a:pt x="97482" y="2232"/>
                  </a:cubicBezTo>
                  <a:close/>
                  <a:moveTo>
                    <a:pt x="97482" y="129233"/>
                  </a:moveTo>
                  <a:cubicBezTo>
                    <a:pt x="79948" y="129233"/>
                    <a:pt x="65731" y="115017"/>
                    <a:pt x="65731" y="97482"/>
                  </a:cubicBezTo>
                  <a:cubicBezTo>
                    <a:pt x="65731" y="79947"/>
                    <a:pt x="79948" y="65731"/>
                    <a:pt x="97482" y="65731"/>
                  </a:cubicBezTo>
                  <a:cubicBezTo>
                    <a:pt x="115017" y="65731"/>
                    <a:pt x="129233" y="79947"/>
                    <a:pt x="129233" y="97482"/>
                  </a:cubicBezTo>
                  <a:cubicBezTo>
                    <a:pt x="129233" y="115017"/>
                    <a:pt x="115017" y="129233"/>
                    <a:pt x="97482" y="129233"/>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4" name="PA-任意多边形: 形状 1301"/>
            <p:cNvSpPr/>
            <p:nvPr>
              <p:custDataLst>
                <p:tags r:id="rId46"/>
              </p:custDataLst>
            </p:nvPr>
          </p:nvSpPr>
          <p:spPr>
            <a:xfrm>
              <a:off x="23651519" y="26953518"/>
              <a:ext cx="351234" cy="193477"/>
            </a:xfrm>
            <a:custGeom>
              <a:avLst/>
              <a:gdLst>
                <a:gd name="connsiteX0" fmla="*/ 319730 w 351234"/>
                <a:gd name="connsiteY0" fmla="*/ 2232 h 193476"/>
                <a:gd name="connsiteX1" fmla="*/ 2232 w 351234"/>
                <a:gd name="connsiteY1" fmla="*/ 2232 h 193476"/>
                <a:gd name="connsiteX2" fmla="*/ 2232 w 351234"/>
                <a:gd name="connsiteY2" fmla="*/ 65731 h 193476"/>
                <a:gd name="connsiteX3" fmla="*/ 287982 w 351234"/>
                <a:gd name="connsiteY3" fmla="*/ 65731 h 193476"/>
                <a:gd name="connsiteX4" fmla="*/ 287982 w 351234"/>
                <a:gd name="connsiteY4" fmla="*/ 129230 h 193476"/>
                <a:gd name="connsiteX5" fmla="*/ 2232 w 351234"/>
                <a:gd name="connsiteY5" fmla="*/ 129230 h 193476"/>
                <a:gd name="connsiteX6" fmla="*/ 2232 w 351234"/>
                <a:gd name="connsiteY6" fmla="*/ 192732 h 193476"/>
                <a:gd name="connsiteX7" fmla="*/ 319733 w 351234"/>
                <a:gd name="connsiteY7" fmla="*/ 192732 h 193476"/>
                <a:gd name="connsiteX8" fmla="*/ 351484 w 351234"/>
                <a:gd name="connsiteY8" fmla="*/ 160981 h 193476"/>
                <a:gd name="connsiteX9" fmla="*/ 351484 w 351234"/>
                <a:gd name="connsiteY9" fmla="*/ 33980 h 193476"/>
                <a:gd name="connsiteX10" fmla="*/ 319730 w 351234"/>
                <a:gd name="connsiteY10" fmla="*/ 2232 h 19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1234" h="193476">
                  <a:moveTo>
                    <a:pt x="319730" y="2232"/>
                  </a:moveTo>
                  <a:lnTo>
                    <a:pt x="2232" y="2232"/>
                  </a:lnTo>
                  <a:lnTo>
                    <a:pt x="2232" y="65731"/>
                  </a:lnTo>
                  <a:lnTo>
                    <a:pt x="287982" y="65731"/>
                  </a:lnTo>
                  <a:lnTo>
                    <a:pt x="287982" y="129230"/>
                  </a:lnTo>
                  <a:lnTo>
                    <a:pt x="2232" y="129230"/>
                  </a:lnTo>
                  <a:lnTo>
                    <a:pt x="2232" y="192732"/>
                  </a:lnTo>
                  <a:lnTo>
                    <a:pt x="319733" y="192732"/>
                  </a:lnTo>
                  <a:cubicBezTo>
                    <a:pt x="337268" y="192732"/>
                    <a:pt x="351484" y="178516"/>
                    <a:pt x="351484" y="160981"/>
                  </a:cubicBezTo>
                  <a:lnTo>
                    <a:pt x="351484" y="33980"/>
                  </a:lnTo>
                  <a:cubicBezTo>
                    <a:pt x="351481" y="16448"/>
                    <a:pt x="337265" y="2232"/>
                    <a:pt x="319730"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5" name="PA-任意多边形: 形状 1302"/>
            <p:cNvSpPr/>
            <p:nvPr>
              <p:custDataLst>
                <p:tags r:id="rId47"/>
              </p:custDataLst>
            </p:nvPr>
          </p:nvSpPr>
          <p:spPr>
            <a:xfrm>
              <a:off x="23524518" y="26953518"/>
              <a:ext cx="65484" cy="65484"/>
            </a:xfrm>
            <a:custGeom>
              <a:avLst/>
              <a:gdLst>
                <a:gd name="connsiteX0" fmla="*/ 2232 w 65484"/>
                <a:gd name="connsiteY0" fmla="*/ 2232 h 65484"/>
                <a:gd name="connsiteX1" fmla="*/ 65731 w 65484"/>
                <a:gd name="connsiteY1" fmla="*/ 2232 h 65484"/>
                <a:gd name="connsiteX2" fmla="*/ 65731 w 65484"/>
                <a:gd name="connsiteY2" fmla="*/ 65731 h 65484"/>
                <a:gd name="connsiteX3" fmla="*/ 2232 w 65484"/>
                <a:gd name="connsiteY3" fmla="*/ 65731 h 65484"/>
              </a:gdLst>
              <a:ahLst/>
              <a:cxnLst>
                <a:cxn ang="0">
                  <a:pos x="connsiteX0" y="connsiteY0"/>
                </a:cxn>
                <a:cxn ang="0">
                  <a:pos x="connsiteX1" y="connsiteY1"/>
                </a:cxn>
                <a:cxn ang="0">
                  <a:pos x="connsiteX2" y="connsiteY2"/>
                </a:cxn>
                <a:cxn ang="0">
                  <a:pos x="connsiteX3" y="connsiteY3"/>
                </a:cxn>
              </a:cxnLst>
              <a:rect l="l" t="t" r="r" b="b"/>
              <a:pathLst>
                <a:path w="65484" h="65484">
                  <a:moveTo>
                    <a:pt x="2232" y="2232"/>
                  </a:moveTo>
                  <a:lnTo>
                    <a:pt x="65731" y="2232"/>
                  </a:lnTo>
                  <a:lnTo>
                    <a:pt x="65731" y="65731"/>
                  </a:lnTo>
                  <a:lnTo>
                    <a:pt x="2232" y="6573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6" name="PA-任意多边形: 形状 1303"/>
            <p:cNvSpPr/>
            <p:nvPr>
              <p:custDataLst>
                <p:tags r:id="rId48"/>
              </p:custDataLst>
            </p:nvPr>
          </p:nvSpPr>
          <p:spPr>
            <a:xfrm>
              <a:off x="23397517" y="26953518"/>
              <a:ext cx="65484" cy="65484"/>
            </a:xfrm>
            <a:custGeom>
              <a:avLst/>
              <a:gdLst>
                <a:gd name="connsiteX0" fmla="*/ 2232 w 65484"/>
                <a:gd name="connsiteY0" fmla="*/ 2232 h 65484"/>
                <a:gd name="connsiteX1" fmla="*/ 65731 w 65484"/>
                <a:gd name="connsiteY1" fmla="*/ 2232 h 65484"/>
                <a:gd name="connsiteX2" fmla="*/ 65731 w 65484"/>
                <a:gd name="connsiteY2" fmla="*/ 65731 h 65484"/>
                <a:gd name="connsiteX3" fmla="*/ 2232 w 65484"/>
                <a:gd name="connsiteY3" fmla="*/ 65731 h 65484"/>
              </a:gdLst>
              <a:ahLst/>
              <a:cxnLst>
                <a:cxn ang="0">
                  <a:pos x="connsiteX0" y="connsiteY0"/>
                </a:cxn>
                <a:cxn ang="0">
                  <a:pos x="connsiteX1" y="connsiteY1"/>
                </a:cxn>
                <a:cxn ang="0">
                  <a:pos x="connsiteX2" y="connsiteY2"/>
                </a:cxn>
                <a:cxn ang="0">
                  <a:pos x="connsiteX3" y="connsiteY3"/>
                </a:cxn>
              </a:cxnLst>
              <a:rect l="l" t="t" r="r" b="b"/>
              <a:pathLst>
                <a:path w="65484" h="65484">
                  <a:moveTo>
                    <a:pt x="2232" y="2232"/>
                  </a:moveTo>
                  <a:lnTo>
                    <a:pt x="65731" y="2232"/>
                  </a:lnTo>
                  <a:lnTo>
                    <a:pt x="65731" y="65731"/>
                  </a:lnTo>
                  <a:lnTo>
                    <a:pt x="2232" y="6573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sp>
          <p:nvSpPr>
            <p:cNvPr id="397" name="PA-任意多边形: 形状 1304"/>
            <p:cNvSpPr/>
            <p:nvPr>
              <p:custDataLst>
                <p:tags r:id="rId49"/>
              </p:custDataLst>
            </p:nvPr>
          </p:nvSpPr>
          <p:spPr>
            <a:xfrm>
              <a:off x="23238768" y="27080519"/>
              <a:ext cx="351234" cy="65484"/>
            </a:xfrm>
            <a:custGeom>
              <a:avLst/>
              <a:gdLst>
                <a:gd name="connsiteX0" fmla="*/ 2232 w 351234"/>
                <a:gd name="connsiteY0" fmla="*/ 2232 h 65484"/>
                <a:gd name="connsiteX1" fmla="*/ 351481 w 351234"/>
                <a:gd name="connsiteY1" fmla="*/ 2232 h 65484"/>
                <a:gd name="connsiteX2" fmla="*/ 351481 w 351234"/>
                <a:gd name="connsiteY2" fmla="*/ 65731 h 65484"/>
                <a:gd name="connsiteX3" fmla="*/ 2232 w 351234"/>
                <a:gd name="connsiteY3" fmla="*/ 65731 h 65484"/>
              </a:gdLst>
              <a:ahLst/>
              <a:cxnLst>
                <a:cxn ang="0">
                  <a:pos x="connsiteX0" y="connsiteY0"/>
                </a:cxn>
                <a:cxn ang="0">
                  <a:pos x="connsiteX1" y="connsiteY1"/>
                </a:cxn>
                <a:cxn ang="0">
                  <a:pos x="connsiteX2" y="connsiteY2"/>
                </a:cxn>
                <a:cxn ang="0">
                  <a:pos x="connsiteX3" y="connsiteY3"/>
                </a:cxn>
              </a:cxnLst>
              <a:rect l="l" t="t" r="r" b="b"/>
              <a:pathLst>
                <a:path w="351234" h="65484">
                  <a:moveTo>
                    <a:pt x="2232" y="2232"/>
                  </a:moveTo>
                  <a:lnTo>
                    <a:pt x="351481" y="2232"/>
                  </a:lnTo>
                  <a:lnTo>
                    <a:pt x="351481" y="65731"/>
                  </a:lnTo>
                  <a:lnTo>
                    <a:pt x="2232" y="6573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endParaRPr lang="zh-CN" altLang="en-US"/>
            </a:p>
          </p:txBody>
        </p:sp>
      </p:grpSp>
      <p:grpSp>
        <p:nvGrpSpPr>
          <p:cNvPr id="473" name="icon_7"/>
          <p:cNvGrpSpPr>
            <a:grpSpLocks noChangeAspect="1"/>
          </p:cNvGrpSpPr>
          <p:nvPr>
            <p:custDataLst>
              <p:tags r:id="rId50"/>
            </p:custDataLst>
          </p:nvPr>
        </p:nvGrpSpPr>
        <p:grpSpPr bwMode="auto">
          <a:xfrm>
            <a:off x="950595" y="4843195"/>
            <a:ext cx="355600" cy="319940"/>
            <a:chOff x="3337" y="1758"/>
            <a:chExt cx="1007" cy="906"/>
          </a:xfrm>
          <a:solidFill>
            <a:srgbClr val="00633D"/>
          </a:solidFill>
        </p:grpSpPr>
        <p:sp>
          <p:nvSpPr>
            <p:cNvPr id="474" name="PA-任意多边形 32"/>
            <p:cNvSpPr>
              <a:spLocks noEditPoints="1"/>
            </p:cNvSpPr>
            <p:nvPr>
              <p:custDataLst>
                <p:tags r:id="rId51"/>
              </p:custDataLst>
            </p:nvPr>
          </p:nvSpPr>
          <p:spPr bwMode="auto">
            <a:xfrm>
              <a:off x="3337" y="2084"/>
              <a:ext cx="1007" cy="580"/>
            </a:xfrm>
            <a:custGeom>
              <a:avLst/>
              <a:gdLst>
                <a:gd name="T0" fmla="*/ 906 w 1007"/>
                <a:gd name="T1" fmla="*/ 0 h 580"/>
                <a:gd name="T2" fmla="*/ 1007 w 1007"/>
                <a:gd name="T3" fmla="*/ 0 h 580"/>
                <a:gd name="T4" fmla="*/ 1007 w 1007"/>
                <a:gd name="T5" fmla="*/ 580 h 580"/>
                <a:gd name="T6" fmla="*/ 906 w 1007"/>
                <a:gd name="T7" fmla="*/ 580 h 580"/>
                <a:gd name="T8" fmla="*/ 906 w 1007"/>
                <a:gd name="T9" fmla="*/ 0 h 580"/>
                <a:gd name="T10" fmla="*/ 755 w 1007"/>
                <a:gd name="T11" fmla="*/ 177 h 580"/>
                <a:gd name="T12" fmla="*/ 856 w 1007"/>
                <a:gd name="T13" fmla="*/ 177 h 580"/>
                <a:gd name="T14" fmla="*/ 856 w 1007"/>
                <a:gd name="T15" fmla="*/ 580 h 580"/>
                <a:gd name="T16" fmla="*/ 755 w 1007"/>
                <a:gd name="T17" fmla="*/ 580 h 580"/>
                <a:gd name="T18" fmla="*/ 755 w 1007"/>
                <a:gd name="T19" fmla="*/ 177 h 580"/>
                <a:gd name="T20" fmla="*/ 604 w 1007"/>
                <a:gd name="T21" fmla="*/ 51 h 580"/>
                <a:gd name="T22" fmla="*/ 705 w 1007"/>
                <a:gd name="T23" fmla="*/ 51 h 580"/>
                <a:gd name="T24" fmla="*/ 705 w 1007"/>
                <a:gd name="T25" fmla="*/ 580 h 580"/>
                <a:gd name="T26" fmla="*/ 604 w 1007"/>
                <a:gd name="T27" fmla="*/ 580 h 580"/>
                <a:gd name="T28" fmla="*/ 604 w 1007"/>
                <a:gd name="T29" fmla="*/ 51 h 580"/>
                <a:gd name="T30" fmla="*/ 453 w 1007"/>
                <a:gd name="T31" fmla="*/ 202 h 580"/>
                <a:gd name="T32" fmla="*/ 554 w 1007"/>
                <a:gd name="T33" fmla="*/ 202 h 580"/>
                <a:gd name="T34" fmla="*/ 554 w 1007"/>
                <a:gd name="T35" fmla="*/ 580 h 580"/>
                <a:gd name="T36" fmla="*/ 453 w 1007"/>
                <a:gd name="T37" fmla="*/ 580 h 580"/>
                <a:gd name="T38" fmla="*/ 453 w 1007"/>
                <a:gd name="T39" fmla="*/ 202 h 580"/>
                <a:gd name="T40" fmla="*/ 302 w 1007"/>
                <a:gd name="T41" fmla="*/ 278 h 580"/>
                <a:gd name="T42" fmla="*/ 403 w 1007"/>
                <a:gd name="T43" fmla="*/ 278 h 580"/>
                <a:gd name="T44" fmla="*/ 403 w 1007"/>
                <a:gd name="T45" fmla="*/ 580 h 580"/>
                <a:gd name="T46" fmla="*/ 302 w 1007"/>
                <a:gd name="T47" fmla="*/ 580 h 580"/>
                <a:gd name="T48" fmla="*/ 302 w 1007"/>
                <a:gd name="T49" fmla="*/ 278 h 580"/>
                <a:gd name="T50" fmla="*/ 151 w 1007"/>
                <a:gd name="T51" fmla="*/ 227 h 580"/>
                <a:gd name="T52" fmla="*/ 252 w 1007"/>
                <a:gd name="T53" fmla="*/ 227 h 580"/>
                <a:gd name="T54" fmla="*/ 252 w 1007"/>
                <a:gd name="T55" fmla="*/ 580 h 580"/>
                <a:gd name="T56" fmla="*/ 151 w 1007"/>
                <a:gd name="T57" fmla="*/ 580 h 580"/>
                <a:gd name="T58" fmla="*/ 151 w 1007"/>
                <a:gd name="T59" fmla="*/ 227 h 580"/>
                <a:gd name="T60" fmla="*/ 0 w 1007"/>
                <a:gd name="T61" fmla="*/ 328 h 580"/>
                <a:gd name="T62" fmla="*/ 101 w 1007"/>
                <a:gd name="T63" fmla="*/ 328 h 580"/>
                <a:gd name="T64" fmla="*/ 101 w 1007"/>
                <a:gd name="T65" fmla="*/ 580 h 580"/>
                <a:gd name="T66" fmla="*/ 0 w 1007"/>
                <a:gd name="T67" fmla="*/ 580 h 580"/>
                <a:gd name="T68" fmla="*/ 0 w 1007"/>
                <a:gd name="T69"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7" h="580">
                  <a:moveTo>
                    <a:pt x="906" y="0"/>
                  </a:moveTo>
                  <a:lnTo>
                    <a:pt x="1007" y="0"/>
                  </a:lnTo>
                  <a:lnTo>
                    <a:pt x="1007" y="580"/>
                  </a:lnTo>
                  <a:lnTo>
                    <a:pt x="906" y="580"/>
                  </a:lnTo>
                  <a:lnTo>
                    <a:pt x="906" y="0"/>
                  </a:lnTo>
                  <a:close/>
                  <a:moveTo>
                    <a:pt x="755" y="177"/>
                  </a:moveTo>
                  <a:lnTo>
                    <a:pt x="856" y="177"/>
                  </a:lnTo>
                  <a:lnTo>
                    <a:pt x="856" y="580"/>
                  </a:lnTo>
                  <a:lnTo>
                    <a:pt x="755" y="580"/>
                  </a:lnTo>
                  <a:lnTo>
                    <a:pt x="755" y="177"/>
                  </a:lnTo>
                  <a:close/>
                  <a:moveTo>
                    <a:pt x="604" y="51"/>
                  </a:moveTo>
                  <a:lnTo>
                    <a:pt x="705" y="51"/>
                  </a:lnTo>
                  <a:lnTo>
                    <a:pt x="705" y="580"/>
                  </a:lnTo>
                  <a:lnTo>
                    <a:pt x="604" y="580"/>
                  </a:lnTo>
                  <a:lnTo>
                    <a:pt x="604" y="51"/>
                  </a:lnTo>
                  <a:close/>
                  <a:moveTo>
                    <a:pt x="453" y="202"/>
                  </a:moveTo>
                  <a:lnTo>
                    <a:pt x="554" y="202"/>
                  </a:lnTo>
                  <a:lnTo>
                    <a:pt x="554" y="580"/>
                  </a:lnTo>
                  <a:lnTo>
                    <a:pt x="453" y="580"/>
                  </a:lnTo>
                  <a:lnTo>
                    <a:pt x="453" y="202"/>
                  </a:lnTo>
                  <a:close/>
                  <a:moveTo>
                    <a:pt x="302" y="278"/>
                  </a:moveTo>
                  <a:lnTo>
                    <a:pt x="403" y="278"/>
                  </a:lnTo>
                  <a:lnTo>
                    <a:pt x="403" y="580"/>
                  </a:lnTo>
                  <a:lnTo>
                    <a:pt x="302" y="580"/>
                  </a:lnTo>
                  <a:lnTo>
                    <a:pt x="302" y="278"/>
                  </a:lnTo>
                  <a:close/>
                  <a:moveTo>
                    <a:pt x="151" y="227"/>
                  </a:moveTo>
                  <a:lnTo>
                    <a:pt x="252" y="227"/>
                  </a:lnTo>
                  <a:lnTo>
                    <a:pt x="252" y="580"/>
                  </a:lnTo>
                  <a:lnTo>
                    <a:pt x="151" y="580"/>
                  </a:lnTo>
                  <a:lnTo>
                    <a:pt x="151" y="227"/>
                  </a:lnTo>
                  <a:close/>
                  <a:moveTo>
                    <a:pt x="0" y="328"/>
                  </a:moveTo>
                  <a:lnTo>
                    <a:pt x="101" y="328"/>
                  </a:lnTo>
                  <a:lnTo>
                    <a:pt x="101" y="580"/>
                  </a:lnTo>
                  <a:lnTo>
                    <a:pt x="0" y="580"/>
                  </a:lnTo>
                  <a:lnTo>
                    <a:pt x="0" y="3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5" name="PA-任意多边形 33"/>
            <p:cNvSpPr/>
            <p:nvPr>
              <p:custDataLst>
                <p:tags r:id="rId52"/>
              </p:custDataLst>
            </p:nvPr>
          </p:nvSpPr>
          <p:spPr bwMode="auto">
            <a:xfrm>
              <a:off x="3352" y="1785"/>
              <a:ext cx="964" cy="511"/>
            </a:xfrm>
            <a:custGeom>
              <a:avLst/>
              <a:gdLst>
                <a:gd name="T0" fmla="*/ 893 w 964"/>
                <a:gd name="T1" fmla="*/ 0 h 511"/>
                <a:gd name="T2" fmla="*/ 740 w 964"/>
                <a:gd name="T3" fmla="*/ 154 h 511"/>
                <a:gd name="T4" fmla="*/ 639 w 964"/>
                <a:gd name="T5" fmla="*/ 53 h 511"/>
                <a:gd name="T6" fmla="*/ 388 w 964"/>
                <a:gd name="T7" fmla="*/ 305 h 511"/>
                <a:gd name="T8" fmla="*/ 261 w 964"/>
                <a:gd name="T9" fmla="*/ 179 h 511"/>
                <a:gd name="T10" fmla="*/ 0 w 964"/>
                <a:gd name="T11" fmla="*/ 441 h 511"/>
                <a:gd name="T12" fmla="*/ 70 w 964"/>
                <a:gd name="T13" fmla="*/ 511 h 511"/>
                <a:gd name="T14" fmla="*/ 261 w 964"/>
                <a:gd name="T15" fmla="*/ 320 h 511"/>
                <a:gd name="T16" fmla="*/ 388 w 964"/>
                <a:gd name="T17" fmla="*/ 446 h 511"/>
                <a:gd name="T18" fmla="*/ 639 w 964"/>
                <a:gd name="T19" fmla="*/ 194 h 511"/>
                <a:gd name="T20" fmla="*/ 740 w 964"/>
                <a:gd name="T21" fmla="*/ 295 h 511"/>
                <a:gd name="T22" fmla="*/ 964 w 964"/>
                <a:gd name="T23" fmla="*/ 71 h 511"/>
                <a:gd name="T24" fmla="*/ 893 w 964"/>
                <a:gd name="T25"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4" h="511">
                  <a:moveTo>
                    <a:pt x="893" y="0"/>
                  </a:moveTo>
                  <a:lnTo>
                    <a:pt x="740" y="154"/>
                  </a:lnTo>
                  <a:lnTo>
                    <a:pt x="639" y="53"/>
                  </a:lnTo>
                  <a:lnTo>
                    <a:pt x="388" y="305"/>
                  </a:lnTo>
                  <a:lnTo>
                    <a:pt x="261" y="179"/>
                  </a:lnTo>
                  <a:lnTo>
                    <a:pt x="0" y="441"/>
                  </a:lnTo>
                  <a:lnTo>
                    <a:pt x="70" y="511"/>
                  </a:lnTo>
                  <a:lnTo>
                    <a:pt x="261" y="320"/>
                  </a:lnTo>
                  <a:lnTo>
                    <a:pt x="388" y="446"/>
                  </a:lnTo>
                  <a:lnTo>
                    <a:pt x="639" y="194"/>
                  </a:lnTo>
                  <a:lnTo>
                    <a:pt x="740" y="295"/>
                  </a:lnTo>
                  <a:lnTo>
                    <a:pt x="964" y="71"/>
                  </a:lnTo>
                  <a:lnTo>
                    <a:pt x="89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6" name="PA-任意多边形 34"/>
            <p:cNvSpPr/>
            <p:nvPr>
              <p:custDataLst>
                <p:tags r:id="rId53"/>
              </p:custDataLst>
            </p:nvPr>
          </p:nvSpPr>
          <p:spPr bwMode="auto">
            <a:xfrm>
              <a:off x="4117" y="1758"/>
              <a:ext cx="227" cy="226"/>
            </a:xfrm>
            <a:custGeom>
              <a:avLst/>
              <a:gdLst>
                <a:gd name="T0" fmla="*/ 227 w 227"/>
                <a:gd name="T1" fmla="*/ 0 h 226"/>
                <a:gd name="T2" fmla="*/ 0 w 227"/>
                <a:gd name="T3" fmla="*/ 0 h 226"/>
                <a:gd name="T4" fmla="*/ 227 w 227"/>
                <a:gd name="T5" fmla="*/ 226 h 226"/>
                <a:gd name="T6" fmla="*/ 227 w 227"/>
                <a:gd name="T7" fmla="*/ 0 h 226"/>
              </a:gdLst>
              <a:ahLst/>
              <a:cxnLst>
                <a:cxn ang="0">
                  <a:pos x="T0" y="T1"/>
                </a:cxn>
                <a:cxn ang="0">
                  <a:pos x="T2" y="T3"/>
                </a:cxn>
                <a:cxn ang="0">
                  <a:pos x="T4" y="T5"/>
                </a:cxn>
                <a:cxn ang="0">
                  <a:pos x="T6" y="T7"/>
                </a:cxn>
              </a:cxnLst>
              <a:rect l="0" t="0" r="r" b="b"/>
              <a:pathLst>
                <a:path w="227" h="226">
                  <a:moveTo>
                    <a:pt x="227" y="0"/>
                  </a:moveTo>
                  <a:lnTo>
                    <a:pt x="0" y="0"/>
                  </a:lnTo>
                  <a:lnTo>
                    <a:pt x="227" y="226"/>
                  </a:lnTo>
                  <a:lnTo>
                    <a:pt x="2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23" name="icon_8"/>
          <p:cNvGrpSpPr>
            <a:grpSpLocks noChangeAspect="1"/>
          </p:cNvGrpSpPr>
          <p:nvPr>
            <p:custDataLst>
              <p:tags r:id="rId54"/>
            </p:custDataLst>
          </p:nvPr>
        </p:nvGrpSpPr>
        <p:grpSpPr>
          <a:xfrm>
            <a:off x="994172" y="5423535"/>
            <a:ext cx="343376" cy="355600"/>
            <a:chOff x="6879808" y="11366638"/>
            <a:chExt cx="1480334" cy="1532283"/>
          </a:xfrm>
          <a:solidFill>
            <a:srgbClr val="00633D"/>
          </a:solidFill>
        </p:grpSpPr>
        <p:sp>
          <p:nvSpPr>
            <p:cNvPr id="24" name="PA-任意多边形: 形状 364"/>
            <p:cNvSpPr/>
            <p:nvPr>
              <p:custDataLst>
                <p:tags r:id="rId55"/>
              </p:custDataLst>
            </p:nvPr>
          </p:nvSpPr>
          <p:spPr>
            <a:xfrm>
              <a:off x="6879808" y="11366638"/>
              <a:ext cx="1143000" cy="1532283"/>
            </a:xfrm>
            <a:custGeom>
              <a:avLst/>
              <a:gdLst>
                <a:gd name="connsiteX0" fmla="*/ 1108801 w 1143000"/>
                <a:gd name="connsiteY0" fmla="*/ 388570 h 1532282"/>
                <a:gd name="connsiteX1" fmla="*/ 1137070 w 1143000"/>
                <a:gd name="connsiteY1" fmla="*/ 360302 h 1532282"/>
                <a:gd name="connsiteX2" fmla="*/ 1137070 w 1143000"/>
                <a:gd name="connsiteY2" fmla="*/ 153916 h 1532282"/>
                <a:gd name="connsiteX3" fmla="*/ 989366 w 1143000"/>
                <a:gd name="connsiteY3" fmla="*/ 6212 h 1532282"/>
                <a:gd name="connsiteX4" fmla="*/ 153916 w 1143000"/>
                <a:gd name="connsiteY4" fmla="*/ 6212 h 1532282"/>
                <a:gd name="connsiteX5" fmla="*/ 6212 w 1143000"/>
                <a:gd name="connsiteY5" fmla="*/ 153916 h 1532282"/>
                <a:gd name="connsiteX6" fmla="*/ 6212 w 1143000"/>
                <a:gd name="connsiteY6" fmla="*/ 1385159 h 1532282"/>
                <a:gd name="connsiteX7" fmla="*/ 153916 w 1143000"/>
                <a:gd name="connsiteY7" fmla="*/ 1532863 h 1532282"/>
                <a:gd name="connsiteX8" fmla="*/ 989358 w 1143000"/>
                <a:gd name="connsiteY8" fmla="*/ 1532863 h 1532282"/>
                <a:gd name="connsiteX9" fmla="*/ 1137061 w 1143000"/>
                <a:gd name="connsiteY9" fmla="*/ 1385159 h 1532282"/>
                <a:gd name="connsiteX10" fmla="*/ 1137061 w 1143000"/>
                <a:gd name="connsiteY10" fmla="*/ 1002701 h 1532282"/>
                <a:gd name="connsiteX11" fmla="*/ 1108793 w 1143000"/>
                <a:gd name="connsiteY11" fmla="*/ 974432 h 1532282"/>
                <a:gd name="connsiteX12" fmla="*/ 1080524 w 1143000"/>
                <a:gd name="connsiteY12" fmla="*/ 1002701 h 1532282"/>
                <a:gd name="connsiteX13" fmla="*/ 1080524 w 1143000"/>
                <a:gd name="connsiteY13" fmla="*/ 1385159 h 1532282"/>
                <a:gd name="connsiteX14" fmla="*/ 989366 w 1143000"/>
                <a:gd name="connsiteY14" fmla="*/ 1476317 h 1532282"/>
                <a:gd name="connsiteX15" fmla="*/ 153916 w 1143000"/>
                <a:gd name="connsiteY15" fmla="*/ 1476317 h 1532282"/>
                <a:gd name="connsiteX16" fmla="*/ 62757 w 1143000"/>
                <a:gd name="connsiteY16" fmla="*/ 1385159 h 1532282"/>
                <a:gd name="connsiteX17" fmla="*/ 62757 w 1143000"/>
                <a:gd name="connsiteY17" fmla="*/ 153916 h 1532282"/>
                <a:gd name="connsiteX18" fmla="*/ 153916 w 1143000"/>
                <a:gd name="connsiteY18" fmla="*/ 62757 h 1532282"/>
                <a:gd name="connsiteX19" fmla="*/ 989358 w 1143000"/>
                <a:gd name="connsiteY19" fmla="*/ 62757 h 1532282"/>
                <a:gd name="connsiteX20" fmla="*/ 1080516 w 1143000"/>
                <a:gd name="connsiteY20" fmla="*/ 153916 h 1532282"/>
                <a:gd name="connsiteX21" fmla="*/ 1080516 w 1143000"/>
                <a:gd name="connsiteY21" fmla="*/ 360293 h 1532282"/>
                <a:gd name="connsiteX22" fmla="*/ 1108801 w 1143000"/>
                <a:gd name="connsiteY22" fmla="*/ 388570 h 153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43000" h="1532282">
                  <a:moveTo>
                    <a:pt x="1108801" y="388570"/>
                  </a:moveTo>
                  <a:cubicBezTo>
                    <a:pt x="1124406" y="388570"/>
                    <a:pt x="1137070" y="375906"/>
                    <a:pt x="1137070" y="360302"/>
                  </a:cubicBezTo>
                  <a:lnTo>
                    <a:pt x="1137070" y="153916"/>
                  </a:lnTo>
                  <a:cubicBezTo>
                    <a:pt x="1137070" y="72481"/>
                    <a:pt x="1070817" y="6212"/>
                    <a:pt x="989366" y="6212"/>
                  </a:cubicBezTo>
                  <a:lnTo>
                    <a:pt x="153916" y="6212"/>
                  </a:lnTo>
                  <a:cubicBezTo>
                    <a:pt x="72481" y="6212"/>
                    <a:pt x="6212" y="72465"/>
                    <a:pt x="6212" y="153916"/>
                  </a:cubicBezTo>
                  <a:lnTo>
                    <a:pt x="6212" y="1385159"/>
                  </a:lnTo>
                  <a:cubicBezTo>
                    <a:pt x="6212" y="1466593"/>
                    <a:pt x="72465" y="1532863"/>
                    <a:pt x="153916" y="1532863"/>
                  </a:cubicBezTo>
                  <a:lnTo>
                    <a:pt x="989358" y="1532863"/>
                  </a:lnTo>
                  <a:cubicBezTo>
                    <a:pt x="1070809" y="1532863"/>
                    <a:pt x="1137061" y="1466593"/>
                    <a:pt x="1137061" y="1385159"/>
                  </a:cubicBezTo>
                  <a:lnTo>
                    <a:pt x="1137061" y="1002701"/>
                  </a:lnTo>
                  <a:cubicBezTo>
                    <a:pt x="1137061" y="987097"/>
                    <a:pt x="1124397" y="974432"/>
                    <a:pt x="1108793" y="974432"/>
                  </a:cubicBezTo>
                  <a:cubicBezTo>
                    <a:pt x="1093188" y="974432"/>
                    <a:pt x="1080524" y="987097"/>
                    <a:pt x="1080524" y="1002701"/>
                  </a:cubicBezTo>
                  <a:lnTo>
                    <a:pt x="1080524" y="1385159"/>
                  </a:lnTo>
                  <a:cubicBezTo>
                    <a:pt x="1080524" y="1435426"/>
                    <a:pt x="1039633" y="1476317"/>
                    <a:pt x="989366" y="1476317"/>
                  </a:cubicBezTo>
                  <a:lnTo>
                    <a:pt x="153916" y="1476317"/>
                  </a:lnTo>
                  <a:cubicBezTo>
                    <a:pt x="103665" y="1476317"/>
                    <a:pt x="62757" y="1435426"/>
                    <a:pt x="62757" y="1385159"/>
                  </a:cubicBezTo>
                  <a:lnTo>
                    <a:pt x="62757" y="153916"/>
                  </a:lnTo>
                  <a:cubicBezTo>
                    <a:pt x="62757" y="103649"/>
                    <a:pt x="103649" y="62757"/>
                    <a:pt x="153916" y="62757"/>
                  </a:cubicBezTo>
                  <a:lnTo>
                    <a:pt x="989358" y="62757"/>
                  </a:lnTo>
                  <a:cubicBezTo>
                    <a:pt x="1039608" y="62757"/>
                    <a:pt x="1080516" y="103649"/>
                    <a:pt x="1080516" y="153916"/>
                  </a:cubicBezTo>
                  <a:lnTo>
                    <a:pt x="1080516" y="360293"/>
                  </a:lnTo>
                  <a:cubicBezTo>
                    <a:pt x="1080524" y="375898"/>
                    <a:pt x="1093188" y="388570"/>
                    <a:pt x="1108801" y="38857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PA-任意多边形: 形状 365"/>
            <p:cNvSpPr/>
            <p:nvPr>
              <p:custDataLst>
                <p:tags r:id="rId56"/>
              </p:custDataLst>
            </p:nvPr>
          </p:nvSpPr>
          <p:spPr>
            <a:xfrm>
              <a:off x="6964630" y="11451452"/>
              <a:ext cx="969065" cy="1167848"/>
            </a:xfrm>
            <a:custGeom>
              <a:avLst/>
              <a:gdLst>
                <a:gd name="connsiteX0" fmla="*/ 939157 w 969065"/>
                <a:gd name="connsiteY0" fmla="*/ 306722 h 1167847"/>
                <a:gd name="connsiteX1" fmla="*/ 967425 w 969065"/>
                <a:gd name="connsiteY1" fmla="*/ 278453 h 1167847"/>
                <a:gd name="connsiteX2" fmla="*/ 967425 w 969065"/>
                <a:gd name="connsiteY2" fmla="*/ 34481 h 1167847"/>
                <a:gd name="connsiteX3" fmla="*/ 939157 w 969065"/>
                <a:gd name="connsiteY3" fmla="*/ 6212 h 1167847"/>
                <a:gd name="connsiteX4" fmla="*/ 34481 w 969065"/>
                <a:gd name="connsiteY4" fmla="*/ 6212 h 1167847"/>
                <a:gd name="connsiteX5" fmla="*/ 6212 w 969065"/>
                <a:gd name="connsiteY5" fmla="*/ 34481 h 1167847"/>
                <a:gd name="connsiteX6" fmla="*/ 6212 w 969065"/>
                <a:gd name="connsiteY6" fmla="*/ 1137061 h 1167847"/>
                <a:gd name="connsiteX7" fmla="*/ 34481 w 969065"/>
                <a:gd name="connsiteY7" fmla="*/ 1165330 h 1167847"/>
                <a:gd name="connsiteX8" fmla="*/ 939165 w 969065"/>
                <a:gd name="connsiteY8" fmla="*/ 1165330 h 1167847"/>
                <a:gd name="connsiteX9" fmla="*/ 967434 w 969065"/>
                <a:gd name="connsiteY9" fmla="*/ 1137061 h 1167847"/>
                <a:gd name="connsiteX10" fmla="*/ 967434 w 969065"/>
                <a:gd name="connsiteY10" fmla="*/ 914930 h 1167847"/>
                <a:gd name="connsiteX11" fmla="*/ 939165 w 969065"/>
                <a:gd name="connsiteY11" fmla="*/ 886662 h 1167847"/>
                <a:gd name="connsiteX12" fmla="*/ 910896 w 969065"/>
                <a:gd name="connsiteY12" fmla="*/ 914930 h 1167847"/>
                <a:gd name="connsiteX13" fmla="*/ 910896 w 969065"/>
                <a:gd name="connsiteY13" fmla="*/ 1108785 h 1167847"/>
                <a:gd name="connsiteX14" fmla="*/ 62749 w 969065"/>
                <a:gd name="connsiteY14" fmla="*/ 1108785 h 1167847"/>
                <a:gd name="connsiteX15" fmla="*/ 62749 w 969065"/>
                <a:gd name="connsiteY15" fmla="*/ 62757 h 1167847"/>
                <a:gd name="connsiteX16" fmla="*/ 910888 w 969065"/>
                <a:gd name="connsiteY16" fmla="*/ 62757 h 1167847"/>
                <a:gd name="connsiteX17" fmla="*/ 910888 w 969065"/>
                <a:gd name="connsiteY17" fmla="*/ 278453 h 1167847"/>
                <a:gd name="connsiteX18" fmla="*/ 939157 w 969065"/>
                <a:gd name="connsiteY18" fmla="*/ 306722 h 1167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9065" h="1167847">
                  <a:moveTo>
                    <a:pt x="939157" y="306722"/>
                  </a:moveTo>
                  <a:cubicBezTo>
                    <a:pt x="954761" y="306722"/>
                    <a:pt x="967425" y="294057"/>
                    <a:pt x="967425" y="278453"/>
                  </a:cubicBezTo>
                  <a:lnTo>
                    <a:pt x="967425" y="34481"/>
                  </a:lnTo>
                  <a:cubicBezTo>
                    <a:pt x="967425" y="18876"/>
                    <a:pt x="954761" y="6212"/>
                    <a:pt x="939157" y="6212"/>
                  </a:cubicBezTo>
                  <a:lnTo>
                    <a:pt x="34481" y="6212"/>
                  </a:lnTo>
                  <a:cubicBezTo>
                    <a:pt x="18876" y="6212"/>
                    <a:pt x="6212" y="18876"/>
                    <a:pt x="6212" y="34481"/>
                  </a:cubicBezTo>
                  <a:lnTo>
                    <a:pt x="6212" y="1137061"/>
                  </a:lnTo>
                  <a:cubicBezTo>
                    <a:pt x="6212" y="1152666"/>
                    <a:pt x="18876" y="1165330"/>
                    <a:pt x="34481" y="1165330"/>
                  </a:cubicBezTo>
                  <a:lnTo>
                    <a:pt x="939165" y="1165330"/>
                  </a:lnTo>
                  <a:cubicBezTo>
                    <a:pt x="954786" y="1165330"/>
                    <a:pt x="967434" y="1152666"/>
                    <a:pt x="967434" y="1137061"/>
                  </a:cubicBezTo>
                  <a:lnTo>
                    <a:pt x="967434" y="914930"/>
                  </a:lnTo>
                  <a:cubicBezTo>
                    <a:pt x="967434" y="899326"/>
                    <a:pt x="954769" y="886662"/>
                    <a:pt x="939165" y="886662"/>
                  </a:cubicBezTo>
                  <a:cubicBezTo>
                    <a:pt x="923561" y="886662"/>
                    <a:pt x="910896" y="899326"/>
                    <a:pt x="910896" y="914930"/>
                  </a:cubicBezTo>
                  <a:lnTo>
                    <a:pt x="910896" y="1108785"/>
                  </a:lnTo>
                  <a:lnTo>
                    <a:pt x="62749" y="1108785"/>
                  </a:lnTo>
                  <a:lnTo>
                    <a:pt x="62749" y="62757"/>
                  </a:lnTo>
                  <a:lnTo>
                    <a:pt x="910888" y="62757"/>
                  </a:lnTo>
                  <a:lnTo>
                    <a:pt x="910888" y="278453"/>
                  </a:lnTo>
                  <a:cubicBezTo>
                    <a:pt x="910888" y="294057"/>
                    <a:pt x="923552" y="306722"/>
                    <a:pt x="939157" y="30672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8" name="PA-任意多边形: 形状 366"/>
            <p:cNvSpPr/>
            <p:nvPr>
              <p:custDataLst>
                <p:tags r:id="rId57"/>
              </p:custDataLst>
            </p:nvPr>
          </p:nvSpPr>
          <p:spPr>
            <a:xfrm>
              <a:off x="7360423" y="12638847"/>
              <a:ext cx="173935" cy="173935"/>
            </a:xfrm>
            <a:custGeom>
              <a:avLst/>
              <a:gdLst>
                <a:gd name="connsiteX0" fmla="*/ 91026 w 173934"/>
                <a:gd name="connsiteY0" fmla="*/ 6212 h 173934"/>
                <a:gd name="connsiteX1" fmla="*/ 6212 w 173934"/>
                <a:gd name="connsiteY1" fmla="*/ 91026 h 173934"/>
                <a:gd name="connsiteX2" fmla="*/ 91026 w 173934"/>
                <a:gd name="connsiteY2" fmla="*/ 175840 h 173934"/>
                <a:gd name="connsiteX3" fmla="*/ 175840 w 173934"/>
                <a:gd name="connsiteY3" fmla="*/ 91026 h 173934"/>
                <a:gd name="connsiteX4" fmla="*/ 91026 w 173934"/>
                <a:gd name="connsiteY4" fmla="*/ 6212 h 173934"/>
                <a:gd name="connsiteX5" fmla="*/ 91026 w 173934"/>
                <a:gd name="connsiteY5" fmla="*/ 119294 h 173934"/>
                <a:gd name="connsiteX6" fmla="*/ 62757 w 173934"/>
                <a:gd name="connsiteY6" fmla="*/ 91026 h 173934"/>
                <a:gd name="connsiteX7" fmla="*/ 91026 w 173934"/>
                <a:gd name="connsiteY7" fmla="*/ 62757 h 173934"/>
                <a:gd name="connsiteX8" fmla="*/ 119294 w 173934"/>
                <a:gd name="connsiteY8" fmla="*/ 91026 h 173934"/>
                <a:gd name="connsiteX9" fmla="*/ 91026 w 173934"/>
                <a:gd name="connsiteY9" fmla="*/ 119294 h 17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934" h="173934">
                  <a:moveTo>
                    <a:pt x="91026" y="6212"/>
                  </a:moveTo>
                  <a:cubicBezTo>
                    <a:pt x="44254" y="6212"/>
                    <a:pt x="6212" y="44254"/>
                    <a:pt x="6212" y="91026"/>
                  </a:cubicBezTo>
                  <a:cubicBezTo>
                    <a:pt x="6212" y="137798"/>
                    <a:pt x="44254" y="175840"/>
                    <a:pt x="91026" y="175840"/>
                  </a:cubicBezTo>
                  <a:cubicBezTo>
                    <a:pt x="137798" y="175840"/>
                    <a:pt x="175840" y="137798"/>
                    <a:pt x="175840" y="91026"/>
                  </a:cubicBezTo>
                  <a:cubicBezTo>
                    <a:pt x="175840" y="44254"/>
                    <a:pt x="137806" y="6212"/>
                    <a:pt x="91026" y="6212"/>
                  </a:cubicBezTo>
                  <a:close/>
                  <a:moveTo>
                    <a:pt x="91026" y="119294"/>
                  </a:moveTo>
                  <a:cubicBezTo>
                    <a:pt x="75438" y="119294"/>
                    <a:pt x="62757" y="106614"/>
                    <a:pt x="62757" y="91026"/>
                  </a:cubicBezTo>
                  <a:cubicBezTo>
                    <a:pt x="62757" y="75438"/>
                    <a:pt x="75438" y="62757"/>
                    <a:pt x="91026" y="62757"/>
                  </a:cubicBezTo>
                  <a:cubicBezTo>
                    <a:pt x="106622" y="62757"/>
                    <a:pt x="119294" y="75438"/>
                    <a:pt x="119294" y="91026"/>
                  </a:cubicBezTo>
                  <a:cubicBezTo>
                    <a:pt x="119294" y="106614"/>
                    <a:pt x="106622" y="119294"/>
                    <a:pt x="91026" y="119294"/>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9" name="PA-任意多边形: 形状 367"/>
            <p:cNvSpPr/>
            <p:nvPr>
              <p:custDataLst>
                <p:tags r:id="rId58"/>
              </p:custDataLst>
            </p:nvPr>
          </p:nvSpPr>
          <p:spPr>
            <a:xfrm>
              <a:off x="7275120" y="11705397"/>
              <a:ext cx="1085022" cy="687457"/>
            </a:xfrm>
            <a:custGeom>
              <a:avLst/>
              <a:gdLst>
                <a:gd name="connsiteX0" fmla="*/ 977422 w 1085021"/>
                <a:gd name="connsiteY0" fmla="*/ 6212 h 687456"/>
                <a:gd name="connsiteX1" fmla="*/ 110291 w 1085021"/>
                <a:gd name="connsiteY1" fmla="*/ 6212 h 687456"/>
                <a:gd name="connsiteX2" fmla="*/ 6212 w 1085021"/>
                <a:gd name="connsiteY2" fmla="*/ 110291 h 687456"/>
                <a:gd name="connsiteX3" fmla="*/ 6212 w 1085021"/>
                <a:gd name="connsiteY3" fmla="*/ 581630 h 687456"/>
                <a:gd name="connsiteX4" fmla="*/ 110291 w 1085021"/>
                <a:gd name="connsiteY4" fmla="*/ 685709 h 687456"/>
                <a:gd name="connsiteX5" fmla="*/ 977422 w 1085021"/>
                <a:gd name="connsiteY5" fmla="*/ 685709 h 687456"/>
                <a:gd name="connsiteX6" fmla="*/ 1081502 w 1085021"/>
                <a:gd name="connsiteY6" fmla="*/ 581630 h 687456"/>
                <a:gd name="connsiteX7" fmla="*/ 1081502 w 1085021"/>
                <a:gd name="connsiteY7" fmla="*/ 110291 h 687456"/>
                <a:gd name="connsiteX8" fmla="*/ 977422 w 1085021"/>
                <a:gd name="connsiteY8" fmla="*/ 6212 h 687456"/>
                <a:gd name="connsiteX9" fmla="*/ 1023987 w 1085021"/>
                <a:gd name="connsiteY9" fmla="*/ 581638 h 687456"/>
                <a:gd name="connsiteX10" fmla="*/ 977439 w 1085021"/>
                <a:gd name="connsiteY10" fmla="*/ 628186 h 687456"/>
                <a:gd name="connsiteX11" fmla="*/ 110300 w 1085021"/>
                <a:gd name="connsiteY11" fmla="*/ 628186 h 687456"/>
                <a:gd name="connsiteX12" fmla="*/ 63751 w 1085021"/>
                <a:gd name="connsiteY12" fmla="*/ 581638 h 687456"/>
                <a:gd name="connsiteX13" fmla="*/ 63751 w 1085021"/>
                <a:gd name="connsiteY13" fmla="*/ 110291 h 687456"/>
                <a:gd name="connsiteX14" fmla="*/ 110300 w 1085021"/>
                <a:gd name="connsiteY14" fmla="*/ 63743 h 687456"/>
                <a:gd name="connsiteX15" fmla="*/ 977439 w 1085021"/>
                <a:gd name="connsiteY15" fmla="*/ 63743 h 687456"/>
                <a:gd name="connsiteX16" fmla="*/ 1023987 w 1085021"/>
                <a:gd name="connsiteY16" fmla="*/ 110291 h 687456"/>
                <a:gd name="connsiteX17" fmla="*/ 1023987 w 1085021"/>
                <a:gd name="connsiteY17" fmla="*/ 581638 h 68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85021" h="687456">
                  <a:moveTo>
                    <a:pt x="977422" y="6212"/>
                  </a:moveTo>
                  <a:lnTo>
                    <a:pt x="110291" y="6212"/>
                  </a:lnTo>
                  <a:cubicBezTo>
                    <a:pt x="52901" y="6212"/>
                    <a:pt x="6212" y="52901"/>
                    <a:pt x="6212" y="110291"/>
                  </a:cubicBezTo>
                  <a:lnTo>
                    <a:pt x="6212" y="581630"/>
                  </a:lnTo>
                  <a:cubicBezTo>
                    <a:pt x="6212" y="639020"/>
                    <a:pt x="52884" y="685709"/>
                    <a:pt x="110291" y="685709"/>
                  </a:cubicBezTo>
                  <a:lnTo>
                    <a:pt x="977422" y="685709"/>
                  </a:lnTo>
                  <a:cubicBezTo>
                    <a:pt x="1034829" y="685709"/>
                    <a:pt x="1081518" y="639020"/>
                    <a:pt x="1081502" y="581630"/>
                  </a:cubicBezTo>
                  <a:lnTo>
                    <a:pt x="1081502" y="110291"/>
                  </a:lnTo>
                  <a:cubicBezTo>
                    <a:pt x="1081510" y="52901"/>
                    <a:pt x="1034829" y="6212"/>
                    <a:pt x="977422" y="6212"/>
                  </a:cubicBezTo>
                  <a:close/>
                  <a:moveTo>
                    <a:pt x="1023987" y="581638"/>
                  </a:moveTo>
                  <a:cubicBezTo>
                    <a:pt x="1023987" y="607297"/>
                    <a:pt x="1003098" y="628186"/>
                    <a:pt x="977439" y="628186"/>
                  </a:cubicBezTo>
                  <a:lnTo>
                    <a:pt x="110300" y="628186"/>
                  </a:lnTo>
                  <a:cubicBezTo>
                    <a:pt x="84640" y="628186"/>
                    <a:pt x="63751" y="607297"/>
                    <a:pt x="63751" y="581638"/>
                  </a:cubicBezTo>
                  <a:lnTo>
                    <a:pt x="63751" y="110291"/>
                  </a:lnTo>
                  <a:cubicBezTo>
                    <a:pt x="63751" y="84632"/>
                    <a:pt x="84640" y="63743"/>
                    <a:pt x="110300" y="63743"/>
                  </a:cubicBezTo>
                  <a:lnTo>
                    <a:pt x="977439" y="63743"/>
                  </a:lnTo>
                  <a:cubicBezTo>
                    <a:pt x="1003098" y="63743"/>
                    <a:pt x="1023987" y="84632"/>
                    <a:pt x="1023987" y="110291"/>
                  </a:cubicBezTo>
                  <a:lnTo>
                    <a:pt x="1023987" y="581638"/>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0" name="PA-任意多边形: 形状 368"/>
            <p:cNvSpPr/>
            <p:nvPr>
              <p:custDataLst>
                <p:tags r:id="rId59"/>
              </p:custDataLst>
            </p:nvPr>
          </p:nvSpPr>
          <p:spPr>
            <a:xfrm>
              <a:off x="7275112" y="11846756"/>
              <a:ext cx="1085022" cy="231913"/>
            </a:xfrm>
            <a:custGeom>
              <a:avLst/>
              <a:gdLst>
                <a:gd name="connsiteX0" fmla="*/ 1052744 w 1085021"/>
                <a:gd name="connsiteY0" fmla="*/ 6212 h 231913"/>
                <a:gd name="connsiteX1" fmla="*/ 34977 w 1085021"/>
                <a:gd name="connsiteY1" fmla="*/ 6212 h 231913"/>
                <a:gd name="connsiteX2" fmla="*/ 6212 w 1085021"/>
                <a:gd name="connsiteY2" fmla="*/ 34977 h 231913"/>
                <a:gd name="connsiteX3" fmla="*/ 6212 w 1085021"/>
                <a:gd name="connsiteY3" fmla="*/ 204605 h 231913"/>
                <a:gd name="connsiteX4" fmla="*/ 34977 w 1085021"/>
                <a:gd name="connsiteY4" fmla="*/ 233371 h 231913"/>
                <a:gd name="connsiteX5" fmla="*/ 1052744 w 1085021"/>
                <a:gd name="connsiteY5" fmla="*/ 233371 h 231913"/>
                <a:gd name="connsiteX6" fmla="*/ 1081510 w 1085021"/>
                <a:gd name="connsiteY6" fmla="*/ 204605 h 231913"/>
                <a:gd name="connsiteX7" fmla="*/ 1081510 w 1085021"/>
                <a:gd name="connsiteY7" fmla="*/ 34977 h 231913"/>
                <a:gd name="connsiteX8" fmla="*/ 1052744 w 1085021"/>
                <a:gd name="connsiteY8" fmla="*/ 6212 h 231913"/>
                <a:gd name="connsiteX9" fmla="*/ 1023996 w 1085021"/>
                <a:gd name="connsiteY9" fmla="*/ 175840 h 231913"/>
                <a:gd name="connsiteX10" fmla="*/ 63760 w 1085021"/>
                <a:gd name="connsiteY10" fmla="*/ 175840 h 231913"/>
                <a:gd name="connsiteX11" fmla="*/ 63760 w 1085021"/>
                <a:gd name="connsiteY11" fmla="*/ 63743 h 231913"/>
                <a:gd name="connsiteX12" fmla="*/ 1023996 w 1085021"/>
                <a:gd name="connsiteY12" fmla="*/ 63743 h 231913"/>
                <a:gd name="connsiteX13" fmla="*/ 1023996 w 1085021"/>
                <a:gd name="connsiteY13" fmla="*/ 175840 h 23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5021" h="231913">
                  <a:moveTo>
                    <a:pt x="1052744" y="6212"/>
                  </a:moveTo>
                  <a:lnTo>
                    <a:pt x="34977" y="6212"/>
                  </a:lnTo>
                  <a:cubicBezTo>
                    <a:pt x="19091" y="6212"/>
                    <a:pt x="6212" y="19091"/>
                    <a:pt x="6212" y="34977"/>
                  </a:cubicBezTo>
                  <a:lnTo>
                    <a:pt x="6212" y="204605"/>
                  </a:lnTo>
                  <a:cubicBezTo>
                    <a:pt x="6212" y="220491"/>
                    <a:pt x="19091" y="233371"/>
                    <a:pt x="34977" y="233371"/>
                  </a:cubicBezTo>
                  <a:lnTo>
                    <a:pt x="1052744" y="233371"/>
                  </a:lnTo>
                  <a:cubicBezTo>
                    <a:pt x="1068630" y="233371"/>
                    <a:pt x="1081527" y="220491"/>
                    <a:pt x="1081510" y="204605"/>
                  </a:cubicBezTo>
                  <a:lnTo>
                    <a:pt x="1081510" y="34977"/>
                  </a:lnTo>
                  <a:cubicBezTo>
                    <a:pt x="1081518" y="19091"/>
                    <a:pt x="1068639" y="6212"/>
                    <a:pt x="1052744" y="6212"/>
                  </a:cubicBezTo>
                  <a:close/>
                  <a:moveTo>
                    <a:pt x="1023996" y="175840"/>
                  </a:moveTo>
                  <a:lnTo>
                    <a:pt x="63760" y="175840"/>
                  </a:lnTo>
                  <a:lnTo>
                    <a:pt x="63760" y="63743"/>
                  </a:lnTo>
                  <a:lnTo>
                    <a:pt x="1023996" y="63743"/>
                  </a:lnTo>
                  <a:lnTo>
                    <a:pt x="1023996" y="17584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1" name="PA-任意多边形: 形状 369"/>
            <p:cNvSpPr/>
            <p:nvPr>
              <p:custDataLst>
                <p:tags r:id="rId60"/>
              </p:custDataLst>
            </p:nvPr>
          </p:nvSpPr>
          <p:spPr>
            <a:xfrm>
              <a:off x="7388203" y="12129466"/>
              <a:ext cx="231913" cy="66261"/>
            </a:xfrm>
            <a:custGeom>
              <a:avLst/>
              <a:gdLst>
                <a:gd name="connsiteX0" fmla="*/ 204605 w 231913"/>
                <a:gd name="connsiteY0" fmla="*/ 6212 h 66260"/>
                <a:gd name="connsiteX1" fmla="*/ 34977 w 231913"/>
                <a:gd name="connsiteY1" fmla="*/ 6212 h 66260"/>
                <a:gd name="connsiteX2" fmla="*/ 6212 w 231913"/>
                <a:gd name="connsiteY2" fmla="*/ 34977 h 66260"/>
                <a:gd name="connsiteX3" fmla="*/ 34977 w 231913"/>
                <a:gd name="connsiteY3" fmla="*/ 63743 h 66260"/>
                <a:gd name="connsiteX4" fmla="*/ 204605 w 231913"/>
                <a:gd name="connsiteY4" fmla="*/ 63743 h 66260"/>
                <a:gd name="connsiteX5" fmla="*/ 233371 w 231913"/>
                <a:gd name="connsiteY5" fmla="*/ 34977 h 66260"/>
                <a:gd name="connsiteX6" fmla="*/ 204605 w 231913"/>
                <a:gd name="connsiteY6" fmla="*/ 6212 h 6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913" h="66260">
                  <a:moveTo>
                    <a:pt x="204605" y="6212"/>
                  </a:moveTo>
                  <a:lnTo>
                    <a:pt x="34977" y="6212"/>
                  </a:lnTo>
                  <a:cubicBezTo>
                    <a:pt x="19091" y="6212"/>
                    <a:pt x="6212" y="19091"/>
                    <a:pt x="6212" y="34977"/>
                  </a:cubicBezTo>
                  <a:cubicBezTo>
                    <a:pt x="6212" y="50863"/>
                    <a:pt x="19091" y="63743"/>
                    <a:pt x="34977" y="63743"/>
                  </a:cubicBezTo>
                  <a:lnTo>
                    <a:pt x="204605" y="63743"/>
                  </a:lnTo>
                  <a:cubicBezTo>
                    <a:pt x="220491" y="63743"/>
                    <a:pt x="233371" y="50863"/>
                    <a:pt x="233371" y="34977"/>
                  </a:cubicBezTo>
                  <a:cubicBezTo>
                    <a:pt x="233371" y="19091"/>
                    <a:pt x="220491" y="6212"/>
                    <a:pt x="204605" y="621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2" name="PA-任意多边形: 形状 370"/>
            <p:cNvSpPr/>
            <p:nvPr>
              <p:custDataLst>
                <p:tags r:id="rId61"/>
              </p:custDataLst>
            </p:nvPr>
          </p:nvSpPr>
          <p:spPr>
            <a:xfrm>
              <a:off x="7670913" y="12129466"/>
              <a:ext cx="323022" cy="66261"/>
            </a:xfrm>
            <a:custGeom>
              <a:avLst/>
              <a:gdLst>
                <a:gd name="connsiteX0" fmla="*/ 289419 w 323021"/>
                <a:gd name="connsiteY0" fmla="*/ 6212 h 66260"/>
                <a:gd name="connsiteX1" fmla="*/ 34977 w 323021"/>
                <a:gd name="connsiteY1" fmla="*/ 6212 h 66260"/>
                <a:gd name="connsiteX2" fmla="*/ 6212 w 323021"/>
                <a:gd name="connsiteY2" fmla="*/ 34977 h 66260"/>
                <a:gd name="connsiteX3" fmla="*/ 34977 w 323021"/>
                <a:gd name="connsiteY3" fmla="*/ 63743 h 66260"/>
                <a:gd name="connsiteX4" fmla="*/ 289419 w 323021"/>
                <a:gd name="connsiteY4" fmla="*/ 63743 h 66260"/>
                <a:gd name="connsiteX5" fmla="*/ 318185 w 323021"/>
                <a:gd name="connsiteY5" fmla="*/ 34977 h 66260"/>
                <a:gd name="connsiteX6" fmla="*/ 289419 w 323021"/>
                <a:gd name="connsiteY6" fmla="*/ 6212 h 66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021" h="66260">
                  <a:moveTo>
                    <a:pt x="289419" y="6212"/>
                  </a:moveTo>
                  <a:lnTo>
                    <a:pt x="34977" y="6212"/>
                  </a:lnTo>
                  <a:cubicBezTo>
                    <a:pt x="19091" y="6212"/>
                    <a:pt x="6212" y="19091"/>
                    <a:pt x="6212" y="34977"/>
                  </a:cubicBezTo>
                  <a:cubicBezTo>
                    <a:pt x="6212" y="50863"/>
                    <a:pt x="19091" y="63743"/>
                    <a:pt x="34977" y="63743"/>
                  </a:cubicBezTo>
                  <a:lnTo>
                    <a:pt x="289419" y="63743"/>
                  </a:lnTo>
                  <a:cubicBezTo>
                    <a:pt x="305305" y="63743"/>
                    <a:pt x="318185" y="50863"/>
                    <a:pt x="318185" y="34977"/>
                  </a:cubicBezTo>
                  <a:cubicBezTo>
                    <a:pt x="318185" y="19091"/>
                    <a:pt x="305305" y="6212"/>
                    <a:pt x="289419" y="621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 name="icon_1"/>
          <p:cNvGrpSpPr>
            <a:grpSpLocks noChangeAspect="1"/>
          </p:cNvGrpSpPr>
          <p:nvPr>
            <p:custDataLst>
              <p:tags r:id="rId62"/>
            </p:custDataLst>
          </p:nvPr>
        </p:nvGrpSpPr>
        <p:grpSpPr>
          <a:xfrm>
            <a:off x="994410" y="6015990"/>
            <a:ext cx="266700" cy="355600"/>
            <a:chOff x="23048762" y="3522018"/>
            <a:chExt cx="1145977" cy="1526977"/>
          </a:xfrm>
          <a:solidFill>
            <a:srgbClr val="00633D"/>
          </a:solidFill>
        </p:grpSpPr>
        <p:sp>
          <p:nvSpPr>
            <p:cNvPr id="3" name="PA-任意多边形: 形状 661"/>
            <p:cNvSpPr/>
            <p:nvPr>
              <p:custDataLst>
                <p:tags r:id="rId63"/>
              </p:custDataLst>
            </p:nvPr>
          </p:nvSpPr>
          <p:spPr>
            <a:xfrm>
              <a:off x="23151703" y="4115220"/>
              <a:ext cx="940594" cy="839391"/>
            </a:xfrm>
            <a:custGeom>
              <a:avLst/>
              <a:gdLst>
                <a:gd name="connsiteX0" fmla="*/ 916025 w 940593"/>
                <a:gd name="connsiteY0" fmla="*/ 2232 h 839390"/>
                <a:gd name="connsiteX1" fmla="*/ 893686 w 940593"/>
                <a:gd name="connsiteY1" fmla="*/ 24572 h 839390"/>
                <a:gd name="connsiteX2" fmla="*/ 893686 w 940593"/>
                <a:gd name="connsiteY2" fmla="*/ 795424 h 839390"/>
                <a:gd name="connsiteX3" fmla="*/ 46911 w 940593"/>
                <a:gd name="connsiteY3" fmla="*/ 795424 h 839390"/>
                <a:gd name="connsiteX4" fmla="*/ 46911 w 940593"/>
                <a:gd name="connsiteY4" fmla="*/ 521300 h 839390"/>
                <a:gd name="connsiteX5" fmla="*/ 24572 w 940593"/>
                <a:gd name="connsiteY5" fmla="*/ 498961 h 839390"/>
                <a:gd name="connsiteX6" fmla="*/ 2232 w 940593"/>
                <a:gd name="connsiteY6" fmla="*/ 521300 h 839390"/>
                <a:gd name="connsiteX7" fmla="*/ 2232 w 940593"/>
                <a:gd name="connsiteY7" fmla="*/ 817763 h 839390"/>
                <a:gd name="connsiteX8" fmla="*/ 24572 w 940593"/>
                <a:gd name="connsiteY8" fmla="*/ 840102 h 839390"/>
                <a:gd name="connsiteX9" fmla="*/ 916025 w 940593"/>
                <a:gd name="connsiteY9" fmla="*/ 840102 h 839390"/>
                <a:gd name="connsiteX10" fmla="*/ 938364 w 940593"/>
                <a:gd name="connsiteY10" fmla="*/ 817763 h 839390"/>
                <a:gd name="connsiteX11" fmla="*/ 938364 w 940593"/>
                <a:gd name="connsiteY11" fmla="*/ 24572 h 839390"/>
                <a:gd name="connsiteX12" fmla="*/ 916025 w 940593"/>
                <a:gd name="connsiteY12" fmla="*/ 2232 h 83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0593" h="839390">
                  <a:moveTo>
                    <a:pt x="916025" y="2232"/>
                  </a:moveTo>
                  <a:cubicBezTo>
                    <a:pt x="903684" y="2232"/>
                    <a:pt x="893686" y="12234"/>
                    <a:pt x="893686" y="24572"/>
                  </a:cubicBezTo>
                  <a:lnTo>
                    <a:pt x="893686" y="795424"/>
                  </a:lnTo>
                  <a:lnTo>
                    <a:pt x="46911" y="795424"/>
                  </a:lnTo>
                  <a:lnTo>
                    <a:pt x="46911" y="521300"/>
                  </a:lnTo>
                  <a:cubicBezTo>
                    <a:pt x="46911" y="508962"/>
                    <a:pt x="36909" y="498961"/>
                    <a:pt x="24572" y="498961"/>
                  </a:cubicBezTo>
                  <a:cubicBezTo>
                    <a:pt x="12234" y="498961"/>
                    <a:pt x="2232" y="508962"/>
                    <a:pt x="2232" y="521300"/>
                  </a:cubicBezTo>
                  <a:lnTo>
                    <a:pt x="2232" y="817763"/>
                  </a:lnTo>
                  <a:cubicBezTo>
                    <a:pt x="2232" y="830101"/>
                    <a:pt x="12234" y="840102"/>
                    <a:pt x="24572" y="840102"/>
                  </a:cubicBezTo>
                  <a:lnTo>
                    <a:pt x="916025" y="840102"/>
                  </a:lnTo>
                  <a:cubicBezTo>
                    <a:pt x="928366" y="840102"/>
                    <a:pt x="938364" y="830101"/>
                    <a:pt x="938364" y="817763"/>
                  </a:cubicBezTo>
                  <a:lnTo>
                    <a:pt x="938364" y="24572"/>
                  </a:lnTo>
                  <a:cubicBezTo>
                    <a:pt x="938364" y="12237"/>
                    <a:pt x="928363" y="2232"/>
                    <a:pt x="91602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4" name="PA-任意多边形: 形状 662"/>
            <p:cNvSpPr/>
            <p:nvPr>
              <p:custDataLst>
                <p:tags r:id="rId64"/>
              </p:custDataLst>
            </p:nvPr>
          </p:nvSpPr>
          <p:spPr>
            <a:xfrm>
              <a:off x="23048762" y="3522018"/>
              <a:ext cx="1145977" cy="1526977"/>
            </a:xfrm>
            <a:custGeom>
              <a:avLst/>
              <a:gdLst>
                <a:gd name="connsiteX0" fmla="*/ 1121905 w 1145976"/>
                <a:gd name="connsiteY0" fmla="*/ 141006 h 1526976"/>
                <a:gd name="connsiteX1" fmla="*/ 915156 w 1145976"/>
                <a:gd name="connsiteY1" fmla="*/ 141006 h 1526976"/>
                <a:gd name="connsiteX2" fmla="*/ 915156 w 1145976"/>
                <a:gd name="connsiteY2" fmla="*/ 108615 h 1526976"/>
                <a:gd name="connsiteX3" fmla="*/ 892817 w 1145976"/>
                <a:gd name="connsiteY3" fmla="*/ 86276 h 1526976"/>
                <a:gd name="connsiteX4" fmla="*/ 696775 w 1145976"/>
                <a:gd name="connsiteY4" fmla="*/ 86276 h 1526976"/>
                <a:gd name="connsiteX5" fmla="*/ 573238 w 1145976"/>
                <a:gd name="connsiteY5" fmla="*/ 2232 h 1526976"/>
                <a:gd name="connsiteX6" fmla="*/ 449705 w 1145976"/>
                <a:gd name="connsiteY6" fmla="*/ 86276 h 1526976"/>
                <a:gd name="connsiteX7" fmla="*/ 253663 w 1145976"/>
                <a:gd name="connsiteY7" fmla="*/ 86276 h 1526976"/>
                <a:gd name="connsiteX8" fmla="*/ 231324 w 1145976"/>
                <a:gd name="connsiteY8" fmla="*/ 108615 h 1526976"/>
                <a:gd name="connsiteX9" fmla="*/ 231324 w 1145976"/>
                <a:gd name="connsiteY9" fmla="*/ 141003 h 1526976"/>
                <a:gd name="connsiteX10" fmla="*/ 24572 w 1145976"/>
                <a:gd name="connsiteY10" fmla="*/ 141003 h 1526976"/>
                <a:gd name="connsiteX11" fmla="*/ 2232 w 1145976"/>
                <a:gd name="connsiteY11" fmla="*/ 163342 h 1526976"/>
                <a:gd name="connsiteX12" fmla="*/ 2232 w 1145976"/>
                <a:gd name="connsiteY12" fmla="*/ 1503893 h 1526976"/>
                <a:gd name="connsiteX13" fmla="*/ 24572 w 1145976"/>
                <a:gd name="connsiteY13" fmla="*/ 1526232 h 1526976"/>
                <a:gd name="connsiteX14" fmla="*/ 1121902 w 1145976"/>
                <a:gd name="connsiteY14" fmla="*/ 1526232 h 1526976"/>
                <a:gd name="connsiteX15" fmla="*/ 1144241 w 1145976"/>
                <a:gd name="connsiteY15" fmla="*/ 1503893 h 1526976"/>
                <a:gd name="connsiteX16" fmla="*/ 1144241 w 1145976"/>
                <a:gd name="connsiteY16" fmla="*/ 163342 h 1526976"/>
                <a:gd name="connsiteX17" fmla="*/ 1121905 w 1145976"/>
                <a:gd name="connsiteY17" fmla="*/ 141006 h 1526976"/>
                <a:gd name="connsiteX18" fmla="*/ 276002 w 1145976"/>
                <a:gd name="connsiteY18" fmla="*/ 130954 h 1526976"/>
                <a:gd name="connsiteX19" fmla="*/ 466008 w 1145976"/>
                <a:gd name="connsiteY19" fmla="*/ 130954 h 1526976"/>
                <a:gd name="connsiteX20" fmla="*/ 487704 w 1145976"/>
                <a:gd name="connsiteY20" fmla="*/ 113934 h 1526976"/>
                <a:gd name="connsiteX21" fmla="*/ 573238 w 1145976"/>
                <a:gd name="connsiteY21" fmla="*/ 46911 h 1526976"/>
                <a:gd name="connsiteX22" fmla="*/ 658773 w 1145976"/>
                <a:gd name="connsiteY22" fmla="*/ 113937 h 1526976"/>
                <a:gd name="connsiteX23" fmla="*/ 680469 w 1145976"/>
                <a:gd name="connsiteY23" fmla="*/ 130957 h 1526976"/>
                <a:gd name="connsiteX24" fmla="*/ 870478 w 1145976"/>
                <a:gd name="connsiteY24" fmla="*/ 130957 h 1526976"/>
                <a:gd name="connsiteX25" fmla="*/ 870478 w 1145976"/>
                <a:gd name="connsiteY25" fmla="*/ 271820 h 1526976"/>
                <a:gd name="connsiteX26" fmla="*/ 276002 w 1145976"/>
                <a:gd name="connsiteY26" fmla="*/ 271820 h 1526976"/>
                <a:gd name="connsiteX27" fmla="*/ 276002 w 1145976"/>
                <a:gd name="connsiteY27" fmla="*/ 130954 h 1526976"/>
                <a:gd name="connsiteX28" fmla="*/ 1099566 w 1145976"/>
                <a:gd name="connsiteY28" fmla="*/ 1481554 h 1526976"/>
                <a:gd name="connsiteX29" fmla="*/ 46911 w 1145976"/>
                <a:gd name="connsiteY29" fmla="*/ 1481554 h 1526976"/>
                <a:gd name="connsiteX30" fmla="*/ 46911 w 1145976"/>
                <a:gd name="connsiteY30" fmla="*/ 185681 h 1526976"/>
                <a:gd name="connsiteX31" fmla="*/ 231324 w 1145976"/>
                <a:gd name="connsiteY31" fmla="*/ 185681 h 1526976"/>
                <a:gd name="connsiteX32" fmla="*/ 231324 w 1145976"/>
                <a:gd name="connsiteY32" fmla="*/ 225469 h 1526976"/>
                <a:gd name="connsiteX33" fmla="*/ 127510 w 1145976"/>
                <a:gd name="connsiteY33" fmla="*/ 225469 h 1526976"/>
                <a:gd name="connsiteX34" fmla="*/ 105171 w 1145976"/>
                <a:gd name="connsiteY34" fmla="*/ 247808 h 1526976"/>
                <a:gd name="connsiteX35" fmla="*/ 105171 w 1145976"/>
                <a:gd name="connsiteY35" fmla="*/ 1040041 h 1526976"/>
                <a:gd name="connsiteX36" fmla="*/ 127510 w 1145976"/>
                <a:gd name="connsiteY36" fmla="*/ 1062380 h 1526976"/>
                <a:gd name="connsiteX37" fmla="*/ 149849 w 1145976"/>
                <a:gd name="connsiteY37" fmla="*/ 1040041 h 1526976"/>
                <a:gd name="connsiteX38" fmla="*/ 149849 w 1145976"/>
                <a:gd name="connsiteY38" fmla="*/ 270147 h 1526976"/>
                <a:gd name="connsiteX39" fmla="*/ 231324 w 1145976"/>
                <a:gd name="connsiteY39" fmla="*/ 270147 h 1526976"/>
                <a:gd name="connsiteX40" fmla="*/ 231324 w 1145976"/>
                <a:gd name="connsiteY40" fmla="*/ 294156 h 1526976"/>
                <a:gd name="connsiteX41" fmla="*/ 253663 w 1145976"/>
                <a:gd name="connsiteY41" fmla="*/ 316495 h 1526976"/>
                <a:gd name="connsiteX42" fmla="*/ 892814 w 1145976"/>
                <a:gd name="connsiteY42" fmla="*/ 316495 h 1526976"/>
                <a:gd name="connsiteX43" fmla="*/ 915153 w 1145976"/>
                <a:gd name="connsiteY43" fmla="*/ 294156 h 1526976"/>
                <a:gd name="connsiteX44" fmla="*/ 915153 w 1145976"/>
                <a:gd name="connsiteY44" fmla="*/ 270147 h 1526976"/>
                <a:gd name="connsiteX45" fmla="*/ 996625 w 1145976"/>
                <a:gd name="connsiteY45" fmla="*/ 270147 h 1526976"/>
                <a:gd name="connsiteX46" fmla="*/ 996625 w 1145976"/>
                <a:gd name="connsiteY46" fmla="*/ 543312 h 1526976"/>
                <a:gd name="connsiteX47" fmla="*/ 1018964 w 1145976"/>
                <a:gd name="connsiteY47" fmla="*/ 565651 h 1526976"/>
                <a:gd name="connsiteX48" fmla="*/ 1041303 w 1145976"/>
                <a:gd name="connsiteY48" fmla="*/ 543312 h 1526976"/>
                <a:gd name="connsiteX49" fmla="*/ 1041303 w 1145976"/>
                <a:gd name="connsiteY49" fmla="*/ 247808 h 1526976"/>
                <a:gd name="connsiteX50" fmla="*/ 1018964 w 1145976"/>
                <a:gd name="connsiteY50" fmla="*/ 225469 h 1526976"/>
                <a:gd name="connsiteX51" fmla="*/ 915153 w 1145976"/>
                <a:gd name="connsiteY51" fmla="*/ 225469 h 1526976"/>
                <a:gd name="connsiteX52" fmla="*/ 915153 w 1145976"/>
                <a:gd name="connsiteY52" fmla="*/ 185681 h 1526976"/>
                <a:gd name="connsiteX53" fmla="*/ 1099566 w 1145976"/>
                <a:gd name="connsiteY53" fmla="*/ 185681 h 1526976"/>
                <a:gd name="connsiteX54" fmla="*/ 1099566 w 1145976"/>
                <a:gd name="connsiteY54" fmla="*/ 1481554 h 152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45976" h="1526976">
                  <a:moveTo>
                    <a:pt x="1121905" y="141006"/>
                  </a:moveTo>
                  <a:lnTo>
                    <a:pt x="915156" y="141006"/>
                  </a:lnTo>
                  <a:lnTo>
                    <a:pt x="915156" y="108615"/>
                  </a:lnTo>
                  <a:cubicBezTo>
                    <a:pt x="915156" y="96277"/>
                    <a:pt x="905158" y="86276"/>
                    <a:pt x="892817" y="86276"/>
                  </a:cubicBezTo>
                  <a:lnTo>
                    <a:pt x="696775" y="86276"/>
                  </a:lnTo>
                  <a:cubicBezTo>
                    <a:pt x="677064" y="36016"/>
                    <a:pt x="628525" y="2232"/>
                    <a:pt x="573238" y="2232"/>
                  </a:cubicBezTo>
                  <a:cubicBezTo>
                    <a:pt x="517952" y="2232"/>
                    <a:pt x="469416" y="36016"/>
                    <a:pt x="449705" y="86276"/>
                  </a:cubicBezTo>
                  <a:lnTo>
                    <a:pt x="253663" y="86276"/>
                  </a:lnTo>
                  <a:cubicBezTo>
                    <a:pt x="241325" y="86276"/>
                    <a:pt x="231324" y="96277"/>
                    <a:pt x="231324" y="108615"/>
                  </a:cubicBezTo>
                  <a:lnTo>
                    <a:pt x="231324" y="141003"/>
                  </a:lnTo>
                  <a:lnTo>
                    <a:pt x="24572" y="141003"/>
                  </a:lnTo>
                  <a:cubicBezTo>
                    <a:pt x="12234" y="141003"/>
                    <a:pt x="2232" y="151004"/>
                    <a:pt x="2232" y="163342"/>
                  </a:cubicBezTo>
                  <a:lnTo>
                    <a:pt x="2232" y="1503893"/>
                  </a:lnTo>
                  <a:cubicBezTo>
                    <a:pt x="2232" y="1516231"/>
                    <a:pt x="12234" y="1526232"/>
                    <a:pt x="24572" y="1526232"/>
                  </a:cubicBezTo>
                  <a:lnTo>
                    <a:pt x="1121902" y="1526232"/>
                  </a:lnTo>
                  <a:cubicBezTo>
                    <a:pt x="1134243" y="1526232"/>
                    <a:pt x="1144241" y="1516231"/>
                    <a:pt x="1144241" y="1503893"/>
                  </a:cubicBezTo>
                  <a:lnTo>
                    <a:pt x="1144241" y="163342"/>
                  </a:lnTo>
                  <a:cubicBezTo>
                    <a:pt x="1144241" y="151007"/>
                    <a:pt x="1134243" y="141006"/>
                    <a:pt x="1121905" y="141006"/>
                  </a:cubicBezTo>
                  <a:close/>
                  <a:moveTo>
                    <a:pt x="276002" y="130954"/>
                  </a:moveTo>
                  <a:lnTo>
                    <a:pt x="466008" y="130954"/>
                  </a:lnTo>
                  <a:cubicBezTo>
                    <a:pt x="476295" y="130954"/>
                    <a:pt x="485251" y="123926"/>
                    <a:pt x="487704" y="113934"/>
                  </a:cubicBezTo>
                  <a:cubicBezTo>
                    <a:pt x="497381" y="74474"/>
                    <a:pt x="532555" y="46911"/>
                    <a:pt x="573238" y="46911"/>
                  </a:cubicBezTo>
                  <a:cubicBezTo>
                    <a:pt x="613922" y="46911"/>
                    <a:pt x="649096" y="74474"/>
                    <a:pt x="658773" y="113937"/>
                  </a:cubicBezTo>
                  <a:cubicBezTo>
                    <a:pt x="661223" y="123929"/>
                    <a:pt x="670182" y="130957"/>
                    <a:pt x="680469" y="130957"/>
                  </a:cubicBezTo>
                  <a:lnTo>
                    <a:pt x="870478" y="130957"/>
                  </a:lnTo>
                  <a:lnTo>
                    <a:pt x="870478" y="271820"/>
                  </a:lnTo>
                  <a:lnTo>
                    <a:pt x="276002" y="271820"/>
                  </a:lnTo>
                  <a:lnTo>
                    <a:pt x="276002" y="130954"/>
                  </a:lnTo>
                  <a:close/>
                  <a:moveTo>
                    <a:pt x="1099566" y="1481554"/>
                  </a:moveTo>
                  <a:lnTo>
                    <a:pt x="46911" y="1481554"/>
                  </a:lnTo>
                  <a:lnTo>
                    <a:pt x="46911" y="185681"/>
                  </a:lnTo>
                  <a:lnTo>
                    <a:pt x="231324" y="185681"/>
                  </a:lnTo>
                  <a:lnTo>
                    <a:pt x="231324" y="225469"/>
                  </a:lnTo>
                  <a:lnTo>
                    <a:pt x="127510" y="225469"/>
                  </a:lnTo>
                  <a:cubicBezTo>
                    <a:pt x="115172" y="225469"/>
                    <a:pt x="105171" y="235470"/>
                    <a:pt x="105171" y="247808"/>
                  </a:cubicBezTo>
                  <a:lnTo>
                    <a:pt x="105171" y="1040041"/>
                  </a:lnTo>
                  <a:cubicBezTo>
                    <a:pt x="105171" y="1052379"/>
                    <a:pt x="115172" y="1062380"/>
                    <a:pt x="127510" y="1062380"/>
                  </a:cubicBezTo>
                  <a:cubicBezTo>
                    <a:pt x="139848" y="1062380"/>
                    <a:pt x="149849" y="1052379"/>
                    <a:pt x="149849" y="1040041"/>
                  </a:cubicBezTo>
                  <a:lnTo>
                    <a:pt x="149849" y="270147"/>
                  </a:lnTo>
                  <a:lnTo>
                    <a:pt x="231324" y="270147"/>
                  </a:lnTo>
                  <a:lnTo>
                    <a:pt x="231324" y="294156"/>
                  </a:lnTo>
                  <a:cubicBezTo>
                    <a:pt x="231324" y="306494"/>
                    <a:pt x="241325" y="316495"/>
                    <a:pt x="253663" y="316495"/>
                  </a:cubicBezTo>
                  <a:lnTo>
                    <a:pt x="892814" y="316495"/>
                  </a:lnTo>
                  <a:cubicBezTo>
                    <a:pt x="905155" y="316495"/>
                    <a:pt x="915153" y="306494"/>
                    <a:pt x="915153" y="294156"/>
                  </a:cubicBezTo>
                  <a:lnTo>
                    <a:pt x="915153" y="270147"/>
                  </a:lnTo>
                  <a:lnTo>
                    <a:pt x="996625" y="270147"/>
                  </a:lnTo>
                  <a:lnTo>
                    <a:pt x="996625" y="543312"/>
                  </a:lnTo>
                  <a:cubicBezTo>
                    <a:pt x="996625" y="555650"/>
                    <a:pt x="1006623" y="565651"/>
                    <a:pt x="1018964" y="565651"/>
                  </a:cubicBezTo>
                  <a:cubicBezTo>
                    <a:pt x="1031304" y="565651"/>
                    <a:pt x="1041303" y="555650"/>
                    <a:pt x="1041303" y="543312"/>
                  </a:cubicBezTo>
                  <a:lnTo>
                    <a:pt x="1041303" y="247808"/>
                  </a:lnTo>
                  <a:cubicBezTo>
                    <a:pt x="1041303" y="235470"/>
                    <a:pt x="1031304" y="225469"/>
                    <a:pt x="1018964" y="225469"/>
                  </a:cubicBezTo>
                  <a:lnTo>
                    <a:pt x="915153" y="225469"/>
                  </a:lnTo>
                  <a:lnTo>
                    <a:pt x="915153" y="185681"/>
                  </a:lnTo>
                  <a:lnTo>
                    <a:pt x="1099566" y="185681"/>
                  </a:lnTo>
                  <a:lnTo>
                    <a:pt x="1099566" y="1481554"/>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 name="PA-任意多边形: 形状 663"/>
            <p:cNvSpPr/>
            <p:nvPr>
              <p:custDataLst>
                <p:tags r:id="rId65"/>
              </p:custDataLst>
            </p:nvPr>
          </p:nvSpPr>
          <p:spPr>
            <a:xfrm>
              <a:off x="23277859" y="3919820"/>
              <a:ext cx="687586" cy="636984"/>
            </a:xfrm>
            <a:custGeom>
              <a:avLst/>
              <a:gdLst>
                <a:gd name="connsiteX0" fmla="*/ 526721 w 687585"/>
                <a:gd name="connsiteY0" fmla="*/ 65234 h 636984"/>
                <a:gd name="connsiteX1" fmla="*/ 495681 w 687585"/>
                <a:gd name="connsiteY1" fmla="*/ 71116 h 636984"/>
                <a:gd name="connsiteX2" fmla="*/ 501566 w 687585"/>
                <a:gd name="connsiteY2" fmla="*/ 102156 h 636984"/>
                <a:gd name="connsiteX3" fmla="*/ 640607 w 687585"/>
                <a:gd name="connsiteY3" fmla="*/ 344156 h 636984"/>
                <a:gd name="connsiteX4" fmla="*/ 390465 w 687585"/>
                <a:gd name="connsiteY4" fmla="*/ 344046 h 636984"/>
                <a:gd name="connsiteX5" fmla="*/ 331791 w 687585"/>
                <a:gd name="connsiteY5" fmla="*/ 344019 h 636984"/>
                <a:gd name="connsiteX6" fmla="*/ 184487 w 687585"/>
                <a:gd name="connsiteY6" fmla="*/ 112856 h 636984"/>
                <a:gd name="connsiteX7" fmla="*/ 179258 w 687585"/>
                <a:gd name="connsiteY7" fmla="*/ 104647 h 636984"/>
                <a:gd name="connsiteX8" fmla="*/ 167720 w 687585"/>
                <a:gd name="connsiteY8" fmla="*/ 86544 h 636984"/>
                <a:gd name="connsiteX9" fmla="*/ 321939 w 687585"/>
                <a:gd name="connsiteY9" fmla="*/ 46905 h 636984"/>
                <a:gd name="connsiteX10" fmla="*/ 436370 w 687585"/>
                <a:gd name="connsiteY10" fmla="*/ 68006 h 636984"/>
                <a:gd name="connsiteX11" fmla="*/ 465228 w 687585"/>
                <a:gd name="connsiteY11" fmla="*/ 55156 h 636984"/>
                <a:gd name="connsiteX12" fmla="*/ 452378 w 687585"/>
                <a:gd name="connsiteY12" fmla="*/ 26298 h 636984"/>
                <a:gd name="connsiteX13" fmla="*/ 321936 w 687585"/>
                <a:gd name="connsiteY13" fmla="*/ 2232 h 636984"/>
                <a:gd name="connsiteX14" fmla="*/ 124408 w 687585"/>
                <a:gd name="connsiteY14" fmla="*/ 60436 h 636984"/>
                <a:gd name="connsiteX15" fmla="*/ 117705 w 687585"/>
                <a:gd name="connsiteY15" fmla="*/ 91199 h 636984"/>
                <a:gd name="connsiteX16" fmla="*/ 130085 w 687585"/>
                <a:gd name="connsiteY16" fmla="*/ 110627 h 636984"/>
                <a:gd name="connsiteX17" fmla="*/ 2232 w 687585"/>
                <a:gd name="connsiteY17" fmla="*/ 366358 h 636984"/>
                <a:gd name="connsiteX18" fmla="*/ 126245 w 687585"/>
                <a:gd name="connsiteY18" fmla="*/ 619173 h 636984"/>
                <a:gd name="connsiteX19" fmla="*/ 139931 w 687585"/>
                <a:gd name="connsiteY19" fmla="*/ 623855 h 636984"/>
                <a:gd name="connsiteX20" fmla="*/ 142818 w 687585"/>
                <a:gd name="connsiteY20" fmla="*/ 623667 h 636984"/>
                <a:gd name="connsiteX21" fmla="*/ 157683 w 687585"/>
                <a:gd name="connsiteY21" fmla="*/ 615074 h 636984"/>
                <a:gd name="connsiteX22" fmla="*/ 174885 w 687585"/>
                <a:gd name="connsiteY22" fmla="*/ 592550 h 636984"/>
                <a:gd name="connsiteX23" fmla="*/ 321933 w 687585"/>
                <a:gd name="connsiteY23" fmla="*/ 636112 h 636984"/>
                <a:gd name="connsiteX24" fmla="*/ 590746 w 687585"/>
                <a:gd name="connsiteY24" fmla="*/ 388816 h 636984"/>
                <a:gd name="connsiteX25" fmla="*/ 663711 w 687585"/>
                <a:gd name="connsiteY25" fmla="*/ 388849 h 636984"/>
                <a:gd name="connsiteX26" fmla="*/ 663720 w 687585"/>
                <a:gd name="connsiteY26" fmla="*/ 388849 h 636984"/>
                <a:gd name="connsiteX27" fmla="*/ 679511 w 687585"/>
                <a:gd name="connsiteY27" fmla="*/ 382235 h 636984"/>
                <a:gd name="connsiteX28" fmla="*/ 686056 w 687585"/>
                <a:gd name="connsiteY28" fmla="*/ 366361 h 636984"/>
                <a:gd name="connsiteX29" fmla="*/ 526721 w 687585"/>
                <a:gd name="connsiteY29" fmla="*/ 65234 h 636984"/>
                <a:gd name="connsiteX30" fmla="*/ 152492 w 687585"/>
                <a:gd name="connsiteY30" fmla="*/ 548262 h 636984"/>
                <a:gd name="connsiteX31" fmla="*/ 152480 w 687585"/>
                <a:gd name="connsiteY31" fmla="*/ 548277 h 636984"/>
                <a:gd name="connsiteX32" fmla="*/ 136374 w 687585"/>
                <a:gd name="connsiteY32" fmla="*/ 569366 h 636984"/>
                <a:gd name="connsiteX33" fmla="*/ 46902 w 687585"/>
                <a:gd name="connsiteY33" fmla="*/ 366355 h 636984"/>
                <a:gd name="connsiteX34" fmla="*/ 154156 w 687585"/>
                <a:gd name="connsiteY34" fmla="*/ 148408 h 636984"/>
                <a:gd name="connsiteX35" fmla="*/ 292301 w 687585"/>
                <a:gd name="connsiteY35" fmla="*/ 365200 h 636984"/>
                <a:gd name="connsiteX36" fmla="*/ 152492 w 687585"/>
                <a:gd name="connsiteY36" fmla="*/ 548262 h 636984"/>
                <a:gd name="connsiteX37" fmla="*/ 321933 w 687585"/>
                <a:gd name="connsiteY37" fmla="*/ 591437 h 636984"/>
                <a:gd name="connsiteX38" fmla="*/ 202094 w 687585"/>
                <a:gd name="connsiteY38" fmla="*/ 556927 h 636984"/>
                <a:gd name="connsiteX39" fmla="*/ 330574 w 687585"/>
                <a:gd name="connsiteY39" fmla="*/ 388700 h 636984"/>
                <a:gd name="connsiteX40" fmla="*/ 391665 w 687585"/>
                <a:gd name="connsiteY40" fmla="*/ 388727 h 636984"/>
                <a:gd name="connsiteX41" fmla="*/ 545899 w 687585"/>
                <a:gd name="connsiteY41" fmla="*/ 388796 h 636984"/>
                <a:gd name="connsiteX42" fmla="*/ 321933 w 687585"/>
                <a:gd name="connsiteY42" fmla="*/ 591437 h 63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87585" h="636984">
                  <a:moveTo>
                    <a:pt x="526721" y="65234"/>
                  </a:moveTo>
                  <a:cubicBezTo>
                    <a:pt x="516529" y="58290"/>
                    <a:pt x="502631" y="60924"/>
                    <a:pt x="495681" y="71116"/>
                  </a:cubicBezTo>
                  <a:cubicBezTo>
                    <a:pt x="488737" y="81311"/>
                    <a:pt x="491368" y="95208"/>
                    <a:pt x="501566" y="102156"/>
                  </a:cubicBezTo>
                  <a:cubicBezTo>
                    <a:pt x="582924" y="157588"/>
                    <a:pt x="633814" y="246802"/>
                    <a:pt x="640607" y="344156"/>
                  </a:cubicBezTo>
                  <a:lnTo>
                    <a:pt x="390465" y="344046"/>
                  </a:lnTo>
                  <a:lnTo>
                    <a:pt x="331791" y="344019"/>
                  </a:lnTo>
                  <a:lnTo>
                    <a:pt x="184487" y="112856"/>
                  </a:lnTo>
                  <a:lnTo>
                    <a:pt x="179258" y="104647"/>
                  </a:lnTo>
                  <a:lnTo>
                    <a:pt x="167720" y="86544"/>
                  </a:lnTo>
                  <a:cubicBezTo>
                    <a:pt x="214777" y="60549"/>
                    <a:pt x="267653" y="46905"/>
                    <a:pt x="321939" y="46905"/>
                  </a:cubicBezTo>
                  <a:cubicBezTo>
                    <a:pt x="361393" y="46905"/>
                    <a:pt x="399892" y="54004"/>
                    <a:pt x="436370" y="68006"/>
                  </a:cubicBezTo>
                  <a:cubicBezTo>
                    <a:pt x="447889" y="72426"/>
                    <a:pt x="460811" y="66675"/>
                    <a:pt x="465228" y="55156"/>
                  </a:cubicBezTo>
                  <a:cubicBezTo>
                    <a:pt x="469648" y="43636"/>
                    <a:pt x="463897" y="30718"/>
                    <a:pt x="452378" y="26298"/>
                  </a:cubicBezTo>
                  <a:cubicBezTo>
                    <a:pt x="410769" y="10326"/>
                    <a:pt x="366882" y="2232"/>
                    <a:pt x="321936" y="2232"/>
                  </a:cubicBezTo>
                  <a:cubicBezTo>
                    <a:pt x="251567" y="2232"/>
                    <a:pt x="183261" y="22357"/>
                    <a:pt x="124408" y="60436"/>
                  </a:cubicBezTo>
                  <a:cubicBezTo>
                    <a:pt x="114101" y="67104"/>
                    <a:pt x="111106" y="80843"/>
                    <a:pt x="117705" y="91199"/>
                  </a:cubicBezTo>
                  <a:lnTo>
                    <a:pt x="130085" y="110627"/>
                  </a:lnTo>
                  <a:cubicBezTo>
                    <a:pt x="49646" y="170935"/>
                    <a:pt x="2232" y="264962"/>
                    <a:pt x="2232" y="366358"/>
                  </a:cubicBezTo>
                  <a:cubicBezTo>
                    <a:pt x="2226" y="465936"/>
                    <a:pt x="47432" y="558082"/>
                    <a:pt x="126245" y="619173"/>
                  </a:cubicBezTo>
                  <a:cubicBezTo>
                    <a:pt x="130183" y="622227"/>
                    <a:pt x="135002" y="623855"/>
                    <a:pt x="139931" y="623855"/>
                  </a:cubicBezTo>
                  <a:cubicBezTo>
                    <a:pt x="140890" y="623855"/>
                    <a:pt x="141854" y="623792"/>
                    <a:pt x="142818" y="623667"/>
                  </a:cubicBezTo>
                  <a:cubicBezTo>
                    <a:pt x="148718" y="622899"/>
                    <a:pt x="154070" y="619807"/>
                    <a:pt x="157683" y="615074"/>
                  </a:cubicBezTo>
                  <a:lnTo>
                    <a:pt x="174885" y="592550"/>
                  </a:lnTo>
                  <a:cubicBezTo>
                    <a:pt x="218605" y="621116"/>
                    <a:pt x="269001" y="636112"/>
                    <a:pt x="321933" y="636112"/>
                  </a:cubicBezTo>
                  <a:cubicBezTo>
                    <a:pt x="463088" y="636112"/>
                    <a:pt x="579293" y="527081"/>
                    <a:pt x="590746" y="388816"/>
                  </a:cubicBezTo>
                  <a:lnTo>
                    <a:pt x="663711" y="388849"/>
                  </a:lnTo>
                  <a:cubicBezTo>
                    <a:pt x="663714" y="388849"/>
                    <a:pt x="663717" y="388849"/>
                    <a:pt x="663720" y="388849"/>
                  </a:cubicBezTo>
                  <a:cubicBezTo>
                    <a:pt x="669640" y="388849"/>
                    <a:pt x="675323" y="386420"/>
                    <a:pt x="679511" y="382235"/>
                  </a:cubicBezTo>
                  <a:cubicBezTo>
                    <a:pt x="683702" y="378044"/>
                    <a:pt x="686056" y="372288"/>
                    <a:pt x="686056" y="366361"/>
                  </a:cubicBezTo>
                  <a:cubicBezTo>
                    <a:pt x="686059" y="245781"/>
                    <a:pt x="626495" y="133213"/>
                    <a:pt x="526721" y="65234"/>
                  </a:cubicBezTo>
                  <a:close/>
                  <a:moveTo>
                    <a:pt x="152492" y="548262"/>
                  </a:moveTo>
                  <a:cubicBezTo>
                    <a:pt x="152489" y="548268"/>
                    <a:pt x="152486" y="548274"/>
                    <a:pt x="152480" y="548277"/>
                  </a:cubicBezTo>
                  <a:lnTo>
                    <a:pt x="136374" y="569366"/>
                  </a:lnTo>
                  <a:cubicBezTo>
                    <a:pt x="79245" y="517285"/>
                    <a:pt x="46902" y="444478"/>
                    <a:pt x="46902" y="366355"/>
                  </a:cubicBezTo>
                  <a:cubicBezTo>
                    <a:pt x="46902" y="280285"/>
                    <a:pt x="86609" y="200370"/>
                    <a:pt x="154156" y="148408"/>
                  </a:cubicBezTo>
                  <a:lnTo>
                    <a:pt x="292301" y="365200"/>
                  </a:lnTo>
                  <a:lnTo>
                    <a:pt x="152492" y="548262"/>
                  </a:lnTo>
                  <a:close/>
                  <a:moveTo>
                    <a:pt x="321933" y="591437"/>
                  </a:moveTo>
                  <a:cubicBezTo>
                    <a:pt x="278907" y="591437"/>
                    <a:pt x="237899" y="579569"/>
                    <a:pt x="202094" y="556927"/>
                  </a:cubicBezTo>
                  <a:lnTo>
                    <a:pt x="330574" y="388700"/>
                  </a:lnTo>
                  <a:lnTo>
                    <a:pt x="391665" y="388727"/>
                  </a:lnTo>
                  <a:lnTo>
                    <a:pt x="545899" y="388796"/>
                  </a:lnTo>
                  <a:cubicBezTo>
                    <a:pt x="534606" y="502408"/>
                    <a:pt x="438454" y="591437"/>
                    <a:pt x="321933" y="591437"/>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PA-任意多边形: 形状 664"/>
            <p:cNvSpPr/>
            <p:nvPr>
              <p:custDataLst>
                <p:tags r:id="rId66"/>
              </p:custDataLst>
            </p:nvPr>
          </p:nvSpPr>
          <p:spPr>
            <a:xfrm>
              <a:off x="23317349" y="4654704"/>
              <a:ext cx="613172" cy="47625"/>
            </a:xfrm>
            <a:custGeom>
              <a:avLst/>
              <a:gdLst>
                <a:gd name="connsiteX0" fmla="*/ 590023 w 613171"/>
                <a:gd name="connsiteY0" fmla="*/ 2232 h 47625"/>
                <a:gd name="connsiteX1" fmla="*/ 24572 w 613171"/>
                <a:gd name="connsiteY1" fmla="*/ 2232 h 47625"/>
                <a:gd name="connsiteX2" fmla="*/ 2232 w 613171"/>
                <a:gd name="connsiteY2" fmla="*/ 24572 h 47625"/>
                <a:gd name="connsiteX3" fmla="*/ 24572 w 613171"/>
                <a:gd name="connsiteY3" fmla="*/ 46911 h 47625"/>
                <a:gd name="connsiteX4" fmla="*/ 590020 w 613171"/>
                <a:gd name="connsiteY4" fmla="*/ 46911 h 47625"/>
                <a:gd name="connsiteX5" fmla="*/ 612359 w 613171"/>
                <a:gd name="connsiteY5" fmla="*/ 24572 h 47625"/>
                <a:gd name="connsiteX6" fmla="*/ 590023 w 613171"/>
                <a:gd name="connsiteY6" fmla="*/ 223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171" h="47625">
                  <a:moveTo>
                    <a:pt x="590023" y="2232"/>
                  </a:moveTo>
                  <a:lnTo>
                    <a:pt x="24572" y="2232"/>
                  </a:lnTo>
                  <a:cubicBezTo>
                    <a:pt x="12234" y="2232"/>
                    <a:pt x="2232" y="12234"/>
                    <a:pt x="2232" y="24572"/>
                  </a:cubicBezTo>
                  <a:cubicBezTo>
                    <a:pt x="2232" y="36909"/>
                    <a:pt x="12234" y="46911"/>
                    <a:pt x="24572" y="46911"/>
                  </a:cubicBezTo>
                  <a:lnTo>
                    <a:pt x="590020" y="46911"/>
                  </a:lnTo>
                  <a:cubicBezTo>
                    <a:pt x="602361" y="46911"/>
                    <a:pt x="612359" y="36909"/>
                    <a:pt x="612359" y="24572"/>
                  </a:cubicBezTo>
                  <a:cubicBezTo>
                    <a:pt x="612359" y="12234"/>
                    <a:pt x="602361" y="2232"/>
                    <a:pt x="590023"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PA-任意多边形: 形状 665"/>
            <p:cNvSpPr/>
            <p:nvPr>
              <p:custDataLst>
                <p:tags r:id="rId67"/>
              </p:custDataLst>
            </p:nvPr>
          </p:nvSpPr>
          <p:spPr>
            <a:xfrm>
              <a:off x="23317349" y="4761372"/>
              <a:ext cx="437555" cy="47625"/>
            </a:xfrm>
            <a:custGeom>
              <a:avLst/>
              <a:gdLst>
                <a:gd name="connsiteX0" fmla="*/ 414436 w 437554"/>
                <a:gd name="connsiteY0" fmla="*/ 2232 h 47625"/>
                <a:gd name="connsiteX1" fmla="*/ 24572 w 437554"/>
                <a:gd name="connsiteY1" fmla="*/ 2232 h 47625"/>
                <a:gd name="connsiteX2" fmla="*/ 2232 w 437554"/>
                <a:gd name="connsiteY2" fmla="*/ 24572 h 47625"/>
                <a:gd name="connsiteX3" fmla="*/ 24572 w 437554"/>
                <a:gd name="connsiteY3" fmla="*/ 46911 h 47625"/>
                <a:gd name="connsiteX4" fmla="*/ 414436 w 437554"/>
                <a:gd name="connsiteY4" fmla="*/ 46911 h 47625"/>
                <a:gd name="connsiteX5" fmla="*/ 436775 w 437554"/>
                <a:gd name="connsiteY5" fmla="*/ 24572 h 47625"/>
                <a:gd name="connsiteX6" fmla="*/ 414436 w 437554"/>
                <a:gd name="connsiteY6" fmla="*/ 223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554" h="47625">
                  <a:moveTo>
                    <a:pt x="414436" y="2232"/>
                  </a:moveTo>
                  <a:lnTo>
                    <a:pt x="24572" y="2232"/>
                  </a:lnTo>
                  <a:cubicBezTo>
                    <a:pt x="12234" y="2232"/>
                    <a:pt x="2232" y="12234"/>
                    <a:pt x="2232" y="24572"/>
                  </a:cubicBezTo>
                  <a:cubicBezTo>
                    <a:pt x="2232" y="36909"/>
                    <a:pt x="12234" y="46911"/>
                    <a:pt x="24572" y="46911"/>
                  </a:cubicBezTo>
                  <a:lnTo>
                    <a:pt x="414436" y="46911"/>
                  </a:lnTo>
                  <a:cubicBezTo>
                    <a:pt x="426777" y="46911"/>
                    <a:pt x="436775" y="36909"/>
                    <a:pt x="436775" y="24572"/>
                  </a:cubicBezTo>
                  <a:cubicBezTo>
                    <a:pt x="436775" y="12234"/>
                    <a:pt x="426777" y="2232"/>
                    <a:pt x="414436"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8" name="文本框 7"/>
          <p:cNvSpPr txBox="1"/>
          <p:nvPr/>
        </p:nvSpPr>
        <p:spPr>
          <a:xfrm>
            <a:off x="8140065" y="1871980"/>
            <a:ext cx="3502660" cy="1668780"/>
          </a:xfrm>
          <a:prstGeom prst="rect">
            <a:avLst/>
          </a:prstGeom>
          <a:noFill/>
        </p:spPr>
        <p:txBody>
          <a:bodyPr wrap="square" rtlCol="0">
            <a:spAutoFit/>
          </a:bodyPr>
          <a:p>
            <a:pPr algn="l" fontAlgn="ctr">
              <a:lnSpc>
                <a:spcPts val="2500"/>
              </a:lnSpc>
              <a:spcBef>
                <a:spcPts val="2400"/>
              </a:spcBef>
              <a:spcAft>
                <a:spcPts val="0"/>
              </a:spcAft>
              <a:buClrTx/>
              <a:buSzTx/>
              <a:buFontTx/>
            </a:pPr>
            <a:r>
              <a:rPr lang="zh-CN" altLang="en-US"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rPr>
              <a:t>数据采集：OpenSesame</a:t>
            </a:r>
            <a:endParaRPr lang="zh-CN" altLang="en-US"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endParaRPr>
          </a:p>
          <a:p>
            <a:pPr algn="l" fontAlgn="ctr">
              <a:lnSpc>
                <a:spcPts val="2500"/>
              </a:lnSpc>
              <a:spcBef>
                <a:spcPts val="2400"/>
              </a:spcBef>
              <a:spcAft>
                <a:spcPts val="0"/>
              </a:spcAft>
              <a:buClrTx/>
              <a:buSzTx/>
              <a:buFontTx/>
            </a:pPr>
            <a:r>
              <a:rPr lang="zh-CN" altLang="en-US"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rPr>
              <a:t>数据分析：R语言</a:t>
            </a:r>
            <a:endParaRPr lang="zh-CN" altLang="en-US"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endParaRPr>
          </a:p>
          <a:p>
            <a:pPr algn="l" fontAlgn="ctr">
              <a:lnSpc>
                <a:spcPts val="2500"/>
              </a:lnSpc>
              <a:spcBef>
                <a:spcPts val="2400"/>
              </a:spcBef>
              <a:spcAft>
                <a:spcPts val="0"/>
              </a:spcAft>
              <a:buClrTx/>
              <a:buSzTx/>
              <a:buFontTx/>
            </a:pPr>
            <a:r>
              <a:rPr lang="en-US" altLang="zh-CN"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rPr>
              <a:t>R</a:t>
            </a:r>
            <a:r>
              <a:rPr lang="zh-CN" altLang="en-US"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rPr>
              <a:t>包</a:t>
            </a:r>
            <a:endParaRPr lang="zh-CN" altLang="en-US" sz="1600" spc="30" dirty="0">
              <a:ln w="3175">
                <a:noFill/>
                <a:prstDash val="dash"/>
              </a:ln>
              <a:solidFill>
                <a:schemeClr val="tx1">
                  <a:lumMod val="75000"/>
                  <a:lumOff val="25000"/>
                </a:schemeClr>
              </a:solidFill>
              <a:uFillTx/>
              <a:latin typeface="微软雅黑" panose="020B0503020204020204" charset="-122"/>
              <a:ea typeface="微软雅黑" panose="020B0503020204020204" charset="-122"/>
            </a:endParaRPr>
          </a:p>
        </p:txBody>
      </p:sp>
      <p:sp>
        <p:nvSpPr>
          <p:cNvPr id="28" name="左箭头 27"/>
          <p:cNvSpPr/>
          <p:nvPr/>
        </p:nvSpPr>
        <p:spPr>
          <a:xfrm>
            <a:off x="7044690" y="3208655"/>
            <a:ext cx="850900" cy="254000"/>
          </a:xfrm>
          <a:prstGeom prst="leftArrow">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6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小组复现</a:t>
            </a:r>
            <a:r>
              <a:rPr lang="zh-CN" altLang="en-US" sz="2400" b="1">
                <a:solidFill>
                  <a:schemeClr val="bg1"/>
                </a:solidFill>
              </a:rPr>
              <a:t>内容</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68960" y="1009015"/>
            <a:ext cx="11012170" cy="829945"/>
          </a:xfrm>
          <a:prstGeom prst="rect">
            <a:avLst/>
          </a:prstGeom>
          <a:noFill/>
        </p:spPr>
        <p:txBody>
          <a:bodyPr wrap="square" rtlCol="0">
            <a:spAutoFit/>
          </a:bodyPr>
          <a:p>
            <a:pPr indent="457200"/>
            <a:r>
              <a:rPr lang="zh-CN" altLang="en-US" sz="2400"/>
              <a:t>本小组的复现工作主要针对原研究的第三个研究，主要有以下</a:t>
            </a:r>
            <a:r>
              <a:rPr lang="zh-CN" altLang="en-US" sz="2400">
                <a:solidFill>
                  <a:srgbClr val="FF0000"/>
                </a:solidFill>
              </a:rPr>
              <a:t>四部分</a:t>
            </a:r>
            <a:r>
              <a:rPr lang="zh-CN" altLang="en-US" sz="2400"/>
              <a:t>：</a:t>
            </a:r>
            <a:endParaRPr lang="zh-CN" altLang="en-US" sz="2400"/>
          </a:p>
          <a:p>
            <a:endParaRPr lang="zh-CN" altLang="en-US" sz="2400"/>
          </a:p>
        </p:txBody>
      </p:sp>
      <p:sp>
        <p:nvSpPr>
          <p:cNvPr id="4" name="文本框 3"/>
          <p:cNvSpPr txBox="1"/>
          <p:nvPr/>
        </p:nvSpPr>
        <p:spPr>
          <a:xfrm>
            <a:off x="1078865" y="1477645"/>
            <a:ext cx="10262870" cy="5077460"/>
          </a:xfrm>
          <a:prstGeom prst="rect">
            <a:avLst/>
          </a:prstGeom>
          <a:noFill/>
        </p:spPr>
        <p:txBody>
          <a:bodyPr wrap="square" rtlCol="0">
            <a:spAutoFit/>
          </a:bodyPr>
          <a:p>
            <a:pPr indent="0" fontAlgn="auto">
              <a:lnSpc>
                <a:spcPct val="150000"/>
              </a:lnSpc>
            </a:pPr>
            <a:r>
              <a:rPr lang="en-US" altLang="zh-CN">
                <a:sym typeface="+mn-ea"/>
              </a:rPr>
              <a:t>1</a:t>
            </a:r>
            <a:r>
              <a:rPr lang="zh-CN" altLang="en-US">
                <a:sym typeface="+mn-ea"/>
              </a:rPr>
              <a:t>、比较四个启动</a:t>
            </a:r>
            <a:r>
              <a:rPr lang="zh-CN" altLang="en-US">
                <a:sym typeface="+mn-ea"/>
              </a:rPr>
              <a:t>程序（</a:t>
            </a:r>
            <a:r>
              <a:rPr lang="en-US" altLang="zh-CN">
                <a:sym typeface="+mn-ea"/>
              </a:rPr>
              <a:t>static start</a:t>
            </a:r>
            <a:r>
              <a:rPr lang="zh-CN" altLang="en-US">
                <a:sym typeface="+mn-ea"/>
              </a:rPr>
              <a:t>，</a:t>
            </a:r>
            <a:r>
              <a:rPr lang="en-US" altLang="zh-CN">
                <a:sym typeface="+mn-ea"/>
              </a:rPr>
              <a:t>rtmax</a:t>
            </a:r>
            <a:r>
              <a:rPr lang="zh-CN" altLang="en-US">
                <a:sym typeface="+mn-ea"/>
              </a:rPr>
              <a:t>，</a:t>
            </a:r>
            <a:r>
              <a:rPr lang="en-US" altLang="zh-CN">
                <a:sym typeface="+mn-ea"/>
              </a:rPr>
              <a:t>initmax</a:t>
            </a:r>
            <a:r>
              <a:rPr lang="zh-CN" altLang="en-US">
                <a:sym typeface="+mn-ea"/>
              </a:rPr>
              <a:t>，</a:t>
            </a:r>
            <a:r>
              <a:rPr lang="en-US" altLang="zh-CN">
                <a:sym typeface="+mn-ea"/>
              </a:rPr>
              <a:t>dynamic start</a:t>
            </a:r>
            <a:r>
              <a:rPr lang="zh-CN" altLang="en-US">
                <a:sym typeface="+mn-ea"/>
              </a:rPr>
              <a:t>）下正确率及其差异；</a:t>
            </a:r>
            <a:endParaRPr lang="zh-CN" altLang="en-US">
              <a:sym typeface="+mn-ea"/>
            </a:endParaRPr>
          </a:p>
          <a:p>
            <a:pPr indent="0" fontAlgn="auto">
              <a:lnSpc>
                <a:spcPct val="150000"/>
              </a:lnSpc>
            </a:pPr>
            <a:endParaRPr lang="zh-CN" altLang="en-US"/>
          </a:p>
          <a:p>
            <a:pPr indent="0" fontAlgn="auto">
              <a:lnSpc>
                <a:spcPct val="150000"/>
              </a:lnSpc>
            </a:pPr>
            <a:r>
              <a:rPr lang="en-US" altLang="zh-CN">
                <a:sym typeface="+mn-ea"/>
              </a:rPr>
              <a:t>2</a:t>
            </a:r>
            <a:r>
              <a:rPr lang="zh-CN" altLang="en-US">
                <a:sym typeface="+mn-ea"/>
              </a:rPr>
              <a:t>、对以下三个变量在不同的启动程序下进行操作检验：</a:t>
            </a:r>
            <a:r>
              <a:rPr lang="en-US" altLang="zh-CN">
                <a:sym typeface="+mn-ea"/>
              </a:rPr>
              <a:t>RT</a:t>
            </a:r>
            <a:r>
              <a:rPr lang="zh-CN" altLang="en-US">
                <a:sym typeface="+mn-ea"/>
              </a:rPr>
              <a:t>：总反应时；</a:t>
            </a:r>
            <a:endParaRPr lang="zh-CN" altLang="en-US"/>
          </a:p>
          <a:p>
            <a:pPr indent="0" fontAlgn="auto">
              <a:lnSpc>
                <a:spcPct val="150000"/>
              </a:lnSpc>
            </a:pPr>
            <a:r>
              <a:rPr lang="en-US" altLang="zh-CN">
                <a:sym typeface="+mn-ea"/>
              </a:rPr>
              <a:t>RTinit</a:t>
            </a:r>
            <a:r>
              <a:rPr lang="zh-CN" altLang="en-US">
                <a:sym typeface="+mn-ea"/>
              </a:rPr>
              <a:t>：被试将鼠标上移</a:t>
            </a:r>
            <a:r>
              <a:rPr lang="en-US" altLang="zh-CN">
                <a:sym typeface="+mn-ea"/>
              </a:rPr>
              <a:t>50</a:t>
            </a:r>
            <a:r>
              <a:rPr lang="zh-CN" altLang="en-US">
                <a:sym typeface="+mn-ea"/>
              </a:rPr>
              <a:t>像素所需时间</a:t>
            </a:r>
            <a:r>
              <a:rPr lang="en-US" altLang="zh-CN">
                <a:sym typeface="+mn-ea"/>
              </a:rPr>
              <a:t>——</a:t>
            </a:r>
            <a:r>
              <a:rPr lang="zh-CN" altLang="en-US">
                <a:sym typeface="+mn-ea"/>
              </a:rPr>
              <a:t>反映参与者多快完成有效初始移动；</a:t>
            </a:r>
            <a:endParaRPr lang="zh-CN" altLang="en-US">
              <a:sym typeface="+mn-ea"/>
            </a:endParaRPr>
          </a:p>
          <a:p>
            <a:pPr indent="0" fontAlgn="auto">
              <a:lnSpc>
                <a:spcPct val="150000"/>
              </a:lnSpc>
            </a:pPr>
            <a:r>
              <a:rPr lang="en-US" altLang="zh-CN">
                <a:sym typeface="+mn-ea"/>
              </a:rPr>
              <a:t>initiation time</a:t>
            </a:r>
            <a:r>
              <a:rPr lang="zh-CN" altLang="en-US">
                <a:sym typeface="+mn-ea"/>
              </a:rPr>
              <a:t>：即试验中首次动作响应时间，是参与者动作触发速度。</a:t>
            </a:r>
            <a:endParaRPr lang="zh-CN" altLang="en-US">
              <a:sym typeface="+mn-ea"/>
            </a:endParaRPr>
          </a:p>
          <a:p>
            <a:pPr indent="0" fontAlgn="auto">
              <a:lnSpc>
                <a:spcPct val="150000"/>
              </a:lnSpc>
            </a:pPr>
            <a:endParaRPr lang="zh-CN" altLang="en-US">
              <a:sym typeface="+mn-ea"/>
            </a:endParaRPr>
          </a:p>
          <a:p>
            <a:pPr indent="0" fontAlgn="auto">
              <a:lnSpc>
                <a:spcPct val="150000"/>
              </a:lnSpc>
            </a:pPr>
            <a:r>
              <a:rPr lang="en-US" altLang="zh-CN"/>
              <a:t>3</a:t>
            </a:r>
            <a:r>
              <a:rPr lang="zh-CN" altLang="en-US"/>
              <a:t>、完成轨迹聚合可视化和曲率数据聚合：绘制不同</a:t>
            </a:r>
            <a:r>
              <a:rPr lang="zh-CN"/>
              <a:t>启动程序</a:t>
            </a:r>
            <a:r>
              <a:rPr lang="zh-CN" altLang="en-US"/>
              <a:t>和刺激类型的平均运动轨迹，按被试</a:t>
            </a:r>
            <a:r>
              <a:rPr lang="en-US" altLang="zh-CN"/>
              <a:t> ID </a:t>
            </a:r>
            <a:r>
              <a:rPr lang="zh-CN" altLang="en-US"/>
              <a:t>聚合数据；再按</a:t>
            </a:r>
            <a:r>
              <a:rPr lang="zh-CN"/>
              <a:t>参与者</a:t>
            </a:r>
            <a:r>
              <a:rPr lang="zh-CN" altLang="en-US"/>
              <a:t>和条件（刺激类型、启动程序）聚合轨迹曲率（</a:t>
            </a:r>
            <a:r>
              <a:rPr lang="en-US" altLang="zh-CN"/>
              <a:t>MAD</a:t>
            </a:r>
            <a:r>
              <a:rPr lang="zh-CN" altLang="en-US"/>
              <a:t>）。其次，计算每组数据的</a:t>
            </a:r>
            <a:r>
              <a:rPr lang="en-US" altLang="zh-CN" i="1"/>
              <a:t>M</a:t>
            </a:r>
            <a:r>
              <a:rPr lang="zh-CN" altLang="en-US"/>
              <a:t>均值、</a:t>
            </a:r>
            <a:r>
              <a:rPr lang="en-US" altLang="zh-CN" i="1"/>
              <a:t>SD</a:t>
            </a:r>
            <a:r>
              <a:rPr lang="zh-CN" altLang="en-US"/>
              <a:t>标准差，以及配对样本</a:t>
            </a:r>
            <a:r>
              <a:rPr lang="en-US" altLang="zh-CN" i="1"/>
              <a:t>t</a:t>
            </a:r>
            <a:r>
              <a:rPr lang="zh-CN" altLang="en-US"/>
              <a:t>检验、</a:t>
            </a:r>
            <a:r>
              <a:rPr lang="en-US" altLang="zh-CN" i="1"/>
              <a:t>p</a:t>
            </a:r>
            <a:r>
              <a:rPr lang="zh-CN" altLang="en-US"/>
              <a:t>值并报告</a:t>
            </a:r>
            <a:r>
              <a:rPr lang="en-US" altLang="zh-CN"/>
              <a:t>Cohen’</a:t>
            </a:r>
            <a:r>
              <a:rPr lang="en-US" altLang="zh-CN" i="1"/>
              <a:t>d</a:t>
            </a:r>
            <a:r>
              <a:rPr lang="zh-CN" altLang="en-US"/>
              <a:t>值，此外还要完成</a:t>
            </a:r>
            <a:r>
              <a:rPr lang="en-US" altLang="zh-CN"/>
              <a:t>MAD</a:t>
            </a:r>
            <a:r>
              <a:rPr lang="zh-CN" altLang="en-US"/>
              <a:t>均值差异的可视化。再者，进行重复测量方差分析，其中</a:t>
            </a:r>
            <a:r>
              <a:rPr lang="en-US" altLang="zh-CN"/>
              <a:t>MAD</a:t>
            </a:r>
            <a:r>
              <a:rPr lang="zh-CN" altLang="en-US"/>
              <a:t>为因变量、启动程序为组间变量，典型性为组内变量，探究其主效应和交互效应是否显著，并进一步进行对比分析。</a:t>
            </a:r>
            <a:endParaRPr lang="zh-CN" altLang="en-US"/>
          </a:p>
          <a:p>
            <a:pPr indent="0" fontAlgn="auto">
              <a:lnSpc>
                <a:spcPct val="150000"/>
              </a:lnSpc>
            </a:pPr>
            <a:endParaRPr lang="zh-CN" altLang="en-US"/>
          </a:p>
        </p:txBody>
      </p:sp>
    </p:spTree>
    <p:custDataLst>
      <p:tags r:id="rId5"/>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小组复现</a:t>
            </a:r>
            <a:r>
              <a:rPr lang="zh-CN" altLang="en-US" sz="2400" b="1">
                <a:solidFill>
                  <a:schemeClr val="bg1"/>
                </a:solidFill>
              </a:rPr>
              <a:t>内容</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68960" y="1009015"/>
            <a:ext cx="11012170" cy="829945"/>
          </a:xfrm>
          <a:prstGeom prst="rect">
            <a:avLst/>
          </a:prstGeom>
          <a:noFill/>
        </p:spPr>
        <p:txBody>
          <a:bodyPr wrap="square" rtlCol="0">
            <a:spAutoFit/>
          </a:bodyPr>
          <a:p>
            <a:pPr indent="457200"/>
            <a:r>
              <a:rPr lang="zh-CN" altLang="en-US" sz="2400"/>
              <a:t>本小组的复现工作主要针对原研究的第三个研究，主要有以下四部分：</a:t>
            </a:r>
            <a:endParaRPr lang="zh-CN" altLang="en-US" sz="2400"/>
          </a:p>
          <a:p>
            <a:endParaRPr lang="zh-CN" altLang="en-US" sz="2400"/>
          </a:p>
        </p:txBody>
      </p:sp>
      <p:sp>
        <p:nvSpPr>
          <p:cNvPr id="4" name="文本框 3"/>
          <p:cNvSpPr txBox="1"/>
          <p:nvPr/>
        </p:nvSpPr>
        <p:spPr>
          <a:xfrm>
            <a:off x="1155065" y="1863725"/>
            <a:ext cx="9441180" cy="2168525"/>
          </a:xfrm>
          <a:prstGeom prst="rect">
            <a:avLst/>
          </a:prstGeom>
          <a:noFill/>
        </p:spPr>
        <p:txBody>
          <a:bodyPr wrap="square" rtlCol="0">
            <a:spAutoFit/>
          </a:bodyPr>
          <a:p>
            <a:pPr indent="0" fontAlgn="auto">
              <a:lnSpc>
                <a:spcPct val="150000"/>
              </a:lnSpc>
            </a:pPr>
            <a:r>
              <a:rPr lang="en-US" altLang="zh-CN"/>
              <a:t>4</a:t>
            </a:r>
            <a:r>
              <a:rPr lang="zh-CN" altLang="en-US"/>
              <a:t>、轨迹形状分布分析：计算参与者在每个实验刺激类型（典型</a:t>
            </a:r>
            <a:r>
              <a:rPr lang="en-US" altLang="zh-CN"/>
              <a:t>/</a:t>
            </a:r>
            <a:r>
              <a:rPr lang="zh-CN" altLang="en-US"/>
              <a:t>非典型）和启动程序（</a:t>
            </a:r>
            <a:r>
              <a:rPr lang="en-US" altLang="zh-CN"/>
              <a:t>4</a:t>
            </a:r>
            <a:r>
              <a:rPr lang="zh-CN" altLang="en-US"/>
              <a:t>种启动程序）下标准化</a:t>
            </a:r>
            <a:r>
              <a:rPr lang="en-US" altLang="zh-CN"/>
              <a:t>MAD</a:t>
            </a:r>
            <a:r>
              <a:rPr lang="zh-CN" altLang="en-US"/>
              <a:t>值的双峰系数；将所有参与者的鼠标轨迹映射到前人提出的</a:t>
            </a:r>
            <a:r>
              <a:rPr lang="en-US" altLang="zh-CN"/>
              <a:t>5</a:t>
            </a:r>
            <a:r>
              <a:rPr lang="zh-CN" altLang="en-US"/>
              <a:t>种原型轨迹，量化和统计检验不同启动程序条件和不同实验刺激下</a:t>
            </a:r>
            <a:r>
              <a:rPr lang="en-US" altLang="zh-CN"/>
              <a:t>5</a:t>
            </a:r>
            <a:r>
              <a:rPr lang="zh-CN" altLang="en-US"/>
              <a:t>种原型轨迹相对频率的差异；使用有序混合回归模型（</a:t>
            </a:r>
            <a:r>
              <a:rPr lang="en-US" altLang="zh-CN"/>
              <a:t>ordinal mixed regression</a:t>
            </a:r>
            <a:r>
              <a:rPr lang="zh-CN" altLang="en-US"/>
              <a:t>）评估不同起始程序以及实验刺激的典型性如何影响参与者鼠标轨迹类型的分布。</a:t>
            </a:r>
            <a:endParaRPr lang="zh-CN" altLang="en-US"/>
          </a:p>
        </p:txBody>
      </p:sp>
    </p:spTree>
    <p:custDataLst>
      <p:tags r:id="rId5"/>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复现思路</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p:cNvGrpSpPr>
            <a:grpSpLocks noChangeAspect="1"/>
          </p:cNvGrpSpPr>
          <p:nvPr>
            <p:custDataLst>
              <p:tags r:id="rId5"/>
            </p:custDataLst>
          </p:nvPr>
        </p:nvGrpSpPr>
        <p:grpSpPr>
          <a:xfrm>
            <a:off x="1129683" y="2567940"/>
            <a:ext cx="203165" cy="355600"/>
            <a:chOff x="-7840980" y="218440"/>
            <a:chExt cx="3657601" cy="6400801"/>
          </a:xfrm>
          <a:solidFill>
            <a:srgbClr val="00633D"/>
          </a:solidFill>
        </p:grpSpPr>
        <p:sp>
          <p:nvSpPr>
            <p:cNvPr id="107" name="任意多边形: 形状 65"/>
            <p:cNvSpPr/>
            <p:nvPr>
              <p:custDataLst>
                <p:tags r:id="rId6"/>
              </p:custDataLst>
            </p:nvPr>
          </p:nvSpPr>
          <p:spPr>
            <a:xfrm>
              <a:off x="-7840980" y="218440"/>
              <a:ext cx="2171701" cy="2057401"/>
            </a:xfrm>
            <a:custGeom>
              <a:avLst/>
              <a:gdLst/>
              <a:ahLst/>
              <a:cxnLst/>
              <a:rect l="0" t="0" r="0" b="0"/>
              <a:pathLst>
                <a:path w="2171701" h="2057401">
                  <a:moveTo>
                    <a:pt x="1371600" y="1143000"/>
                  </a:moveTo>
                  <a:lnTo>
                    <a:pt x="2171700" y="0"/>
                  </a:lnTo>
                  <a:lnTo>
                    <a:pt x="571500" y="0"/>
                  </a:lnTo>
                  <a:lnTo>
                    <a:pt x="0" y="800100"/>
                  </a:lnTo>
                  <a:lnTo>
                    <a:pt x="0" y="2057400"/>
                  </a:lnTo>
                  <a:lnTo>
                    <a:pt x="1371600" y="20574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0" name="组合 109"/>
            <p:cNvGrpSpPr/>
            <p:nvPr/>
          </p:nvGrpSpPr>
          <p:grpSpPr>
            <a:xfrm>
              <a:off x="-7840980" y="218440"/>
              <a:ext cx="3657601" cy="6400801"/>
              <a:chOff x="-7840980" y="218440"/>
              <a:chExt cx="3657601" cy="6400801"/>
            </a:xfrm>
            <a:grpFill/>
          </p:grpSpPr>
          <p:sp>
            <p:nvSpPr>
              <p:cNvPr id="111" name="任意多边形: 形状 66"/>
              <p:cNvSpPr/>
              <p:nvPr>
                <p:custDataLst>
                  <p:tags r:id="rId7"/>
                </p:custDataLst>
              </p:nvPr>
            </p:nvSpPr>
            <p:spPr>
              <a:xfrm>
                <a:off x="-7840980" y="4561840"/>
                <a:ext cx="2057400" cy="2057400"/>
              </a:xfrm>
              <a:custGeom>
                <a:avLst/>
                <a:gdLst>
                  <a:gd name="connsiteX0" fmla="*/ 2057400 w 2057400"/>
                  <a:gd name="connsiteY0" fmla="*/ 914400 h 2057400"/>
                  <a:gd name="connsiteX1" fmla="*/ 1600200 w 2057400"/>
                  <a:gd name="connsiteY1" fmla="*/ 914400 h 2057400"/>
                  <a:gd name="connsiteX2" fmla="*/ 1371600 w 2057400"/>
                  <a:gd name="connsiteY2" fmla="*/ 685800 h 2057400"/>
                  <a:gd name="connsiteX3" fmla="*/ 1371600 w 2057400"/>
                  <a:gd name="connsiteY3" fmla="*/ 0 h 2057400"/>
                  <a:gd name="connsiteX4" fmla="*/ 0 w 2057400"/>
                  <a:gd name="connsiteY4" fmla="*/ 0 h 2057400"/>
                  <a:gd name="connsiteX5" fmla="*/ 0 w 2057400"/>
                  <a:gd name="connsiteY5" fmla="*/ 1257300 h 2057400"/>
                  <a:gd name="connsiteX6" fmla="*/ 571500 w 2057400"/>
                  <a:gd name="connsiteY6" fmla="*/ 2057400 h 2057400"/>
                  <a:gd name="connsiteX7" fmla="*/ 1257300 w 2057400"/>
                  <a:gd name="connsiteY7" fmla="*/ 2057400 h 2057400"/>
                  <a:gd name="connsiteX8" fmla="*/ 2057400 w 2057400"/>
                  <a:gd name="connsiteY8" fmla="*/ 91440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57400" h="2057400">
                    <a:moveTo>
                      <a:pt x="2057400" y="914400"/>
                    </a:moveTo>
                    <a:lnTo>
                      <a:pt x="1600200" y="914400"/>
                    </a:lnTo>
                    <a:lnTo>
                      <a:pt x="1371600" y="685800"/>
                    </a:lnTo>
                    <a:lnTo>
                      <a:pt x="1371600" y="0"/>
                    </a:lnTo>
                    <a:lnTo>
                      <a:pt x="0" y="0"/>
                    </a:lnTo>
                    <a:lnTo>
                      <a:pt x="0" y="1257300"/>
                    </a:lnTo>
                    <a:lnTo>
                      <a:pt x="571500" y="2057400"/>
                    </a:lnTo>
                    <a:lnTo>
                      <a:pt x="1257300" y="2057400"/>
                    </a:lnTo>
                    <a:lnTo>
                      <a:pt x="2057400" y="9144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任意多边形: 形状 67"/>
              <p:cNvSpPr/>
              <p:nvPr>
                <p:custDataLst>
                  <p:tags r:id="rId8"/>
                </p:custDataLst>
              </p:nvPr>
            </p:nvSpPr>
            <p:spPr>
              <a:xfrm>
                <a:off x="-6697980" y="218440"/>
                <a:ext cx="2514601" cy="6400801"/>
              </a:xfrm>
              <a:custGeom>
                <a:avLst/>
                <a:gdLst/>
                <a:ahLst/>
                <a:cxnLst/>
                <a:rect l="0" t="0" r="0" b="0"/>
                <a:pathLst>
                  <a:path w="2514601" h="6400801">
                    <a:moveTo>
                      <a:pt x="2514600" y="800100"/>
                    </a:moveTo>
                    <a:lnTo>
                      <a:pt x="1943100" y="0"/>
                    </a:lnTo>
                    <a:lnTo>
                      <a:pt x="1257300" y="0"/>
                    </a:lnTo>
                    <a:lnTo>
                      <a:pt x="472440" y="1143000"/>
                    </a:lnTo>
                    <a:lnTo>
                      <a:pt x="914400" y="1143000"/>
                    </a:lnTo>
                    <a:lnTo>
                      <a:pt x="1143000" y="1371600"/>
                    </a:lnTo>
                    <a:lnTo>
                      <a:pt x="1143000" y="2400300"/>
                    </a:lnTo>
                    <a:lnTo>
                      <a:pt x="914400" y="2628900"/>
                    </a:lnTo>
                    <a:lnTo>
                      <a:pt x="0" y="2628900"/>
                    </a:lnTo>
                    <a:lnTo>
                      <a:pt x="0" y="3771900"/>
                    </a:lnTo>
                    <a:lnTo>
                      <a:pt x="914400" y="3771900"/>
                    </a:lnTo>
                    <a:lnTo>
                      <a:pt x="1143000" y="4000500"/>
                    </a:lnTo>
                    <a:lnTo>
                      <a:pt x="1143000" y="5257800"/>
                    </a:lnTo>
                    <a:lnTo>
                      <a:pt x="342900" y="6400800"/>
                    </a:lnTo>
                    <a:lnTo>
                      <a:pt x="1943100" y="6400800"/>
                    </a:lnTo>
                    <a:lnTo>
                      <a:pt x="2514600" y="5600700"/>
                    </a:lnTo>
                    <a:lnTo>
                      <a:pt x="2514600" y="3543300"/>
                    </a:lnTo>
                    <a:lnTo>
                      <a:pt x="2057400" y="3200400"/>
                    </a:lnTo>
                    <a:lnTo>
                      <a:pt x="2514600" y="28575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13" name="组合 112"/>
          <p:cNvGrpSpPr>
            <a:grpSpLocks noChangeAspect="1"/>
          </p:cNvGrpSpPr>
          <p:nvPr>
            <p:custDataLst>
              <p:tags r:id="rId9"/>
            </p:custDataLst>
          </p:nvPr>
        </p:nvGrpSpPr>
        <p:grpSpPr>
          <a:xfrm>
            <a:off x="1129683" y="1938020"/>
            <a:ext cx="203165" cy="355600"/>
            <a:chOff x="-12412980" y="218440"/>
            <a:chExt cx="3657601" cy="6400801"/>
          </a:xfrm>
          <a:solidFill>
            <a:srgbClr val="00633D"/>
          </a:solidFill>
        </p:grpSpPr>
        <p:sp>
          <p:nvSpPr>
            <p:cNvPr id="114" name="任意多边形: 形状 70"/>
            <p:cNvSpPr/>
            <p:nvPr>
              <p:custDataLst>
                <p:tags r:id="rId10"/>
              </p:custDataLst>
            </p:nvPr>
          </p:nvSpPr>
          <p:spPr>
            <a:xfrm>
              <a:off x="-12412980" y="218440"/>
              <a:ext cx="2171701" cy="2057401"/>
            </a:xfrm>
            <a:custGeom>
              <a:avLst/>
              <a:gdLst/>
              <a:ahLst/>
              <a:cxnLst/>
              <a:rect l="0" t="0" r="0" b="0"/>
              <a:pathLst>
                <a:path w="2171701" h="2057401">
                  <a:moveTo>
                    <a:pt x="1371600" y="1143000"/>
                  </a:moveTo>
                  <a:lnTo>
                    <a:pt x="2171700" y="0"/>
                  </a:lnTo>
                  <a:lnTo>
                    <a:pt x="571500" y="0"/>
                  </a:lnTo>
                  <a:lnTo>
                    <a:pt x="0" y="800100"/>
                  </a:lnTo>
                  <a:lnTo>
                    <a:pt x="0" y="2057400"/>
                  </a:lnTo>
                  <a:lnTo>
                    <a:pt x="1371600" y="20574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5" name="组合 114"/>
            <p:cNvGrpSpPr/>
            <p:nvPr/>
          </p:nvGrpSpPr>
          <p:grpSpPr>
            <a:xfrm>
              <a:off x="-12412980" y="218440"/>
              <a:ext cx="3657601" cy="6400801"/>
              <a:chOff x="-12412980" y="218440"/>
              <a:chExt cx="3657601" cy="6400801"/>
            </a:xfrm>
            <a:grpFill/>
          </p:grpSpPr>
          <p:sp>
            <p:nvSpPr>
              <p:cNvPr id="116" name="任意多边形: 形状 71"/>
              <p:cNvSpPr/>
              <p:nvPr>
                <p:custDataLst>
                  <p:tags r:id="rId11"/>
                </p:custDataLst>
              </p:nvPr>
            </p:nvSpPr>
            <p:spPr>
              <a:xfrm>
                <a:off x="-12412980" y="218440"/>
                <a:ext cx="3657601" cy="6400801"/>
              </a:xfrm>
              <a:custGeom>
                <a:avLst/>
                <a:gdLst/>
                <a:ahLst/>
                <a:cxnLst/>
                <a:rect l="0" t="0" r="0" b="0"/>
                <a:pathLst>
                  <a:path w="3657601" h="6400801">
                    <a:moveTo>
                      <a:pt x="1257300" y="5257800"/>
                    </a:moveTo>
                    <a:lnTo>
                      <a:pt x="1257300" y="4914900"/>
                    </a:lnTo>
                    <a:lnTo>
                      <a:pt x="3657600" y="2743200"/>
                    </a:lnTo>
                    <a:lnTo>
                      <a:pt x="3657600" y="800100"/>
                    </a:lnTo>
                    <a:lnTo>
                      <a:pt x="3086100" y="0"/>
                    </a:lnTo>
                    <a:lnTo>
                      <a:pt x="2400300" y="0"/>
                    </a:lnTo>
                    <a:lnTo>
                      <a:pt x="1600200" y="1143000"/>
                    </a:lnTo>
                    <a:lnTo>
                      <a:pt x="2286000" y="1143000"/>
                    </a:lnTo>
                    <a:lnTo>
                      <a:pt x="2286000" y="2400300"/>
                    </a:lnTo>
                    <a:lnTo>
                      <a:pt x="0" y="4343400"/>
                    </a:lnTo>
                    <a:lnTo>
                      <a:pt x="0" y="6400800"/>
                    </a:lnTo>
                    <a:lnTo>
                      <a:pt x="2857500" y="6400800"/>
                    </a:lnTo>
                    <a:lnTo>
                      <a:pt x="3657600" y="52578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任意多边形: 形状 72"/>
              <p:cNvSpPr/>
              <p:nvPr>
                <p:custDataLst>
                  <p:tags r:id="rId12"/>
                </p:custDataLst>
              </p:nvPr>
            </p:nvSpPr>
            <p:spPr>
              <a:xfrm>
                <a:off x="-9326880" y="5803900"/>
                <a:ext cx="571500" cy="815340"/>
              </a:xfrm>
              <a:custGeom>
                <a:avLst/>
                <a:gdLst>
                  <a:gd name="connsiteX0" fmla="*/ 0 w 571500"/>
                  <a:gd name="connsiteY0" fmla="*/ 815340 h 815340"/>
                  <a:gd name="connsiteX1" fmla="*/ 571500 w 571500"/>
                  <a:gd name="connsiteY1" fmla="*/ 815340 h 815340"/>
                  <a:gd name="connsiteX2" fmla="*/ 571500 w 571500"/>
                  <a:gd name="connsiteY2" fmla="*/ 0 h 815340"/>
                  <a:gd name="connsiteX3" fmla="*/ 0 w 571500"/>
                  <a:gd name="connsiteY3" fmla="*/ 815340 h 815340"/>
                </a:gdLst>
                <a:ahLst/>
                <a:cxnLst>
                  <a:cxn ang="0">
                    <a:pos x="connsiteX0" y="connsiteY0"/>
                  </a:cxn>
                  <a:cxn ang="0">
                    <a:pos x="connsiteX1" y="connsiteY1"/>
                  </a:cxn>
                  <a:cxn ang="0">
                    <a:pos x="connsiteX2" y="connsiteY2"/>
                  </a:cxn>
                  <a:cxn ang="0">
                    <a:pos x="connsiteX3" y="connsiteY3"/>
                  </a:cxn>
                </a:cxnLst>
                <a:rect l="l" t="t" r="r" b="b"/>
                <a:pathLst>
                  <a:path w="571500" h="815340">
                    <a:moveTo>
                      <a:pt x="0" y="815340"/>
                    </a:moveTo>
                    <a:lnTo>
                      <a:pt x="571500" y="815340"/>
                    </a:lnTo>
                    <a:lnTo>
                      <a:pt x="571500" y="0"/>
                    </a:lnTo>
                    <a:lnTo>
                      <a:pt x="0" y="81534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18" name="组合 117"/>
          <p:cNvGrpSpPr>
            <a:grpSpLocks noChangeAspect="1"/>
          </p:cNvGrpSpPr>
          <p:nvPr>
            <p:custDataLst>
              <p:tags r:id="rId13"/>
            </p:custDataLst>
          </p:nvPr>
        </p:nvGrpSpPr>
        <p:grpSpPr>
          <a:xfrm>
            <a:off x="1129665" y="1308100"/>
            <a:ext cx="203200" cy="355600"/>
            <a:chOff x="-16984980" y="218440"/>
            <a:chExt cx="3657600" cy="6400801"/>
          </a:xfrm>
          <a:solidFill>
            <a:srgbClr val="00633D"/>
          </a:solidFill>
        </p:grpSpPr>
        <p:sp>
          <p:nvSpPr>
            <p:cNvPr id="119" name="任意多边形: 形状 78"/>
            <p:cNvSpPr/>
            <p:nvPr>
              <p:custDataLst>
                <p:tags r:id="rId14"/>
              </p:custDataLst>
            </p:nvPr>
          </p:nvSpPr>
          <p:spPr>
            <a:xfrm>
              <a:off x="-13898880" y="5812790"/>
              <a:ext cx="571500" cy="806450"/>
            </a:xfrm>
            <a:custGeom>
              <a:avLst/>
              <a:gdLst>
                <a:gd name="connsiteX0" fmla="*/ 0 w 571500"/>
                <a:gd name="connsiteY0" fmla="*/ 806450 h 806450"/>
                <a:gd name="connsiteX1" fmla="*/ 571500 w 571500"/>
                <a:gd name="connsiteY1" fmla="*/ 806450 h 806450"/>
                <a:gd name="connsiteX2" fmla="*/ 565150 w 571500"/>
                <a:gd name="connsiteY2" fmla="*/ 0 h 806450"/>
                <a:gd name="connsiteX3" fmla="*/ 0 w 571500"/>
                <a:gd name="connsiteY3" fmla="*/ 806450 h 806450"/>
              </a:gdLst>
              <a:ahLst/>
              <a:cxnLst>
                <a:cxn ang="0">
                  <a:pos x="connsiteX0" y="connsiteY0"/>
                </a:cxn>
                <a:cxn ang="0">
                  <a:pos x="connsiteX1" y="connsiteY1"/>
                </a:cxn>
                <a:cxn ang="0">
                  <a:pos x="connsiteX2" y="connsiteY2"/>
                </a:cxn>
                <a:cxn ang="0">
                  <a:pos x="connsiteX3" y="connsiteY3"/>
                </a:cxn>
              </a:cxnLst>
              <a:rect l="l" t="t" r="r" b="b"/>
              <a:pathLst>
                <a:path w="571500" h="806450">
                  <a:moveTo>
                    <a:pt x="0" y="806450"/>
                  </a:moveTo>
                  <a:lnTo>
                    <a:pt x="571500" y="806450"/>
                  </a:lnTo>
                  <a:lnTo>
                    <a:pt x="565150" y="0"/>
                  </a:lnTo>
                  <a:lnTo>
                    <a:pt x="0" y="80645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任意多边形: 形状 79"/>
            <p:cNvSpPr/>
            <p:nvPr>
              <p:custDataLst>
                <p:tags r:id="rId15"/>
              </p:custDataLst>
            </p:nvPr>
          </p:nvSpPr>
          <p:spPr>
            <a:xfrm>
              <a:off x="-16984980" y="218440"/>
              <a:ext cx="3648711" cy="6400801"/>
            </a:xfrm>
            <a:custGeom>
              <a:avLst/>
              <a:gdLst/>
              <a:ahLst/>
              <a:cxnLst/>
              <a:rect l="0" t="0" r="0" b="0"/>
              <a:pathLst>
                <a:path w="3648711" h="6400801">
                  <a:moveTo>
                    <a:pt x="3648710" y="5257800"/>
                  </a:moveTo>
                  <a:lnTo>
                    <a:pt x="2514600" y="5257800"/>
                  </a:lnTo>
                  <a:lnTo>
                    <a:pt x="2514600" y="0"/>
                  </a:lnTo>
                  <a:lnTo>
                    <a:pt x="1028700" y="0"/>
                  </a:lnTo>
                  <a:lnTo>
                    <a:pt x="457200" y="800100"/>
                  </a:lnTo>
                  <a:lnTo>
                    <a:pt x="457200" y="1600200"/>
                  </a:lnTo>
                  <a:lnTo>
                    <a:pt x="1143000" y="1600200"/>
                  </a:lnTo>
                  <a:lnTo>
                    <a:pt x="1143000" y="5257800"/>
                  </a:lnTo>
                  <a:lnTo>
                    <a:pt x="0" y="5257800"/>
                  </a:lnTo>
                  <a:lnTo>
                    <a:pt x="0" y="6400800"/>
                  </a:lnTo>
                  <a:lnTo>
                    <a:pt x="1136650" y="6400800"/>
                  </a:lnTo>
                  <a:lnTo>
                    <a:pt x="2687319" y="6400800"/>
                  </a:lnTo>
                  <a:lnTo>
                    <a:pt x="2857500" y="6400800"/>
                  </a:lnTo>
                  <a:lnTo>
                    <a:pt x="3648710" y="52705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1" name="组合 120"/>
          <p:cNvGrpSpPr>
            <a:grpSpLocks noChangeAspect="1"/>
          </p:cNvGrpSpPr>
          <p:nvPr>
            <p:custDataLst>
              <p:tags r:id="rId16"/>
            </p:custDataLst>
          </p:nvPr>
        </p:nvGrpSpPr>
        <p:grpSpPr>
          <a:xfrm>
            <a:off x="1129683" y="3827780"/>
            <a:ext cx="203165" cy="355600"/>
            <a:chOff x="1303020" y="218440"/>
            <a:chExt cx="3657601" cy="6400801"/>
          </a:xfrm>
          <a:solidFill>
            <a:srgbClr val="00633D"/>
          </a:solidFill>
        </p:grpSpPr>
        <p:sp>
          <p:nvSpPr>
            <p:cNvPr id="122" name="任意多边形: 形状 81"/>
            <p:cNvSpPr/>
            <p:nvPr>
              <p:custDataLst>
                <p:tags r:id="rId17"/>
              </p:custDataLst>
            </p:nvPr>
          </p:nvSpPr>
          <p:spPr>
            <a:xfrm>
              <a:off x="1303020" y="4676140"/>
              <a:ext cx="2057401" cy="1943101"/>
            </a:xfrm>
            <a:custGeom>
              <a:avLst/>
              <a:gdLst/>
              <a:ahLst/>
              <a:cxnLst/>
              <a:rect l="0" t="0" r="0" b="0"/>
              <a:pathLst>
                <a:path w="2057401" h="1943101">
                  <a:moveTo>
                    <a:pt x="1600200" y="800100"/>
                  </a:moveTo>
                  <a:lnTo>
                    <a:pt x="1371600" y="571500"/>
                  </a:lnTo>
                  <a:lnTo>
                    <a:pt x="1371600" y="0"/>
                  </a:lnTo>
                  <a:lnTo>
                    <a:pt x="0" y="0"/>
                  </a:lnTo>
                  <a:lnTo>
                    <a:pt x="0" y="1143000"/>
                  </a:lnTo>
                  <a:lnTo>
                    <a:pt x="571500" y="1943100"/>
                  </a:lnTo>
                  <a:lnTo>
                    <a:pt x="1257300" y="1943100"/>
                  </a:lnTo>
                  <a:lnTo>
                    <a:pt x="2057400" y="8001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形状 82"/>
            <p:cNvSpPr/>
            <p:nvPr>
              <p:custDataLst>
                <p:tags r:id="rId18"/>
              </p:custDataLst>
            </p:nvPr>
          </p:nvSpPr>
          <p:spPr>
            <a:xfrm>
              <a:off x="1303020" y="218440"/>
              <a:ext cx="3657601" cy="6400801"/>
            </a:xfrm>
            <a:custGeom>
              <a:avLst/>
              <a:gdLst/>
              <a:ahLst/>
              <a:cxnLst/>
              <a:rect l="0" t="0" r="0" b="0"/>
              <a:pathLst>
                <a:path w="3657601" h="6400801">
                  <a:moveTo>
                    <a:pt x="1371600" y="2400300"/>
                  </a:moveTo>
                  <a:lnTo>
                    <a:pt x="1371600" y="1143000"/>
                  </a:lnTo>
                  <a:lnTo>
                    <a:pt x="2171700" y="0"/>
                  </a:lnTo>
                  <a:lnTo>
                    <a:pt x="0" y="0"/>
                  </a:lnTo>
                  <a:lnTo>
                    <a:pt x="0" y="3771900"/>
                  </a:lnTo>
                  <a:lnTo>
                    <a:pt x="1371600" y="3771900"/>
                  </a:lnTo>
                  <a:lnTo>
                    <a:pt x="1600200" y="3543300"/>
                  </a:lnTo>
                  <a:lnTo>
                    <a:pt x="2057400" y="3543300"/>
                  </a:lnTo>
                  <a:lnTo>
                    <a:pt x="2286000" y="3771900"/>
                  </a:lnTo>
                  <a:lnTo>
                    <a:pt x="2286000" y="5257800"/>
                  </a:lnTo>
                  <a:lnTo>
                    <a:pt x="1485900" y="6400800"/>
                  </a:lnTo>
                  <a:lnTo>
                    <a:pt x="3086100" y="6400800"/>
                  </a:lnTo>
                  <a:lnTo>
                    <a:pt x="3657600" y="5600700"/>
                  </a:lnTo>
                  <a:lnTo>
                    <a:pt x="3657600" y="3200400"/>
                  </a:lnTo>
                  <a:lnTo>
                    <a:pt x="3086100" y="24003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任意多边形: 形状 83"/>
            <p:cNvSpPr/>
            <p:nvPr>
              <p:custDataLst>
                <p:tags r:id="rId19"/>
              </p:custDataLst>
            </p:nvPr>
          </p:nvSpPr>
          <p:spPr>
            <a:xfrm>
              <a:off x="2903220" y="218440"/>
              <a:ext cx="2057401" cy="1143001"/>
            </a:xfrm>
            <a:custGeom>
              <a:avLst/>
              <a:gdLst/>
              <a:ahLst/>
              <a:cxnLst/>
              <a:rect l="0" t="0" r="0" b="0"/>
              <a:pathLst>
                <a:path w="2057401" h="1143001">
                  <a:moveTo>
                    <a:pt x="800100" y="0"/>
                  </a:moveTo>
                  <a:lnTo>
                    <a:pt x="0" y="1143000"/>
                  </a:lnTo>
                  <a:lnTo>
                    <a:pt x="2057400" y="1143000"/>
                  </a:lnTo>
                  <a:lnTo>
                    <a:pt x="2057400" y="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5" name="组合 124"/>
          <p:cNvGrpSpPr>
            <a:grpSpLocks noChangeAspect="1"/>
          </p:cNvGrpSpPr>
          <p:nvPr>
            <p:custDataLst>
              <p:tags r:id="rId20"/>
            </p:custDataLst>
          </p:nvPr>
        </p:nvGrpSpPr>
        <p:grpSpPr>
          <a:xfrm>
            <a:off x="1129665" y="4457700"/>
            <a:ext cx="203200" cy="355600"/>
            <a:chOff x="5875020" y="218440"/>
            <a:chExt cx="3657601" cy="6400800"/>
          </a:xfrm>
          <a:solidFill>
            <a:srgbClr val="00633D"/>
          </a:solidFill>
        </p:grpSpPr>
        <p:sp>
          <p:nvSpPr>
            <p:cNvPr id="126" name="任意多边形: 形状 85"/>
            <p:cNvSpPr/>
            <p:nvPr>
              <p:custDataLst>
                <p:tags r:id="rId21"/>
              </p:custDataLst>
            </p:nvPr>
          </p:nvSpPr>
          <p:spPr>
            <a:xfrm>
              <a:off x="5875020" y="218440"/>
              <a:ext cx="3657600" cy="6400800"/>
            </a:xfrm>
            <a:custGeom>
              <a:avLst/>
              <a:gdLst>
                <a:gd name="connsiteX0" fmla="*/ 3086100 w 3657600"/>
                <a:gd name="connsiteY0" fmla="*/ 2400300 h 6400800"/>
                <a:gd name="connsiteX1" fmla="*/ 1371600 w 3657600"/>
                <a:gd name="connsiteY1" fmla="*/ 2400300 h 6400800"/>
                <a:gd name="connsiteX2" fmla="*/ 1371600 w 3657600"/>
                <a:gd name="connsiteY2" fmla="*/ 1143000 h 6400800"/>
                <a:gd name="connsiteX3" fmla="*/ 2171700 w 3657600"/>
                <a:gd name="connsiteY3" fmla="*/ 0 h 6400800"/>
                <a:gd name="connsiteX4" fmla="*/ 571500 w 3657600"/>
                <a:gd name="connsiteY4" fmla="*/ 0 h 6400800"/>
                <a:gd name="connsiteX5" fmla="*/ 0 w 3657600"/>
                <a:gd name="connsiteY5" fmla="*/ 914400 h 6400800"/>
                <a:gd name="connsiteX6" fmla="*/ 0 w 3657600"/>
                <a:gd name="connsiteY6" fmla="*/ 4457700 h 6400800"/>
                <a:gd name="connsiteX7" fmla="*/ 0 w 3657600"/>
                <a:gd name="connsiteY7" fmla="*/ 5600700 h 6400800"/>
                <a:gd name="connsiteX8" fmla="*/ 571500 w 3657600"/>
                <a:gd name="connsiteY8" fmla="*/ 6400800 h 6400800"/>
                <a:gd name="connsiteX9" fmla="*/ 1257300 w 3657600"/>
                <a:gd name="connsiteY9" fmla="*/ 6400800 h 6400800"/>
                <a:gd name="connsiteX10" fmla="*/ 2057400 w 3657600"/>
                <a:gd name="connsiteY10" fmla="*/ 5257800 h 6400800"/>
                <a:gd name="connsiteX11" fmla="*/ 1600200 w 3657600"/>
                <a:gd name="connsiteY11" fmla="*/ 5257800 h 6400800"/>
                <a:gd name="connsiteX12" fmla="*/ 1371600 w 3657600"/>
                <a:gd name="connsiteY12" fmla="*/ 5029200 h 6400800"/>
                <a:gd name="connsiteX13" fmla="*/ 1371600 w 3657600"/>
                <a:gd name="connsiteY13" fmla="*/ 4343400 h 6400800"/>
                <a:gd name="connsiteX14" fmla="*/ 1371600 w 3657600"/>
                <a:gd name="connsiteY14" fmla="*/ 3771900 h 6400800"/>
                <a:gd name="connsiteX15" fmla="*/ 1600200 w 3657600"/>
                <a:gd name="connsiteY15" fmla="*/ 3543300 h 6400800"/>
                <a:gd name="connsiteX16" fmla="*/ 2057400 w 3657600"/>
                <a:gd name="connsiteY16" fmla="*/ 3543300 h 6400800"/>
                <a:gd name="connsiteX17" fmla="*/ 2286000 w 3657600"/>
                <a:gd name="connsiteY17" fmla="*/ 3771900 h 6400800"/>
                <a:gd name="connsiteX18" fmla="*/ 2286000 w 3657600"/>
                <a:gd name="connsiteY18" fmla="*/ 5257800 h 6400800"/>
                <a:gd name="connsiteX19" fmla="*/ 1485900 w 3657600"/>
                <a:gd name="connsiteY19" fmla="*/ 6400800 h 6400800"/>
                <a:gd name="connsiteX20" fmla="*/ 3086100 w 3657600"/>
                <a:gd name="connsiteY20" fmla="*/ 6400800 h 6400800"/>
                <a:gd name="connsiteX21" fmla="*/ 3657600 w 3657600"/>
                <a:gd name="connsiteY21" fmla="*/ 5600700 h 6400800"/>
                <a:gd name="connsiteX22" fmla="*/ 3657600 w 3657600"/>
                <a:gd name="connsiteY22" fmla="*/ 3200400 h 6400800"/>
                <a:gd name="connsiteX23" fmla="*/ 3086100 w 3657600"/>
                <a:gd name="connsiteY23" fmla="*/ 24003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57600" h="6400800">
                  <a:moveTo>
                    <a:pt x="3086100" y="2400300"/>
                  </a:moveTo>
                  <a:lnTo>
                    <a:pt x="1371600" y="2400300"/>
                  </a:lnTo>
                  <a:lnTo>
                    <a:pt x="1371600" y="1143000"/>
                  </a:lnTo>
                  <a:lnTo>
                    <a:pt x="2171700" y="0"/>
                  </a:lnTo>
                  <a:lnTo>
                    <a:pt x="571500" y="0"/>
                  </a:lnTo>
                  <a:lnTo>
                    <a:pt x="0" y="914400"/>
                  </a:lnTo>
                  <a:lnTo>
                    <a:pt x="0" y="4457700"/>
                  </a:lnTo>
                  <a:lnTo>
                    <a:pt x="0" y="5600700"/>
                  </a:lnTo>
                  <a:lnTo>
                    <a:pt x="571500" y="6400800"/>
                  </a:lnTo>
                  <a:lnTo>
                    <a:pt x="1257300" y="6400800"/>
                  </a:lnTo>
                  <a:lnTo>
                    <a:pt x="2057400" y="5257800"/>
                  </a:lnTo>
                  <a:lnTo>
                    <a:pt x="1600200" y="5257800"/>
                  </a:lnTo>
                  <a:lnTo>
                    <a:pt x="1371600" y="5029200"/>
                  </a:lnTo>
                  <a:lnTo>
                    <a:pt x="1371600" y="4343400"/>
                  </a:lnTo>
                  <a:lnTo>
                    <a:pt x="1371600" y="3771900"/>
                  </a:lnTo>
                  <a:lnTo>
                    <a:pt x="1600200" y="3543300"/>
                  </a:lnTo>
                  <a:lnTo>
                    <a:pt x="2057400" y="3543300"/>
                  </a:lnTo>
                  <a:lnTo>
                    <a:pt x="2286000" y="3771900"/>
                  </a:lnTo>
                  <a:lnTo>
                    <a:pt x="2286000" y="5257800"/>
                  </a:lnTo>
                  <a:lnTo>
                    <a:pt x="1485900" y="6400800"/>
                  </a:lnTo>
                  <a:lnTo>
                    <a:pt x="3086100" y="6400800"/>
                  </a:lnTo>
                  <a:lnTo>
                    <a:pt x="3657600" y="5600700"/>
                  </a:lnTo>
                  <a:lnTo>
                    <a:pt x="3657600" y="3200400"/>
                  </a:lnTo>
                  <a:lnTo>
                    <a:pt x="3086100" y="24003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任意多边形: 形状 86"/>
            <p:cNvSpPr/>
            <p:nvPr>
              <p:custDataLst>
                <p:tags r:id="rId22"/>
              </p:custDataLst>
            </p:nvPr>
          </p:nvSpPr>
          <p:spPr>
            <a:xfrm>
              <a:off x="7475220" y="218440"/>
              <a:ext cx="2057401" cy="1714501"/>
            </a:xfrm>
            <a:custGeom>
              <a:avLst/>
              <a:gdLst/>
              <a:ahLst/>
              <a:cxnLst/>
              <a:rect l="0" t="0" r="0" b="0"/>
              <a:pathLst>
                <a:path w="2057401" h="1714501">
                  <a:moveTo>
                    <a:pt x="800100" y="0"/>
                  </a:moveTo>
                  <a:lnTo>
                    <a:pt x="0" y="1143000"/>
                  </a:lnTo>
                  <a:lnTo>
                    <a:pt x="457200" y="1143000"/>
                  </a:lnTo>
                  <a:lnTo>
                    <a:pt x="685800" y="1371600"/>
                  </a:lnTo>
                  <a:lnTo>
                    <a:pt x="685800" y="1714500"/>
                  </a:lnTo>
                  <a:lnTo>
                    <a:pt x="2057400" y="1714500"/>
                  </a:lnTo>
                  <a:lnTo>
                    <a:pt x="2057400" y="800100"/>
                  </a:lnTo>
                  <a:lnTo>
                    <a:pt x="1485900" y="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8" name="任意多边形: 形状 91"/>
          <p:cNvSpPr>
            <a:spLocks noChangeAspect="1"/>
          </p:cNvSpPr>
          <p:nvPr>
            <p:custDataLst>
              <p:tags r:id="rId23"/>
            </p:custDataLst>
          </p:nvPr>
        </p:nvSpPr>
        <p:spPr>
          <a:xfrm>
            <a:off x="1129665" y="5717540"/>
            <a:ext cx="203200" cy="355600"/>
          </a:xfrm>
          <a:custGeom>
            <a:avLst/>
            <a:gdLst/>
            <a:ahLst/>
            <a:cxnLst/>
            <a:rect l="0" t="0" r="0" b="0"/>
            <a:pathLst>
              <a:path w="3657601" h="6400801">
                <a:moveTo>
                  <a:pt x="3657600" y="800100"/>
                </a:moveTo>
                <a:lnTo>
                  <a:pt x="3086100" y="0"/>
                </a:lnTo>
                <a:lnTo>
                  <a:pt x="2400300" y="0"/>
                </a:lnTo>
                <a:lnTo>
                  <a:pt x="1615441" y="1143000"/>
                </a:lnTo>
                <a:lnTo>
                  <a:pt x="2057400" y="1143000"/>
                </a:lnTo>
                <a:lnTo>
                  <a:pt x="2286000" y="1371600"/>
                </a:lnTo>
                <a:lnTo>
                  <a:pt x="2286000" y="2400300"/>
                </a:lnTo>
                <a:lnTo>
                  <a:pt x="2057400" y="2628900"/>
                </a:lnTo>
                <a:lnTo>
                  <a:pt x="1600200" y="2628900"/>
                </a:lnTo>
                <a:lnTo>
                  <a:pt x="1371600" y="2400300"/>
                </a:lnTo>
                <a:lnTo>
                  <a:pt x="1371600" y="1143000"/>
                </a:lnTo>
                <a:lnTo>
                  <a:pt x="2171700" y="0"/>
                </a:lnTo>
                <a:lnTo>
                  <a:pt x="571500" y="0"/>
                </a:lnTo>
                <a:lnTo>
                  <a:pt x="0" y="800100"/>
                </a:lnTo>
                <a:lnTo>
                  <a:pt x="0" y="2857500"/>
                </a:lnTo>
                <a:lnTo>
                  <a:pt x="457200" y="3200400"/>
                </a:lnTo>
                <a:lnTo>
                  <a:pt x="0" y="3543300"/>
                </a:lnTo>
                <a:lnTo>
                  <a:pt x="0" y="4343400"/>
                </a:lnTo>
                <a:lnTo>
                  <a:pt x="0" y="5600700"/>
                </a:lnTo>
                <a:lnTo>
                  <a:pt x="571500" y="6400800"/>
                </a:lnTo>
                <a:lnTo>
                  <a:pt x="1257300" y="6400800"/>
                </a:lnTo>
                <a:lnTo>
                  <a:pt x="2057400" y="5257800"/>
                </a:lnTo>
                <a:lnTo>
                  <a:pt x="1600200" y="5257800"/>
                </a:lnTo>
                <a:lnTo>
                  <a:pt x="1371600" y="5029200"/>
                </a:lnTo>
                <a:lnTo>
                  <a:pt x="1371600" y="4343400"/>
                </a:lnTo>
                <a:lnTo>
                  <a:pt x="1371600" y="4000500"/>
                </a:lnTo>
                <a:lnTo>
                  <a:pt x="1600200" y="3771900"/>
                </a:lnTo>
                <a:lnTo>
                  <a:pt x="2057400" y="3771900"/>
                </a:lnTo>
                <a:lnTo>
                  <a:pt x="2286000" y="4000500"/>
                </a:lnTo>
                <a:lnTo>
                  <a:pt x="2286000" y="5257800"/>
                </a:lnTo>
                <a:lnTo>
                  <a:pt x="1485900" y="6400800"/>
                </a:lnTo>
                <a:lnTo>
                  <a:pt x="3086100" y="6400800"/>
                </a:lnTo>
                <a:lnTo>
                  <a:pt x="3657600" y="5600700"/>
                </a:lnTo>
                <a:lnTo>
                  <a:pt x="3657600" y="3543300"/>
                </a:lnTo>
                <a:lnTo>
                  <a:pt x="3200400" y="3200400"/>
                </a:lnTo>
                <a:lnTo>
                  <a:pt x="3657600" y="2857500"/>
                </a:lnTo>
              </a:path>
            </a:pathLst>
          </a:custGeom>
          <a:solidFill>
            <a:srgbClr val="00633D"/>
          </a:solid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9" name="组合 128"/>
          <p:cNvGrpSpPr>
            <a:grpSpLocks noChangeAspect="1"/>
          </p:cNvGrpSpPr>
          <p:nvPr>
            <p:custDataLst>
              <p:tags r:id="rId24"/>
            </p:custDataLst>
          </p:nvPr>
        </p:nvGrpSpPr>
        <p:grpSpPr>
          <a:xfrm>
            <a:off x="1129665" y="3197860"/>
            <a:ext cx="203200" cy="355600"/>
            <a:chOff x="0" y="0"/>
            <a:chExt cx="3657601" cy="6400801"/>
          </a:xfrm>
          <a:solidFill>
            <a:srgbClr val="00633D"/>
          </a:solidFill>
        </p:grpSpPr>
        <p:sp>
          <p:nvSpPr>
            <p:cNvPr id="130" name="任意多边形: 形状 1"/>
            <p:cNvSpPr/>
            <p:nvPr>
              <p:custDataLst>
                <p:tags r:id="rId25"/>
              </p:custDataLst>
            </p:nvPr>
          </p:nvSpPr>
          <p:spPr>
            <a:xfrm>
              <a:off x="0" y="0"/>
              <a:ext cx="1892301" cy="4800601"/>
            </a:xfrm>
            <a:custGeom>
              <a:avLst/>
              <a:gdLst/>
              <a:ahLst/>
              <a:cxnLst/>
              <a:rect l="0" t="0" r="0" b="0"/>
              <a:pathLst>
                <a:path w="1892301" h="4800601">
                  <a:moveTo>
                    <a:pt x="1358900" y="3657600"/>
                  </a:moveTo>
                  <a:lnTo>
                    <a:pt x="1816100" y="0"/>
                  </a:lnTo>
                  <a:lnTo>
                    <a:pt x="635000" y="0"/>
                  </a:lnTo>
                  <a:lnTo>
                    <a:pt x="0" y="4800600"/>
                  </a:lnTo>
                  <a:lnTo>
                    <a:pt x="1092200" y="4800600"/>
                  </a:lnTo>
                  <a:lnTo>
                    <a:pt x="1892300" y="36576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任意多边形: 形状 2"/>
            <p:cNvSpPr/>
            <p:nvPr>
              <p:custDataLst>
                <p:tags r:id="rId26"/>
              </p:custDataLst>
            </p:nvPr>
          </p:nvSpPr>
          <p:spPr>
            <a:xfrm>
              <a:off x="1320800" y="0"/>
              <a:ext cx="2336801" cy="6400801"/>
            </a:xfrm>
            <a:custGeom>
              <a:avLst/>
              <a:gdLst/>
              <a:ahLst/>
              <a:cxnLst/>
              <a:rect l="0" t="0" r="0" b="0"/>
              <a:pathLst>
                <a:path w="2336801" h="6400801">
                  <a:moveTo>
                    <a:pt x="1955800" y="3657600"/>
                  </a:moveTo>
                  <a:lnTo>
                    <a:pt x="1955800" y="0"/>
                  </a:lnTo>
                  <a:lnTo>
                    <a:pt x="800100" y="0"/>
                  </a:lnTo>
                  <a:lnTo>
                    <a:pt x="800100" y="3657600"/>
                  </a:lnTo>
                  <a:lnTo>
                    <a:pt x="0" y="4800600"/>
                  </a:lnTo>
                  <a:lnTo>
                    <a:pt x="800100" y="4800600"/>
                  </a:lnTo>
                  <a:lnTo>
                    <a:pt x="800100" y="6400800"/>
                  </a:lnTo>
                  <a:lnTo>
                    <a:pt x="1955800" y="6400800"/>
                  </a:lnTo>
                  <a:lnTo>
                    <a:pt x="1955800" y="4800600"/>
                  </a:lnTo>
                  <a:lnTo>
                    <a:pt x="2336800" y="4800600"/>
                  </a:lnTo>
                  <a:lnTo>
                    <a:pt x="2336800" y="365760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2" name="组合 131"/>
          <p:cNvGrpSpPr>
            <a:grpSpLocks noChangeAspect="1"/>
          </p:cNvGrpSpPr>
          <p:nvPr>
            <p:custDataLst>
              <p:tags r:id="rId27"/>
            </p:custDataLst>
          </p:nvPr>
        </p:nvGrpSpPr>
        <p:grpSpPr>
          <a:xfrm>
            <a:off x="1129665" y="5087620"/>
            <a:ext cx="203200" cy="355600"/>
            <a:chOff x="6350" y="6350"/>
            <a:chExt cx="3657601" cy="6400801"/>
          </a:xfrm>
          <a:solidFill>
            <a:srgbClr val="00633D"/>
          </a:solidFill>
        </p:grpSpPr>
        <p:sp>
          <p:nvSpPr>
            <p:cNvPr id="133" name="任意多边形: 形状 4"/>
            <p:cNvSpPr/>
            <p:nvPr>
              <p:custDataLst>
                <p:tags r:id="rId28"/>
              </p:custDataLst>
            </p:nvPr>
          </p:nvSpPr>
          <p:spPr>
            <a:xfrm>
              <a:off x="1733550" y="5590540"/>
              <a:ext cx="774700" cy="816610"/>
            </a:xfrm>
            <a:custGeom>
              <a:avLst/>
              <a:gdLst>
                <a:gd name="connsiteX0" fmla="*/ 0 w 774700"/>
                <a:gd name="connsiteY0" fmla="*/ 816610 h 816610"/>
                <a:gd name="connsiteX1" fmla="*/ 774700 w 774700"/>
                <a:gd name="connsiteY1" fmla="*/ 816610 h 816610"/>
                <a:gd name="connsiteX2" fmla="*/ 774700 w 774700"/>
                <a:gd name="connsiteY2" fmla="*/ 0 h 816610"/>
                <a:gd name="connsiteX3" fmla="*/ 0 w 774700"/>
                <a:gd name="connsiteY3" fmla="*/ 816610 h 816610"/>
              </a:gdLst>
              <a:ahLst/>
              <a:cxnLst>
                <a:cxn ang="0">
                  <a:pos x="connsiteX0" y="connsiteY0"/>
                </a:cxn>
                <a:cxn ang="0">
                  <a:pos x="connsiteX1" y="connsiteY1"/>
                </a:cxn>
                <a:cxn ang="0">
                  <a:pos x="connsiteX2" y="connsiteY2"/>
                </a:cxn>
                <a:cxn ang="0">
                  <a:pos x="connsiteX3" y="connsiteY3"/>
                </a:cxn>
              </a:cxnLst>
              <a:rect l="l" t="t" r="r" b="b"/>
              <a:pathLst>
                <a:path w="774700" h="816610">
                  <a:moveTo>
                    <a:pt x="0" y="816610"/>
                  </a:moveTo>
                  <a:lnTo>
                    <a:pt x="774700" y="816610"/>
                  </a:lnTo>
                  <a:lnTo>
                    <a:pt x="774700" y="0"/>
                  </a:lnTo>
                  <a:lnTo>
                    <a:pt x="0" y="81661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任意多边形: 形状 5"/>
            <p:cNvSpPr/>
            <p:nvPr>
              <p:custDataLst>
                <p:tags r:id="rId29"/>
              </p:custDataLst>
            </p:nvPr>
          </p:nvSpPr>
          <p:spPr>
            <a:xfrm>
              <a:off x="6350" y="6350"/>
              <a:ext cx="3657601" cy="6400801"/>
            </a:xfrm>
            <a:custGeom>
              <a:avLst/>
              <a:gdLst/>
              <a:ahLst/>
              <a:cxnLst/>
              <a:rect l="0" t="0" r="0" b="0"/>
              <a:pathLst>
                <a:path w="3657601" h="6400801">
                  <a:moveTo>
                    <a:pt x="0" y="0"/>
                  </a:moveTo>
                  <a:lnTo>
                    <a:pt x="0" y="1143000"/>
                  </a:lnTo>
                  <a:lnTo>
                    <a:pt x="2349500" y="1143000"/>
                  </a:lnTo>
                  <a:lnTo>
                    <a:pt x="1155700" y="3429000"/>
                  </a:lnTo>
                  <a:lnTo>
                    <a:pt x="1155700" y="6400800"/>
                  </a:lnTo>
                  <a:lnTo>
                    <a:pt x="1498600" y="6400800"/>
                  </a:lnTo>
                  <a:lnTo>
                    <a:pt x="2501900" y="5257800"/>
                  </a:lnTo>
                  <a:lnTo>
                    <a:pt x="2501900" y="3429000"/>
                  </a:lnTo>
                  <a:lnTo>
                    <a:pt x="3657600" y="1143000"/>
                  </a:lnTo>
                  <a:lnTo>
                    <a:pt x="3657600" y="0"/>
                  </a:lnTo>
                </a:path>
              </a:pathLst>
            </a:custGeom>
            <a:grpFill/>
            <a:ln w="6350" cap="flat" cmpd="sng" algn="ctr">
              <a:noFill/>
              <a:prstDash val="solid"/>
              <a:miter lim="800000"/>
            </a:ln>
            <a:effectLst/>
            <a:extLst>
              <a:ext uri="{91240B29-F687-4F45-9708-019B960494DF}">
                <a14:hiddenLine xmlns:a14="http://schemas.microsoft.com/office/drawing/2010/main" w="6350">
                  <a:solidFill>
                    <a:schemeClr val="accent1"/>
                  </a:solidFill>
                  <a:prstDash val="solid"/>
                  <a:miter lim="800000"/>
                  <a:headEnd/>
                  <a:tailEn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5" name="文本框 134"/>
          <p:cNvSpPr txBox="1"/>
          <p:nvPr>
            <p:custDataLst>
              <p:tags r:id="rId30"/>
            </p:custDataLst>
          </p:nvPr>
        </p:nvSpPr>
        <p:spPr>
          <a:xfrm>
            <a:off x="1561465" y="1270635"/>
            <a:ext cx="9587230" cy="47720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理解研究背景和目的</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获取原始数据</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复现数据预处理：按照原始研究中的方法对数据进行清洗和预处理。</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复现分析方法：使用与原始研究相同的统计方法和模型来分析数据。</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编程实现：使用R语言来实现上述步骤。需要修改工作路径</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结果比较：将复现得到的结果与原始研究的结果进行比较，检查是否存在显著差异</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讨论差异：如果复现的结果与原始研究的结果存在差异，需要探讨可能的原因。</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a:p>
            <a:pPr marL="0" lvl="0" indent="0" algn="l" fontAlgn="ctr">
              <a:lnSpc>
                <a:spcPct val="130000"/>
              </a:lnSpc>
              <a:spcBef>
                <a:spcPts val="2465"/>
              </a:spcBef>
              <a:spcAft>
                <a:spcPts val="0"/>
              </a:spcAft>
              <a:buSzPct val="100000"/>
              <a:buNone/>
            </a:pPr>
            <a:r>
              <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rPr>
              <a:t>撰写报告：撰写复现研究报告，详细记录复现的步骤、结果以及与原始研究的比较。</a:t>
            </a:r>
            <a:endParaRPr lang="zh-CN" altLang="en-US" sz="1600" spc="30" dirty="0">
              <a:ln w="3175">
                <a:noFill/>
                <a:prstDash val="dash"/>
              </a:ln>
              <a:solidFill>
                <a:sysClr val="windowText" lastClr="000000">
                  <a:lumMod val="75000"/>
                  <a:lumOff val="25000"/>
                </a:sysClr>
              </a:solidFill>
              <a:latin typeface="微软雅黑" panose="020B0503020204020204" charset="-122"/>
              <a:ea typeface="微软雅黑" panose="020B0503020204020204" charset="-122"/>
              <a:sym typeface="+mn-ea"/>
            </a:endParaRPr>
          </a:p>
        </p:txBody>
      </p:sp>
    </p:spTree>
    <p:custDataLst>
      <p:tags r:id="rId3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前期</a:t>
            </a:r>
            <a:r>
              <a:rPr lang="zh-CN" altLang="en-US" sz="2400" b="1">
                <a:solidFill>
                  <a:schemeClr val="bg1"/>
                </a:solidFill>
              </a:rPr>
              <a:t>准备</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931863" y="2002155"/>
            <a:ext cx="1080770" cy="368300"/>
          </a:xfrm>
          <a:prstGeom prst="rect">
            <a:avLst/>
          </a:prstGeom>
          <a:noFill/>
        </p:spPr>
        <p:txBody>
          <a:bodyPr wrap="square" rtlCol="0">
            <a:spAutoFit/>
          </a:bodyPr>
          <a:p>
            <a:r>
              <a:rPr lang="zh-CN" altLang="en-US"/>
              <a:t>加载</a:t>
            </a:r>
            <a:r>
              <a:rPr lang="en-US" altLang="zh-CN"/>
              <a:t>R</a:t>
            </a:r>
            <a:r>
              <a:rPr lang="zh-CN" altLang="en-US"/>
              <a:t>包</a:t>
            </a:r>
            <a:endParaRPr lang="zh-CN" altLang="en-US"/>
          </a:p>
        </p:txBody>
      </p:sp>
      <p:sp>
        <p:nvSpPr>
          <p:cNvPr id="12" name="文本框 11"/>
          <p:cNvSpPr txBox="1"/>
          <p:nvPr/>
        </p:nvSpPr>
        <p:spPr>
          <a:xfrm>
            <a:off x="641985" y="4985068"/>
            <a:ext cx="1764665" cy="645160"/>
          </a:xfrm>
          <a:prstGeom prst="rect">
            <a:avLst/>
          </a:prstGeom>
          <a:noFill/>
        </p:spPr>
        <p:txBody>
          <a:bodyPr wrap="square" rtlCol="0">
            <a:spAutoFit/>
          </a:bodyPr>
          <a:p>
            <a:r>
              <a:rPr lang="zh-CN" altLang="en-US"/>
              <a:t>自定义</a:t>
            </a:r>
            <a:r>
              <a:rPr lang="en-US" altLang="zh-CN"/>
              <a:t>ggplot2</a:t>
            </a:r>
            <a:r>
              <a:rPr lang="zh-CN" altLang="en-US"/>
              <a:t>主题</a:t>
            </a:r>
            <a:endParaRPr lang="zh-CN" altLang="en-US"/>
          </a:p>
        </p:txBody>
      </p:sp>
      <p:pic>
        <p:nvPicPr>
          <p:cNvPr id="4" name="图片 2"/>
          <p:cNvPicPr>
            <a:picLocks noChangeAspect="1"/>
          </p:cNvPicPr>
          <p:nvPr/>
        </p:nvPicPr>
        <p:blipFill>
          <a:blip r:embed="rId5"/>
          <a:stretch>
            <a:fillRect/>
          </a:stretch>
        </p:blipFill>
        <p:spPr>
          <a:xfrm>
            <a:off x="2406650" y="1156970"/>
            <a:ext cx="6151245" cy="2272030"/>
          </a:xfrm>
          <a:prstGeom prst="rect">
            <a:avLst/>
          </a:prstGeom>
          <a:noFill/>
          <a:ln>
            <a:noFill/>
          </a:ln>
        </p:spPr>
      </p:pic>
      <p:pic>
        <p:nvPicPr>
          <p:cNvPr id="2" name="图片 1"/>
          <p:cNvPicPr>
            <a:picLocks noChangeAspect="1"/>
          </p:cNvPicPr>
          <p:nvPr/>
        </p:nvPicPr>
        <p:blipFill>
          <a:blip r:embed="rId6"/>
          <a:stretch>
            <a:fillRect/>
          </a:stretch>
        </p:blipFill>
        <p:spPr>
          <a:xfrm>
            <a:off x="2406650" y="4184015"/>
            <a:ext cx="8562340" cy="1991360"/>
          </a:xfrm>
          <a:prstGeom prst="rect">
            <a:avLst/>
          </a:prstGeom>
        </p:spPr>
      </p:pic>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前期</a:t>
            </a:r>
            <a:r>
              <a:rPr lang="zh-CN" altLang="en-US" sz="2400" b="1">
                <a:solidFill>
                  <a:schemeClr val="bg1"/>
                </a:solidFill>
              </a:rPr>
              <a:t>准备</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41350" y="2002155"/>
            <a:ext cx="1371600" cy="368300"/>
          </a:xfrm>
          <a:prstGeom prst="rect">
            <a:avLst/>
          </a:prstGeom>
          <a:noFill/>
        </p:spPr>
        <p:txBody>
          <a:bodyPr wrap="square" rtlCol="0">
            <a:spAutoFit/>
          </a:bodyPr>
          <a:p>
            <a:r>
              <a:rPr lang="zh-CN" altLang="en-US"/>
              <a:t>自定义函数</a:t>
            </a:r>
            <a:endParaRPr lang="zh-CN" altLang="en-US"/>
          </a:p>
        </p:txBody>
      </p:sp>
      <p:sp>
        <p:nvSpPr>
          <p:cNvPr id="12" name="文本框 11"/>
          <p:cNvSpPr txBox="1"/>
          <p:nvPr/>
        </p:nvSpPr>
        <p:spPr>
          <a:xfrm>
            <a:off x="641985" y="4985068"/>
            <a:ext cx="1764665" cy="368300"/>
          </a:xfrm>
          <a:prstGeom prst="rect">
            <a:avLst/>
          </a:prstGeom>
          <a:noFill/>
        </p:spPr>
        <p:txBody>
          <a:bodyPr wrap="square" rtlCol="0">
            <a:spAutoFit/>
          </a:bodyPr>
          <a:p>
            <a:r>
              <a:rPr lang="zh-CN" altLang="en-US"/>
              <a:t>导入</a:t>
            </a:r>
            <a:r>
              <a:rPr lang="zh-CN" altLang="en-US"/>
              <a:t>数据</a:t>
            </a:r>
            <a:endParaRPr lang="zh-CN" altLang="en-US"/>
          </a:p>
        </p:txBody>
      </p:sp>
      <p:pic>
        <p:nvPicPr>
          <p:cNvPr id="3" name="图片 2"/>
          <p:cNvPicPr>
            <a:picLocks noChangeAspect="1"/>
          </p:cNvPicPr>
          <p:nvPr/>
        </p:nvPicPr>
        <p:blipFill>
          <a:blip r:embed="rId5"/>
          <a:stretch>
            <a:fillRect/>
          </a:stretch>
        </p:blipFill>
        <p:spPr>
          <a:xfrm>
            <a:off x="2406650" y="1050290"/>
            <a:ext cx="7787005" cy="2272030"/>
          </a:xfrm>
          <a:prstGeom prst="rect">
            <a:avLst/>
          </a:prstGeom>
        </p:spPr>
      </p:pic>
      <p:pic>
        <p:nvPicPr>
          <p:cNvPr id="6" name="图片 5"/>
          <p:cNvPicPr>
            <a:picLocks noChangeAspect="1"/>
          </p:cNvPicPr>
          <p:nvPr/>
        </p:nvPicPr>
        <p:blipFill>
          <a:blip r:embed="rId6"/>
          <a:stretch>
            <a:fillRect/>
          </a:stretch>
        </p:blipFill>
        <p:spPr>
          <a:xfrm>
            <a:off x="2326005" y="4759960"/>
            <a:ext cx="9022715" cy="878205"/>
          </a:xfrm>
          <a:prstGeom prst="rect">
            <a:avLst/>
          </a:prstGeom>
        </p:spPr>
      </p:pic>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rPr>
              <a:t>Part.03</a:t>
            </a:r>
            <a:endParaRPr lang="en-US" altLang="zh-CN" sz="3600" b="1">
              <a:solidFill>
                <a:srgbClr val="00633D"/>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5167947" y="2592705"/>
            <a:ext cx="1856105" cy="1014730"/>
          </a:xfrm>
          <a:prstGeom prst="rect">
            <a:avLst/>
          </a:prstGeom>
          <a:noFill/>
        </p:spPr>
        <p:txBody>
          <a:bodyPr wrap="square" rtlCol="0">
            <a:spAutoFit/>
          </a:bodyPr>
          <a:lstStyle/>
          <a:p>
            <a:pPr algn="dist"/>
            <a:r>
              <a:rPr lang="zh-CN" altLang="en-US" sz="6000" b="1" dirty="0">
                <a:solidFill>
                  <a:srgbClr val="FFFFFF"/>
                </a:solidFill>
                <a:latin typeface="+mj-ea"/>
                <a:ea typeface="+mj-ea"/>
              </a:rPr>
              <a:t>结果</a:t>
            </a:r>
            <a:endParaRPr lang="zh-CN" altLang="en-US" sz="6000" b="1" dirty="0">
              <a:solidFill>
                <a:srgbClr val="FFFFFF"/>
              </a:solidFill>
              <a:latin typeface="+mj-ea"/>
              <a:ea typeface="+mj-ea"/>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316" y="2062"/>
              <a:ext cx="3516"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095"/>
              <a:ext cx="3563" cy="621"/>
            </a:xfrm>
            <a:prstGeom prst="rect">
              <a:avLst/>
            </a:prstGeom>
            <a:noFill/>
          </p:spPr>
          <p:txBody>
            <a:bodyPr wrap="square" rtlCol="0">
              <a:noAutofit/>
            </a:bodyPr>
            <a:lstStyle/>
            <a:p>
              <a:pPr algn="ctr"/>
              <a:r>
                <a:rPr lang="zh-CN" altLang="en-US" b="1">
                  <a:solidFill>
                    <a:schemeClr val="bg1"/>
                  </a:solidFill>
                </a:rPr>
                <a:t>正确率</a:t>
              </a:r>
              <a:r>
                <a:rPr lang="zh-CN" altLang="en-US" b="1">
                  <a:solidFill>
                    <a:schemeClr val="bg1"/>
                  </a:solidFill>
                </a:rPr>
                <a:t>存在显著差异</a:t>
              </a:r>
              <a:endParaRPr lang="zh-CN" altLang="en-US" b="1">
                <a:solidFill>
                  <a:schemeClr val="bg1"/>
                </a:solidFill>
              </a:endParaRPr>
            </a:p>
          </p:txBody>
        </p:sp>
      </p:grpSp>
      <p:sp>
        <p:nvSpPr>
          <p:cNvPr id="2" name="文本框 1"/>
          <p:cNvSpPr txBox="1"/>
          <p:nvPr/>
        </p:nvSpPr>
        <p:spPr>
          <a:xfrm>
            <a:off x="6260475" y="3008986"/>
            <a:ext cx="5276215" cy="1337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对不同启动程序的正确回答试次数进行卡方检验发现，</a:t>
            </a:r>
            <a:r>
              <a:rPr lang="zh-CN" altLang="en-US" dirty="0">
                <a:solidFill>
                  <a:srgbClr val="FF0000"/>
                </a:solidFill>
                <a:uFillTx/>
                <a:latin typeface="Times New Roman" panose="02020603050405020304" charset="0"/>
                <a:ea typeface="微软雅黑" panose="020B0503020204020204" charset="-122"/>
              </a:rPr>
              <a:t>不同</a:t>
            </a:r>
            <a:r>
              <a:rPr lang="zh-CN" altLang="en-US" dirty="0">
                <a:solidFill>
                  <a:srgbClr val="FF0000"/>
                </a:solidFill>
                <a:uFillTx/>
                <a:latin typeface="Times New Roman" panose="02020603050405020304" charset="0"/>
                <a:ea typeface="微软雅黑" panose="020B0503020204020204" charset="-122"/>
              </a:rPr>
              <a:t>启动程序的正确率存在显著差异</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χ2</a:t>
            </a:r>
            <a:r>
              <a:rPr lang="en-US" altLang="zh-CN" dirty="0">
                <a:solidFill>
                  <a:schemeClr val="tx1"/>
                </a:solidFill>
                <a:uFillTx/>
                <a:latin typeface="Times New Roman" panose="02020603050405020304" charset="0"/>
                <a:ea typeface="微软雅黑" panose="020B0503020204020204" charset="-122"/>
              </a:rPr>
              <a:t>(3) = 29.93,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 &lt; .001</a:t>
            </a:r>
            <a:endParaRPr lang="en-US" altLang="zh-CN" dirty="0">
              <a:solidFill>
                <a:schemeClr val="tx1"/>
              </a:solidFill>
              <a:uFillTx/>
              <a:latin typeface="Times New Roman" panose="02020603050405020304" charset="0"/>
              <a:ea typeface="微软雅黑" panose="020B0503020204020204" charset="-122"/>
            </a:endParaRPr>
          </a:p>
        </p:txBody>
      </p:sp>
      <p:sp>
        <p:nvSpPr>
          <p:cNvPr id="13" name="文本框 12"/>
          <p:cNvSpPr txBox="1"/>
          <p:nvPr/>
        </p:nvSpPr>
        <p:spPr>
          <a:xfrm>
            <a:off x="226060" y="109855"/>
            <a:ext cx="3601720" cy="460375"/>
          </a:xfrm>
          <a:prstGeom prst="rect">
            <a:avLst/>
          </a:prstGeom>
          <a:noFill/>
        </p:spPr>
        <p:txBody>
          <a:bodyPr wrap="square" rtlCol="0">
            <a:spAutoFit/>
          </a:bodyPr>
          <a:lstStyle/>
          <a:p>
            <a:r>
              <a:rPr lang="zh-CN" altLang="en-US" sz="2400" b="1">
                <a:solidFill>
                  <a:schemeClr val="bg1"/>
                </a:solidFill>
              </a:rPr>
              <a:t>正确率</a:t>
            </a:r>
            <a:r>
              <a:rPr lang="zh-CN" altLang="en-US" sz="2400" b="1">
                <a:solidFill>
                  <a:schemeClr val="bg1"/>
                </a:solidFill>
              </a:rPr>
              <a:t>检验结果复现</a:t>
            </a:r>
            <a:endParaRPr lang="zh-CN" altLang="en-US" sz="2400" b="1">
              <a:solidFill>
                <a:schemeClr val="bg1"/>
              </a:solidFill>
            </a:endParaRPr>
          </a:p>
        </p:txBody>
      </p:sp>
      <p:pic>
        <p:nvPicPr>
          <p:cNvPr id="4" name="图片 3"/>
          <p:cNvPicPr>
            <a:picLocks noChangeAspect="1"/>
          </p:cNvPicPr>
          <p:nvPr/>
        </p:nvPicPr>
        <p:blipFill>
          <a:blip r:embed="rId8"/>
          <a:stretch>
            <a:fillRect/>
          </a:stretch>
        </p:blipFill>
        <p:spPr>
          <a:xfrm>
            <a:off x="607695" y="2444115"/>
            <a:ext cx="5015230" cy="1548130"/>
          </a:xfrm>
          <a:prstGeom prst="rect">
            <a:avLst/>
          </a:prstGeom>
        </p:spPr>
      </p:pic>
      <p:pic>
        <p:nvPicPr>
          <p:cNvPr id="5" name="图片 4"/>
          <p:cNvPicPr>
            <a:picLocks noChangeAspect="1"/>
          </p:cNvPicPr>
          <p:nvPr/>
        </p:nvPicPr>
        <p:blipFill>
          <a:blip r:embed="rId9"/>
          <a:stretch>
            <a:fillRect/>
          </a:stretch>
        </p:blipFill>
        <p:spPr>
          <a:xfrm>
            <a:off x="829310" y="4828540"/>
            <a:ext cx="3539490" cy="299720"/>
          </a:xfrm>
          <a:prstGeom prst="rect">
            <a:avLst/>
          </a:prstGeom>
        </p:spPr>
      </p:pic>
      <p:sp>
        <p:nvSpPr>
          <p:cNvPr id="7" name="文本框 6"/>
          <p:cNvSpPr txBox="1"/>
          <p:nvPr/>
        </p:nvSpPr>
        <p:spPr>
          <a:xfrm>
            <a:off x="734060" y="1991360"/>
            <a:ext cx="2755900" cy="368300"/>
          </a:xfrm>
          <a:prstGeom prst="rect">
            <a:avLst/>
          </a:prstGeom>
          <a:noFill/>
        </p:spPr>
        <p:txBody>
          <a:bodyPr wrap="square" rtlCol="0">
            <a:spAutoFit/>
          </a:bodyPr>
          <a:p>
            <a:r>
              <a:rPr lang="zh-CN" altLang="en-US"/>
              <a:t>复现</a:t>
            </a:r>
            <a:r>
              <a:rPr lang="zh-CN" altLang="en-US"/>
              <a:t>结果</a:t>
            </a:r>
            <a:endParaRPr lang="zh-CN" altLang="en-US"/>
          </a:p>
        </p:txBody>
      </p:sp>
      <p:sp>
        <p:nvSpPr>
          <p:cNvPr id="8" name="文本框 7"/>
          <p:cNvSpPr txBox="1"/>
          <p:nvPr/>
        </p:nvSpPr>
        <p:spPr>
          <a:xfrm>
            <a:off x="829310" y="4173855"/>
            <a:ext cx="2755900" cy="368300"/>
          </a:xfrm>
          <a:prstGeom prst="rect">
            <a:avLst/>
          </a:prstGeom>
          <a:noFill/>
        </p:spPr>
        <p:txBody>
          <a:bodyPr wrap="square" rtlCol="0">
            <a:spAutoFit/>
          </a:bodyPr>
          <a:p>
            <a:r>
              <a:rPr lang="zh-CN" altLang="en-US"/>
              <a:t>原文</a:t>
            </a:r>
            <a:r>
              <a:rPr lang="zh-CN" altLang="en-US"/>
              <a:t>结果</a:t>
            </a:r>
            <a:endParaRPr lang="zh-CN" altLang="en-US"/>
          </a:p>
        </p:txBody>
      </p:sp>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925" y="-17145"/>
            <a:ext cx="3890645" cy="6915150"/>
          </a:xfrm>
          <a:prstGeom prst="rect">
            <a:avLst/>
          </a:prstGeom>
          <a:solidFill>
            <a:srgbClr val="0063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21690" y="2533015"/>
            <a:ext cx="2176780" cy="1106805"/>
          </a:xfrm>
          <a:prstGeom prst="rect">
            <a:avLst/>
          </a:prstGeom>
          <a:noFill/>
        </p:spPr>
        <p:txBody>
          <a:bodyPr wrap="square" rtlCol="0">
            <a:spAutoFit/>
          </a:bodyPr>
          <a:lstStyle/>
          <a:p>
            <a:pPr algn="dist"/>
            <a:r>
              <a:rPr lang="zh-CN" altLang="en-US" sz="6600" b="1">
                <a:solidFill>
                  <a:srgbClr val="FFFFFF"/>
                </a:solidFill>
                <a:latin typeface="+mj-ea"/>
                <a:ea typeface="+mj-ea"/>
              </a:rPr>
              <a:t>目录</a:t>
            </a:r>
            <a:endParaRPr lang="zh-CN" altLang="en-US" sz="6600" b="1">
              <a:solidFill>
                <a:srgbClr val="FFFFFF"/>
              </a:solidFill>
              <a:latin typeface="+mj-ea"/>
              <a:ea typeface="+mj-ea"/>
            </a:endParaRPr>
          </a:p>
        </p:txBody>
      </p:sp>
      <p:pic>
        <p:nvPicPr>
          <p:cNvPr id="21" name="图片 20" descr="校徽+南京师范大学(白)"/>
          <p:cNvPicPr>
            <a:picLocks noChangeAspect="1"/>
          </p:cNvPicPr>
          <p:nvPr/>
        </p:nvPicPr>
        <p:blipFill>
          <a:blip r:embed="rId1"/>
          <a:stretch>
            <a:fillRect/>
          </a:stretch>
        </p:blipFill>
        <p:spPr>
          <a:xfrm>
            <a:off x="414020" y="567055"/>
            <a:ext cx="2992755" cy="2116455"/>
          </a:xfrm>
          <a:prstGeom prst="rect">
            <a:avLst/>
          </a:prstGeom>
        </p:spPr>
      </p:pic>
      <p:sp>
        <p:nvSpPr>
          <p:cNvPr id="22" name="文本框 21"/>
          <p:cNvSpPr txBox="1"/>
          <p:nvPr>
            <p:custDataLst>
              <p:tags r:id="rId2"/>
            </p:custDataLst>
          </p:nvPr>
        </p:nvSpPr>
        <p:spPr>
          <a:xfrm>
            <a:off x="176530" y="3743325"/>
            <a:ext cx="3467735" cy="460375"/>
          </a:xfrm>
          <a:prstGeom prst="rect">
            <a:avLst/>
          </a:prstGeom>
          <a:noFill/>
        </p:spPr>
        <p:txBody>
          <a:bodyPr wrap="square" rtlCol="0">
            <a:spAutoFit/>
          </a:bodyPr>
          <a:lstStyle/>
          <a:p>
            <a:pPr algn="ctr"/>
            <a:r>
              <a:rPr lang="en-US" altLang="zh-CN" sz="2400" b="1">
                <a:solidFill>
                  <a:srgbClr val="FFFFFF"/>
                </a:solidFill>
                <a:latin typeface="+mj-ea"/>
                <a:ea typeface="+mj-ea"/>
              </a:rPr>
              <a:t>CONTENTS</a:t>
            </a:r>
            <a:endParaRPr lang="en-US" altLang="zh-CN" sz="2400" b="1">
              <a:solidFill>
                <a:srgbClr val="FFFFFF"/>
              </a:solidFill>
              <a:latin typeface="+mj-ea"/>
              <a:ea typeface="+mj-ea"/>
            </a:endParaRPr>
          </a:p>
        </p:txBody>
      </p:sp>
      <p:grpSp>
        <p:nvGrpSpPr>
          <p:cNvPr id="27" name="组合 26"/>
          <p:cNvGrpSpPr/>
          <p:nvPr>
            <p:custDataLst>
              <p:tags r:id="rId3"/>
            </p:custDataLst>
          </p:nvPr>
        </p:nvGrpSpPr>
        <p:grpSpPr>
          <a:xfrm>
            <a:off x="5375910" y="1154430"/>
            <a:ext cx="5291455" cy="720090"/>
            <a:chOff x="8466" y="1062"/>
            <a:chExt cx="8333" cy="1134"/>
          </a:xfrm>
        </p:grpSpPr>
        <p:sp>
          <p:nvSpPr>
            <p:cNvPr id="23" name="椭圆 22"/>
            <p:cNvSpPr/>
            <p:nvPr>
              <p:custDataLst>
                <p:tags r:id="rId4"/>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5"/>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01</a:t>
              </a:r>
              <a:endParaRPr lang="en-US" altLang="zh-CN" sz="2800" b="1">
                <a:solidFill>
                  <a:srgbClr val="FFFFFF"/>
                </a:solidFill>
                <a:latin typeface="黑体" panose="02010609060101010101" charset="-122"/>
                <a:ea typeface="黑体" panose="02010609060101010101" charset="-122"/>
              </a:endParaRPr>
            </a:p>
          </p:txBody>
        </p:sp>
        <p:sp>
          <p:nvSpPr>
            <p:cNvPr id="25" name="圆角矩形 24"/>
            <p:cNvSpPr/>
            <p:nvPr>
              <p:custDataLst>
                <p:tags r:id="rId6"/>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7"/>
              </p:custDataLst>
            </p:nvPr>
          </p:nvSpPr>
          <p:spPr>
            <a:xfrm>
              <a:off x="10444" y="1169"/>
              <a:ext cx="4709" cy="871"/>
            </a:xfrm>
            <a:prstGeom prst="rect">
              <a:avLst/>
            </a:prstGeom>
            <a:noFill/>
          </p:spPr>
          <p:txBody>
            <a:bodyPr wrap="square" rtlCol="0">
              <a:spAutoFit/>
            </a:bodyPr>
            <a:lstStyle/>
            <a:p>
              <a:pPr algn="ctr"/>
              <a:r>
                <a:rPr lang="zh-CN" altLang="en-US" sz="3000" b="1">
                  <a:solidFill>
                    <a:srgbClr val="00633D"/>
                  </a:solidFill>
                  <a:latin typeface="微软雅黑" panose="020B0503020204020204" charset="-122"/>
                  <a:ea typeface="微软雅黑" panose="020B0503020204020204" charset="-122"/>
                </a:rPr>
                <a:t>引言</a:t>
              </a:r>
              <a:endParaRPr lang="zh-CN" altLang="en-US" sz="3000" b="1">
                <a:solidFill>
                  <a:srgbClr val="00633D"/>
                </a:solidFill>
                <a:latin typeface="微软雅黑" panose="020B0503020204020204" charset="-122"/>
                <a:ea typeface="微软雅黑" panose="020B0503020204020204" charset="-122"/>
              </a:endParaRPr>
            </a:p>
          </p:txBody>
        </p:sp>
      </p:grpSp>
      <p:grpSp>
        <p:nvGrpSpPr>
          <p:cNvPr id="28" name="组合 27"/>
          <p:cNvGrpSpPr/>
          <p:nvPr>
            <p:custDataLst>
              <p:tags r:id="rId8"/>
            </p:custDataLst>
          </p:nvPr>
        </p:nvGrpSpPr>
        <p:grpSpPr>
          <a:xfrm>
            <a:off x="5380355" y="2327275"/>
            <a:ext cx="5291455" cy="720090"/>
            <a:chOff x="8466" y="1062"/>
            <a:chExt cx="8333" cy="1134"/>
          </a:xfrm>
        </p:grpSpPr>
        <p:sp>
          <p:nvSpPr>
            <p:cNvPr id="29" name="椭圆 28"/>
            <p:cNvSpPr/>
            <p:nvPr>
              <p:custDataLst>
                <p:tags r:id="rId9"/>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0"/>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02</a:t>
              </a:r>
              <a:endParaRPr lang="en-US" altLang="zh-CN" sz="2800" b="1">
                <a:solidFill>
                  <a:srgbClr val="FFFFFF"/>
                </a:solidFill>
                <a:latin typeface="黑体" panose="02010609060101010101" charset="-122"/>
                <a:ea typeface="黑体" panose="02010609060101010101" charset="-122"/>
              </a:endParaRPr>
            </a:p>
          </p:txBody>
        </p:sp>
        <p:sp>
          <p:nvSpPr>
            <p:cNvPr id="31" name="圆角矩形 30"/>
            <p:cNvSpPr/>
            <p:nvPr>
              <p:custDataLst>
                <p:tags r:id="rId11"/>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12"/>
              </p:custDataLst>
            </p:nvPr>
          </p:nvSpPr>
          <p:spPr>
            <a:xfrm>
              <a:off x="10444" y="1169"/>
              <a:ext cx="4709" cy="871"/>
            </a:xfrm>
            <a:prstGeom prst="rect">
              <a:avLst/>
            </a:prstGeom>
            <a:noFill/>
          </p:spPr>
          <p:txBody>
            <a:bodyPr wrap="square" rtlCol="0">
              <a:spAutoFit/>
            </a:bodyPr>
            <a:lstStyle/>
            <a:p>
              <a:pPr algn="ctr"/>
              <a:r>
                <a:rPr lang="zh-CN" altLang="en-US" sz="3000" b="1">
                  <a:solidFill>
                    <a:srgbClr val="00633D"/>
                  </a:solidFill>
                  <a:latin typeface="微软雅黑" panose="020B0503020204020204" charset="-122"/>
                  <a:ea typeface="微软雅黑" panose="020B0503020204020204" charset="-122"/>
                </a:rPr>
                <a:t>方法</a:t>
              </a:r>
              <a:endParaRPr lang="zh-CN" altLang="en-US" sz="3000" b="1">
                <a:solidFill>
                  <a:srgbClr val="00633D"/>
                </a:solidFill>
                <a:latin typeface="微软雅黑" panose="020B0503020204020204" charset="-122"/>
                <a:ea typeface="微软雅黑" panose="020B0503020204020204" charset="-122"/>
              </a:endParaRPr>
            </a:p>
          </p:txBody>
        </p:sp>
      </p:grpSp>
      <p:grpSp>
        <p:nvGrpSpPr>
          <p:cNvPr id="33" name="组合 32"/>
          <p:cNvGrpSpPr/>
          <p:nvPr>
            <p:custDataLst>
              <p:tags r:id="rId13"/>
            </p:custDataLst>
          </p:nvPr>
        </p:nvGrpSpPr>
        <p:grpSpPr>
          <a:xfrm>
            <a:off x="5375910" y="3530600"/>
            <a:ext cx="5291455" cy="720090"/>
            <a:chOff x="8466" y="1062"/>
            <a:chExt cx="8333" cy="1134"/>
          </a:xfrm>
        </p:grpSpPr>
        <p:sp>
          <p:nvSpPr>
            <p:cNvPr id="34" name="椭圆 33"/>
            <p:cNvSpPr/>
            <p:nvPr>
              <p:custDataLst>
                <p:tags r:id="rId14"/>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custDataLst>
                <p:tags r:id="rId15"/>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03</a:t>
              </a:r>
              <a:endParaRPr lang="en-US" altLang="zh-CN" sz="2800" b="1">
                <a:solidFill>
                  <a:srgbClr val="FFFFFF"/>
                </a:solidFill>
                <a:latin typeface="黑体" panose="02010609060101010101" charset="-122"/>
                <a:ea typeface="黑体" panose="02010609060101010101" charset="-122"/>
              </a:endParaRPr>
            </a:p>
          </p:txBody>
        </p:sp>
        <p:sp>
          <p:nvSpPr>
            <p:cNvPr id="36" name="圆角矩形 35"/>
            <p:cNvSpPr/>
            <p:nvPr>
              <p:custDataLst>
                <p:tags r:id="rId16"/>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17"/>
              </p:custDataLst>
            </p:nvPr>
          </p:nvSpPr>
          <p:spPr>
            <a:xfrm>
              <a:off x="10444" y="1169"/>
              <a:ext cx="4709" cy="871"/>
            </a:xfrm>
            <a:prstGeom prst="rect">
              <a:avLst/>
            </a:prstGeom>
            <a:noFill/>
          </p:spPr>
          <p:txBody>
            <a:bodyPr wrap="square" rtlCol="0">
              <a:spAutoFit/>
            </a:bodyPr>
            <a:lstStyle/>
            <a:p>
              <a:pPr algn="ctr"/>
              <a:r>
                <a:rPr lang="zh-CN" altLang="en-US" sz="3000" b="1">
                  <a:solidFill>
                    <a:srgbClr val="00633D"/>
                  </a:solidFill>
                  <a:latin typeface="微软雅黑" panose="020B0503020204020204" charset="-122"/>
                  <a:ea typeface="微软雅黑" panose="020B0503020204020204" charset="-122"/>
                </a:rPr>
                <a:t>结果</a:t>
              </a:r>
              <a:endParaRPr lang="zh-CN" altLang="en-US" sz="3000" b="1">
                <a:solidFill>
                  <a:srgbClr val="00633D"/>
                </a:solidFill>
                <a:latin typeface="微软雅黑" panose="020B0503020204020204" charset="-122"/>
                <a:ea typeface="微软雅黑" panose="020B0503020204020204" charset="-122"/>
              </a:endParaRPr>
            </a:p>
          </p:txBody>
        </p:sp>
      </p:grpSp>
      <p:grpSp>
        <p:nvGrpSpPr>
          <p:cNvPr id="38" name="组合 37"/>
          <p:cNvGrpSpPr/>
          <p:nvPr>
            <p:custDataLst>
              <p:tags r:id="rId18"/>
            </p:custDataLst>
          </p:nvPr>
        </p:nvGrpSpPr>
        <p:grpSpPr>
          <a:xfrm>
            <a:off x="5375910" y="4733925"/>
            <a:ext cx="5291455" cy="720090"/>
            <a:chOff x="8466" y="1062"/>
            <a:chExt cx="8333" cy="1134"/>
          </a:xfrm>
        </p:grpSpPr>
        <p:sp>
          <p:nvSpPr>
            <p:cNvPr id="39" name="椭圆 38"/>
            <p:cNvSpPr/>
            <p:nvPr>
              <p:custDataLst>
                <p:tags r:id="rId19"/>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20"/>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04</a:t>
              </a:r>
              <a:endParaRPr lang="en-US" altLang="zh-CN" sz="2800" b="1">
                <a:solidFill>
                  <a:srgbClr val="FFFFFF"/>
                </a:solidFill>
                <a:latin typeface="黑体" panose="02010609060101010101" charset="-122"/>
                <a:ea typeface="黑体" panose="02010609060101010101" charset="-122"/>
              </a:endParaRPr>
            </a:p>
          </p:txBody>
        </p:sp>
        <p:sp>
          <p:nvSpPr>
            <p:cNvPr id="41" name="圆角矩形 40"/>
            <p:cNvSpPr/>
            <p:nvPr>
              <p:custDataLst>
                <p:tags r:id="rId21"/>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custDataLst>
                <p:tags r:id="rId22"/>
              </p:custDataLst>
            </p:nvPr>
          </p:nvSpPr>
          <p:spPr>
            <a:xfrm>
              <a:off x="10444" y="1169"/>
              <a:ext cx="4709" cy="871"/>
            </a:xfrm>
            <a:prstGeom prst="rect">
              <a:avLst/>
            </a:prstGeom>
            <a:noFill/>
          </p:spPr>
          <p:txBody>
            <a:bodyPr wrap="square" rtlCol="0">
              <a:spAutoFit/>
            </a:bodyPr>
            <a:lstStyle/>
            <a:p>
              <a:pPr algn="ctr"/>
              <a:r>
                <a:rPr lang="zh-CN" altLang="en-US" sz="3000" b="1">
                  <a:solidFill>
                    <a:srgbClr val="00633D"/>
                  </a:solidFill>
                  <a:latin typeface="微软雅黑" panose="020B0503020204020204" charset="-122"/>
                  <a:ea typeface="微软雅黑" panose="020B0503020204020204" charset="-122"/>
                </a:rPr>
                <a:t>讨论</a:t>
              </a:r>
              <a:endParaRPr lang="zh-CN" altLang="en-US" sz="3000" b="1">
                <a:solidFill>
                  <a:srgbClr val="00633D"/>
                </a:solidFill>
                <a:latin typeface="微软雅黑" panose="020B0503020204020204" charset="-122"/>
                <a:ea typeface="微软雅黑" panose="020B0503020204020204" charset="-122"/>
              </a:endParaRPr>
            </a:p>
          </p:txBody>
        </p:sp>
      </p:grpSp>
    </p:spTree>
    <p:custDataLst>
      <p:tags r:id="rId2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316" y="2062"/>
              <a:ext cx="3516"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095"/>
              <a:ext cx="3563" cy="621"/>
            </a:xfrm>
            <a:prstGeom prst="rect">
              <a:avLst/>
            </a:prstGeom>
            <a:noFill/>
          </p:spPr>
          <p:txBody>
            <a:bodyPr wrap="square" rtlCol="0">
              <a:noAutofit/>
            </a:bodyPr>
            <a:lstStyle/>
            <a:p>
              <a:pPr algn="ctr"/>
              <a:r>
                <a:rPr lang="en-US" altLang="zh-CN" b="1">
                  <a:solidFill>
                    <a:schemeClr val="bg1"/>
                  </a:solidFill>
                </a:rPr>
                <a:t>Wald Z</a:t>
              </a:r>
              <a:r>
                <a:rPr lang="zh-CN" altLang="en-US" b="1">
                  <a:solidFill>
                    <a:schemeClr val="bg1"/>
                  </a:solidFill>
                </a:rPr>
                <a:t>检验</a:t>
              </a:r>
              <a:endParaRPr lang="zh-CN" altLang="en-US" b="1">
                <a:solidFill>
                  <a:schemeClr val="bg1"/>
                </a:solidFill>
              </a:endParaRPr>
            </a:p>
          </p:txBody>
        </p:sp>
      </p:grpSp>
      <p:sp>
        <p:nvSpPr>
          <p:cNvPr id="2" name="文本框 1"/>
          <p:cNvSpPr txBox="1"/>
          <p:nvPr/>
        </p:nvSpPr>
        <p:spPr>
          <a:xfrm>
            <a:off x="6096000" y="1260475"/>
            <a:ext cx="5643880" cy="4661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为比较不同实验条件的影响，我们采用广义线性混合模型（</a:t>
            </a:r>
            <a:r>
              <a:rPr lang="en-US" altLang="zh-CN" dirty="0">
                <a:solidFill>
                  <a:schemeClr val="tx1"/>
                </a:solidFill>
                <a:uFillTx/>
                <a:latin typeface="Times New Roman" panose="02020603050405020304" charset="0"/>
                <a:ea typeface="微软雅黑" panose="020B0503020204020204" charset="-122"/>
              </a:rPr>
              <a:t>GLMM</a:t>
            </a:r>
            <a:r>
              <a:rPr lang="zh-CN" altLang="en-US" dirty="0">
                <a:solidFill>
                  <a:schemeClr val="tx1"/>
                </a:solidFill>
                <a:uFillTx/>
                <a:latin typeface="Times New Roman" panose="02020603050405020304" charset="0"/>
                <a:ea typeface="微软雅黑" panose="020B0503020204020204" charset="-122"/>
              </a:rPr>
              <a:t>）在试次水平进行分析，使用二项分布连接函数，并包含每个参与者的随机截距。以</a:t>
            </a:r>
            <a:r>
              <a:rPr lang="en-US" altLang="zh-CN" dirty="0">
                <a:uFillTx/>
                <a:latin typeface="Times New Roman" panose="02020603050405020304" charset="0"/>
                <a:ea typeface="微软雅黑" panose="020B0503020204020204" charset="-122"/>
                <a:sym typeface="+mn-ea"/>
              </a:rPr>
              <a:t>static</a:t>
            </a:r>
            <a:r>
              <a:rPr lang="zh-CN" altLang="en-US" dirty="0">
                <a:solidFill>
                  <a:schemeClr val="tx1"/>
                </a:solidFill>
                <a:uFillTx/>
                <a:latin typeface="Times New Roman" panose="02020603050405020304" charset="0"/>
                <a:ea typeface="微软雅黑" panose="020B0503020204020204" charset="-122"/>
              </a:rPr>
              <a:t>条件为基线，通过虚拟编码将起始条件作为预测变量纳入模型。结果</a:t>
            </a:r>
            <a:r>
              <a:rPr lang="zh-CN" altLang="en-US" dirty="0">
                <a:solidFill>
                  <a:schemeClr val="tx1"/>
                </a:solidFill>
                <a:uFillTx/>
                <a:latin typeface="Times New Roman" panose="02020603050405020304" charset="0"/>
                <a:ea typeface="微软雅黑" panose="020B0503020204020204" charset="-122"/>
              </a:rPr>
              <a:t>显示：</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dynamic</a:t>
            </a:r>
            <a:r>
              <a:rPr lang="zh-CN" altLang="en-US" dirty="0">
                <a:solidFill>
                  <a:srgbClr val="FF0000"/>
                </a:solidFill>
                <a:uFillTx/>
                <a:latin typeface="Times New Roman" panose="02020603050405020304" charset="0"/>
                <a:ea typeface="微软雅黑" panose="020B0503020204020204" charset="-122"/>
              </a:rPr>
              <a:t>条件与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条件无显著差异</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z</a:t>
            </a:r>
            <a:r>
              <a:rPr lang="en-US" altLang="zh-CN" dirty="0">
                <a:solidFill>
                  <a:schemeClr val="tx1"/>
                </a:solidFill>
                <a:uFillTx/>
                <a:latin typeface="Times New Roman" panose="02020603050405020304" charset="0"/>
                <a:ea typeface="微软雅黑" panose="020B0503020204020204" charset="-122"/>
              </a:rPr>
              <a:t> = -0.42,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 = .673</a:t>
            </a:r>
            <a:r>
              <a:rPr lang="zh-CN" altLang="en-US" dirty="0">
                <a:solidFill>
                  <a:schemeClr val="tx1"/>
                </a:solidFill>
                <a:uFillTx/>
                <a:latin typeface="Times New Roman" panose="02020603050405020304" charset="0"/>
                <a:ea typeface="微软雅黑" panose="020B0503020204020204" charset="-122"/>
              </a:rPr>
              <a:t>）；</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initmax</a:t>
            </a:r>
            <a:r>
              <a:rPr lang="zh-CN" altLang="en-US" dirty="0">
                <a:solidFill>
                  <a:srgbClr val="FF0000"/>
                </a:solidFill>
                <a:uFillTx/>
                <a:latin typeface="Times New Roman" panose="02020603050405020304" charset="0"/>
                <a:ea typeface="微软雅黑" panose="020B0503020204020204" charset="-122"/>
              </a:rPr>
              <a:t>条件的正确率显著低于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z</a:t>
            </a:r>
            <a:r>
              <a:rPr lang="en-US" altLang="zh-CN" dirty="0">
                <a:solidFill>
                  <a:schemeClr val="tx1"/>
                </a:solidFill>
                <a:uFillTx/>
                <a:latin typeface="Times New Roman" panose="02020603050405020304" charset="0"/>
                <a:ea typeface="微软雅黑" panose="020B0503020204020204" charset="-122"/>
              </a:rPr>
              <a:t> = -3.12, </a:t>
            </a:r>
            <a:r>
              <a:rPr lang="en-US" altLang="zh-CN" i="1" dirty="0">
                <a:solidFill>
                  <a:schemeClr val="tx1"/>
                </a:solidFill>
                <a:uFillTx/>
                <a:latin typeface="Times New Roman" panose="02020603050405020304" charset="0"/>
                <a:ea typeface="微软雅黑" panose="020B0503020204020204" charset="-122"/>
              </a:rPr>
              <a:t>p </a:t>
            </a:r>
            <a:r>
              <a:rPr lang="en-US" altLang="zh-CN" dirty="0">
                <a:solidFill>
                  <a:schemeClr val="tx1"/>
                </a:solidFill>
                <a:uFillTx/>
                <a:latin typeface="Times New Roman" panose="02020603050405020304" charset="0"/>
                <a:ea typeface="微软雅黑" panose="020B0503020204020204" charset="-122"/>
              </a:rPr>
              <a:t>= .002</a:t>
            </a:r>
            <a:r>
              <a:rPr lang="zh-CN" altLang="en-US" dirty="0">
                <a:solidFill>
                  <a:schemeClr val="tx1"/>
                </a:solidFill>
                <a:uFillTx/>
                <a:latin typeface="Times New Roman" panose="02020603050405020304" charset="0"/>
                <a:ea typeface="微软雅黑" panose="020B0503020204020204" charset="-122"/>
              </a:rPr>
              <a:t>）；</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rtmax</a:t>
            </a:r>
            <a:r>
              <a:rPr lang="zh-CN" altLang="en-US" dirty="0">
                <a:solidFill>
                  <a:srgbClr val="FF0000"/>
                </a:solidFill>
                <a:uFillTx/>
                <a:latin typeface="Times New Roman" panose="02020603050405020304" charset="0"/>
                <a:ea typeface="微软雅黑" panose="020B0503020204020204" charset="-122"/>
              </a:rPr>
              <a:t>条件的正确率也显著更低</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z</a:t>
            </a:r>
            <a:r>
              <a:rPr lang="en-US" altLang="zh-CN" dirty="0">
                <a:solidFill>
                  <a:schemeClr val="tx1"/>
                </a:solidFill>
                <a:uFillTx/>
                <a:latin typeface="Times New Roman" panose="02020603050405020304" charset="0"/>
                <a:ea typeface="微软雅黑" panose="020B0503020204020204" charset="-122"/>
              </a:rPr>
              <a:t> = -3.53, </a:t>
            </a:r>
            <a:r>
              <a:rPr lang="en-US" altLang="zh-CN" i="1" dirty="0">
                <a:solidFill>
                  <a:schemeClr val="tx1"/>
                </a:solidFill>
                <a:uFillTx/>
                <a:latin typeface="Times New Roman" panose="02020603050405020304" charset="0"/>
                <a:ea typeface="微软雅黑" panose="020B0503020204020204" charset="-122"/>
              </a:rPr>
              <a:t>p </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a:t>
            </a:r>
            <a:endParaRPr lang="zh-CN" altLang="en-US" dirty="0">
              <a:solidFill>
                <a:schemeClr val="tx1"/>
              </a:solidFill>
              <a:uFillTx/>
              <a:latin typeface="Times New Roman" panose="02020603050405020304" charset="0"/>
              <a:ea typeface="微软雅黑" panose="020B0503020204020204" charset="-122"/>
            </a:endParaRPr>
          </a:p>
        </p:txBody>
      </p:sp>
      <p:sp>
        <p:nvSpPr>
          <p:cNvPr id="13" name="文本框 12"/>
          <p:cNvSpPr txBox="1"/>
          <p:nvPr/>
        </p:nvSpPr>
        <p:spPr>
          <a:xfrm>
            <a:off x="226060" y="109855"/>
            <a:ext cx="3601720" cy="460375"/>
          </a:xfrm>
          <a:prstGeom prst="rect">
            <a:avLst/>
          </a:prstGeom>
          <a:noFill/>
        </p:spPr>
        <p:txBody>
          <a:bodyPr wrap="square" rtlCol="0">
            <a:spAutoFit/>
          </a:bodyPr>
          <a:lstStyle/>
          <a:p>
            <a:r>
              <a:rPr lang="zh-CN" altLang="en-US" sz="2400" b="1">
                <a:solidFill>
                  <a:schemeClr val="bg1"/>
                </a:solidFill>
              </a:rPr>
              <a:t>正确率</a:t>
            </a:r>
            <a:r>
              <a:rPr lang="zh-CN" altLang="en-US" sz="2400" b="1">
                <a:solidFill>
                  <a:schemeClr val="bg1"/>
                </a:solidFill>
              </a:rPr>
              <a:t>检验结果复现</a:t>
            </a:r>
            <a:endParaRPr lang="zh-CN" altLang="en-US" sz="2400" b="1">
              <a:solidFill>
                <a:schemeClr val="bg1"/>
              </a:solidFill>
            </a:endParaRPr>
          </a:p>
        </p:txBody>
      </p:sp>
      <p:sp>
        <p:nvSpPr>
          <p:cNvPr id="7" name="文本框 6"/>
          <p:cNvSpPr txBox="1"/>
          <p:nvPr/>
        </p:nvSpPr>
        <p:spPr>
          <a:xfrm>
            <a:off x="648970" y="1666240"/>
            <a:ext cx="2755900" cy="368300"/>
          </a:xfrm>
          <a:prstGeom prst="rect">
            <a:avLst/>
          </a:prstGeom>
          <a:noFill/>
        </p:spPr>
        <p:txBody>
          <a:bodyPr wrap="square" rtlCol="0">
            <a:spAutoFit/>
          </a:bodyPr>
          <a:p>
            <a:r>
              <a:rPr lang="zh-CN" altLang="en-US"/>
              <a:t>复现</a:t>
            </a:r>
            <a:r>
              <a:rPr lang="zh-CN" altLang="en-US"/>
              <a:t>结果</a:t>
            </a:r>
            <a:endParaRPr lang="zh-CN" altLang="en-US"/>
          </a:p>
        </p:txBody>
      </p:sp>
      <p:sp>
        <p:nvSpPr>
          <p:cNvPr id="8" name="文本框 7"/>
          <p:cNvSpPr txBox="1"/>
          <p:nvPr/>
        </p:nvSpPr>
        <p:spPr>
          <a:xfrm>
            <a:off x="786130" y="3610610"/>
            <a:ext cx="2755900" cy="368300"/>
          </a:xfrm>
          <a:prstGeom prst="rect">
            <a:avLst/>
          </a:prstGeom>
          <a:noFill/>
        </p:spPr>
        <p:txBody>
          <a:bodyPr wrap="square" rtlCol="0">
            <a:spAutoFit/>
          </a:bodyPr>
          <a:p>
            <a:r>
              <a:rPr lang="zh-CN" altLang="en-US"/>
              <a:t>原文</a:t>
            </a:r>
            <a:r>
              <a:rPr lang="zh-CN" altLang="en-US"/>
              <a:t>结果</a:t>
            </a:r>
            <a:endParaRPr lang="zh-CN" altLang="en-US"/>
          </a:p>
        </p:txBody>
      </p:sp>
      <p:pic>
        <p:nvPicPr>
          <p:cNvPr id="3" name="图片 2"/>
          <p:cNvPicPr>
            <a:picLocks noChangeAspect="1"/>
          </p:cNvPicPr>
          <p:nvPr/>
        </p:nvPicPr>
        <p:blipFill>
          <a:blip r:embed="rId8"/>
          <a:stretch>
            <a:fillRect/>
          </a:stretch>
        </p:blipFill>
        <p:spPr>
          <a:xfrm>
            <a:off x="716915" y="2034540"/>
            <a:ext cx="5177155" cy="1433830"/>
          </a:xfrm>
          <a:prstGeom prst="rect">
            <a:avLst/>
          </a:prstGeom>
        </p:spPr>
      </p:pic>
      <p:pic>
        <p:nvPicPr>
          <p:cNvPr id="6" name="图片 5"/>
          <p:cNvPicPr>
            <a:picLocks noChangeAspect="1"/>
          </p:cNvPicPr>
          <p:nvPr/>
        </p:nvPicPr>
        <p:blipFill>
          <a:blip r:embed="rId9"/>
          <a:stretch>
            <a:fillRect/>
          </a:stretch>
        </p:blipFill>
        <p:spPr>
          <a:xfrm>
            <a:off x="786130" y="3932555"/>
            <a:ext cx="4470400" cy="907415"/>
          </a:xfrm>
          <a:prstGeom prst="rect">
            <a:avLst/>
          </a:prstGeom>
        </p:spPr>
      </p:pic>
      <p:pic>
        <p:nvPicPr>
          <p:cNvPr id="10" name="图片 9"/>
          <p:cNvPicPr>
            <a:picLocks noChangeAspect="1"/>
          </p:cNvPicPr>
          <p:nvPr/>
        </p:nvPicPr>
        <p:blipFill>
          <a:blip r:embed="rId10"/>
          <a:stretch>
            <a:fillRect/>
          </a:stretch>
        </p:blipFill>
        <p:spPr>
          <a:xfrm>
            <a:off x="786130" y="4818380"/>
            <a:ext cx="4577080" cy="1803400"/>
          </a:xfrm>
          <a:prstGeom prst="rect">
            <a:avLst/>
          </a:prstGeom>
        </p:spPr>
      </p:pic>
    </p:spTree>
    <p:custDataLst>
      <p:tags r:id="rId1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316" y="2062"/>
              <a:ext cx="3516"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095"/>
              <a:ext cx="3563" cy="621"/>
            </a:xfrm>
            <a:prstGeom prst="rect">
              <a:avLst/>
            </a:prstGeom>
            <a:noFill/>
          </p:spPr>
          <p:txBody>
            <a:bodyPr wrap="square" rtlCol="0">
              <a:noAutofit/>
            </a:bodyPr>
            <a:lstStyle/>
            <a:p>
              <a:pPr algn="ctr"/>
              <a:r>
                <a:rPr lang="zh-CN" altLang="en-US" b="1">
                  <a:solidFill>
                    <a:schemeClr val="bg1"/>
                  </a:solidFill>
                </a:rPr>
                <a:t>描述性检验</a:t>
              </a:r>
              <a:endParaRPr lang="zh-CN" altLang="en-US" b="1">
                <a:solidFill>
                  <a:schemeClr val="bg1"/>
                </a:solidFill>
              </a:endParaRPr>
            </a:p>
          </p:txBody>
        </p:sp>
      </p:grpSp>
      <p:sp>
        <p:nvSpPr>
          <p:cNvPr id="2" name="文本框 1"/>
          <p:cNvSpPr txBox="1"/>
          <p:nvPr/>
        </p:nvSpPr>
        <p:spPr>
          <a:xfrm>
            <a:off x="6096000" y="2203450"/>
            <a:ext cx="5643880" cy="29997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在本研究的操纵检验中，选取了三个变量进行</a:t>
            </a:r>
            <a:r>
              <a:rPr lang="zh-CN" altLang="en-US" dirty="0">
                <a:solidFill>
                  <a:schemeClr val="tx1"/>
                </a:solidFill>
                <a:uFillTx/>
                <a:latin typeface="Times New Roman" panose="02020603050405020304" charset="0"/>
                <a:ea typeface="微软雅黑" panose="020B0503020204020204" charset="-122"/>
              </a:rPr>
              <a:t>方差分析，分别为</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RT</a:t>
            </a:r>
            <a:r>
              <a:rPr lang="en-US" altLang="zh-CN" baseline="-25000" dirty="0">
                <a:solidFill>
                  <a:srgbClr val="FF0000"/>
                </a:solidFill>
                <a:uFillTx/>
                <a:latin typeface="Times New Roman" panose="02020603050405020304" charset="0"/>
                <a:ea typeface="微软雅黑" panose="020B0503020204020204" charset="-122"/>
              </a:rPr>
              <a:t>init</a:t>
            </a:r>
            <a:r>
              <a:rPr lang="zh-CN" altLang="en-US" dirty="0">
                <a:solidFill>
                  <a:schemeClr val="tx1"/>
                </a:solidFill>
                <a:uFillTx/>
                <a:latin typeface="Times New Roman" panose="02020603050405020304" charset="0"/>
                <a:ea typeface="微软雅黑" panose="020B0503020204020204" charset="-122"/>
              </a:rPr>
              <a:t>：被试将鼠标上移</a:t>
            </a:r>
            <a:r>
              <a:rPr lang="en-US" altLang="zh-CN" dirty="0">
                <a:solidFill>
                  <a:schemeClr val="tx1"/>
                </a:solidFill>
                <a:uFillTx/>
                <a:latin typeface="Times New Roman" panose="02020603050405020304" charset="0"/>
                <a:ea typeface="微软雅黑" panose="020B0503020204020204" charset="-122"/>
              </a:rPr>
              <a:t>50</a:t>
            </a:r>
            <a:r>
              <a:rPr lang="zh-CN" altLang="en-US" dirty="0">
                <a:solidFill>
                  <a:schemeClr val="tx1"/>
                </a:solidFill>
                <a:uFillTx/>
                <a:latin typeface="Times New Roman" panose="02020603050405020304" charset="0"/>
                <a:ea typeface="微软雅黑" panose="020B0503020204020204" charset="-122"/>
              </a:rPr>
              <a:t>像素所需时间</a:t>
            </a:r>
            <a:r>
              <a:rPr lang="en-US" altLang="zh-CN" dirty="0">
                <a:solidFill>
                  <a:schemeClr val="tx1"/>
                </a:solidFill>
                <a:uFillTx/>
                <a:latin typeface="Times New Roman" panose="02020603050405020304" charset="0"/>
                <a:ea typeface="微软雅黑" panose="020B0503020204020204" charset="-122"/>
              </a:rPr>
              <a:t>——</a:t>
            </a:r>
            <a:r>
              <a:rPr lang="zh-CN" altLang="en-US" dirty="0">
                <a:solidFill>
                  <a:schemeClr val="tx1"/>
                </a:solidFill>
                <a:uFillTx/>
                <a:latin typeface="Times New Roman" panose="02020603050405020304" charset="0"/>
                <a:ea typeface="微软雅黑" panose="020B0503020204020204" charset="-122"/>
              </a:rPr>
              <a:t>反映参与者多快完成有效初始移动；</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initiation time</a:t>
            </a:r>
            <a:r>
              <a:rPr lang="zh-CN" altLang="en-US" dirty="0">
                <a:solidFill>
                  <a:schemeClr val="tx1"/>
                </a:solidFill>
                <a:uFillTx/>
                <a:latin typeface="Times New Roman" panose="02020603050405020304" charset="0"/>
                <a:ea typeface="微软雅黑" panose="020B0503020204020204" charset="-122"/>
              </a:rPr>
              <a:t>：即试验中首次动作响应时间，是参与者动作触发速度；</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RT</a:t>
            </a:r>
            <a:r>
              <a:rPr lang="zh-CN" altLang="en-US" dirty="0">
                <a:solidFill>
                  <a:schemeClr val="tx1"/>
                </a:solidFill>
                <a:uFillTx/>
                <a:latin typeface="Times New Roman" panose="02020603050405020304" charset="0"/>
                <a:ea typeface="微软雅黑" panose="020B0503020204020204" charset="-122"/>
              </a:rPr>
              <a:t>：总反应时</a:t>
            </a:r>
            <a:endParaRPr lang="zh-CN" altLang="en-US" dirty="0">
              <a:solidFill>
                <a:schemeClr val="tx1"/>
              </a:solidFill>
              <a:uFillTx/>
              <a:latin typeface="Times New Roman" panose="02020603050405020304" charset="0"/>
              <a:ea typeface="微软雅黑" panose="020B0503020204020204" charset="-122"/>
            </a:endParaRPr>
          </a:p>
        </p:txBody>
      </p:sp>
      <p:sp>
        <p:nvSpPr>
          <p:cNvPr id="13" name="文本框 12"/>
          <p:cNvSpPr txBox="1"/>
          <p:nvPr/>
        </p:nvSpPr>
        <p:spPr>
          <a:xfrm>
            <a:off x="226060" y="109855"/>
            <a:ext cx="3601720" cy="460375"/>
          </a:xfrm>
          <a:prstGeom prst="rect">
            <a:avLst/>
          </a:prstGeom>
          <a:noFill/>
        </p:spPr>
        <p:txBody>
          <a:bodyPr wrap="square" rtlCol="0">
            <a:spAutoFit/>
          </a:bodyPr>
          <a:lstStyle/>
          <a:p>
            <a:r>
              <a:rPr lang="zh-CN" altLang="en-US" sz="2400" b="1">
                <a:solidFill>
                  <a:schemeClr val="bg1"/>
                </a:solidFill>
              </a:rPr>
              <a:t>操作检验结果复现</a:t>
            </a:r>
            <a:endParaRPr lang="zh-CN" altLang="en-US" sz="2400" b="1">
              <a:solidFill>
                <a:schemeClr val="bg1"/>
              </a:solidFill>
            </a:endParaRPr>
          </a:p>
        </p:txBody>
      </p:sp>
      <p:sp>
        <p:nvSpPr>
          <p:cNvPr id="7" name="文本框 6"/>
          <p:cNvSpPr txBox="1"/>
          <p:nvPr/>
        </p:nvSpPr>
        <p:spPr>
          <a:xfrm>
            <a:off x="648970" y="1666240"/>
            <a:ext cx="2755900" cy="368300"/>
          </a:xfrm>
          <a:prstGeom prst="rect">
            <a:avLst/>
          </a:prstGeom>
          <a:noFill/>
        </p:spPr>
        <p:txBody>
          <a:bodyPr wrap="square" rtlCol="0">
            <a:spAutoFit/>
          </a:bodyPr>
          <a:p>
            <a:r>
              <a:rPr lang="zh-CN" altLang="en-US"/>
              <a:t>复现</a:t>
            </a:r>
            <a:r>
              <a:rPr lang="zh-CN" altLang="en-US"/>
              <a:t>结果</a:t>
            </a:r>
            <a:endParaRPr lang="zh-CN" altLang="en-US"/>
          </a:p>
        </p:txBody>
      </p:sp>
      <p:sp>
        <p:nvSpPr>
          <p:cNvPr id="8" name="文本框 7"/>
          <p:cNvSpPr txBox="1"/>
          <p:nvPr/>
        </p:nvSpPr>
        <p:spPr>
          <a:xfrm>
            <a:off x="713105" y="3558540"/>
            <a:ext cx="2755900" cy="368300"/>
          </a:xfrm>
          <a:prstGeom prst="rect">
            <a:avLst/>
          </a:prstGeom>
          <a:noFill/>
        </p:spPr>
        <p:txBody>
          <a:bodyPr wrap="square" rtlCol="0">
            <a:spAutoFit/>
          </a:bodyPr>
          <a:p>
            <a:r>
              <a:rPr lang="zh-CN" altLang="en-US"/>
              <a:t>原文</a:t>
            </a:r>
            <a:r>
              <a:rPr lang="zh-CN" altLang="en-US"/>
              <a:t>结果</a:t>
            </a:r>
            <a:endParaRPr lang="zh-CN" altLang="en-US"/>
          </a:p>
        </p:txBody>
      </p:sp>
      <p:pic>
        <p:nvPicPr>
          <p:cNvPr id="4" name="图片 1"/>
          <p:cNvPicPr>
            <a:picLocks noChangeAspect="1"/>
          </p:cNvPicPr>
          <p:nvPr/>
        </p:nvPicPr>
        <p:blipFill>
          <a:blip r:embed="rId8"/>
          <a:stretch>
            <a:fillRect/>
          </a:stretch>
        </p:blipFill>
        <p:spPr>
          <a:xfrm>
            <a:off x="712788" y="2203450"/>
            <a:ext cx="5158105" cy="1186180"/>
          </a:xfrm>
          <a:prstGeom prst="rect">
            <a:avLst/>
          </a:prstGeom>
          <a:noFill/>
          <a:ln>
            <a:noFill/>
          </a:ln>
        </p:spPr>
      </p:pic>
      <p:pic>
        <p:nvPicPr>
          <p:cNvPr id="5" name="图片 4"/>
          <p:cNvPicPr>
            <a:picLocks noChangeAspect="1"/>
          </p:cNvPicPr>
          <p:nvPr/>
        </p:nvPicPr>
        <p:blipFill>
          <a:blip r:embed="rId9"/>
          <a:stretch>
            <a:fillRect/>
          </a:stretch>
        </p:blipFill>
        <p:spPr>
          <a:xfrm>
            <a:off x="712788" y="4007168"/>
            <a:ext cx="4091305" cy="2167255"/>
          </a:xfrm>
          <a:prstGeom prst="rect">
            <a:avLst/>
          </a:prstGeom>
          <a:noFill/>
          <a:ln>
            <a:noFill/>
          </a:ln>
        </p:spPr>
      </p:pic>
    </p:spTree>
    <p:custDataLst>
      <p:tags r:id="rId10"/>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316" y="2062"/>
              <a:ext cx="3516"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095"/>
              <a:ext cx="3563" cy="621"/>
            </a:xfrm>
            <a:prstGeom prst="rect">
              <a:avLst/>
            </a:prstGeom>
            <a:noFill/>
          </p:spPr>
          <p:txBody>
            <a:bodyPr wrap="square" rtlCol="0">
              <a:noAutofit/>
            </a:bodyPr>
            <a:lstStyle/>
            <a:p>
              <a:pPr algn="ctr"/>
              <a:r>
                <a:rPr lang="zh-CN" altLang="en-US" b="1">
                  <a:solidFill>
                    <a:schemeClr val="bg1"/>
                  </a:solidFill>
                </a:rPr>
                <a:t>方差分析</a:t>
              </a:r>
              <a:r>
                <a:rPr lang="zh-CN" altLang="en-US" b="1">
                  <a:solidFill>
                    <a:schemeClr val="bg1"/>
                  </a:solidFill>
                </a:rPr>
                <a:t>结果</a:t>
              </a:r>
              <a:endParaRPr lang="zh-CN" altLang="en-US" b="1">
                <a:solidFill>
                  <a:schemeClr val="bg1"/>
                </a:solidFill>
              </a:endParaRPr>
            </a:p>
          </p:txBody>
        </p:sp>
      </p:grpSp>
      <p:sp>
        <p:nvSpPr>
          <p:cNvPr id="2" name="文本框 1"/>
          <p:cNvSpPr txBox="1"/>
          <p:nvPr/>
        </p:nvSpPr>
        <p:spPr>
          <a:xfrm>
            <a:off x="5763260" y="1367790"/>
            <a:ext cx="6064250"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初始反应时间（</a:t>
            </a:r>
            <a:r>
              <a:rPr lang="en-US" altLang="zh-CN" dirty="0">
                <a:solidFill>
                  <a:schemeClr val="tx1"/>
                </a:solidFill>
                <a:uFillTx/>
                <a:latin typeface="Times New Roman" panose="02020603050405020304" charset="0"/>
                <a:ea typeface="微软雅黑" panose="020B0503020204020204" charset="-122"/>
              </a:rPr>
              <a:t>RT</a:t>
            </a:r>
            <a:r>
              <a:rPr lang="en-US" altLang="zh-CN" baseline="-25000" dirty="0">
                <a:solidFill>
                  <a:schemeClr val="tx1"/>
                </a:solidFill>
                <a:uFillTx/>
                <a:latin typeface="Times New Roman" panose="02020603050405020304" charset="0"/>
                <a:ea typeface="微软雅黑" panose="020B0503020204020204" charset="-122"/>
              </a:rPr>
              <a:t>init</a:t>
            </a:r>
            <a:r>
              <a:rPr lang="zh-CN" altLang="en-US" dirty="0">
                <a:solidFill>
                  <a:schemeClr val="tx1"/>
                </a:solidFill>
                <a:uFillTx/>
                <a:latin typeface="Times New Roman" panose="02020603050405020304" charset="0"/>
                <a:ea typeface="微软雅黑" panose="020B0503020204020204" charset="-122"/>
              </a:rPr>
              <a:t>）方差分析结果</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zh-CN" altLang="en-US" dirty="0">
                <a:solidFill>
                  <a:srgbClr val="FF0000"/>
                </a:solidFill>
                <a:uFillTx/>
                <a:latin typeface="Times New Roman" panose="02020603050405020304" charset="0"/>
                <a:ea typeface="微软雅黑" panose="020B0503020204020204" charset="-122"/>
              </a:rPr>
              <a:t>不同启动</a:t>
            </a:r>
            <a:r>
              <a:rPr lang="zh-CN" altLang="en-US" dirty="0">
                <a:solidFill>
                  <a:srgbClr val="FF0000"/>
                </a:solidFill>
                <a:uFillTx/>
                <a:latin typeface="Times New Roman" panose="02020603050405020304" charset="0"/>
                <a:ea typeface="微软雅黑" panose="020B0503020204020204" charset="-122"/>
              </a:rPr>
              <a:t>程序间的</a:t>
            </a:r>
            <a:r>
              <a:rPr lang="en-US" altLang="zh-CN" dirty="0">
                <a:solidFill>
                  <a:srgbClr val="FF0000"/>
                </a:solidFill>
                <a:uFillTx/>
                <a:latin typeface="Times New Roman" panose="02020603050405020304" charset="0"/>
                <a:ea typeface="微软雅黑" panose="020B0503020204020204" charset="-122"/>
              </a:rPr>
              <a:t>RT</a:t>
            </a:r>
            <a:r>
              <a:rPr lang="en-US" altLang="zh-CN" baseline="-25000" dirty="0">
                <a:solidFill>
                  <a:srgbClr val="FF0000"/>
                </a:solidFill>
                <a:uFillTx/>
                <a:latin typeface="Times New Roman" panose="02020603050405020304" charset="0"/>
                <a:ea typeface="微软雅黑" panose="020B0503020204020204" charset="-122"/>
              </a:rPr>
              <a:t>init</a:t>
            </a:r>
            <a:r>
              <a:rPr lang="zh-CN" altLang="en-US" dirty="0">
                <a:solidFill>
                  <a:srgbClr val="FF0000"/>
                </a:solidFill>
                <a:uFillTx/>
                <a:latin typeface="Times New Roman" panose="02020603050405020304" charset="0"/>
                <a:ea typeface="微软雅黑" panose="020B0503020204020204" charset="-122"/>
              </a:rPr>
              <a:t>存在显著差异</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F</a:t>
            </a:r>
            <a:r>
              <a:rPr lang="en-US" altLang="zh-CN" dirty="0">
                <a:solidFill>
                  <a:schemeClr val="tx1"/>
                </a:solidFill>
                <a:uFillTx/>
                <a:latin typeface="Times New Roman" panose="02020603050405020304" charset="0"/>
                <a:ea typeface="微软雅黑" panose="020B0503020204020204" charset="-122"/>
              </a:rPr>
              <a:t>(3, 241) = 13.64,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 </a:t>
            </a:r>
            <a:r>
              <a:rPr lang="en-US" altLang="zh-CN" i="1" dirty="0">
                <a:solidFill>
                  <a:schemeClr val="tx1"/>
                </a:solidFill>
                <a:uFillTx/>
                <a:latin typeface="Times New Roman" panose="02020603050405020304" charset="0"/>
                <a:ea typeface="微软雅黑" panose="020B0503020204020204" charset="-122"/>
              </a:rPr>
              <a:t>ηp</a:t>
            </a:r>
            <a:r>
              <a:rPr lang="en-US" altLang="en-US" i="1" dirty="0">
                <a:solidFill>
                  <a:schemeClr val="tx1"/>
                </a:solidFill>
                <a:uFillTx/>
                <a:latin typeface="Times New Roman" panose="02020603050405020304" charset="0"/>
                <a:ea typeface="微软雅黑" panose="020B0503020204020204" charset="-122"/>
              </a:rPr>
              <a:t>²</a:t>
            </a:r>
            <a:r>
              <a:rPr lang="en-US" altLang="zh-CN" dirty="0">
                <a:solidFill>
                  <a:schemeClr val="tx1"/>
                </a:solidFill>
                <a:uFillTx/>
                <a:latin typeface="Times New Roman" panose="02020603050405020304" charset="0"/>
                <a:ea typeface="微软雅黑" panose="020B0503020204020204" charset="-122"/>
              </a:rPr>
              <a:t> = .15, 90% CI [0.08, 0.21]</a:t>
            </a:r>
            <a:endParaRPr lang="en-US" altLang="zh-CN" dirty="0">
              <a:solidFill>
                <a:schemeClr val="tx1"/>
              </a:solidFill>
              <a:uFillTx/>
              <a:latin typeface="Times New Roman" panose="02020603050405020304" charset="0"/>
              <a:ea typeface="微软雅黑" panose="020B0503020204020204" charset="-122"/>
            </a:endParaRPr>
          </a:p>
          <a:p>
            <a:pPr marL="285750" lvl="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对比分析表明：</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initmax</a:t>
            </a:r>
            <a:r>
              <a:rPr lang="zh-CN" altLang="en-US" dirty="0">
                <a:solidFill>
                  <a:srgbClr val="FF0000"/>
                </a:solidFill>
                <a:uFillTx/>
                <a:latin typeface="Times New Roman" panose="02020603050405020304" charset="0"/>
                <a:ea typeface="微软雅黑" panose="020B0503020204020204" charset="-122"/>
              </a:rPr>
              <a:t>条件的</a:t>
            </a:r>
            <a:r>
              <a:rPr lang="en-US" altLang="zh-CN" dirty="0">
                <a:solidFill>
                  <a:srgbClr val="FF0000"/>
                </a:solidFill>
                <a:uFillTx/>
                <a:latin typeface="Times New Roman" panose="02020603050405020304" charset="0"/>
                <a:ea typeface="微软雅黑" panose="020B0503020204020204" charset="-122"/>
              </a:rPr>
              <a:t>RT</a:t>
            </a:r>
            <a:r>
              <a:rPr lang="en-US" altLang="zh-CN" baseline="-25000" dirty="0">
                <a:solidFill>
                  <a:srgbClr val="FF0000"/>
                </a:solidFill>
                <a:uFillTx/>
                <a:latin typeface="Times New Roman" panose="02020603050405020304" charset="0"/>
                <a:ea typeface="微软雅黑" panose="020B0503020204020204" charset="-122"/>
              </a:rPr>
              <a:t>init</a:t>
            </a:r>
            <a:r>
              <a:rPr lang="zh-CN" altLang="en-US" dirty="0">
                <a:solidFill>
                  <a:srgbClr val="FF0000"/>
                </a:solidFill>
                <a:uFillTx/>
                <a:latin typeface="Times New Roman" panose="02020603050405020304" charset="0"/>
                <a:ea typeface="微软雅黑" panose="020B0503020204020204" charset="-122"/>
              </a:rPr>
              <a:t>显著短于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−5.70,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rtmax</a:t>
            </a:r>
            <a:r>
              <a:rPr lang="zh-CN" altLang="en-US" dirty="0">
                <a:solidFill>
                  <a:srgbClr val="FF0000"/>
                </a:solidFill>
                <a:uFillTx/>
                <a:latin typeface="Times New Roman" panose="02020603050405020304" charset="0"/>
                <a:ea typeface="微软雅黑" panose="020B0503020204020204" charset="-122"/>
              </a:rPr>
              <a:t>条件的</a:t>
            </a:r>
            <a:r>
              <a:rPr lang="en-US" altLang="zh-CN" dirty="0">
                <a:solidFill>
                  <a:srgbClr val="FF0000"/>
                </a:solidFill>
                <a:uFillTx/>
                <a:latin typeface="Times New Roman" panose="02020603050405020304" charset="0"/>
                <a:ea typeface="微软雅黑" panose="020B0503020204020204" charset="-122"/>
              </a:rPr>
              <a:t>RT</a:t>
            </a:r>
            <a:r>
              <a:rPr lang="en-US" altLang="zh-CN" baseline="-25000" dirty="0">
                <a:solidFill>
                  <a:srgbClr val="FF0000"/>
                </a:solidFill>
                <a:uFillTx/>
                <a:latin typeface="Times New Roman" panose="02020603050405020304" charset="0"/>
                <a:ea typeface="微软雅黑" panose="020B0503020204020204" charset="-122"/>
              </a:rPr>
              <a:t>init</a:t>
            </a:r>
            <a:r>
              <a:rPr lang="zh-CN" altLang="en-US" dirty="0">
                <a:solidFill>
                  <a:srgbClr val="FF0000"/>
                </a:solidFill>
                <a:uFillTx/>
                <a:latin typeface="Times New Roman" panose="02020603050405020304" charset="0"/>
                <a:ea typeface="微软雅黑" panose="020B0503020204020204" charset="-122"/>
              </a:rPr>
              <a:t>也显著短于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−2.05,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 = .042</a:t>
            </a:r>
            <a:r>
              <a:rPr lang="zh-CN" altLang="en-US" dirty="0">
                <a:solidFill>
                  <a:schemeClr val="tx1"/>
                </a:solidFill>
                <a:uFillTx/>
                <a:latin typeface="Times New Roman" panose="02020603050405020304" charset="0"/>
                <a:ea typeface="微软雅黑" panose="020B0503020204020204" charset="-122"/>
              </a:rPr>
              <a:t>）。</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dynamic</a:t>
            </a:r>
            <a:r>
              <a:rPr lang="zh-CN" altLang="en-US" dirty="0">
                <a:solidFill>
                  <a:srgbClr val="FF0000"/>
                </a:solidFill>
                <a:uFillTx/>
                <a:latin typeface="Times New Roman" panose="02020603050405020304" charset="0"/>
                <a:ea typeface="微软雅黑" panose="020B0503020204020204" charset="-122"/>
              </a:rPr>
              <a:t>条件与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条件无显著差异</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−0.45,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 = .651</a:t>
            </a:r>
            <a:r>
              <a:rPr lang="zh-CN" altLang="en-US" dirty="0">
                <a:solidFill>
                  <a:schemeClr val="tx1"/>
                </a:solidFill>
                <a:uFillTx/>
                <a:latin typeface="Times New Roman" panose="02020603050405020304" charset="0"/>
                <a:ea typeface="微软雅黑" panose="020B0503020204020204" charset="-122"/>
              </a:rPr>
              <a:t>）。</a:t>
            </a:r>
            <a:endParaRPr lang="zh-CN" altLang="en-US" dirty="0">
              <a:solidFill>
                <a:schemeClr val="tx1"/>
              </a:solidFill>
              <a:uFillTx/>
              <a:latin typeface="Times New Roman" panose="02020603050405020304" charset="0"/>
              <a:ea typeface="微软雅黑" panose="020B0503020204020204" charset="-122"/>
            </a:endParaRPr>
          </a:p>
        </p:txBody>
      </p:sp>
      <p:sp>
        <p:nvSpPr>
          <p:cNvPr id="13" name="文本框 12"/>
          <p:cNvSpPr txBox="1"/>
          <p:nvPr/>
        </p:nvSpPr>
        <p:spPr>
          <a:xfrm>
            <a:off x="226060" y="109855"/>
            <a:ext cx="3601720" cy="460375"/>
          </a:xfrm>
          <a:prstGeom prst="rect">
            <a:avLst/>
          </a:prstGeom>
          <a:noFill/>
        </p:spPr>
        <p:txBody>
          <a:bodyPr wrap="square" rtlCol="0">
            <a:spAutoFit/>
          </a:bodyPr>
          <a:lstStyle/>
          <a:p>
            <a:r>
              <a:rPr lang="zh-CN" altLang="en-US" sz="2400" b="1">
                <a:solidFill>
                  <a:schemeClr val="bg1"/>
                </a:solidFill>
              </a:rPr>
              <a:t>操作检验结果复现</a:t>
            </a:r>
            <a:endParaRPr lang="zh-CN" altLang="en-US" sz="2400" b="1">
              <a:solidFill>
                <a:schemeClr val="bg1"/>
              </a:solidFill>
            </a:endParaRPr>
          </a:p>
        </p:txBody>
      </p:sp>
      <p:sp>
        <p:nvSpPr>
          <p:cNvPr id="7" name="文本框 6"/>
          <p:cNvSpPr txBox="1"/>
          <p:nvPr/>
        </p:nvSpPr>
        <p:spPr>
          <a:xfrm>
            <a:off x="648970" y="1666240"/>
            <a:ext cx="2755900" cy="368300"/>
          </a:xfrm>
          <a:prstGeom prst="rect">
            <a:avLst/>
          </a:prstGeom>
          <a:noFill/>
        </p:spPr>
        <p:txBody>
          <a:bodyPr wrap="square" rtlCol="0">
            <a:spAutoFit/>
          </a:bodyPr>
          <a:p>
            <a:r>
              <a:rPr lang="zh-CN" altLang="en-US"/>
              <a:t>部分复现</a:t>
            </a:r>
            <a:r>
              <a:rPr lang="zh-CN" altLang="en-US"/>
              <a:t>结果</a:t>
            </a:r>
            <a:endParaRPr lang="zh-CN" altLang="en-US"/>
          </a:p>
        </p:txBody>
      </p:sp>
      <p:sp>
        <p:nvSpPr>
          <p:cNvPr id="8" name="文本框 7"/>
          <p:cNvSpPr txBox="1"/>
          <p:nvPr/>
        </p:nvSpPr>
        <p:spPr>
          <a:xfrm>
            <a:off x="713105" y="3558540"/>
            <a:ext cx="2755900" cy="368300"/>
          </a:xfrm>
          <a:prstGeom prst="rect">
            <a:avLst/>
          </a:prstGeom>
          <a:noFill/>
        </p:spPr>
        <p:txBody>
          <a:bodyPr wrap="square" rtlCol="0">
            <a:spAutoFit/>
          </a:bodyPr>
          <a:p>
            <a:r>
              <a:rPr lang="zh-CN" altLang="en-US"/>
              <a:t>部分原文</a:t>
            </a:r>
            <a:r>
              <a:rPr lang="zh-CN" altLang="en-US"/>
              <a:t>结果</a:t>
            </a:r>
            <a:endParaRPr lang="zh-CN" altLang="en-US"/>
          </a:p>
        </p:txBody>
      </p:sp>
      <p:pic>
        <p:nvPicPr>
          <p:cNvPr id="3" name="图片 2"/>
          <p:cNvPicPr>
            <a:picLocks noChangeAspect="1"/>
          </p:cNvPicPr>
          <p:nvPr/>
        </p:nvPicPr>
        <p:blipFill>
          <a:blip r:embed="rId8"/>
          <a:stretch>
            <a:fillRect/>
          </a:stretch>
        </p:blipFill>
        <p:spPr>
          <a:xfrm>
            <a:off x="623570" y="2172970"/>
            <a:ext cx="5057775" cy="1247775"/>
          </a:xfrm>
          <a:prstGeom prst="rect">
            <a:avLst/>
          </a:prstGeom>
        </p:spPr>
      </p:pic>
      <p:pic>
        <p:nvPicPr>
          <p:cNvPr id="4" name="图片 3"/>
          <p:cNvPicPr>
            <a:picLocks noChangeAspect="1"/>
          </p:cNvPicPr>
          <p:nvPr/>
        </p:nvPicPr>
        <p:blipFill>
          <a:blip r:embed="rId9"/>
          <a:stretch>
            <a:fillRect/>
          </a:stretch>
        </p:blipFill>
        <p:spPr>
          <a:xfrm>
            <a:off x="801370" y="4064635"/>
            <a:ext cx="4072255" cy="1862455"/>
          </a:xfrm>
          <a:prstGeom prst="rect">
            <a:avLst/>
          </a:prstGeom>
        </p:spPr>
      </p:pic>
    </p:spTree>
    <p:custDataLst>
      <p:tags r:id="rId10"/>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316" y="2062"/>
              <a:ext cx="3516"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095"/>
              <a:ext cx="3563" cy="621"/>
            </a:xfrm>
            <a:prstGeom prst="rect">
              <a:avLst/>
            </a:prstGeom>
            <a:noFill/>
          </p:spPr>
          <p:txBody>
            <a:bodyPr wrap="square" rtlCol="0">
              <a:noAutofit/>
            </a:bodyPr>
            <a:lstStyle/>
            <a:p>
              <a:pPr algn="ctr"/>
              <a:r>
                <a:rPr lang="zh-CN" altLang="en-US" b="1">
                  <a:solidFill>
                    <a:schemeClr val="bg1"/>
                  </a:solidFill>
                </a:rPr>
                <a:t>方差分析</a:t>
              </a:r>
              <a:r>
                <a:rPr lang="zh-CN" altLang="en-US" b="1">
                  <a:solidFill>
                    <a:schemeClr val="bg1"/>
                  </a:solidFill>
                </a:rPr>
                <a:t>结果</a:t>
              </a:r>
              <a:endParaRPr lang="zh-CN" altLang="en-US" b="1">
                <a:solidFill>
                  <a:schemeClr val="bg1"/>
                </a:solidFill>
              </a:endParaRPr>
            </a:p>
          </p:txBody>
        </p:sp>
      </p:grpSp>
      <p:sp>
        <p:nvSpPr>
          <p:cNvPr id="2" name="文本框 1"/>
          <p:cNvSpPr txBox="1"/>
          <p:nvPr/>
        </p:nvSpPr>
        <p:spPr>
          <a:xfrm>
            <a:off x="5763260" y="1367790"/>
            <a:ext cx="6064250" cy="38309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启动时间（</a:t>
            </a:r>
            <a:r>
              <a:rPr lang="en-US" altLang="zh-CN" dirty="0">
                <a:solidFill>
                  <a:schemeClr val="tx1"/>
                </a:solidFill>
                <a:uFillTx/>
                <a:latin typeface="Times New Roman" panose="02020603050405020304" charset="0"/>
                <a:ea typeface="微软雅黑" panose="020B0503020204020204" charset="-122"/>
              </a:rPr>
              <a:t>I</a:t>
            </a:r>
            <a:r>
              <a:rPr lang="en-US" altLang="zh-CN" dirty="0">
                <a:solidFill>
                  <a:schemeClr val="tx1"/>
                </a:solidFill>
                <a:uFillTx/>
                <a:latin typeface="Times New Roman" panose="02020603050405020304" charset="0"/>
                <a:ea typeface="微软雅黑" panose="020B0503020204020204" charset="-122"/>
              </a:rPr>
              <a:t>T</a:t>
            </a:r>
            <a:r>
              <a:rPr lang="zh-CN" altLang="en-US" dirty="0">
                <a:solidFill>
                  <a:schemeClr val="tx1"/>
                </a:solidFill>
                <a:uFillTx/>
                <a:latin typeface="Times New Roman" panose="02020603050405020304" charset="0"/>
                <a:ea typeface="微软雅黑" panose="020B0503020204020204" charset="-122"/>
              </a:rPr>
              <a:t>）方差分析结果</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zh-CN" altLang="en-US" dirty="0">
                <a:solidFill>
                  <a:srgbClr val="FF0000"/>
                </a:solidFill>
                <a:uFillTx/>
                <a:latin typeface="Times New Roman" panose="02020603050405020304" charset="0"/>
                <a:ea typeface="微软雅黑" panose="020B0503020204020204" charset="-122"/>
              </a:rPr>
              <a:t>不同</a:t>
            </a:r>
            <a:r>
              <a:rPr lang="zh-CN" altLang="en-US" dirty="0">
                <a:solidFill>
                  <a:srgbClr val="FF0000"/>
                </a:solidFill>
                <a:uFillTx/>
                <a:latin typeface="Times New Roman" panose="02020603050405020304" charset="0"/>
                <a:ea typeface="微软雅黑" panose="020B0503020204020204" charset="-122"/>
                <a:sym typeface="+mn-ea"/>
              </a:rPr>
              <a:t>启动程序</a:t>
            </a:r>
            <a:r>
              <a:rPr lang="zh-CN" altLang="en-US" dirty="0">
                <a:solidFill>
                  <a:srgbClr val="FF0000"/>
                </a:solidFill>
                <a:uFillTx/>
                <a:latin typeface="Times New Roman" panose="02020603050405020304" charset="0"/>
                <a:ea typeface="微软雅黑" panose="020B0503020204020204" charset="-122"/>
              </a:rPr>
              <a:t>间启动时间差异显著</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F</a:t>
            </a:r>
            <a:r>
              <a:rPr lang="en-US" altLang="zh-CN" dirty="0">
                <a:solidFill>
                  <a:schemeClr val="tx1"/>
                </a:solidFill>
                <a:uFillTx/>
                <a:latin typeface="Times New Roman" panose="02020603050405020304" charset="0"/>
                <a:ea typeface="微软雅黑" panose="020B0503020204020204" charset="-122"/>
              </a:rPr>
              <a:t>(3, 241) = 22.69, p&lt; .001, </a:t>
            </a:r>
            <a:r>
              <a:rPr lang="en-US" altLang="zh-CN" i="1" dirty="0">
                <a:solidFill>
                  <a:schemeClr val="tx1"/>
                </a:solidFill>
                <a:uFillTx/>
                <a:latin typeface="Times New Roman" panose="02020603050405020304" charset="0"/>
                <a:ea typeface="微软雅黑" panose="020B0503020204020204" charset="-122"/>
              </a:rPr>
              <a:t>η</a:t>
            </a:r>
            <a:r>
              <a:rPr lang="en-US" altLang="zh-CN" i="1" baseline="-25000" dirty="0">
                <a:solidFill>
                  <a:schemeClr val="tx1"/>
                </a:solidFill>
                <a:uFillTx/>
                <a:latin typeface="Times New Roman" panose="02020603050405020304" charset="0"/>
                <a:ea typeface="微软雅黑" panose="020B0503020204020204" charset="-122"/>
              </a:rPr>
              <a:t>p</a:t>
            </a:r>
            <a:r>
              <a:rPr lang="en-US" altLang="en-US" i="1" dirty="0">
                <a:solidFill>
                  <a:schemeClr val="tx1"/>
                </a:solidFill>
                <a:uFillTx/>
                <a:latin typeface="Times New Roman" panose="02020603050405020304" charset="0"/>
                <a:ea typeface="微软雅黑" panose="020B0503020204020204" charset="-122"/>
              </a:rPr>
              <a:t>²</a:t>
            </a:r>
            <a:r>
              <a:rPr lang="en-US" altLang="zh-CN" dirty="0">
                <a:solidFill>
                  <a:schemeClr val="tx1"/>
                </a:solidFill>
                <a:uFillTx/>
                <a:latin typeface="Times New Roman" panose="02020603050405020304" charset="0"/>
                <a:ea typeface="微软雅黑" panose="020B0503020204020204" charset="-122"/>
              </a:rPr>
              <a:t> = .22, 90% CI [0.14, 0.29]</a:t>
            </a:r>
            <a:endParaRPr lang="en-US" altLang="zh-CN" dirty="0">
              <a:solidFill>
                <a:schemeClr val="tx1"/>
              </a:solidFill>
              <a:uFillTx/>
              <a:latin typeface="Times New Roman" panose="02020603050405020304" charset="0"/>
              <a:ea typeface="微软雅黑" panose="020B0503020204020204" charset="-122"/>
            </a:endParaRPr>
          </a:p>
          <a:p>
            <a:pPr marL="285750" lvl="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对比分析显示：</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initmax</a:t>
            </a:r>
            <a:r>
              <a:rPr lang="zh-CN" altLang="en-US" dirty="0">
                <a:solidFill>
                  <a:srgbClr val="FF0000"/>
                </a:solidFill>
                <a:uFillTx/>
                <a:latin typeface="Times New Roman" panose="02020603050405020304" charset="0"/>
                <a:ea typeface="微软雅黑" panose="020B0503020204020204" charset="-122"/>
              </a:rPr>
              <a:t>条件的启动时间显著短于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−7.78,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chemeClr val="tx1"/>
                </a:solidFill>
                <a:uFillTx/>
                <a:latin typeface="Times New Roman" panose="02020603050405020304" charset="0"/>
                <a:ea typeface="微软雅黑" panose="020B0503020204020204" charset="-122"/>
              </a:rPr>
              <a:t>dynamic</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−4.58,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）和</a:t>
            </a:r>
            <a:r>
              <a:rPr lang="en-US" altLang="zh-CN" dirty="0">
                <a:solidFill>
                  <a:schemeClr val="tx1"/>
                </a:solidFill>
                <a:uFillTx/>
                <a:latin typeface="Times New Roman" panose="02020603050405020304" charset="0"/>
                <a:ea typeface="微软雅黑" panose="020B0503020204020204" charset="-122"/>
              </a:rPr>
              <a:t>rtmax</a:t>
            </a:r>
            <a:r>
              <a:rPr lang="zh-CN" altLang="en-US" dirty="0">
                <a:solidFill>
                  <a:schemeClr val="tx1"/>
                </a:solidFill>
                <a:uFillTx/>
                <a:latin typeface="Times New Roman" panose="02020603050405020304" charset="0"/>
                <a:ea typeface="微软雅黑" panose="020B0503020204020204" charset="-122"/>
              </a:rPr>
              <a:t>条件（</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−2.05,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 = .042</a:t>
            </a:r>
            <a:r>
              <a:rPr lang="zh-CN" altLang="en-US" dirty="0">
                <a:solidFill>
                  <a:schemeClr val="tx1"/>
                </a:solidFill>
                <a:uFillTx/>
                <a:latin typeface="Times New Roman" panose="02020603050405020304" charset="0"/>
                <a:ea typeface="微软雅黑" panose="020B0503020204020204" charset="-122"/>
              </a:rPr>
              <a:t>）的</a:t>
            </a:r>
            <a:r>
              <a:rPr lang="zh-CN" altLang="en-US" dirty="0">
                <a:solidFill>
                  <a:srgbClr val="FF0000"/>
                </a:solidFill>
                <a:uFillTx/>
                <a:latin typeface="Times New Roman" panose="02020603050405020304" charset="0"/>
                <a:ea typeface="微软雅黑" panose="020B0503020204020204" charset="-122"/>
              </a:rPr>
              <a:t>启动时间也显著短于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endParaRPr lang="zh-CN" altLang="en-US" dirty="0">
              <a:solidFill>
                <a:srgbClr val="FF0000"/>
              </a:solidFill>
              <a:uFillTx/>
              <a:latin typeface="Times New Roman" panose="02020603050405020304" charset="0"/>
              <a:ea typeface="微软雅黑" panose="020B0503020204020204" charset="-122"/>
            </a:endParaRPr>
          </a:p>
        </p:txBody>
      </p:sp>
      <p:sp>
        <p:nvSpPr>
          <p:cNvPr id="13" name="文本框 12"/>
          <p:cNvSpPr txBox="1"/>
          <p:nvPr/>
        </p:nvSpPr>
        <p:spPr>
          <a:xfrm>
            <a:off x="226060" y="109855"/>
            <a:ext cx="3601720" cy="460375"/>
          </a:xfrm>
          <a:prstGeom prst="rect">
            <a:avLst/>
          </a:prstGeom>
          <a:noFill/>
        </p:spPr>
        <p:txBody>
          <a:bodyPr wrap="square" rtlCol="0">
            <a:spAutoFit/>
          </a:bodyPr>
          <a:lstStyle/>
          <a:p>
            <a:r>
              <a:rPr lang="zh-CN" altLang="en-US" sz="2400" b="1">
                <a:solidFill>
                  <a:schemeClr val="bg1"/>
                </a:solidFill>
              </a:rPr>
              <a:t>操作检验结果复现</a:t>
            </a:r>
            <a:endParaRPr lang="zh-CN" altLang="en-US" sz="2400" b="1">
              <a:solidFill>
                <a:schemeClr val="bg1"/>
              </a:solidFill>
            </a:endParaRPr>
          </a:p>
        </p:txBody>
      </p:sp>
      <p:sp>
        <p:nvSpPr>
          <p:cNvPr id="7" name="文本框 6"/>
          <p:cNvSpPr txBox="1"/>
          <p:nvPr/>
        </p:nvSpPr>
        <p:spPr>
          <a:xfrm>
            <a:off x="648970" y="1666240"/>
            <a:ext cx="2755900" cy="368300"/>
          </a:xfrm>
          <a:prstGeom prst="rect">
            <a:avLst/>
          </a:prstGeom>
          <a:noFill/>
        </p:spPr>
        <p:txBody>
          <a:bodyPr wrap="square" rtlCol="0">
            <a:spAutoFit/>
          </a:bodyPr>
          <a:p>
            <a:r>
              <a:rPr lang="zh-CN" altLang="en-US"/>
              <a:t>部分复现</a:t>
            </a:r>
            <a:r>
              <a:rPr lang="zh-CN" altLang="en-US"/>
              <a:t>结果</a:t>
            </a:r>
            <a:endParaRPr lang="zh-CN" altLang="en-US"/>
          </a:p>
        </p:txBody>
      </p:sp>
      <p:sp>
        <p:nvSpPr>
          <p:cNvPr id="8" name="文本框 7"/>
          <p:cNvSpPr txBox="1"/>
          <p:nvPr/>
        </p:nvSpPr>
        <p:spPr>
          <a:xfrm>
            <a:off x="713105" y="3558540"/>
            <a:ext cx="2755900" cy="368300"/>
          </a:xfrm>
          <a:prstGeom prst="rect">
            <a:avLst/>
          </a:prstGeom>
          <a:noFill/>
        </p:spPr>
        <p:txBody>
          <a:bodyPr wrap="square" rtlCol="0">
            <a:spAutoFit/>
          </a:bodyPr>
          <a:p>
            <a:r>
              <a:rPr lang="zh-CN" altLang="en-US"/>
              <a:t>部分原文</a:t>
            </a:r>
            <a:r>
              <a:rPr lang="zh-CN" altLang="en-US"/>
              <a:t>结果</a:t>
            </a:r>
            <a:endParaRPr lang="zh-CN" altLang="en-US"/>
          </a:p>
        </p:txBody>
      </p:sp>
      <p:pic>
        <p:nvPicPr>
          <p:cNvPr id="6" name="图片 5"/>
          <p:cNvPicPr>
            <a:picLocks noChangeAspect="1"/>
          </p:cNvPicPr>
          <p:nvPr/>
        </p:nvPicPr>
        <p:blipFill>
          <a:blip r:embed="rId8"/>
          <a:stretch>
            <a:fillRect/>
          </a:stretch>
        </p:blipFill>
        <p:spPr>
          <a:xfrm>
            <a:off x="713105" y="2198370"/>
            <a:ext cx="4510405" cy="1195705"/>
          </a:xfrm>
          <a:prstGeom prst="rect">
            <a:avLst/>
          </a:prstGeom>
        </p:spPr>
      </p:pic>
      <p:pic>
        <p:nvPicPr>
          <p:cNvPr id="10" name="图片 9"/>
          <p:cNvPicPr>
            <a:picLocks noChangeAspect="1"/>
          </p:cNvPicPr>
          <p:nvPr/>
        </p:nvPicPr>
        <p:blipFill>
          <a:blip r:embed="rId9"/>
          <a:stretch>
            <a:fillRect/>
          </a:stretch>
        </p:blipFill>
        <p:spPr>
          <a:xfrm>
            <a:off x="788035" y="4091305"/>
            <a:ext cx="3900805" cy="414655"/>
          </a:xfrm>
          <a:prstGeom prst="rect">
            <a:avLst/>
          </a:prstGeom>
        </p:spPr>
      </p:pic>
      <p:pic>
        <p:nvPicPr>
          <p:cNvPr id="12" name="图片 11"/>
          <p:cNvPicPr>
            <a:picLocks noChangeAspect="1"/>
          </p:cNvPicPr>
          <p:nvPr/>
        </p:nvPicPr>
        <p:blipFill>
          <a:blip r:embed="rId10"/>
          <a:stretch>
            <a:fillRect/>
          </a:stretch>
        </p:blipFill>
        <p:spPr>
          <a:xfrm>
            <a:off x="788035" y="4469130"/>
            <a:ext cx="3919855" cy="1005205"/>
          </a:xfrm>
          <a:prstGeom prst="rect">
            <a:avLst/>
          </a:prstGeom>
        </p:spPr>
      </p:pic>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607695" y="1047115"/>
            <a:ext cx="2262505" cy="450215"/>
            <a:chOff x="291" y="2062"/>
            <a:chExt cx="3563" cy="709"/>
          </a:xfrm>
        </p:grpSpPr>
        <p:sp>
          <p:nvSpPr>
            <p:cNvPr id="73" name="矩形 72"/>
            <p:cNvSpPr/>
            <p:nvPr>
              <p:custDataLst>
                <p:tags r:id="rId6"/>
              </p:custDataLst>
            </p:nvPr>
          </p:nvSpPr>
          <p:spPr>
            <a:xfrm>
              <a:off x="316" y="2062"/>
              <a:ext cx="3516"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095"/>
              <a:ext cx="3563" cy="621"/>
            </a:xfrm>
            <a:prstGeom prst="rect">
              <a:avLst/>
            </a:prstGeom>
            <a:noFill/>
          </p:spPr>
          <p:txBody>
            <a:bodyPr wrap="square" rtlCol="0">
              <a:noAutofit/>
            </a:bodyPr>
            <a:lstStyle/>
            <a:p>
              <a:pPr algn="ctr"/>
              <a:r>
                <a:rPr lang="zh-CN" altLang="en-US" b="1">
                  <a:solidFill>
                    <a:schemeClr val="bg1"/>
                  </a:solidFill>
                </a:rPr>
                <a:t>方差分析</a:t>
              </a:r>
              <a:r>
                <a:rPr lang="zh-CN" altLang="en-US" b="1">
                  <a:solidFill>
                    <a:schemeClr val="bg1"/>
                  </a:solidFill>
                </a:rPr>
                <a:t>结果</a:t>
              </a:r>
              <a:endParaRPr lang="zh-CN" altLang="en-US" b="1">
                <a:solidFill>
                  <a:schemeClr val="bg1"/>
                </a:solidFill>
              </a:endParaRPr>
            </a:p>
          </p:txBody>
        </p:sp>
      </p:grpSp>
      <p:sp>
        <p:nvSpPr>
          <p:cNvPr id="2" name="文本框 1"/>
          <p:cNvSpPr txBox="1"/>
          <p:nvPr/>
        </p:nvSpPr>
        <p:spPr>
          <a:xfrm>
            <a:off x="5763260" y="1367790"/>
            <a:ext cx="6064250"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总反应</a:t>
            </a:r>
            <a:r>
              <a:rPr lang="zh-CN" altLang="en-US" dirty="0">
                <a:solidFill>
                  <a:schemeClr val="tx1"/>
                </a:solidFill>
                <a:uFillTx/>
                <a:latin typeface="Times New Roman" panose="02020603050405020304" charset="0"/>
                <a:ea typeface="微软雅黑" panose="020B0503020204020204" charset="-122"/>
              </a:rPr>
              <a:t>时（</a:t>
            </a:r>
            <a:r>
              <a:rPr lang="en-US" altLang="zh-CN" dirty="0">
                <a:solidFill>
                  <a:schemeClr val="tx1"/>
                </a:solidFill>
                <a:uFillTx/>
                <a:latin typeface="Times New Roman" panose="02020603050405020304" charset="0"/>
                <a:ea typeface="微软雅黑" panose="020B0503020204020204" charset="-122"/>
              </a:rPr>
              <a:t>R</a:t>
            </a:r>
            <a:r>
              <a:rPr lang="en-US" altLang="zh-CN" dirty="0">
                <a:solidFill>
                  <a:schemeClr val="tx1"/>
                </a:solidFill>
                <a:uFillTx/>
                <a:latin typeface="Times New Roman" panose="02020603050405020304" charset="0"/>
                <a:ea typeface="微软雅黑" panose="020B0503020204020204" charset="-122"/>
              </a:rPr>
              <a:t>T</a:t>
            </a:r>
            <a:r>
              <a:rPr lang="zh-CN" altLang="en-US" dirty="0">
                <a:solidFill>
                  <a:schemeClr val="tx1"/>
                </a:solidFill>
                <a:uFillTx/>
                <a:latin typeface="Times New Roman" panose="02020603050405020304" charset="0"/>
                <a:ea typeface="微软雅黑" panose="020B0503020204020204" charset="-122"/>
              </a:rPr>
              <a:t>）方差分析结果</a:t>
            </a:r>
            <a:endParaRPr lang="zh-CN" altLang="en-US"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zh-CN" altLang="en-US" dirty="0">
                <a:solidFill>
                  <a:srgbClr val="FF0000"/>
                </a:solidFill>
                <a:uFillTx/>
                <a:latin typeface="Times New Roman" panose="02020603050405020304" charset="0"/>
                <a:ea typeface="微软雅黑" panose="020B0503020204020204" charset="-122"/>
                <a:sym typeface="+mn-ea"/>
              </a:rPr>
              <a:t>启动程序</a:t>
            </a:r>
            <a:r>
              <a:rPr lang="zh-CN" altLang="en-US" dirty="0">
                <a:solidFill>
                  <a:srgbClr val="FF0000"/>
                </a:solidFill>
                <a:uFillTx/>
                <a:latin typeface="Times New Roman" panose="02020603050405020304" charset="0"/>
                <a:ea typeface="微软雅黑" panose="020B0503020204020204" charset="-122"/>
              </a:rPr>
              <a:t>对</a:t>
            </a:r>
            <a:r>
              <a:rPr lang="en-US" altLang="zh-CN" dirty="0">
                <a:solidFill>
                  <a:srgbClr val="FF0000"/>
                </a:solidFill>
                <a:uFillTx/>
                <a:latin typeface="Times New Roman" panose="02020603050405020304" charset="0"/>
                <a:ea typeface="微软雅黑" panose="020B0503020204020204" charset="-122"/>
              </a:rPr>
              <a:t>RT</a:t>
            </a:r>
            <a:r>
              <a:rPr lang="zh-CN" altLang="en-US" dirty="0">
                <a:solidFill>
                  <a:srgbClr val="FF0000"/>
                </a:solidFill>
                <a:uFillTx/>
                <a:latin typeface="Times New Roman" panose="02020603050405020304" charset="0"/>
                <a:ea typeface="微软雅黑" panose="020B0503020204020204" charset="-122"/>
              </a:rPr>
              <a:t>有显著影响，</a:t>
            </a:r>
            <a:r>
              <a:rPr lang="en-US" altLang="zh-CN" i="1" dirty="0">
                <a:solidFill>
                  <a:schemeClr val="tx1"/>
                </a:solidFill>
                <a:uFillTx/>
                <a:latin typeface="Times New Roman" panose="02020603050405020304" charset="0"/>
                <a:ea typeface="微软雅黑" panose="020B0503020204020204" charset="-122"/>
              </a:rPr>
              <a:t>F</a:t>
            </a:r>
            <a:r>
              <a:rPr lang="en-US" altLang="zh-CN" dirty="0">
                <a:solidFill>
                  <a:schemeClr val="tx1"/>
                </a:solidFill>
                <a:uFillTx/>
                <a:latin typeface="Times New Roman" panose="02020603050405020304" charset="0"/>
                <a:ea typeface="微软雅黑" panose="020B0503020204020204" charset="-122"/>
              </a:rPr>
              <a:t>(3, 241) = 49.61,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 </a:t>
            </a:r>
            <a:r>
              <a:rPr lang="en-US" altLang="zh-CN" i="1" dirty="0">
                <a:solidFill>
                  <a:schemeClr val="tx1"/>
                </a:solidFill>
                <a:uFillTx/>
                <a:latin typeface="Times New Roman" panose="02020603050405020304" charset="0"/>
                <a:ea typeface="微软雅黑" panose="020B0503020204020204" charset="-122"/>
              </a:rPr>
              <a:t>η</a:t>
            </a:r>
            <a:r>
              <a:rPr lang="en-US" altLang="zh-CN" i="1" baseline="-25000" dirty="0">
                <a:solidFill>
                  <a:schemeClr val="tx1"/>
                </a:solidFill>
                <a:uFillTx/>
                <a:latin typeface="Times New Roman" panose="02020603050405020304" charset="0"/>
                <a:ea typeface="微软雅黑" panose="020B0503020204020204" charset="-122"/>
              </a:rPr>
              <a:t>p</a:t>
            </a:r>
            <a:r>
              <a:rPr lang="en-US" altLang="en-US" i="1" dirty="0">
                <a:solidFill>
                  <a:schemeClr val="tx1"/>
                </a:solidFill>
                <a:uFillTx/>
                <a:latin typeface="Times New Roman" panose="02020603050405020304" charset="0"/>
                <a:ea typeface="微软雅黑" panose="020B0503020204020204" charset="-122"/>
              </a:rPr>
              <a:t>²</a:t>
            </a:r>
            <a:r>
              <a:rPr lang="en-US" altLang="zh-CN" dirty="0">
                <a:solidFill>
                  <a:schemeClr val="tx1"/>
                </a:solidFill>
                <a:uFillTx/>
                <a:latin typeface="Times New Roman" panose="02020603050405020304" charset="0"/>
                <a:ea typeface="微软雅黑" panose="020B0503020204020204" charset="-122"/>
              </a:rPr>
              <a:t> = .38, 90% CI [0.30, 0.44]</a:t>
            </a:r>
            <a:endParaRPr lang="en-US" altLang="zh-CN" dirty="0">
              <a:solidFill>
                <a:schemeClr val="tx1"/>
              </a:solidFill>
              <a:uFillTx/>
              <a:latin typeface="Times New Roman" panose="02020603050405020304" charset="0"/>
              <a:ea typeface="微软雅黑" panose="020B0503020204020204" charset="-122"/>
            </a:endParaRPr>
          </a:p>
          <a:p>
            <a:pPr marL="285750" lvl="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charset="-122"/>
              </a:rPr>
              <a:t>对比分析结果：</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rtmax</a:t>
            </a:r>
            <a:r>
              <a:rPr lang="zh-CN" altLang="en-US" dirty="0">
                <a:solidFill>
                  <a:srgbClr val="FF0000"/>
                </a:solidFill>
                <a:uFillTx/>
                <a:latin typeface="Times New Roman" panose="02020603050405020304" charset="0"/>
                <a:ea typeface="微软雅黑" panose="020B0503020204020204" charset="-122"/>
              </a:rPr>
              <a:t>条件的</a:t>
            </a:r>
            <a:r>
              <a:rPr lang="en-US" altLang="zh-CN" dirty="0">
                <a:solidFill>
                  <a:srgbClr val="FF0000"/>
                </a:solidFill>
                <a:uFillTx/>
                <a:latin typeface="Times New Roman" panose="02020603050405020304" charset="0"/>
                <a:ea typeface="微软雅黑" panose="020B0503020204020204" charset="-122"/>
              </a:rPr>
              <a:t>RT</a:t>
            </a:r>
            <a:r>
              <a:rPr lang="zh-CN" altLang="en-US" dirty="0">
                <a:solidFill>
                  <a:srgbClr val="FF0000"/>
                </a:solidFill>
                <a:uFillTx/>
                <a:latin typeface="Times New Roman" panose="02020603050405020304" charset="0"/>
                <a:ea typeface="微软雅黑" panose="020B0503020204020204" charset="-122"/>
              </a:rPr>
              <a:t>显著短于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−4.63,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initmax</a:t>
            </a:r>
            <a:r>
              <a:rPr lang="zh-CN" altLang="en-US" dirty="0">
                <a:solidFill>
                  <a:srgbClr val="FF0000"/>
                </a:solidFill>
                <a:uFillTx/>
                <a:latin typeface="Times New Roman" panose="02020603050405020304" charset="0"/>
                <a:ea typeface="微软雅黑" panose="020B0503020204020204" charset="-122"/>
              </a:rPr>
              <a:t>条件的</a:t>
            </a:r>
            <a:r>
              <a:rPr lang="en-US" altLang="zh-CN" dirty="0">
                <a:solidFill>
                  <a:srgbClr val="FF0000"/>
                </a:solidFill>
                <a:uFillTx/>
                <a:latin typeface="Times New Roman" panose="02020603050405020304" charset="0"/>
                <a:ea typeface="微软雅黑" panose="020B0503020204020204" charset="-122"/>
              </a:rPr>
              <a:t>RT</a:t>
            </a:r>
            <a:r>
              <a:rPr lang="zh-CN" altLang="en-US" dirty="0">
                <a:solidFill>
                  <a:srgbClr val="FF0000"/>
                </a:solidFill>
                <a:uFillTx/>
                <a:latin typeface="Times New Roman" panose="02020603050405020304" charset="0"/>
                <a:ea typeface="微软雅黑" panose="020B0503020204020204" charset="-122"/>
              </a:rPr>
              <a:t>也显著短于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−5.14,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a:t>
            </a:r>
            <a:endParaRPr lang="en-US" altLang="zh-CN" dirty="0">
              <a:solidFill>
                <a:schemeClr val="tx1"/>
              </a:solidFill>
              <a:uFillTx/>
              <a:latin typeface="Times New Roman" panose="02020603050405020304" charset="0"/>
              <a:ea typeface="微软雅黑" panose="020B0503020204020204" charset="-122"/>
            </a:endParaRPr>
          </a:p>
          <a:p>
            <a:pPr marL="742950" lvl="1" indent="-285750">
              <a:lnSpc>
                <a:spcPct val="150000"/>
              </a:lnSpc>
              <a:buFont typeface="Arial" panose="020B0604020202020204" pitchFamily="34" charset="0"/>
              <a:buChar char="•"/>
            </a:pPr>
            <a:r>
              <a:rPr lang="en-US" altLang="zh-CN" dirty="0">
                <a:solidFill>
                  <a:srgbClr val="FF0000"/>
                </a:solidFill>
                <a:uFillTx/>
                <a:latin typeface="Times New Roman" panose="02020603050405020304" charset="0"/>
                <a:ea typeface="微软雅黑" panose="020B0503020204020204" charset="-122"/>
              </a:rPr>
              <a:t>dynamic</a:t>
            </a:r>
            <a:r>
              <a:rPr lang="zh-CN" altLang="en-US" dirty="0">
                <a:solidFill>
                  <a:srgbClr val="FF0000"/>
                </a:solidFill>
                <a:uFillTx/>
                <a:latin typeface="Times New Roman" panose="02020603050405020304" charset="0"/>
                <a:ea typeface="微软雅黑" panose="020B0503020204020204" charset="-122"/>
              </a:rPr>
              <a:t>条件的</a:t>
            </a:r>
            <a:r>
              <a:rPr lang="en-US" altLang="zh-CN" dirty="0">
                <a:solidFill>
                  <a:srgbClr val="FF0000"/>
                </a:solidFill>
                <a:uFillTx/>
                <a:latin typeface="Times New Roman" panose="02020603050405020304" charset="0"/>
                <a:ea typeface="微软雅黑" panose="020B0503020204020204" charset="-122"/>
              </a:rPr>
              <a:t>RT</a:t>
            </a:r>
            <a:r>
              <a:rPr lang="zh-CN" altLang="en-US" dirty="0">
                <a:solidFill>
                  <a:srgbClr val="FF0000"/>
                </a:solidFill>
                <a:uFillTx/>
                <a:latin typeface="Times New Roman" panose="02020603050405020304" charset="0"/>
                <a:ea typeface="微软雅黑" panose="020B0503020204020204" charset="-122"/>
              </a:rPr>
              <a:t>显著长于</a:t>
            </a:r>
            <a:r>
              <a:rPr lang="en-US" altLang="zh-CN" dirty="0">
                <a:solidFill>
                  <a:srgbClr val="FF0000"/>
                </a:solidFill>
                <a:uFillTx/>
                <a:latin typeface="Times New Roman" panose="02020603050405020304" charset="0"/>
                <a:ea typeface="微软雅黑" panose="020B0503020204020204" charset="-122"/>
              </a:rPr>
              <a:t>static</a:t>
            </a:r>
            <a:r>
              <a:rPr lang="zh-CN" altLang="en-US" dirty="0">
                <a:solidFill>
                  <a:srgbClr val="FF0000"/>
                </a:solidFill>
                <a:uFillTx/>
                <a:latin typeface="Times New Roman" panose="02020603050405020304" charset="0"/>
                <a:ea typeface="微软雅黑" panose="020B0503020204020204" charset="-122"/>
              </a:rPr>
              <a:t>条件</a:t>
            </a:r>
            <a:r>
              <a:rPr lang="zh-CN" altLang="en-US" dirty="0">
                <a:solidFill>
                  <a:schemeClr val="tx1"/>
                </a:solidFill>
                <a:uFillTx/>
                <a:latin typeface="Times New Roman" panose="02020603050405020304" charset="0"/>
                <a:ea typeface="微软雅黑" panose="020B0503020204020204" charset="-122"/>
              </a:rPr>
              <a:t>（</a:t>
            </a:r>
            <a:r>
              <a:rPr lang="en-US" altLang="zh-CN" i="1" dirty="0">
                <a:solidFill>
                  <a:schemeClr val="tx1"/>
                </a:solidFill>
                <a:uFillTx/>
                <a:latin typeface="Times New Roman" panose="02020603050405020304" charset="0"/>
                <a:ea typeface="微软雅黑" panose="020B0503020204020204" charset="-122"/>
              </a:rPr>
              <a:t>t</a:t>
            </a:r>
            <a:r>
              <a:rPr lang="en-US" altLang="zh-CN" dirty="0">
                <a:solidFill>
                  <a:schemeClr val="tx1"/>
                </a:solidFill>
                <a:uFillTx/>
                <a:latin typeface="Times New Roman" panose="02020603050405020304" charset="0"/>
                <a:ea typeface="微软雅黑" panose="020B0503020204020204" charset="-122"/>
              </a:rPr>
              <a:t>(241) = 5.47, </a:t>
            </a:r>
            <a:r>
              <a:rPr lang="en-US" altLang="zh-CN" i="1" dirty="0">
                <a:solidFill>
                  <a:schemeClr val="tx1"/>
                </a:solidFill>
                <a:uFillTx/>
                <a:latin typeface="Times New Roman" panose="02020603050405020304" charset="0"/>
                <a:ea typeface="微软雅黑" panose="020B0503020204020204" charset="-122"/>
              </a:rPr>
              <a:t>p</a:t>
            </a:r>
            <a:r>
              <a:rPr lang="en-US" altLang="zh-CN" dirty="0">
                <a:solidFill>
                  <a:schemeClr val="tx1"/>
                </a:solidFill>
                <a:uFillTx/>
                <a:latin typeface="Times New Roman" panose="02020603050405020304" charset="0"/>
                <a:ea typeface="微软雅黑" panose="020B0503020204020204" charset="-122"/>
              </a:rPr>
              <a:t>&lt; .001</a:t>
            </a:r>
            <a:r>
              <a:rPr lang="zh-CN" altLang="en-US" dirty="0">
                <a:solidFill>
                  <a:schemeClr val="tx1"/>
                </a:solidFill>
                <a:uFillTx/>
                <a:latin typeface="Times New Roman" panose="02020603050405020304" charset="0"/>
                <a:ea typeface="微软雅黑" panose="020B0503020204020204" charset="-122"/>
              </a:rPr>
              <a:t>）。</a:t>
            </a:r>
            <a:endParaRPr lang="zh-CN" altLang="en-US" dirty="0">
              <a:solidFill>
                <a:schemeClr val="tx1"/>
              </a:solidFill>
              <a:uFillTx/>
              <a:latin typeface="Times New Roman" panose="02020603050405020304" charset="0"/>
              <a:ea typeface="微软雅黑" panose="020B0503020204020204" charset="-122"/>
            </a:endParaRPr>
          </a:p>
        </p:txBody>
      </p:sp>
      <p:sp>
        <p:nvSpPr>
          <p:cNvPr id="13" name="文本框 12"/>
          <p:cNvSpPr txBox="1"/>
          <p:nvPr/>
        </p:nvSpPr>
        <p:spPr>
          <a:xfrm>
            <a:off x="226060" y="109855"/>
            <a:ext cx="3601720" cy="460375"/>
          </a:xfrm>
          <a:prstGeom prst="rect">
            <a:avLst/>
          </a:prstGeom>
          <a:noFill/>
        </p:spPr>
        <p:txBody>
          <a:bodyPr wrap="square" rtlCol="0">
            <a:spAutoFit/>
          </a:bodyPr>
          <a:lstStyle/>
          <a:p>
            <a:r>
              <a:rPr lang="zh-CN" altLang="en-US" sz="2400" b="1">
                <a:solidFill>
                  <a:schemeClr val="bg1"/>
                </a:solidFill>
              </a:rPr>
              <a:t>操作检验结果复现</a:t>
            </a:r>
            <a:endParaRPr lang="zh-CN" altLang="en-US" sz="2400" b="1">
              <a:solidFill>
                <a:schemeClr val="bg1"/>
              </a:solidFill>
            </a:endParaRPr>
          </a:p>
        </p:txBody>
      </p:sp>
      <p:sp>
        <p:nvSpPr>
          <p:cNvPr id="7" name="文本框 6"/>
          <p:cNvSpPr txBox="1"/>
          <p:nvPr/>
        </p:nvSpPr>
        <p:spPr>
          <a:xfrm>
            <a:off x="648970" y="1666240"/>
            <a:ext cx="2755900" cy="368300"/>
          </a:xfrm>
          <a:prstGeom prst="rect">
            <a:avLst/>
          </a:prstGeom>
          <a:noFill/>
        </p:spPr>
        <p:txBody>
          <a:bodyPr wrap="square" rtlCol="0">
            <a:spAutoFit/>
          </a:bodyPr>
          <a:p>
            <a:r>
              <a:rPr lang="zh-CN" altLang="en-US"/>
              <a:t>部分复现</a:t>
            </a:r>
            <a:r>
              <a:rPr lang="zh-CN" altLang="en-US"/>
              <a:t>结果</a:t>
            </a:r>
            <a:endParaRPr lang="zh-CN" altLang="en-US"/>
          </a:p>
        </p:txBody>
      </p:sp>
      <p:sp>
        <p:nvSpPr>
          <p:cNvPr id="8" name="文本框 7"/>
          <p:cNvSpPr txBox="1"/>
          <p:nvPr/>
        </p:nvSpPr>
        <p:spPr>
          <a:xfrm>
            <a:off x="713105" y="3558540"/>
            <a:ext cx="2755900" cy="368300"/>
          </a:xfrm>
          <a:prstGeom prst="rect">
            <a:avLst/>
          </a:prstGeom>
          <a:noFill/>
        </p:spPr>
        <p:txBody>
          <a:bodyPr wrap="square" rtlCol="0">
            <a:spAutoFit/>
          </a:bodyPr>
          <a:p>
            <a:r>
              <a:rPr lang="zh-CN" altLang="en-US"/>
              <a:t>部分原文</a:t>
            </a:r>
            <a:r>
              <a:rPr lang="zh-CN" altLang="en-US"/>
              <a:t>结果</a:t>
            </a:r>
            <a:endParaRPr lang="zh-CN" altLang="en-US"/>
          </a:p>
        </p:txBody>
      </p:sp>
      <p:pic>
        <p:nvPicPr>
          <p:cNvPr id="3" name="图片 2"/>
          <p:cNvPicPr>
            <a:picLocks noChangeAspect="1"/>
          </p:cNvPicPr>
          <p:nvPr/>
        </p:nvPicPr>
        <p:blipFill>
          <a:blip r:embed="rId8"/>
          <a:stretch>
            <a:fillRect/>
          </a:stretch>
        </p:blipFill>
        <p:spPr>
          <a:xfrm>
            <a:off x="760730" y="2109470"/>
            <a:ext cx="4500880" cy="1195705"/>
          </a:xfrm>
          <a:prstGeom prst="rect">
            <a:avLst/>
          </a:prstGeom>
        </p:spPr>
      </p:pic>
      <p:pic>
        <p:nvPicPr>
          <p:cNvPr id="4" name="图片 3"/>
          <p:cNvPicPr>
            <a:picLocks noChangeAspect="1"/>
          </p:cNvPicPr>
          <p:nvPr/>
        </p:nvPicPr>
        <p:blipFill>
          <a:blip r:embed="rId9"/>
          <a:stretch>
            <a:fillRect/>
          </a:stretch>
        </p:blipFill>
        <p:spPr>
          <a:xfrm>
            <a:off x="713105" y="4064000"/>
            <a:ext cx="3967480" cy="1424305"/>
          </a:xfrm>
          <a:prstGeom prst="rect">
            <a:avLst/>
          </a:prstGeom>
        </p:spPr>
      </p:pic>
    </p:spTree>
    <p:custDataLst>
      <p:tags r:id="rId10"/>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descr="校徽-绿"/>
          <p:cNvPicPr>
            <a:picLocks noChangeAspect="1"/>
          </p:cNvPicPr>
          <p:nvPr/>
        </p:nvPicPr>
        <p:blipFill>
          <a:blip r:embed="rId2"/>
          <a:stretch>
            <a:fillRect/>
          </a:stretch>
        </p:blipFill>
        <p:spPr>
          <a:xfrm>
            <a:off x="9657080" y="20320"/>
            <a:ext cx="640715" cy="906780"/>
          </a:xfrm>
          <a:prstGeom prst="rect">
            <a:avLst/>
          </a:prstGeom>
        </p:spPr>
      </p:pic>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2168525"/>
          </a:xfrm>
          <a:prstGeom prst="rect">
            <a:avLst/>
          </a:prstGeom>
          <a:noFill/>
        </p:spPr>
        <p:txBody>
          <a:bodyPr wrap="square" rtlCol="0">
            <a:spAutoFit/>
          </a:bodyPr>
          <a:lstStyle/>
          <a:p>
            <a:pPr indent="0" fontAlgn="auto">
              <a:lnSpc>
                <a:spcPct val="150000"/>
              </a:lnSpc>
            </a:pP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平均时间归一化轨迹</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endParaRPr>
          </a:p>
          <a:p>
            <a:pPr indent="0" fontAlgn="auto">
              <a:lnSpc>
                <a:spcPct val="150000"/>
              </a:lnSpc>
            </a:pPr>
            <a:r>
              <a:rPr lang="en-US" altLang="zh-CN">
                <a:solidFill>
                  <a:schemeClr val="tx1"/>
                </a:solidFill>
                <a:uFillTx/>
                <a:latin typeface="Times New Roman" panose="02020603050405020304" charset="0"/>
                <a:ea typeface="微软雅黑" panose="020B0503020204020204" charset="-122"/>
                <a:cs typeface="微软雅黑" panose="020B0503020204020204" charset="-122"/>
              </a:rPr>
              <a:t>1</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）在所有启动程序下，</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非典型</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样例的聚合轨迹相较于典型样例</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更大程度</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地向未被选择选项偏离。与</a:t>
            </a:r>
            <a:r>
              <a:rPr lang="en-US" altLang="zh-CN">
                <a:solidFill>
                  <a:schemeClr val="tx1"/>
                </a:solidFill>
                <a:uFillTx/>
                <a:latin typeface="Times New Roman" panose="02020603050405020304" charset="0"/>
                <a:ea typeface="微软雅黑" panose="020B0503020204020204" charset="-122"/>
                <a:cs typeface="微软雅黑" panose="020B0503020204020204" charset="-122"/>
              </a:rPr>
              <a:t>static</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和</a:t>
            </a:r>
            <a:r>
              <a:rPr lang="en-US" altLang="zh-CN">
                <a:solidFill>
                  <a:schemeClr val="tx1"/>
                </a:solidFill>
                <a:uFillTx/>
                <a:latin typeface="Times New Roman" panose="02020603050405020304" charset="0"/>
                <a:ea typeface="微软雅黑" panose="020B0503020204020204" charset="-122"/>
                <a:cs typeface="微软雅黑" panose="020B0503020204020204" charset="-122"/>
              </a:rPr>
              <a:t>rtmax</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条件相比，</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dynamic</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和</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initmax</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条件通常导致垂直向上运动的时间延长。</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endParaRPr>
          </a:p>
          <a:p>
            <a:pPr indent="0" fontAlgn="auto">
              <a:lnSpc>
                <a:spcPct val="150000"/>
              </a:lnSpc>
            </a:pP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此外，典型性效应在</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initmax</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条件下表现得尤为</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明显</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pic>
        <p:nvPicPr>
          <p:cNvPr id="14" name="图片 14" descr="229c66aca3c1eb8e90ca0888a88d4ea"/>
          <p:cNvPicPr>
            <a:picLocks noChangeAspect="1"/>
          </p:cNvPicPr>
          <p:nvPr/>
        </p:nvPicPr>
        <p:blipFill>
          <a:blip r:embed="rId3"/>
          <a:srcRect r="27596" b="47790"/>
          <a:stretch>
            <a:fillRect/>
          </a:stretch>
        </p:blipFill>
        <p:spPr>
          <a:xfrm>
            <a:off x="235585" y="2962275"/>
            <a:ext cx="4804410" cy="2379345"/>
          </a:xfrm>
          <a:prstGeom prst="rect">
            <a:avLst/>
          </a:prstGeom>
        </p:spPr>
      </p:pic>
      <p:pic>
        <p:nvPicPr>
          <p:cNvPr id="4" name="图片 9" descr="fd1c8bd5a9594a3fcaacc96151738bf"/>
          <p:cNvPicPr>
            <a:picLocks noChangeAspect="1"/>
          </p:cNvPicPr>
          <p:nvPr/>
        </p:nvPicPr>
        <p:blipFill>
          <a:blip r:embed="rId4"/>
          <a:srcRect l="909" r="51107" b="21682"/>
          <a:stretch>
            <a:fillRect/>
          </a:stretch>
        </p:blipFill>
        <p:spPr>
          <a:xfrm>
            <a:off x="6280150" y="3052445"/>
            <a:ext cx="5662295" cy="2123440"/>
          </a:xfrm>
          <a:prstGeom prst="rect">
            <a:avLst/>
          </a:prstGeom>
        </p:spPr>
      </p:pic>
      <p:sp>
        <p:nvSpPr>
          <p:cNvPr id="5" name="右箭头 9"/>
          <p:cNvSpPr/>
          <p:nvPr/>
        </p:nvSpPr>
        <p:spPr>
          <a:xfrm>
            <a:off x="5379640" y="3954469"/>
            <a:ext cx="561340" cy="318770"/>
          </a:xfrm>
          <a:prstGeom prst="rightArrow">
            <a:avLst/>
          </a:prstGeom>
          <a:solidFill>
            <a:srgbClr val="00B050"/>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8" name="图片 7" descr="校徽+南京师范大学(白)"/>
          <p:cNvPicPr>
            <a:picLocks noChangeAspect="1"/>
          </p:cNvPicPr>
          <p:nvPr>
            <p:custDataLst>
              <p:tags r:id="rId5"/>
            </p:custDataLst>
          </p:nvPr>
        </p:nvPicPr>
        <p:blipFill>
          <a:blip r:embed="rId6"/>
          <a:stretch>
            <a:fillRect/>
          </a:stretch>
        </p:blipFill>
        <p:spPr>
          <a:xfrm>
            <a:off x="9427845" y="-587375"/>
            <a:ext cx="2764155" cy="1955165"/>
          </a:xfrm>
          <a:prstGeom prst="rect">
            <a:avLst/>
          </a:prstGeom>
        </p:spPr>
      </p:pic>
      <p:sp>
        <p:nvSpPr>
          <p:cNvPr id="13" name="文本框 12"/>
          <p:cNvSpPr txBox="1"/>
          <p:nvPr/>
        </p:nvSpPr>
        <p:spPr>
          <a:xfrm>
            <a:off x="226060" y="109855"/>
            <a:ext cx="4297045" cy="460375"/>
          </a:xfrm>
          <a:prstGeom prst="rect">
            <a:avLst/>
          </a:prstGeom>
          <a:noFill/>
        </p:spPr>
        <p:txBody>
          <a:bodyPr wrap="square" rtlCol="0">
            <a:spAutoFit/>
          </a:bodyPr>
          <a:p>
            <a:pPr algn="l">
              <a:buClrTx/>
              <a:buSzTx/>
              <a:buFontTx/>
            </a:pPr>
            <a:r>
              <a:rPr lang="zh-CN" altLang="en-US" sz="2400" b="1">
                <a:solidFill>
                  <a:schemeClr val="bg1"/>
                </a:solidFill>
              </a:rPr>
              <a:t>聚合轨迹曲率的结果复现</a:t>
            </a:r>
            <a:endParaRPr lang="zh-CN" altLang="en-US" sz="2400" b="1">
              <a:solidFill>
                <a:schemeClr val="bg1"/>
              </a:solidFill>
            </a:endParaRPr>
          </a:p>
        </p:txBody>
      </p:sp>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922020"/>
          </a:xfrm>
          <a:prstGeom prst="rect">
            <a:avLst/>
          </a:prstGeom>
          <a:noFill/>
        </p:spPr>
        <p:txBody>
          <a:bodyPr wrap="square" rtlCol="0">
            <a:spAutoFit/>
          </a:bodyPr>
          <a:lstStyle/>
          <a:p>
            <a:pPr indent="0" fontAlgn="auto">
              <a:lnSpc>
                <a:spcPct val="150000"/>
              </a:lnSpc>
            </a:pPr>
            <a:r>
              <a:rPr lang="en-US" altLang="zh-CN">
                <a:solidFill>
                  <a:schemeClr val="tx1"/>
                </a:solidFill>
                <a:uFillTx/>
                <a:latin typeface="Times New Roman" panose="02020603050405020304" charset="0"/>
                <a:ea typeface="微软雅黑" panose="020B0503020204020204" charset="-122"/>
                <a:cs typeface="Times New Roman" panose="02020603050405020304" charset="0"/>
              </a:rPr>
              <a:t>MAD</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聚合比较</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endParaRPr>
          </a:p>
          <a:p>
            <a:pPr indent="0" fontAlgn="auto">
              <a:lnSpc>
                <a:spcPct val="150000"/>
              </a:lnSpc>
            </a:pPr>
            <a:r>
              <a:rPr lang="en-US" altLang="zh-CN">
                <a:solidFill>
                  <a:schemeClr val="tx1"/>
                </a:solidFill>
                <a:uFillTx/>
                <a:latin typeface="Times New Roman" panose="02020603050405020304" charset="0"/>
                <a:ea typeface="微软雅黑" panose="020B0503020204020204" charset="-122"/>
                <a:cs typeface="微软雅黑" panose="020B0503020204020204" charset="-122"/>
              </a:rPr>
              <a:t>2</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）描述性统计结果、配对样本</a:t>
            </a:r>
            <a:r>
              <a:rPr lang="en-US" altLang="zh-CN" i="1">
                <a:solidFill>
                  <a:schemeClr val="tx1"/>
                </a:solidFill>
                <a:uFillTx/>
                <a:latin typeface="Times New Roman" panose="02020603050405020304" charset="0"/>
                <a:ea typeface="微软雅黑" panose="020B0503020204020204" charset="-122"/>
                <a:cs typeface="Times New Roman" panose="02020603050405020304" charset="0"/>
              </a:rPr>
              <a:t>t</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检验结果，及</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不同组别和刺激类型的</a:t>
            </a:r>
            <a:r>
              <a:rPr lang="en-US" altLang="zh-CN">
                <a:solidFill>
                  <a:schemeClr val="tx1"/>
                </a:solidFill>
                <a:uFillTx/>
                <a:latin typeface="Times New Roman" panose="02020603050405020304" charset="0"/>
                <a:ea typeface="微软雅黑" panose="020B0503020204020204" charset="-122"/>
                <a:cs typeface="Times New Roman" panose="02020603050405020304" charset="0"/>
                <a:sym typeface="+mn-ea"/>
              </a:rPr>
              <a:t>MAD</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均值比较图：</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endParaRPr>
          </a:p>
        </p:txBody>
      </p:sp>
      <p:pic>
        <p:nvPicPr>
          <p:cNvPr id="14" name="图片 14" descr="229c66aca3c1eb8e90ca0888a88d4ea"/>
          <p:cNvPicPr>
            <a:picLocks noChangeAspect="1"/>
          </p:cNvPicPr>
          <p:nvPr/>
        </p:nvPicPr>
        <p:blipFill>
          <a:blip r:embed="rId1"/>
          <a:srcRect t="50684"/>
          <a:stretch>
            <a:fillRect/>
          </a:stretch>
        </p:blipFill>
        <p:spPr>
          <a:xfrm>
            <a:off x="0" y="2146935"/>
            <a:ext cx="6876415" cy="2329180"/>
          </a:xfrm>
          <a:prstGeom prst="rect">
            <a:avLst/>
          </a:prstGeom>
        </p:spPr>
      </p:pic>
      <p:pic>
        <p:nvPicPr>
          <p:cNvPr id="16" name="图片 16" descr="7fa6bb40c21001918e2237815d79a92"/>
          <p:cNvPicPr>
            <a:picLocks noChangeAspect="1"/>
          </p:cNvPicPr>
          <p:nvPr/>
        </p:nvPicPr>
        <p:blipFill>
          <a:blip r:embed="rId2"/>
          <a:srcRect b="23412"/>
          <a:stretch>
            <a:fillRect/>
          </a:stretch>
        </p:blipFill>
        <p:spPr>
          <a:xfrm>
            <a:off x="1621155" y="4951730"/>
            <a:ext cx="10473055" cy="1642110"/>
          </a:xfrm>
          <a:prstGeom prst="rect">
            <a:avLst/>
          </a:prstGeom>
        </p:spPr>
      </p:pic>
      <p:sp>
        <p:nvSpPr>
          <p:cNvPr id="5" name="下箭头 4"/>
          <p:cNvSpPr/>
          <p:nvPr/>
        </p:nvSpPr>
        <p:spPr>
          <a:xfrm>
            <a:off x="9311117" y="4281833"/>
            <a:ext cx="347562" cy="467993"/>
          </a:xfrm>
          <a:prstGeom prst="downArrow">
            <a:avLst/>
          </a:prstGeom>
          <a:solidFill>
            <a:srgbClr val="00B050"/>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4"/>
            </p:custDataLst>
          </p:nvPr>
        </p:nvPicPr>
        <p:blipFill>
          <a:blip r:embed="rId5"/>
          <a:stretch>
            <a:fillRect/>
          </a:stretch>
        </p:blipFill>
        <p:spPr>
          <a:xfrm>
            <a:off x="9427845" y="-587375"/>
            <a:ext cx="2764155" cy="1955165"/>
          </a:xfrm>
          <a:prstGeom prst="rect">
            <a:avLst/>
          </a:prstGeom>
        </p:spPr>
      </p:pic>
      <p:pic>
        <p:nvPicPr>
          <p:cNvPr id="4" name="图片 3" descr="de466596a0e0b73709ac3f10a78f928"/>
          <p:cNvPicPr>
            <a:picLocks noChangeAspect="1"/>
          </p:cNvPicPr>
          <p:nvPr/>
        </p:nvPicPr>
        <p:blipFill>
          <a:blip r:embed="rId6"/>
          <a:stretch>
            <a:fillRect/>
          </a:stretch>
        </p:blipFill>
        <p:spPr>
          <a:xfrm>
            <a:off x="6730365" y="1805940"/>
            <a:ext cx="5363845" cy="2274570"/>
          </a:xfrm>
          <a:prstGeom prst="rect">
            <a:avLst/>
          </a:prstGeom>
        </p:spPr>
      </p:pic>
      <p:sp>
        <p:nvSpPr>
          <p:cNvPr id="8" name="矩形 7"/>
          <p:cNvSpPr/>
          <p:nvPr/>
        </p:nvSpPr>
        <p:spPr>
          <a:xfrm>
            <a:off x="6876415" y="3218815"/>
            <a:ext cx="5161280" cy="4781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461010" y="452175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zh-CN" altLang="en-US" sz="1800">
                <a:latin typeface="微软雅黑" panose="020B0503020204020204" charset="-122"/>
                <a:ea typeface="微软雅黑" panose="020B0503020204020204" charset="-122"/>
                <a:cs typeface="微软雅黑" panose="020B0503020204020204" charset="-122"/>
              </a:rPr>
              <a:t>复现结果如下：</a:t>
            </a:r>
            <a:endParaRPr lang="zh-CN" altLang="en-US" sz="18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7379970" y="399470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zh-CN" altLang="en-US" sz="1800">
                <a:latin typeface="微软雅黑" panose="020B0503020204020204" charset="-122"/>
                <a:ea typeface="微软雅黑" panose="020B0503020204020204" charset="-122"/>
                <a:cs typeface="微软雅黑" panose="020B0503020204020204" charset="-122"/>
              </a:rPr>
              <a:t>原文结果如上：</a:t>
            </a:r>
            <a:endParaRPr lang="zh-CN" altLang="en-US" sz="18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rPr>
              <a:t>聚合轨迹曲率部分的结果复现</a:t>
            </a:r>
            <a:endParaRPr lang="zh-CN" altLang="en-US" sz="2400" b="1">
              <a:solidFill>
                <a:schemeClr val="bg1"/>
              </a:solidFill>
            </a:endParaRPr>
          </a:p>
        </p:txBody>
      </p:sp>
    </p:spTree>
    <p:custDataLst>
      <p:tags r:id="rId7"/>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922020"/>
          </a:xfrm>
          <a:prstGeom prst="rect">
            <a:avLst/>
          </a:prstGeom>
          <a:noFill/>
        </p:spPr>
        <p:txBody>
          <a:bodyPr wrap="square" rtlCol="0">
            <a:spAutoFit/>
          </a:bodyPr>
          <a:lstStyle/>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en-US" altLang="zh-CN">
                <a:solidFill>
                  <a:schemeClr val="tx1"/>
                </a:solidFill>
                <a:uFillTx/>
                <a:latin typeface="Times New Roman" panose="02020603050405020304" charset="0"/>
                <a:ea typeface="微软雅黑" panose="020B0503020204020204" charset="-122"/>
                <a:cs typeface="微软雅黑" panose="020B0503020204020204" charset="-122"/>
              </a:rPr>
              <a:t>2</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）描述性统计结果、配对样本</a:t>
            </a:r>
            <a:r>
              <a:rPr lang="en-US" altLang="zh-CN" i="1">
                <a:solidFill>
                  <a:schemeClr val="tx1"/>
                </a:solidFill>
                <a:uFillTx/>
                <a:latin typeface="Times New Roman" panose="02020603050405020304" charset="0"/>
                <a:ea typeface="微软雅黑" panose="020B0503020204020204" charset="-122"/>
                <a:cs typeface="Times New Roman" panose="02020603050405020304" charset="0"/>
              </a:rPr>
              <a:t>t</a:t>
            </a:r>
            <a:r>
              <a:rPr lang="zh-CN" altLang="en-US">
                <a:solidFill>
                  <a:schemeClr val="tx1"/>
                </a:solidFill>
                <a:uFillTx/>
                <a:latin typeface="Times New Roman" panose="02020603050405020304" charset="0"/>
                <a:ea typeface="微软雅黑" panose="020B0503020204020204" charset="-122"/>
                <a:cs typeface="微软雅黑" panose="020B0503020204020204" charset="-122"/>
              </a:rPr>
              <a:t>检验结果，及</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不同启动</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程序和刺激类型的</a:t>
            </a:r>
            <a:r>
              <a:rPr lang="en-US" altLang="zh-CN">
                <a:solidFill>
                  <a:schemeClr val="tx1"/>
                </a:solidFill>
                <a:uFillTx/>
                <a:latin typeface="Times New Roman" panose="02020603050405020304" charset="0"/>
                <a:ea typeface="微软雅黑" panose="020B0503020204020204" charset="-122"/>
                <a:cs typeface="Times New Roman" panose="02020603050405020304" charset="0"/>
                <a:sym typeface="+mn-ea"/>
              </a:rPr>
              <a:t>MAD</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均值比较图：</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endParaRPr>
          </a:p>
        </p:txBody>
      </p:sp>
      <p:sp>
        <p:nvSpPr>
          <p:cNvPr id="5" name="下箭头 4"/>
          <p:cNvSpPr/>
          <p:nvPr/>
        </p:nvSpPr>
        <p:spPr>
          <a:xfrm>
            <a:off x="9309847" y="3865908"/>
            <a:ext cx="347562" cy="467993"/>
          </a:xfrm>
          <a:prstGeom prst="downArrow">
            <a:avLst/>
          </a:prstGeom>
          <a:solidFill>
            <a:srgbClr val="00B050"/>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5" name="图片 15" descr="829a8ad0d47c59fe3a93ed2eb1d608a"/>
          <p:cNvPicPr>
            <a:picLocks noChangeAspect="1"/>
          </p:cNvPicPr>
          <p:nvPr/>
        </p:nvPicPr>
        <p:blipFill>
          <a:blip r:embed="rId1"/>
          <a:srcRect t="11603" b="66726"/>
          <a:stretch>
            <a:fillRect/>
          </a:stretch>
        </p:blipFill>
        <p:spPr>
          <a:xfrm>
            <a:off x="0" y="3179445"/>
            <a:ext cx="6587490" cy="1154430"/>
          </a:xfrm>
          <a:prstGeom prst="rect">
            <a:avLst/>
          </a:prstGeom>
        </p:spPr>
      </p:pic>
      <p:pic>
        <p:nvPicPr>
          <p:cNvPr id="6" name="图片 12" descr="09c1160cc0b224dde3ef36c2b0876a6"/>
          <p:cNvPicPr>
            <a:picLocks noChangeAspect="1"/>
          </p:cNvPicPr>
          <p:nvPr/>
        </p:nvPicPr>
        <p:blipFill>
          <a:blip r:embed="rId2"/>
          <a:srcRect t="23084" r="66526" b="24830"/>
          <a:stretch>
            <a:fillRect/>
          </a:stretch>
        </p:blipFill>
        <p:spPr>
          <a:xfrm>
            <a:off x="7560945" y="2125980"/>
            <a:ext cx="4544695" cy="3755390"/>
          </a:xfrm>
          <a:prstGeom prst="rect">
            <a:avLst/>
          </a:prstGeom>
        </p:spPr>
      </p:pic>
      <p:sp>
        <p:nvSpPr>
          <p:cNvPr id="4" name="右箭头 9"/>
          <p:cNvSpPr/>
          <p:nvPr/>
        </p:nvSpPr>
        <p:spPr>
          <a:xfrm>
            <a:off x="6793785" y="3865569"/>
            <a:ext cx="561340" cy="318770"/>
          </a:xfrm>
          <a:prstGeom prst="rightArrow">
            <a:avLst/>
          </a:prstGeom>
          <a:solidFill>
            <a:srgbClr val="00B050"/>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矩形 7"/>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4"/>
            </p:custDataLst>
          </p:nvPr>
        </p:nvPicPr>
        <p:blipFill>
          <a:blip r:embed="rId5"/>
          <a:stretch>
            <a:fillRect/>
          </a:stretch>
        </p:blipFill>
        <p:spPr>
          <a:xfrm>
            <a:off x="9427845" y="-587375"/>
            <a:ext cx="2764155" cy="1955165"/>
          </a:xfrm>
          <a:prstGeom prst="rect">
            <a:avLst/>
          </a:prstGeom>
        </p:spPr>
      </p:pic>
      <p:sp>
        <p:nvSpPr>
          <p:cNvPr id="13" name="文本框 12"/>
          <p:cNvSpPr txBox="1"/>
          <p:nvPr/>
        </p:nvSpPr>
        <p:spPr>
          <a:xfrm>
            <a:off x="226060" y="109855"/>
            <a:ext cx="4297045" cy="460375"/>
          </a:xfrm>
          <a:prstGeom prst="rect">
            <a:avLst/>
          </a:prstGeom>
          <a:noFill/>
        </p:spPr>
        <p:txBody>
          <a:bodyPr wrap="square" rtlCol="0">
            <a:spAutoFit/>
          </a:bodyPr>
          <a:p>
            <a:pPr algn="l">
              <a:buClrTx/>
              <a:buSzTx/>
              <a:buFontTx/>
            </a:pPr>
            <a:r>
              <a:rPr lang="zh-CN" altLang="en-US" sz="2400" b="1">
                <a:solidFill>
                  <a:schemeClr val="bg1"/>
                </a:solidFill>
              </a:rPr>
              <a:t>聚合轨迹曲率部分的结果复现</a:t>
            </a:r>
            <a:endParaRPr lang="zh-CN" altLang="en-US" sz="2400" b="1">
              <a:solidFill>
                <a:schemeClr val="bg1"/>
              </a:solidFill>
            </a:endParaRPr>
          </a:p>
        </p:txBody>
      </p:sp>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1337945"/>
          </a:xfrm>
          <a:prstGeom prst="rect">
            <a:avLst/>
          </a:prstGeom>
          <a:noFill/>
        </p:spPr>
        <p:txBody>
          <a:bodyPr wrap="square" rtlCol="0">
            <a:spAutoFit/>
          </a:bodyPr>
          <a:lstStyle/>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）重复测量</a:t>
            </a:r>
            <a:r>
              <a:rPr lang="zh-CN">
                <a:latin typeface="微软雅黑" panose="020B0503020204020204" charset="-122"/>
                <a:ea typeface="微软雅黑" panose="020B0503020204020204" charset="-122"/>
                <a:cs typeface="微软雅黑" panose="020B0503020204020204" charset="-122"/>
                <a:sym typeface="+mn-ea"/>
              </a:rPr>
              <a:t>方差分析</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pic>
        <p:nvPicPr>
          <p:cNvPr id="4" name="图片 15" descr="829a8ad0d47c59fe3a93ed2eb1d608a"/>
          <p:cNvPicPr>
            <a:picLocks noChangeAspect="1"/>
          </p:cNvPicPr>
          <p:nvPr/>
        </p:nvPicPr>
        <p:blipFill>
          <a:blip r:embed="rId1"/>
          <a:srcRect t="33274"/>
          <a:stretch>
            <a:fillRect/>
          </a:stretch>
        </p:blipFill>
        <p:spPr>
          <a:xfrm>
            <a:off x="461010" y="1830705"/>
            <a:ext cx="6301740" cy="3400425"/>
          </a:xfrm>
          <a:prstGeom prst="rect">
            <a:avLst/>
          </a:prstGeom>
        </p:spPr>
      </p:pic>
      <p:pic>
        <p:nvPicPr>
          <p:cNvPr id="17" name="图片 17" descr="f22ee24975613c78425ee45da4db2a5"/>
          <p:cNvPicPr>
            <a:picLocks noChangeAspect="1"/>
          </p:cNvPicPr>
          <p:nvPr/>
        </p:nvPicPr>
        <p:blipFill>
          <a:blip r:embed="rId2"/>
          <a:srcRect t="53677" r="40583"/>
          <a:stretch>
            <a:fillRect/>
          </a:stretch>
        </p:blipFill>
        <p:spPr>
          <a:xfrm>
            <a:off x="7394575" y="1830705"/>
            <a:ext cx="4462145" cy="1623695"/>
          </a:xfrm>
          <a:prstGeom prst="rect">
            <a:avLst/>
          </a:prstGeom>
        </p:spPr>
      </p:pic>
      <p:pic>
        <p:nvPicPr>
          <p:cNvPr id="8" name="图片 19" descr="09c1997cbd3374aa7320cfe5d275c87"/>
          <p:cNvPicPr>
            <a:picLocks noChangeAspect="1"/>
          </p:cNvPicPr>
          <p:nvPr/>
        </p:nvPicPr>
        <p:blipFill>
          <a:blip r:embed="rId3"/>
          <a:srcRect l="9782" t="65447" r="25900"/>
          <a:stretch>
            <a:fillRect/>
          </a:stretch>
        </p:blipFill>
        <p:spPr>
          <a:xfrm>
            <a:off x="7484745" y="4041140"/>
            <a:ext cx="4292600" cy="1549400"/>
          </a:xfrm>
          <a:prstGeom prst="rect">
            <a:avLst/>
          </a:prstGeom>
        </p:spPr>
      </p:pic>
      <p:sp>
        <p:nvSpPr>
          <p:cNvPr id="6" name="右箭头 9"/>
          <p:cNvSpPr/>
          <p:nvPr/>
        </p:nvSpPr>
        <p:spPr>
          <a:xfrm>
            <a:off x="6401435" y="3844290"/>
            <a:ext cx="756920" cy="318770"/>
          </a:xfrm>
          <a:prstGeom prst="rightArrow">
            <a:avLst/>
          </a:prstGeom>
          <a:solidFill>
            <a:srgbClr val="00B050"/>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07950" y="5380990"/>
            <a:ext cx="6743700" cy="1006475"/>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sz="1800">
                <a:latin typeface="微软雅黑" panose="020B0503020204020204" charset="-122"/>
                <a:ea typeface="微软雅黑" panose="020B0503020204020204" charset="-122"/>
                <a:cs typeface="微软雅黑" panose="020B0503020204020204" charset="-122"/>
              </a:rPr>
              <a:t>以每位参与者聚合的</a:t>
            </a:r>
            <a:r>
              <a:rPr lang="en-US" altLang="zh-CN" sz="1800">
                <a:latin typeface="Times New Roman" panose="02020603050405020304" charset="0"/>
                <a:ea typeface="微软雅黑" panose="020B0503020204020204" charset="-122"/>
                <a:cs typeface="Times New Roman" panose="02020603050405020304" charset="0"/>
              </a:rPr>
              <a:t>MAD</a:t>
            </a:r>
            <a:r>
              <a:rPr lang="en-US" altLang="zh-CN" sz="1800">
                <a:latin typeface="微软雅黑" panose="020B0503020204020204" charset="-122"/>
                <a:ea typeface="微软雅黑" panose="020B0503020204020204" charset="-122"/>
                <a:cs typeface="微软雅黑" panose="020B0503020204020204" charset="-122"/>
              </a:rPr>
              <a:t>值为因变量、典型性（非典型vs典型）</a:t>
            </a:r>
            <a:r>
              <a:rPr lang="zh-CN" altLang="en-US" sz="1800">
                <a:latin typeface="微软雅黑" panose="020B0503020204020204" charset="-122"/>
                <a:ea typeface="微软雅黑" panose="020B0503020204020204" charset="-122"/>
                <a:cs typeface="微软雅黑" panose="020B0503020204020204" charset="-122"/>
              </a:rPr>
              <a:t>为组内变量，</a:t>
            </a:r>
            <a:r>
              <a:rPr lang="en-US" altLang="zh-CN" sz="1800">
                <a:latin typeface="微软雅黑" panose="020B0503020204020204" charset="-122"/>
                <a:ea typeface="微软雅黑" panose="020B0503020204020204" charset="-122"/>
                <a:cs typeface="微软雅黑" panose="020B0503020204020204" charset="-122"/>
              </a:rPr>
              <a:t>启动程序（</a:t>
            </a:r>
            <a:r>
              <a:rPr lang="en-US" altLang="zh-CN" sz="1800">
                <a:latin typeface="Times New Roman" panose="02020603050405020304" charset="0"/>
                <a:ea typeface="微软雅黑" panose="020B0503020204020204" charset="-122"/>
                <a:cs typeface="Times New Roman" panose="02020603050405020304" charset="0"/>
              </a:rPr>
              <a:t>static vs rtmax vs initmax vs dynamic</a:t>
            </a:r>
            <a:r>
              <a:rPr lang="en-US" altLang="zh-CN" sz="1800">
                <a:latin typeface="微软雅黑" panose="020B0503020204020204" charset="-122"/>
                <a:ea typeface="微软雅黑" panose="020B0503020204020204" charset="-122"/>
                <a:cs typeface="微软雅黑" panose="020B0503020204020204" charset="-122"/>
              </a:rPr>
              <a:t>）</a:t>
            </a:r>
            <a:r>
              <a:rPr lang="zh-CN" altLang="en-US" sz="1800">
                <a:latin typeface="微软雅黑" panose="020B0503020204020204" charset="-122"/>
                <a:ea typeface="微软雅黑" panose="020B0503020204020204" charset="-122"/>
                <a:cs typeface="微软雅黑" panose="020B0503020204020204" charset="-122"/>
              </a:rPr>
              <a:t>为</a:t>
            </a:r>
            <a:r>
              <a:rPr lang="en-US" altLang="zh-CN">
                <a:latin typeface="微软雅黑" panose="020B0503020204020204" charset="-122"/>
                <a:ea typeface="微软雅黑" panose="020B0503020204020204" charset="-122"/>
                <a:cs typeface="微软雅黑" panose="020B0503020204020204" charset="-122"/>
                <a:sym typeface="+mn-ea"/>
              </a:rPr>
              <a:t>组间</a:t>
            </a:r>
            <a:r>
              <a:rPr lang="zh-CN" altLang="en-US">
                <a:latin typeface="微软雅黑" panose="020B0503020204020204" charset="-122"/>
                <a:ea typeface="微软雅黑" panose="020B0503020204020204" charset="-122"/>
                <a:cs typeface="微软雅黑" panose="020B0503020204020204" charset="-122"/>
                <a:sym typeface="+mn-ea"/>
              </a:rPr>
              <a:t>变量</a:t>
            </a:r>
            <a:r>
              <a:rPr lang="zh-CN" altLang="en-US" sz="1800">
                <a:latin typeface="微软雅黑" panose="020B0503020204020204" charset="-122"/>
                <a:ea typeface="微软雅黑" panose="020B0503020204020204" charset="-122"/>
                <a:cs typeface="微软雅黑" panose="020B0503020204020204" charset="-122"/>
              </a:rPr>
              <a:t>进行</a:t>
            </a:r>
            <a:r>
              <a:rPr lang="en-US" altLang="zh-CN" sz="1800">
                <a:latin typeface="微软雅黑" panose="020B0503020204020204" charset="-122"/>
                <a:ea typeface="微软雅黑" panose="020B0503020204020204" charset="-122"/>
                <a:cs typeface="微软雅黑" panose="020B0503020204020204" charset="-122"/>
              </a:rPr>
              <a:t>重复测量方差分析：</a:t>
            </a:r>
            <a:endParaRPr lang="en-US" altLang="zh-CN" sz="1800">
              <a:latin typeface="微软雅黑" panose="020B0503020204020204" charset="-122"/>
              <a:ea typeface="微软雅黑" panose="020B0503020204020204" charset="-122"/>
              <a:cs typeface="微软雅黑" panose="020B0503020204020204" charset="-122"/>
            </a:endParaRPr>
          </a:p>
          <a:p>
            <a:pPr algn="l"/>
            <a:endParaRPr lang="en-US" altLang="zh-CN" sz="1800">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4"/>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5"/>
            </p:custDataLst>
          </p:nvPr>
        </p:nvPicPr>
        <p:blipFill>
          <a:blip r:embed="rId6"/>
          <a:stretch>
            <a:fillRect/>
          </a:stretch>
        </p:blipFill>
        <p:spPr>
          <a:xfrm>
            <a:off x="9427845" y="-587375"/>
            <a:ext cx="2764155" cy="1955165"/>
          </a:xfrm>
          <a:prstGeom prst="rect">
            <a:avLst/>
          </a:prstGeom>
        </p:spPr>
      </p:pic>
      <p:sp>
        <p:nvSpPr>
          <p:cNvPr id="13" name="文本框 12"/>
          <p:cNvSpPr txBox="1"/>
          <p:nvPr/>
        </p:nvSpPr>
        <p:spPr>
          <a:xfrm>
            <a:off x="226060" y="109855"/>
            <a:ext cx="4297045" cy="460375"/>
          </a:xfrm>
          <a:prstGeom prst="rect">
            <a:avLst/>
          </a:prstGeom>
          <a:noFill/>
        </p:spPr>
        <p:txBody>
          <a:bodyPr wrap="square" rtlCol="0">
            <a:spAutoFit/>
          </a:bodyPr>
          <a:p>
            <a:pPr algn="l">
              <a:buClrTx/>
              <a:buSzTx/>
              <a:buFontTx/>
            </a:pPr>
            <a:r>
              <a:rPr lang="zh-CN" altLang="en-US" sz="2400" b="1">
                <a:solidFill>
                  <a:schemeClr val="bg1"/>
                </a:solidFill>
              </a:rPr>
              <a:t>聚合轨迹曲率部分的结果复现</a:t>
            </a:r>
            <a:endParaRPr lang="zh-CN" altLang="en-US" sz="2400" b="1">
              <a:solidFill>
                <a:schemeClr val="bg1"/>
              </a:solidFill>
            </a:endParaRPr>
          </a:p>
        </p:txBody>
      </p:sp>
    </p:spTree>
    <p:custDataLst>
      <p:tags r:id="rId7"/>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1337945"/>
          </a:xfrm>
          <a:prstGeom prst="rect">
            <a:avLst/>
          </a:prstGeom>
          <a:noFill/>
        </p:spPr>
        <p:txBody>
          <a:bodyPr wrap="square" rtlCol="0">
            <a:spAutoFit/>
          </a:bodyPr>
          <a:lstStyle/>
          <a:p>
            <a:pPr indent="0" fontAlgn="auto">
              <a:lnSpc>
                <a:spcPct val="150000"/>
              </a:lnSpc>
            </a:pPr>
            <a:endParaRPr lang="en-US" altLang="zh-CN">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）重复测量</a:t>
            </a:r>
            <a:r>
              <a:rPr lang="zh-CN">
                <a:latin typeface="微软雅黑" panose="020B0503020204020204" charset="-122"/>
                <a:ea typeface="微软雅黑" panose="020B0503020204020204" charset="-122"/>
                <a:cs typeface="微软雅黑" panose="020B0503020204020204" charset="-122"/>
                <a:sym typeface="+mn-ea"/>
              </a:rPr>
              <a:t>方差分析</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pic>
        <p:nvPicPr>
          <p:cNvPr id="17" name="图片 17" descr="f22ee24975613c78425ee45da4db2a5"/>
          <p:cNvPicPr>
            <a:picLocks noChangeAspect="1"/>
          </p:cNvPicPr>
          <p:nvPr/>
        </p:nvPicPr>
        <p:blipFill>
          <a:blip r:embed="rId1"/>
          <a:srcRect t="53677" r="40583"/>
          <a:stretch>
            <a:fillRect/>
          </a:stretch>
        </p:blipFill>
        <p:spPr>
          <a:xfrm>
            <a:off x="776605" y="1939290"/>
            <a:ext cx="4462145" cy="1623695"/>
          </a:xfrm>
          <a:prstGeom prst="rect">
            <a:avLst/>
          </a:prstGeom>
        </p:spPr>
      </p:pic>
      <p:pic>
        <p:nvPicPr>
          <p:cNvPr id="8" name="图片 19" descr="09c1997cbd3374aa7320cfe5d275c87"/>
          <p:cNvPicPr>
            <a:picLocks noChangeAspect="1"/>
          </p:cNvPicPr>
          <p:nvPr/>
        </p:nvPicPr>
        <p:blipFill>
          <a:blip r:embed="rId2"/>
          <a:srcRect l="9782" t="65447" r="25900"/>
          <a:stretch>
            <a:fillRect/>
          </a:stretch>
        </p:blipFill>
        <p:spPr>
          <a:xfrm>
            <a:off x="776605" y="3736975"/>
            <a:ext cx="4292600" cy="1549400"/>
          </a:xfrm>
          <a:prstGeom prst="rect">
            <a:avLst/>
          </a:prstGeom>
        </p:spPr>
      </p:pic>
      <p:sp>
        <p:nvSpPr>
          <p:cNvPr id="6" name="右箭头 9"/>
          <p:cNvSpPr/>
          <p:nvPr/>
        </p:nvSpPr>
        <p:spPr>
          <a:xfrm>
            <a:off x="6401435" y="3844290"/>
            <a:ext cx="756920" cy="318770"/>
          </a:xfrm>
          <a:prstGeom prst="leftRightArrow">
            <a:avLst/>
          </a:prstGeom>
          <a:solidFill>
            <a:srgbClr val="00B050"/>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776605" y="538099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r>
              <a:rPr lang="zh-CN" sz="1800">
                <a:latin typeface="微软雅黑" panose="020B0503020204020204" charset="-122"/>
                <a:ea typeface="微软雅黑" panose="020B0503020204020204" charset="-122"/>
                <a:cs typeface="微软雅黑" panose="020B0503020204020204" charset="-122"/>
              </a:rPr>
              <a:t>复现结果如上图：</a:t>
            </a:r>
            <a:endParaRPr lang="zh-CN" sz="1800">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4"/>
            </p:custDataLst>
          </p:nvPr>
        </p:nvPicPr>
        <p:blipFill>
          <a:blip r:embed="rId5"/>
          <a:stretch>
            <a:fillRect/>
          </a:stretch>
        </p:blipFill>
        <p:spPr>
          <a:xfrm>
            <a:off x="9427845" y="-587375"/>
            <a:ext cx="2764155" cy="1955165"/>
          </a:xfrm>
          <a:prstGeom prst="rect">
            <a:avLst/>
          </a:prstGeom>
        </p:spPr>
      </p:pic>
      <p:pic>
        <p:nvPicPr>
          <p:cNvPr id="2" name="图片 1" descr="988a312430226e3b24df23d005ce541"/>
          <p:cNvPicPr>
            <a:picLocks noChangeAspect="1"/>
          </p:cNvPicPr>
          <p:nvPr/>
        </p:nvPicPr>
        <p:blipFill>
          <a:blip r:embed="rId6"/>
          <a:stretch>
            <a:fillRect/>
          </a:stretch>
        </p:blipFill>
        <p:spPr>
          <a:xfrm>
            <a:off x="7920990" y="1068070"/>
            <a:ext cx="3215640" cy="4312920"/>
          </a:xfrm>
          <a:prstGeom prst="rect">
            <a:avLst/>
          </a:prstGeom>
        </p:spPr>
      </p:pic>
      <p:sp>
        <p:nvSpPr>
          <p:cNvPr id="3" name="文本框 2"/>
          <p:cNvSpPr txBox="1"/>
          <p:nvPr/>
        </p:nvSpPr>
        <p:spPr>
          <a:xfrm>
            <a:off x="8362950" y="538099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r>
              <a:rPr lang="zh-CN" sz="1800">
                <a:latin typeface="微软雅黑" panose="020B0503020204020204" charset="-122"/>
                <a:ea typeface="微软雅黑" panose="020B0503020204020204" charset="-122"/>
                <a:cs typeface="微软雅黑" panose="020B0503020204020204" charset="-122"/>
              </a:rPr>
              <a:t>原文表述如上：</a:t>
            </a:r>
            <a:endParaRPr lang="zh-CN" sz="1800">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聚合轨迹曲率</a:t>
            </a:r>
            <a:r>
              <a:rPr lang="zh-CN" altLang="en-US" sz="2400" b="1">
                <a:solidFill>
                  <a:schemeClr val="bg1"/>
                </a:solidFill>
              </a:rPr>
              <a:t>部分的结果复现</a:t>
            </a:r>
            <a:endParaRPr lang="zh-CN" altLang="en-US" sz="2400" b="1">
              <a:solidFill>
                <a:schemeClr val="bg1"/>
              </a:solidFill>
            </a:endParaRPr>
          </a:p>
        </p:txBody>
      </p:sp>
      <p:sp>
        <p:nvSpPr>
          <p:cNvPr id="4" name="矩形 3"/>
          <p:cNvSpPr/>
          <p:nvPr/>
        </p:nvSpPr>
        <p:spPr>
          <a:xfrm>
            <a:off x="7760970" y="3844290"/>
            <a:ext cx="3689985" cy="552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rPr>
              <a:t>Part.01</a:t>
            </a:r>
            <a:endParaRPr lang="en-US" altLang="zh-CN" sz="3600" b="1">
              <a:solidFill>
                <a:srgbClr val="00633D"/>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3884295" y="2550160"/>
            <a:ext cx="4404995" cy="1014730"/>
          </a:xfrm>
          <a:prstGeom prst="rect">
            <a:avLst/>
          </a:prstGeom>
          <a:noFill/>
        </p:spPr>
        <p:txBody>
          <a:bodyPr wrap="square" rtlCol="0">
            <a:spAutoFit/>
          </a:bodyPr>
          <a:lstStyle/>
          <a:p>
            <a:pPr algn="ctr"/>
            <a:r>
              <a:rPr lang="zh-CN" altLang="en-US" sz="6000" b="1">
                <a:solidFill>
                  <a:srgbClr val="FFFFFF"/>
                </a:solidFill>
                <a:latin typeface="+mj-ea"/>
                <a:ea typeface="+mj-ea"/>
              </a:rPr>
              <a:t>引言</a:t>
            </a:r>
            <a:endParaRPr lang="zh-CN" altLang="en-US" sz="6000" b="1">
              <a:solidFill>
                <a:srgbClr val="FFFFFF"/>
              </a:solidFill>
              <a:latin typeface="+mj-ea"/>
              <a:ea typeface="+mj-ea"/>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1337945"/>
          </a:xfrm>
          <a:prstGeom prst="rect">
            <a:avLst/>
          </a:prstGeom>
          <a:noFill/>
        </p:spPr>
        <p:txBody>
          <a:bodyPr wrap="square" rtlCol="0">
            <a:spAutoFit/>
          </a:bodyPr>
          <a:lstStyle/>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）重复测量</a:t>
            </a:r>
            <a:r>
              <a:rPr lang="zh-CN">
                <a:latin typeface="微软雅黑" panose="020B0503020204020204" charset="-122"/>
                <a:ea typeface="微软雅黑" panose="020B0503020204020204" charset="-122"/>
                <a:cs typeface="微软雅黑" panose="020B0503020204020204" charset="-122"/>
                <a:sym typeface="+mn-ea"/>
              </a:rPr>
              <a:t>方差分析</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pic>
        <p:nvPicPr>
          <p:cNvPr id="17" name="图片 17" descr="f22ee24975613c78425ee45da4db2a5"/>
          <p:cNvPicPr>
            <a:picLocks noChangeAspect="1"/>
          </p:cNvPicPr>
          <p:nvPr/>
        </p:nvPicPr>
        <p:blipFill>
          <a:blip r:embed="rId1"/>
          <a:srcRect t="53677" r="40583"/>
          <a:stretch>
            <a:fillRect/>
          </a:stretch>
        </p:blipFill>
        <p:spPr>
          <a:xfrm>
            <a:off x="367030" y="2065020"/>
            <a:ext cx="4814570" cy="1751965"/>
          </a:xfrm>
          <a:prstGeom prst="rect">
            <a:avLst/>
          </a:prstGeom>
        </p:spPr>
      </p:pic>
      <p:pic>
        <p:nvPicPr>
          <p:cNvPr id="8" name="图片 19" descr="09c1997cbd3374aa7320cfe5d275c87"/>
          <p:cNvPicPr>
            <a:picLocks noChangeAspect="1"/>
          </p:cNvPicPr>
          <p:nvPr/>
        </p:nvPicPr>
        <p:blipFill>
          <a:blip r:embed="rId2"/>
          <a:srcRect l="9782" t="65447" r="25900"/>
          <a:stretch>
            <a:fillRect/>
          </a:stretch>
        </p:blipFill>
        <p:spPr>
          <a:xfrm>
            <a:off x="6390640" y="1171575"/>
            <a:ext cx="4869180" cy="1757680"/>
          </a:xfrm>
          <a:prstGeom prst="rect">
            <a:avLst/>
          </a:prstGeom>
        </p:spPr>
      </p:pic>
      <p:sp>
        <p:nvSpPr>
          <p:cNvPr id="13" name="文本框 12"/>
          <p:cNvSpPr txBox="1"/>
          <p:nvPr/>
        </p:nvSpPr>
        <p:spPr>
          <a:xfrm>
            <a:off x="236220" y="3940810"/>
            <a:ext cx="5288915" cy="2384425"/>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微软雅黑" panose="020B0503020204020204" charset="-122"/>
                <a:ea typeface="微软雅黑" panose="020B0503020204020204" charset="-122"/>
                <a:cs typeface="微软雅黑" panose="020B0503020204020204" charset="-122"/>
                <a:sym typeface="+mn-ea"/>
              </a:rPr>
              <a:t>①刺激类型的主效应</a:t>
            </a:r>
            <a:r>
              <a:rPr lang="zh-CN" altLang="en-US">
                <a:latin typeface="微软雅黑" panose="020B0503020204020204" charset="-122"/>
                <a:ea typeface="微软雅黑" panose="020B0503020204020204" charset="-122"/>
                <a:cs typeface="微软雅黑" panose="020B0503020204020204" charset="-122"/>
                <a:sym typeface="+mn-ea"/>
              </a:rPr>
              <a:t>在四种实验条件下均</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显著</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i="1">
                <a:latin typeface="Times New Roman" panose="02020603050405020304" charset="0"/>
                <a:ea typeface="微软雅黑" panose="020B0503020204020204" charset="-122"/>
                <a:cs typeface="Times New Roman" panose="02020603050405020304" charset="0"/>
                <a:sym typeface="+mn-ea"/>
              </a:rPr>
              <a:t>F</a:t>
            </a:r>
            <a:r>
              <a:rPr lang="en-US" altLang="zh-CN">
                <a:latin typeface="Times New Roman" panose="02020603050405020304" charset="0"/>
                <a:ea typeface="微软雅黑" panose="020B0503020204020204" charset="-122"/>
                <a:cs typeface="Times New Roman" panose="02020603050405020304" charset="0"/>
                <a:sym typeface="+mn-ea"/>
              </a:rPr>
              <a:t>(1, 241) = 97.72, </a:t>
            </a:r>
            <a:r>
              <a:rPr lang="en-US" altLang="zh-CN" i="1">
                <a:latin typeface="Times New Roman" panose="02020603050405020304" charset="0"/>
                <a:ea typeface="微软雅黑" panose="020B0503020204020204" charset="-122"/>
                <a:cs typeface="Times New Roman" panose="02020603050405020304" charset="0"/>
                <a:sym typeface="+mn-ea"/>
              </a:rPr>
              <a:t>p</a:t>
            </a:r>
            <a:r>
              <a:rPr lang="en-US" altLang="zh-CN">
                <a:latin typeface="Times New Roman" panose="02020603050405020304" charset="0"/>
                <a:ea typeface="微软雅黑" panose="020B0503020204020204" charset="-122"/>
                <a:cs typeface="Times New Roman" panose="02020603050405020304" charset="0"/>
                <a:sym typeface="+mn-ea"/>
              </a:rPr>
              <a:t> &lt; .001, </a:t>
            </a:r>
            <a:r>
              <a:rPr lang="en-US" altLang="zh-CN" i="1">
                <a:latin typeface="Times New Roman" panose="02020603050405020304" charset="0"/>
                <a:ea typeface="微软雅黑" panose="020B0503020204020204" charset="-122"/>
                <a:cs typeface="Times New Roman" panose="02020603050405020304" charset="0"/>
                <a:sym typeface="+mn-ea"/>
              </a:rPr>
              <a:t>η</a:t>
            </a:r>
            <a:r>
              <a:rPr lang="en-US" altLang="zh-CN" baseline="-25000">
                <a:latin typeface="Times New Roman" panose="02020603050405020304" charset="0"/>
                <a:ea typeface="微软雅黑" panose="020B0503020204020204" charset="-122"/>
                <a:cs typeface="Times New Roman" panose="02020603050405020304" charset="0"/>
                <a:sym typeface="+mn-ea"/>
              </a:rPr>
              <a:t>p</a:t>
            </a:r>
            <a:r>
              <a:rPr lang="en-US" altLang="zh-CN" baseline="30000">
                <a:latin typeface="Times New Roman" panose="02020603050405020304" charset="0"/>
                <a:ea typeface="微软雅黑" panose="020B0503020204020204" charset="-122"/>
                <a:cs typeface="Times New Roman" panose="02020603050405020304" charset="0"/>
                <a:sym typeface="+mn-ea"/>
              </a:rPr>
              <a:t>2</a:t>
            </a:r>
            <a:r>
              <a:rPr lang="en-US" altLang="zh-CN">
                <a:latin typeface="Times New Roman" panose="02020603050405020304" charset="0"/>
                <a:ea typeface="微软雅黑" panose="020B0503020204020204" charset="-122"/>
                <a:cs typeface="Times New Roman" panose="02020603050405020304" charset="0"/>
                <a:sym typeface="+mn-ea"/>
              </a:rPr>
              <a:t> = .29, 90% CI [0.21, 0.36]</a:t>
            </a:r>
            <a:r>
              <a:rPr lang="zh-CN" altLang="en-US">
                <a:latin typeface="Times New Roman" panose="02020603050405020304" charset="0"/>
                <a:ea typeface="微软雅黑" panose="020B0503020204020204" charset="-122"/>
                <a:cs typeface="Times New Roman" panose="02020603050405020304" charset="0"/>
                <a:sym typeface="+mn-ea"/>
              </a:rPr>
              <a:t>，非典型性的</a:t>
            </a:r>
            <a:r>
              <a:rPr lang="en-US" altLang="zh-CN">
                <a:latin typeface="Times New Roman" panose="02020603050405020304" charset="0"/>
                <a:ea typeface="微软雅黑" panose="020B0503020204020204" charset="-122"/>
                <a:cs typeface="Times New Roman" panose="02020603050405020304" charset="0"/>
                <a:sym typeface="+mn-ea"/>
              </a:rPr>
              <a:t>MAD</a:t>
            </a:r>
            <a:r>
              <a:rPr lang="zh-CN" altLang="en-US">
                <a:latin typeface="Times New Roman" panose="02020603050405020304" charset="0"/>
                <a:ea typeface="微软雅黑" panose="020B0503020204020204" charset="-122"/>
                <a:cs typeface="Times New Roman" panose="02020603050405020304" charset="0"/>
                <a:sym typeface="+mn-ea"/>
              </a:rPr>
              <a:t>高于典型性的。详见描述性统计部分结果。</a:t>
            </a:r>
            <a:endParaRPr lang="en-US" altLang="zh-CN">
              <a:latin typeface="Times New Roman" panose="02020603050405020304" charset="0"/>
              <a:ea typeface="微软雅黑" panose="020B0503020204020204" charset="-122"/>
              <a:cs typeface="Times New Roman" panose="02020603050405020304" charset="0"/>
              <a:sym typeface="+mn-ea"/>
            </a:endParaRPr>
          </a:p>
          <a:p>
            <a:pPr algn="l">
              <a:buClrTx/>
              <a:buSzTx/>
              <a:buNone/>
            </a:pPr>
            <a:r>
              <a:rPr lang="en-US" altLang="zh-CN">
                <a:latin typeface="微软雅黑" panose="020B0503020204020204" charset="-122"/>
                <a:ea typeface="微软雅黑" panose="020B0503020204020204" charset="-122"/>
                <a:cs typeface="微软雅黑" panose="020B0503020204020204" charset="-122"/>
                <a:sym typeface="+mn-ea"/>
              </a:rPr>
              <a:t>②</a:t>
            </a:r>
            <a:r>
              <a:rPr lang="zh-CN" altLang="en-US">
                <a:latin typeface="微软雅黑" panose="020B0503020204020204" charset="-122"/>
                <a:ea typeface="微软雅黑" panose="020B0503020204020204" charset="-122"/>
                <a:cs typeface="微软雅黑" panose="020B0503020204020204" charset="-122"/>
                <a:sym typeface="+mn-ea"/>
              </a:rPr>
              <a:t>启动</a:t>
            </a:r>
            <a:r>
              <a:rPr lang="en-US" altLang="zh-CN">
                <a:latin typeface="微软雅黑" panose="020B0503020204020204" charset="-122"/>
                <a:ea typeface="微软雅黑" panose="020B0503020204020204" charset="-122"/>
                <a:cs typeface="微软雅黑" panose="020B0503020204020204" charset="-122"/>
                <a:sym typeface="+mn-ea"/>
              </a:rPr>
              <a:t>程序的主效应</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显著</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i="1">
                <a:latin typeface="Times New Roman" panose="02020603050405020304" charset="0"/>
                <a:ea typeface="微软雅黑" panose="020B0503020204020204" charset="-122"/>
                <a:cs typeface="Times New Roman" panose="02020603050405020304" charset="0"/>
                <a:sym typeface="+mn-ea"/>
              </a:rPr>
              <a:t>F</a:t>
            </a:r>
            <a:r>
              <a:rPr lang="en-US" altLang="zh-CN">
                <a:latin typeface="Times New Roman" panose="02020603050405020304" charset="0"/>
                <a:ea typeface="微软雅黑" panose="020B0503020204020204" charset="-122"/>
                <a:cs typeface="Times New Roman" panose="02020603050405020304" charset="0"/>
                <a:sym typeface="+mn-ea"/>
              </a:rPr>
              <a:t>(3, 241) </a:t>
            </a:r>
            <a:r>
              <a:rPr lang="en-US" altLang="zh-CN" i="1">
                <a:latin typeface="Times New Roman" panose="02020603050405020304" charset="0"/>
                <a:ea typeface="微软雅黑" panose="020B0503020204020204" charset="-122"/>
                <a:cs typeface="Times New Roman" panose="02020603050405020304" charset="0"/>
                <a:sym typeface="+mn-ea"/>
              </a:rPr>
              <a:t>= </a:t>
            </a:r>
            <a:r>
              <a:rPr lang="en-US" altLang="zh-CN">
                <a:latin typeface="Times New Roman" panose="02020603050405020304" charset="0"/>
                <a:ea typeface="微软雅黑" panose="020B0503020204020204" charset="-122"/>
                <a:cs typeface="Times New Roman" panose="02020603050405020304" charset="0"/>
                <a:sym typeface="+mn-ea"/>
              </a:rPr>
              <a:t>18.67, </a:t>
            </a:r>
            <a:r>
              <a:rPr lang="en-US" altLang="zh-CN" i="1">
                <a:latin typeface="Times New Roman" panose="02020603050405020304" charset="0"/>
                <a:ea typeface="微软雅黑" panose="020B0503020204020204" charset="-122"/>
                <a:cs typeface="Times New Roman" panose="02020603050405020304" charset="0"/>
                <a:sym typeface="+mn-ea"/>
              </a:rPr>
              <a:t>p </a:t>
            </a:r>
            <a:r>
              <a:rPr lang="en-US" altLang="zh-CN">
                <a:latin typeface="Times New Roman" panose="02020603050405020304" charset="0"/>
                <a:ea typeface="微软雅黑" panose="020B0503020204020204" charset="-122"/>
                <a:cs typeface="Times New Roman" panose="02020603050405020304" charset="0"/>
                <a:sym typeface="+mn-ea"/>
              </a:rPr>
              <a:t>&lt; .001,</a:t>
            </a:r>
            <a:r>
              <a:rPr lang="en-US" altLang="zh-CN" i="1">
                <a:latin typeface="Times New Roman" panose="02020603050405020304" charset="0"/>
                <a:ea typeface="微软雅黑" panose="020B0503020204020204" charset="-122"/>
                <a:cs typeface="Times New Roman" panose="02020603050405020304" charset="0"/>
                <a:sym typeface="+mn-ea"/>
              </a:rPr>
              <a:t> η</a:t>
            </a:r>
            <a:r>
              <a:rPr lang="en-US" altLang="zh-CN" baseline="-25000">
                <a:latin typeface="Times New Roman" panose="02020603050405020304" charset="0"/>
                <a:ea typeface="微软雅黑" panose="020B0503020204020204" charset="-122"/>
                <a:cs typeface="Times New Roman" panose="02020603050405020304" charset="0"/>
                <a:sym typeface="+mn-ea"/>
              </a:rPr>
              <a:t>p</a:t>
            </a:r>
            <a:r>
              <a:rPr lang="en-US" altLang="zh-CN" i="1" baseline="30000">
                <a:latin typeface="Times New Roman" panose="02020603050405020304" charset="0"/>
                <a:ea typeface="微软雅黑" panose="020B0503020204020204" charset="-122"/>
                <a:cs typeface="Times New Roman" panose="02020603050405020304" charset="0"/>
                <a:sym typeface="+mn-ea"/>
              </a:rPr>
              <a:t>2</a:t>
            </a:r>
            <a:r>
              <a:rPr lang="en-US" altLang="zh-CN" i="1">
                <a:latin typeface="Times New Roman" panose="02020603050405020304" charset="0"/>
                <a:ea typeface="微软雅黑" panose="020B0503020204020204" charset="-122"/>
                <a:cs typeface="Times New Roman" panose="02020603050405020304" charset="0"/>
                <a:sym typeface="+mn-ea"/>
              </a:rPr>
              <a:t> = </a:t>
            </a:r>
            <a:r>
              <a:rPr lang="en-US" altLang="zh-CN">
                <a:latin typeface="Times New Roman" panose="02020603050405020304" charset="0"/>
                <a:ea typeface="微软雅黑" panose="020B0503020204020204" charset="-122"/>
                <a:cs typeface="Times New Roman" panose="02020603050405020304" charset="0"/>
                <a:sym typeface="+mn-ea"/>
              </a:rPr>
              <a:t>.19,90% CI [0.11, 0.25]</a:t>
            </a:r>
            <a:r>
              <a:rPr lang="zh-CN">
                <a:latin typeface="Times New Roman" panose="02020603050405020304" charset="0"/>
                <a:ea typeface="微软雅黑" panose="020B0503020204020204" charset="-122"/>
                <a:cs typeface="Times New Roman" panose="02020603050405020304" charset="0"/>
                <a:sym typeface="+mn-ea"/>
              </a:rPr>
              <a:t>。</a:t>
            </a:r>
            <a:endParaRPr lang="zh-CN">
              <a:latin typeface="Times New Roman" panose="02020603050405020304" charset="0"/>
              <a:ea typeface="微软雅黑" panose="020B0503020204020204" charset="-122"/>
              <a:cs typeface="Times New Roman" panose="02020603050405020304" charset="0"/>
              <a:sym typeface="+mn-ea"/>
            </a:endParaRPr>
          </a:p>
          <a:p>
            <a:pPr algn="l">
              <a:buClrTx/>
              <a:buSzTx/>
              <a:buNone/>
            </a:pPr>
            <a:r>
              <a:rPr lang="en-US" altLang="zh-CN">
                <a:latin typeface="微软雅黑" panose="020B0503020204020204" charset="-122"/>
                <a:ea typeface="微软雅黑" panose="020B0503020204020204" charset="-122"/>
                <a:cs typeface="微软雅黑" panose="020B0503020204020204" charset="-122"/>
                <a:sym typeface="+mn-ea"/>
              </a:rPr>
              <a:t>③</a:t>
            </a:r>
            <a:r>
              <a:rPr lang="zh-CN" altLang="en-US">
                <a:latin typeface="微软雅黑" panose="020B0503020204020204" charset="-122"/>
                <a:ea typeface="微软雅黑" panose="020B0503020204020204" charset="-122"/>
                <a:cs typeface="微软雅黑" panose="020B0503020204020204" charset="-122"/>
                <a:sym typeface="+mn-ea"/>
              </a:rPr>
              <a:t>刺激类型</a:t>
            </a:r>
            <a:r>
              <a:rPr lang="zh-CN" altLang="en-US">
                <a:latin typeface="微软雅黑" panose="020B0503020204020204" charset="-122"/>
                <a:ea typeface="微软雅黑" panose="020B0503020204020204" charset="-122"/>
                <a:cs typeface="微软雅黑" panose="020B0503020204020204" charset="-122"/>
                <a:sym typeface="+mn-ea"/>
              </a:rPr>
              <a:t>与启动</a:t>
            </a:r>
            <a:r>
              <a:rPr lang="en-US" altLang="zh-CN">
                <a:latin typeface="微软雅黑" panose="020B0503020204020204" charset="-122"/>
                <a:ea typeface="微软雅黑" panose="020B0503020204020204" charset="-122"/>
                <a:cs typeface="微软雅黑" panose="020B0503020204020204" charset="-122"/>
                <a:sym typeface="+mn-ea"/>
              </a:rPr>
              <a:t>程序的</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交互效应显著</a:t>
            </a:r>
            <a:r>
              <a:rPr lang="en-US" altLang="zh-CN">
                <a:latin typeface="Times New Roman" panose="02020603050405020304" charset="0"/>
                <a:ea typeface="微软雅黑" panose="020B0503020204020204" charset="-122"/>
                <a:cs typeface="Times New Roman" panose="02020603050405020304" charset="0"/>
              </a:rPr>
              <a:t>, </a:t>
            </a:r>
            <a:r>
              <a:rPr lang="en-US" altLang="zh-CN" i="1">
                <a:latin typeface="Times New Roman" panose="02020603050405020304" charset="0"/>
                <a:ea typeface="微软雅黑" panose="020B0503020204020204" charset="-122"/>
                <a:cs typeface="Times New Roman" panose="02020603050405020304" charset="0"/>
              </a:rPr>
              <a:t>F</a:t>
            </a:r>
            <a:r>
              <a:rPr lang="en-US" altLang="zh-CN">
                <a:latin typeface="Times New Roman" panose="02020603050405020304" charset="0"/>
                <a:ea typeface="微软雅黑" panose="020B0503020204020204" charset="-122"/>
                <a:cs typeface="Times New Roman" panose="02020603050405020304" charset="0"/>
              </a:rPr>
              <a:t>(3, 241) = 4.12, </a:t>
            </a:r>
            <a:r>
              <a:rPr lang="en-US" altLang="zh-CN" i="1">
                <a:latin typeface="Times New Roman" panose="02020603050405020304" charset="0"/>
                <a:ea typeface="微软雅黑" panose="020B0503020204020204" charset="-122"/>
                <a:cs typeface="Times New Roman" panose="02020603050405020304" charset="0"/>
              </a:rPr>
              <a:t>p</a:t>
            </a:r>
            <a:r>
              <a:rPr lang="en-US" altLang="zh-CN">
                <a:latin typeface="Times New Roman" panose="02020603050405020304" charset="0"/>
                <a:ea typeface="微软雅黑" panose="020B0503020204020204" charset="-122"/>
                <a:cs typeface="Times New Roman" panose="02020603050405020304" charset="0"/>
              </a:rPr>
              <a:t> = .007, </a:t>
            </a:r>
            <a:r>
              <a:rPr lang="en-US" altLang="zh-CN" i="1">
                <a:latin typeface="Times New Roman" panose="02020603050405020304" charset="0"/>
                <a:ea typeface="微软雅黑" panose="020B0503020204020204" charset="-122"/>
                <a:cs typeface="Times New Roman" panose="02020603050405020304" charset="0"/>
              </a:rPr>
              <a:t>η</a:t>
            </a:r>
            <a:r>
              <a:rPr lang="en-US" altLang="zh-CN" baseline="-25000">
                <a:latin typeface="Times New Roman" panose="02020603050405020304" charset="0"/>
                <a:ea typeface="微软雅黑" panose="020B0503020204020204" charset="-122"/>
                <a:cs typeface="Times New Roman" panose="02020603050405020304" charset="0"/>
              </a:rPr>
              <a:t>p</a:t>
            </a:r>
            <a:r>
              <a:rPr lang="en-US" altLang="zh-CN" baseline="30000">
                <a:latin typeface="Times New Roman" panose="02020603050405020304" charset="0"/>
                <a:ea typeface="微软雅黑" panose="020B0503020204020204" charset="-122"/>
                <a:cs typeface="Times New Roman" panose="02020603050405020304" charset="0"/>
              </a:rPr>
              <a:t>2</a:t>
            </a:r>
            <a:r>
              <a:rPr lang="en-US" altLang="zh-CN">
                <a:latin typeface="Times New Roman" panose="02020603050405020304" charset="0"/>
                <a:ea typeface="微软雅黑" panose="020B0503020204020204" charset="-122"/>
                <a:cs typeface="Times New Roman" panose="02020603050405020304" charset="0"/>
              </a:rPr>
              <a:t> =.05, 90% CI [0.01, 0.09]</a:t>
            </a:r>
            <a:r>
              <a:rPr lang="zh-CN" altLang="en-US">
                <a:latin typeface="Times New Roman" panose="02020603050405020304" charset="0"/>
                <a:ea typeface="微软雅黑" panose="020B0503020204020204" charset="-122"/>
                <a:cs typeface="Times New Roman" panose="02020603050405020304" charset="0"/>
              </a:rPr>
              <a:t>。</a:t>
            </a:r>
            <a:endParaRPr lang="en-US" altLang="zh-CN">
              <a:latin typeface="Times New Roman" panose="02020603050405020304" charset="0"/>
              <a:ea typeface="微软雅黑" panose="020B0503020204020204" charset="-122"/>
              <a:cs typeface="Times New Roman" panose="02020603050405020304" charset="0"/>
            </a:endParaRPr>
          </a:p>
          <a:p>
            <a:pPr algn="l"/>
            <a:endParaRPr lang="zh-CN" altLang="en-US" sz="1800">
              <a:latin typeface="Times New Roman" panose="02020603050405020304" charset="0"/>
              <a:ea typeface="微软雅黑" panose="020B0503020204020204" charset="-122"/>
              <a:cs typeface="Times New Roman" panose="02020603050405020304" charset="0"/>
            </a:endParaRPr>
          </a:p>
        </p:txBody>
      </p:sp>
      <p:sp>
        <p:nvSpPr>
          <p:cNvPr id="14" name="文本框 13"/>
          <p:cNvSpPr txBox="1"/>
          <p:nvPr/>
        </p:nvSpPr>
        <p:spPr>
          <a:xfrm>
            <a:off x="6391275" y="3088005"/>
            <a:ext cx="4954270" cy="362331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针对启动程序主效应进行进一步的</a:t>
            </a:r>
            <a:r>
              <a:rPr lang="zh-CN" altLang="en-US">
                <a:solidFill>
                  <a:srgbClr val="FF0000"/>
                </a:solidFill>
                <a:latin typeface="微软雅黑" panose="020B0503020204020204" charset="-122"/>
                <a:ea typeface="微软雅黑" panose="020B0503020204020204" charset="-122"/>
                <a:cs typeface="微软雅黑" panose="020B0503020204020204" charset="-122"/>
              </a:rPr>
              <a:t>对比分析</a:t>
            </a:r>
            <a:r>
              <a:rPr lang="zh-CN" altLang="en-US">
                <a:latin typeface="微软雅黑" panose="020B0503020204020204" charset="-122"/>
                <a:ea typeface="微软雅黑" panose="020B0503020204020204" charset="-122"/>
                <a:cs typeface="微软雅黑" panose="020B0503020204020204" charset="-122"/>
              </a:rPr>
              <a:t>，结果发现：</a:t>
            </a:r>
            <a:endParaRPr lang="zh-CN" altLang="en-US">
              <a:latin typeface="微软雅黑" panose="020B0503020204020204" charset="-122"/>
              <a:ea typeface="微软雅黑" panose="020B0503020204020204" charset="-122"/>
              <a:cs typeface="微软雅黑" panose="020B0503020204020204" charset="-122"/>
            </a:endParaRPr>
          </a:p>
          <a:p>
            <a:pPr algn="l">
              <a:buClrTx/>
              <a:buSzTx/>
              <a:buNone/>
            </a:pP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initmax条件下的MAD值显著高于static start，</a:t>
            </a:r>
            <a:r>
              <a:rPr lang="en-US" altLang="zh-CN" i="1">
                <a:solidFill>
                  <a:schemeClr val="tx1"/>
                </a:solidFill>
                <a:uFillTx/>
                <a:latin typeface="Times New Roman" panose="02020603050405020304" charset="0"/>
                <a:ea typeface="微软雅黑" panose="020B0503020204020204" charset="-122"/>
                <a:cs typeface="微软雅黑" panose="020B0503020204020204" charset="-122"/>
                <a:sym typeface="+mn-ea"/>
              </a:rPr>
              <a:t>t</a:t>
            </a:r>
            <a:r>
              <a:rPr lang="en-US" altLang="zh-CN">
                <a:solidFill>
                  <a:schemeClr val="tx1"/>
                </a:solidFill>
                <a:uFillTx/>
                <a:latin typeface="Times New Roman" panose="02020603050405020304" charset="0"/>
                <a:ea typeface="微软雅黑" panose="020B0503020204020204" charset="-122"/>
                <a:cs typeface="微软雅黑" panose="020B0503020204020204" charset="-122"/>
                <a:sym typeface="+mn-ea"/>
              </a:rPr>
              <a:t>(241) = 6.53, </a:t>
            </a:r>
            <a:r>
              <a:rPr lang="en-US" altLang="zh-CN" i="1">
                <a:solidFill>
                  <a:schemeClr val="tx1"/>
                </a:solidFill>
                <a:uFillTx/>
                <a:latin typeface="Times New Roman" panose="02020603050405020304" charset="0"/>
                <a:ea typeface="微软雅黑" panose="020B0503020204020204" charset="-122"/>
                <a:cs typeface="微软雅黑" panose="020B0503020204020204" charset="-122"/>
                <a:sym typeface="+mn-ea"/>
              </a:rPr>
              <a:t>p</a:t>
            </a:r>
            <a:r>
              <a:rPr lang="en-US" altLang="zh-CN">
                <a:solidFill>
                  <a:schemeClr val="tx1"/>
                </a:solidFill>
                <a:uFillTx/>
                <a:latin typeface="Times New Roman" panose="02020603050405020304" charset="0"/>
                <a:ea typeface="微软雅黑" panose="020B0503020204020204" charset="-122"/>
                <a:cs typeface="微软雅黑" panose="020B0503020204020204" charset="-122"/>
                <a:sym typeface="+mn-ea"/>
              </a:rPr>
              <a:t> &lt; .001</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；dynamic start同样显著高于static start，</a:t>
            </a:r>
            <a:r>
              <a:rPr lang="en-US" altLang="zh-CN" i="1">
                <a:solidFill>
                  <a:schemeClr val="tx1"/>
                </a:solidFill>
                <a:uFillTx/>
                <a:latin typeface="Times New Roman" panose="02020603050405020304" charset="0"/>
                <a:ea typeface="微软雅黑" panose="020B0503020204020204" charset="-122"/>
                <a:cs typeface="微软雅黑" panose="020B0503020204020204" charset="-122"/>
                <a:sym typeface="+mn-ea"/>
              </a:rPr>
              <a:t>t</a:t>
            </a:r>
            <a:r>
              <a:rPr lang="en-US" altLang="zh-CN">
                <a:solidFill>
                  <a:schemeClr val="tx1"/>
                </a:solidFill>
                <a:uFillTx/>
                <a:latin typeface="Times New Roman" panose="02020603050405020304" charset="0"/>
                <a:ea typeface="微软雅黑" panose="020B0503020204020204" charset="-122"/>
                <a:cs typeface="微软雅黑" panose="020B0503020204020204" charset="-122"/>
                <a:sym typeface="+mn-ea"/>
              </a:rPr>
              <a:t>(241) = 4.10, </a:t>
            </a:r>
            <a:r>
              <a:rPr lang="en-US" altLang="zh-CN" i="1">
                <a:solidFill>
                  <a:schemeClr val="tx1"/>
                </a:solidFill>
                <a:uFillTx/>
                <a:latin typeface="Times New Roman" panose="02020603050405020304" charset="0"/>
                <a:ea typeface="微软雅黑" panose="020B0503020204020204" charset="-122"/>
                <a:cs typeface="微软雅黑" panose="020B0503020204020204" charset="-122"/>
                <a:sym typeface="+mn-ea"/>
              </a:rPr>
              <a:t>p</a:t>
            </a:r>
            <a:r>
              <a:rPr lang="en-US" altLang="zh-CN">
                <a:solidFill>
                  <a:schemeClr val="tx1"/>
                </a:solidFill>
                <a:uFillTx/>
                <a:latin typeface="Times New Roman" panose="02020603050405020304" charset="0"/>
                <a:ea typeface="微软雅黑" panose="020B0503020204020204" charset="-122"/>
                <a:cs typeface="微软雅黑" panose="020B0503020204020204" charset="-122"/>
                <a:sym typeface="+mn-ea"/>
              </a:rPr>
              <a:t> &lt; .001</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而rtmax条件下的MAD值与static start无显著差异；</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endParaRPr>
          </a:p>
          <a:p>
            <a:pPr algn="l">
              <a:buClrTx/>
              <a:buSzTx/>
              <a:buNone/>
            </a:pPr>
            <a:endPar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endParaRPr>
          </a:p>
          <a:p>
            <a:pPr algn="l">
              <a:buClrTx/>
              <a:buSzTx/>
              <a:buNone/>
            </a:pP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针对交互效应显著进行进一步的</a:t>
            </a:r>
            <a:r>
              <a:rPr lang="zh-CN" altLang="en-US">
                <a:solidFill>
                  <a:srgbClr val="FF0000"/>
                </a:solidFill>
                <a:uFillTx/>
                <a:latin typeface="Times New Roman" panose="02020603050405020304" charset="0"/>
                <a:ea typeface="微软雅黑" panose="020B0503020204020204" charset="-122"/>
                <a:cs typeface="微软雅黑" panose="020B0503020204020204" charset="-122"/>
                <a:sym typeface="+mn-ea"/>
              </a:rPr>
              <a:t>对比分析</a:t>
            </a:r>
            <a:r>
              <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rPr>
              <a:t>，结果发现：</a:t>
            </a:r>
            <a:endPar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endParaRPr>
          </a:p>
          <a:p>
            <a:pPr algn="l">
              <a:buClrTx/>
              <a:buSzTx/>
              <a:buNone/>
            </a:pPr>
            <a:r>
              <a:rPr lang="zh-CN" altLang="en-US">
                <a:uFillTx/>
                <a:latin typeface="Times New Roman" panose="02020603050405020304" charset="0"/>
                <a:ea typeface="微软雅黑" panose="020B0503020204020204" charset="-122"/>
                <a:cs typeface="微软雅黑" panose="020B0503020204020204" charset="-122"/>
                <a:sym typeface="+mn-ea"/>
              </a:rPr>
              <a:t>在initmax条件下的典型性效应显著大于static start，</a:t>
            </a:r>
            <a:r>
              <a:rPr lang="en-US" altLang="zh-CN" i="1">
                <a:uFillTx/>
                <a:latin typeface="Times New Roman" panose="02020603050405020304" charset="0"/>
                <a:ea typeface="微软雅黑" panose="020B0503020204020204" charset="-122"/>
                <a:cs typeface="微软雅黑" panose="020B0503020204020204" charset="-122"/>
                <a:sym typeface="+mn-ea"/>
              </a:rPr>
              <a:t>t</a:t>
            </a:r>
            <a:r>
              <a:rPr lang="en-US" altLang="zh-CN">
                <a:uFillTx/>
                <a:latin typeface="Times New Roman" panose="02020603050405020304" charset="0"/>
                <a:ea typeface="微软雅黑" panose="020B0503020204020204" charset="-122"/>
                <a:cs typeface="微软雅黑" panose="020B0503020204020204" charset="-122"/>
                <a:sym typeface="+mn-ea"/>
              </a:rPr>
              <a:t>(241) = 2.68, </a:t>
            </a:r>
            <a:r>
              <a:rPr lang="en-US" altLang="zh-CN" i="1">
                <a:uFillTx/>
                <a:latin typeface="Times New Roman" panose="02020603050405020304" charset="0"/>
                <a:ea typeface="微软雅黑" panose="020B0503020204020204" charset="-122"/>
                <a:cs typeface="微软雅黑" panose="020B0503020204020204" charset="-122"/>
                <a:sym typeface="+mn-ea"/>
              </a:rPr>
              <a:t>p</a:t>
            </a:r>
            <a:r>
              <a:rPr lang="en-US" altLang="zh-CN">
                <a:uFillTx/>
                <a:latin typeface="Times New Roman" panose="02020603050405020304" charset="0"/>
                <a:ea typeface="微软雅黑" panose="020B0503020204020204" charset="-122"/>
                <a:cs typeface="微软雅黑" panose="020B0503020204020204" charset="-122"/>
                <a:sym typeface="+mn-ea"/>
              </a:rPr>
              <a:t> = .008</a:t>
            </a:r>
            <a:r>
              <a:rPr lang="zh-CN" altLang="en-US">
                <a:uFillTx/>
                <a:latin typeface="Times New Roman" panose="02020603050405020304" charset="0"/>
                <a:ea typeface="微软雅黑" panose="020B0503020204020204" charset="-122"/>
                <a:cs typeface="微软雅黑" panose="020B0503020204020204" charset="-122"/>
                <a:sym typeface="+mn-ea"/>
              </a:rPr>
              <a:t>；而dynamic 与static start、rtmax与static start间均未发现典型性效应的显著差异。</a:t>
            </a:r>
            <a:endParaRPr lang="zh-CN" altLang="en-US">
              <a:uFillTx/>
              <a:latin typeface="Times New Roman" panose="02020603050405020304" charset="0"/>
              <a:ea typeface="微软雅黑" panose="020B0503020204020204" charset="-122"/>
              <a:cs typeface="微软雅黑" panose="020B0503020204020204" charset="-122"/>
            </a:endParaRPr>
          </a:p>
          <a:p>
            <a:pPr algn="l">
              <a:buClrTx/>
              <a:buSzTx/>
              <a:buNone/>
            </a:pPr>
            <a:endParaRPr lang="zh-CN" altLang="en-US">
              <a:solidFill>
                <a:schemeClr val="tx1"/>
              </a:solidFill>
              <a:uFillTx/>
              <a:latin typeface="Times New Roman" panose="02020603050405020304" charset="0"/>
              <a:ea typeface="微软雅黑" panose="020B0503020204020204" charset="-122"/>
              <a:cs typeface="微软雅黑" panose="020B0503020204020204" charset="-122"/>
              <a:sym typeface="+mn-ea"/>
            </a:endParaRPr>
          </a:p>
          <a:p>
            <a:pPr algn="l">
              <a:buClrTx/>
              <a:buSzTx/>
              <a:buNone/>
            </a:pPr>
            <a:endParaRPr lang="zh-CN" altLang="en-US">
              <a:solidFill>
                <a:schemeClr val="tx1"/>
              </a:solidFill>
              <a:uFillTx/>
              <a:latin typeface="Times New Roman" panose="02020603050405020304" charset="0"/>
              <a:ea typeface="微软雅黑" panose="020B0503020204020204" charset="-122"/>
              <a:cs typeface="微软雅黑" panose="020B0503020204020204" charset="-122"/>
            </a:endParaRPr>
          </a:p>
          <a:p>
            <a:pPr algn="l"/>
            <a:endParaRPr lang="zh-CN" altLang="en-US">
              <a:latin typeface="微软雅黑" panose="020B0503020204020204" charset="-122"/>
              <a:ea typeface="微软雅黑" panose="020B0503020204020204" charset="-122"/>
              <a:cs typeface="微软雅黑" panose="020B0503020204020204" charset="-122"/>
            </a:endParaRPr>
          </a:p>
          <a:p>
            <a:pPr algn="l"/>
            <a:endParaRPr lang="zh-CN" altLang="en-US">
              <a:latin typeface="微软雅黑" panose="020B0503020204020204" charset="-122"/>
              <a:ea typeface="微软雅黑" panose="020B0503020204020204" charset="-122"/>
              <a:cs typeface="微软雅黑" panose="020B0503020204020204" charset="-122"/>
            </a:endParaRPr>
          </a:p>
          <a:p>
            <a:pPr algn="l"/>
            <a:endParaRPr lang="zh-CN" altLang="en-US" sz="1800">
              <a:latin typeface="Arial" panose="020B0604020202020204" pitchFamily="34" charset="0"/>
              <a:ea typeface="微软雅黑" panose="020B0503020204020204" charset="-122"/>
            </a:endParaRPr>
          </a:p>
        </p:txBody>
      </p:sp>
      <p:sp>
        <p:nvSpPr>
          <p:cNvPr id="4" name="矩形 3"/>
          <p:cNvSpPr/>
          <p:nvPr/>
        </p:nvSpPr>
        <p:spPr>
          <a:xfrm>
            <a:off x="6390640" y="1842770"/>
            <a:ext cx="4955540" cy="32956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6390640" y="2343785"/>
            <a:ext cx="4955540" cy="1492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366395" y="2353945"/>
            <a:ext cx="4815205" cy="48133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366395" y="3232785"/>
            <a:ext cx="4815205" cy="48133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矩形 14"/>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4"/>
            </p:custDataLst>
          </p:nvPr>
        </p:nvPicPr>
        <p:blipFill>
          <a:blip r:embed="rId5"/>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rPr>
              <a:t>聚合轨迹曲率部分的结果复现 </a:t>
            </a:r>
            <a:endParaRPr lang="zh-CN" altLang="en-US" sz="2400" b="1">
              <a:solidFill>
                <a:srgbClr val="FF0000"/>
              </a:solidFill>
            </a:endParaRPr>
          </a:p>
        </p:txBody>
      </p:sp>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506730"/>
          </a:xfrm>
          <a:prstGeom prst="rect">
            <a:avLst/>
          </a:prstGeom>
          <a:noFill/>
        </p:spPr>
        <p:txBody>
          <a:bodyPr wrap="square" rtlCol="0">
            <a:spAutoFit/>
          </a:bodyPr>
          <a:lstStyle/>
          <a:p>
            <a:pPr indent="0" fontAlgn="auto">
              <a:lnSpc>
                <a:spcPct val="150000"/>
              </a:lnSpc>
            </a:pP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）参与者在每个</a:t>
            </a:r>
            <a:r>
              <a:rPr lang="zh-CN" altLang="en-US">
                <a:solidFill>
                  <a:schemeClr val="tx1"/>
                </a:solidFill>
                <a:latin typeface="微软雅黑" panose="020B0503020204020204" charset="-122"/>
                <a:ea typeface="微软雅黑" panose="020B0503020204020204" charset="-122"/>
                <a:cs typeface="微软雅黑" panose="020B0503020204020204" charset="-122"/>
              </a:rPr>
              <a:t>刺激类型</a:t>
            </a:r>
            <a:r>
              <a:rPr lang="zh-CN" altLang="en-US">
                <a:latin typeface="微软雅黑" panose="020B0503020204020204" charset="-122"/>
                <a:ea typeface="微软雅黑" panose="020B0503020204020204" charset="-122"/>
                <a:cs typeface="微软雅黑" panose="020B0503020204020204" charset="-122"/>
              </a:rPr>
              <a:t>和启动程序下的标准化</a:t>
            </a:r>
            <a:r>
              <a:rPr lang="en-US" altLang="zh-CN">
                <a:latin typeface="微软雅黑" panose="020B0503020204020204" charset="-122"/>
                <a:ea typeface="微软雅黑" panose="020B0503020204020204" charset="-122"/>
                <a:cs typeface="微软雅黑" panose="020B0503020204020204" charset="-122"/>
              </a:rPr>
              <a:t>MAD</a:t>
            </a:r>
            <a:r>
              <a:rPr lang="zh-CN" altLang="en-US">
                <a:latin typeface="微软雅黑" panose="020B0503020204020204" charset="-122"/>
                <a:ea typeface="微软雅黑" panose="020B0503020204020204" charset="-122"/>
                <a:cs typeface="微软雅黑" panose="020B0503020204020204" charset="-122"/>
              </a:rPr>
              <a:t>值的</a:t>
            </a:r>
            <a:r>
              <a:rPr lang="zh-CN" altLang="en-US">
                <a:solidFill>
                  <a:srgbClr val="FF0000"/>
                </a:solidFill>
                <a:latin typeface="微软雅黑" panose="020B0503020204020204" charset="-122"/>
                <a:ea typeface="微软雅黑" panose="020B0503020204020204" charset="-122"/>
                <a:cs typeface="微软雅黑" panose="020B0503020204020204" charset="-122"/>
              </a:rPr>
              <a:t>双峰系数</a:t>
            </a:r>
            <a:endParaRPr lang="zh-CN" altLang="en-US">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rPr>
              <a:t>轨迹形状分布的结果复现</a:t>
            </a:r>
            <a:endParaRPr lang="zh-CN" altLang="en-US" sz="2400" b="1">
              <a:solidFill>
                <a:schemeClr val="bg1"/>
              </a:solidFill>
            </a:endParaRPr>
          </a:p>
        </p:txBody>
      </p:sp>
      <p:sp>
        <p:nvSpPr>
          <p:cNvPr id="3" name="文本框 2"/>
          <p:cNvSpPr txBox="1"/>
          <p:nvPr/>
        </p:nvSpPr>
        <p:spPr>
          <a:xfrm>
            <a:off x="6889115" y="136779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复现结果：</a:t>
            </a:r>
            <a:endParaRPr lang="zh-CN" sz="180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61010" y="139065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原文结果：</a:t>
            </a:r>
            <a:endParaRPr lang="zh-CN" sz="1800">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4"/>
          <a:stretch>
            <a:fillRect/>
          </a:stretch>
        </p:blipFill>
        <p:spPr>
          <a:xfrm>
            <a:off x="96520" y="2188210"/>
            <a:ext cx="6777990" cy="2895600"/>
          </a:xfrm>
          <a:prstGeom prst="rect">
            <a:avLst/>
          </a:prstGeom>
        </p:spPr>
      </p:pic>
      <p:pic>
        <p:nvPicPr>
          <p:cNvPr id="11" name="图片 10" descr="Standardize MAD's bimodality coefficient"/>
          <p:cNvPicPr>
            <a:picLocks noChangeAspect="1"/>
          </p:cNvPicPr>
          <p:nvPr/>
        </p:nvPicPr>
        <p:blipFill>
          <a:blip r:embed="rId5"/>
          <a:stretch>
            <a:fillRect/>
          </a:stretch>
        </p:blipFill>
        <p:spPr>
          <a:xfrm>
            <a:off x="6874510" y="2175510"/>
            <a:ext cx="5027295" cy="3075940"/>
          </a:xfrm>
          <a:prstGeom prst="rect">
            <a:avLst/>
          </a:prstGeom>
        </p:spPr>
      </p:pic>
    </p:spTree>
    <p:custDataLst>
      <p:tags r:id="rId6"/>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922020"/>
          </a:xfrm>
          <a:prstGeom prst="rect">
            <a:avLst/>
          </a:prstGeom>
          <a:noFill/>
        </p:spPr>
        <p:txBody>
          <a:bodyPr wrap="square" rtlCol="0">
            <a:spAutoFit/>
          </a:bodyPr>
          <a:lstStyle/>
          <a:p>
            <a:pPr indent="0" fontAlgn="auto">
              <a:lnSpc>
                <a:spcPct val="150000"/>
              </a:lnSpc>
            </a:pP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）参与者在每个典型性和实验条件下的</a:t>
            </a: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标准化MAD值</a:t>
            </a:r>
            <a:endParaRPr lang="zh-CN" altLang="en-US">
              <a:solidFill>
                <a:srgbClr val="FF0000"/>
              </a:solidFill>
              <a:uFillTx/>
              <a:latin typeface="Times New Roman" panose="02020603050405020304" charset="0"/>
              <a:ea typeface="微软雅黑" panose="020B0503020204020204" charset="-122"/>
              <a:cs typeface="微软雅黑" panose="020B0503020204020204" charset="-122"/>
            </a:endParaRPr>
          </a:p>
          <a:p>
            <a:pPr indent="0" fontAlgn="auto">
              <a:lnSpc>
                <a:spcPct val="150000"/>
              </a:lnSpc>
            </a:pPr>
            <a:r>
              <a:rPr lang="zh-CN" altLang="en-US">
                <a:solidFill>
                  <a:srgbClr val="FF0000"/>
                </a:solidFill>
                <a:uFillTx/>
                <a:latin typeface="Times New Roman" panose="02020603050405020304" charset="0"/>
                <a:ea typeface="微软雅黑" panose="020B0503020204020204" charset="-122"/>
                <a:cs typeface="微软雅黑" panose="020B0503020204020204" charset="-122"/>
              </a:rPr>
              <a:t>的双峰系数</a:t>
            </a:r>
            <a:r>
              <a:rPr lang="zh-CN" altLang="en-US">
                <a:solidFill>
                  <a:schemeClr val="tx1"/>
                </a:solidFill>
                <a:latin typeface="微软雅黑" panose="020B0503020204020204" charset="-122"/>
                <a:ea typeface="微软雅黑" panose="020B0503020204020204" charset="-122"/>
                <a:cs typeface="微软雅黑" panose="020B0503020204020204" charset="-122"/>
              </a:rPr>
              <a:t>描述性统计结果</a:t>
            </a:r>
            <a:r>
              <a:rPr lang="zh-CN" altLang="en-US">
                <a:latin typeface="微软雅黑" panose="020B0503020204020204" charset="-122"/>
                <a:ea typeface="微软雅黑" panose="020B0503020204020204" charset="-122"/>
                <a:cs typeface="微软雅黑" panose="020B0503020204020204" charset="-122"/>
              </a:rPr>
              <a:t>的比较</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pic>
        <p:nvPicPr>
          <p:cNvPr id="5" name="图片 4"/>
          <p:cNvPicPr>
            <a:picLocks noChangeAspect="1"/>
          </p:cNvPicPr>
          <p:nvPr/>
        </p:nvPicPr>
        <p:blipFill>
          <a:blip r:embed="rId4"/>
          <a:stretch>
            <a:fillRect/>
          </a:stretch>
        </p:blipFill>
        <p:spPr>
          <a:xfrm>
            <a:off x="6915785" y="825500"/>
            <a:ext cx="3659505" cy="5736590"/>
          </a:xfrm>
          <a:prstGeom prst="rect">
            <a:avLst/>
          </a:prstGeom>
        </p:spPr>
      </p:pic>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1753235"/>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）量化和统计检验不同</a:t>
            </a:r>
            <a:r>
              <a:rPr lang="zh-CN" altLang="en-US">
                <a:latin typeface="微软雅黑" panose="020B0503020204020204" charset="-122"/>
                <a:ea typeface="微软雅黑" panose="020B0503020204020204" charset="-122"/>
                <a:cs typeface="微软雅黑" panose="020B0503020204020204" charset="-122"/>
              </a:rPr>
              <a:t>启动程序下</a:t>
            </a:r>
            <a:r>
              <a:rPr lang="zh-CN" altLang="en-US">
                <a:solidFill>
                  <a:srgbClr val="FF0000"/>
                </a:solidFill>
                <a:latin typeface="微软雅黑" panose="020B0503020204020204" charset="-122"/>
                <a:ea typeface="微软雅黑" panose="020B0503020204020204" charset="-122"/>
                <a:cs typeface="微软雅黑" panose="020B0503020204020204" charset="-122"/>
              </a:rPr>
              <a:t>轨迹类型频率</a:t>
            </a:r>
            <a:r>
              <a:rPr lang="zh-CN" altLang="en-US">
                <a:latin typeface="微软雅黑" panose="020B0503020204020204" charset="-122"/>
                <a:ea typeface="微软雅黑" panose="020B0503020204020204" charset="-122"/>
                <a:cs typeface="微软雅黑" panose="020B0503020204020204" charset="-122"/>
              </a:rPr>
              <a:t>的差异</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latin typeface="微软雅黑" panose="020B0503020204020204" charset="-122"/>
                <a:ea typeface="微软雅黑" panose="020B0503020204020204" charset="-122"/>
                <a:cs typeface="微软雅黑" panose="020B0503020204020204" charset="-122"/>
              </a:rPr>
              <a:t>先将实验</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收集到的轨迹映射至实验</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和</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中使用的同一组原型集上</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pic>
        <p:nvPicPr>
          <p:cNvPr id="18" name="图片 1"/>
          <p:cNvPicPr>
            <a:picLocks noChangeAspect="1"/>
          </p:cNvPicPr>
          <p:nvPr/>
        </p:nvPicPr>
        <p:blipFill>
          <a:blip r:embed="rId4"/>
          <a:stretch>
            <a:fillRect/>
          </a:stretch>
        </p:blipFill>
        <p:spPr>
          <a:xfrm>
            <a:off x="330200" y="2423160"/>
            <a:ext cx="5766435" cy="3854450"/>
          </a:xfrm>
          <a:prstGeom prst="rect">
            <a:avLst/>
          </a:prstGeom>
          <a:noFill/>
          <a:ln>
            <a:noFill/>
          </a:ln>
        </p:spPr>
      </p:pic>
      <p:sp>
        <p:nvSpPr>
          <p:cNvPr id="3" name="文本框 2"/>
          <p:cNvSpPr txBox="1"/>
          <p:nvPr/>
        </p:nvSpPr>
        <p:spPr>
          <a:xfrm>
            <a:off x="6539865" y="160528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复现结果：</a:t>
            </a:r>
            <a:endParaRPr lang="zh-CN" sz="1800">
              <a:latin typeface="微软雅黑" panose="020B0503020204020204" charset="-122"/>
              <a:ea typeface="微软雅黑" panose="020B0503020204020204" charset="-122"/>
              <a:cs typeface="微软雅黑" panose="020B0503020204020204" charset="-122"/>
            </a:endParaRPr>
          </a:p>
        </p:txBody>
      </p:sp>
      <p:pic>
        <p:nvPicPr>
          <p:cNvPr id="20" name="图片 20" descr="Individual trajectories per assigned prototype"/>
          <p:cNvPicPr>
            <a:picLocks noChangeAspect="1"/>
          </p:cNvPicPr>
          <p:nvPr/>
        </p:nvPicPr>
        <p:blipFill>
          <a:blip r:embed="rId5"/>
          <a:srcRect r="2844"/>
          <a:stretch>
            <a:fillRect/>
          </a:stretch>
        </p:blipFill>
        <p:spPr>
          <a:xfrm>
            <a:off x="6236970" y="2423160"/>
            <a:ext cx="5801995" cy="3589655"/>
          </a:xfrm>
          <a:prstGeom prst="rect">
            <a:avLst/>
          </a:prstGeom>
        </p:spPr>
      </p:pic>
      <p:sp>
        <p:nvSpPr>
          <p:cNvPr id="4" name="文本框 3"/>
          <p:cNvSpPr txBox="1"/>
          <p:nvPr/>
        </p:nvSpPr>
        <p:spPr>
          <a:xfrm>
            <a:off x="548005" y="158369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原文结果：</a:t>
            </a:r>
            <a:endParaRPr lang="zh-CN" sz="1800">
              <a:latin typeface="微软雅黑" panose="020B0503020204020204" charset="-122"/>
              <a:ea typeface="微软雅黑" panose="020B0503020204020204" charset="-122"/>
              <a:cs typeface="微软雅黑" panose="020B0503020204020204" charset="-122"/>
            </a:endParaRPr>
          </a:p>
        </p:txBody>
      </p:sp>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922020"/>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）不同启动条件下各原型的分类相对频率分布</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solidFill>
                  <a:srgbClr val="FF0000"/>
                </a:solidFill>
                <a:latin typeface="微软雅黑" panose="020B0503020204020204" charset="-122"/>
                <a:ea typeface="微软雅黑" panose="020B0503020204020204" charset="-122"/>
                <a:cs typeface="微软雅黑" panose="020B0503020204020204" charset="-122"/>
              </a:rPr>
              <a:t>描述性统计结果</a:t>
            </a:r>
            <a:r>
              <a:rPr lang="zh-CN" altLang="en-US">
                <a:latin typeface="微软雅黑" panose="020B0503020204020204" charset="-122"/>
                <a:ea typeface="微软雅黑" panose="020B0503020204020204" charset="-122"/>
                <a:cs typeface="微软雅黑" panose="020B0503020204020204" charset="-122"/>
              </a:rPr>
              <a:t>的比较</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pic>
        <p:nvPicPr>
          <p:cNvPr id="3" name="图片 2"/>
          <p:cNvPicPr>
            <a:picLocks noChangeAspect="1"/>
          </p:cNvPicPr>
          <p:nvPr/>
        </p:nvPicPr>
        <p:blipFill>
          <a:blip r:embed="rId4"/>
          <a:stretch>
            <a:fillRect/>
          </a:stretch>
        </p:blipFill>
        <p:spPr>
          <a:xfrm>
            <a:off x="5383530" y="748030"/>
            <a:ext cx="5653405" cy="5868035"/>
          </a:xfrm>
          <a:prstGeom prst="rect">
            <a:avLst/>
          </a:prstGeom>
        </p:spPr>
      </p:pic>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1337945"/>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）量化和统计检验不同条件下轨迹类型频率的差异</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latin typeface="微软雅黑" panose="020B0503020204020204" charset="-122"/>
                <a:ea typeface="微软雅黑" panose="020B0503020204020204" charset="-122"/>
                <a:cs typeface="微软雅黑" panose="020B0503020204020204" charset="-122"/>
              </a:rPr>
              <a:t>再通过卡方检验</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分析不同的启动程序和轨迹原型分类之间的</a:t>
            </a:r>
            <a:r>
              <a:rPr lang="zh-CN" altLang="en-US">
                <a:solidFill>
                  <a:srgbClr val="FF0000"/>
                </a:solidFill>
                <a:latin typeface="微软雅黑" panose="020B0503020204020204" charset="-122"/>
                <a:ea typeface="微软雅黑" panose="020B0503020204020204" charset="-122"/>
                <a:cs typeface="微软雅黑" panose="020B0503020204020204" charset="-122"/>
              </a:rPr>
              <a:t>关联性</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sp>
        <p:nvSpPr>
          <p:cNvPr id="3" name="文本框 2"/>
          <p:cNvSpPr txBox="1"/>
          <p:nvPr/>
        </p:nvSpPr>
        <p:spPr>
          <a:xfrm>
            <a:off x="6539865" y="168910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复现结果：</a:t>
            </a:r>
            <a:endParaRPr lang="zh-CN" sz="18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64185" y="160655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原文结果：</a:t>
            </a:r>
            <a:endParaRPr lang="zh-CN" sz="180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a:stretch>
            <a:fillRect/>
          </a:stretch>
        </p:blipFill>
        <p:spPr>
          <a:xfrm>
            <a:off x="170815" y="2535555"/>
            <a:ext cx="5801360" cy="1097280"/>
          </a:xfrm>
          <a:prstGeom prst="rect">
            <a:avLst/>
          </a:prstGeom>
        </p:spPr>
      </p:pic>
      <p:pic>
        <p:nvPicPr>
          <p:cNvPr id="6" name="图片 5"/>
          <p:cNvPicPr>
            <a:picLocks noChangeAspect="1"/>
          </p:cNvPicPr>
          <p:nvPr/>
        </p:nvPicPr>
        <p:blipFill>
          <a:blip r:embed="rId5"/>
          <a:stretch>
            <a:fillRect/>
          </a:stretch>
        </p:blipFill>
        <p:spPr>
          <a:xfrm>
            <a:off x="6096635" y="2421255"/>
            <a:ext cx="5809615" cy="1976120"/>
          </a:xfrm>
          <a:prstGeom prst="rect">
            <a:avLst/>
          </a:prstGeom>
        </p:spPr>
      </p:pic>
    </p:spTree>
    <p:custDataLst>
      <p:tags r:id="rId6"/>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922020"/>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）不同启动条件下各原型的分类相对频率分布</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latin typeface="微软雅黑" panose="020B0503020204020204" charset="-122"/>
                <a:ea typeface="微软雅黑" panose="020B0503020204020204" charset="-122"/>
                <a:cs typeface="微软雅黑" panose="020B0503020204020204" charset="-122"/>
              </a:rPr>
              <a:t>推断性统计</a:t>
            </a:r>
            <a:r>
              <a:rPr lang="zh-CN" altLang="en-US">
                <a:solidFill>
                  <a:srgbClr val="FF0000"/>
                </a:solidFill>
                <a:latin typeface="微软雅黑" panose="020B0503020204020204" charset="-122"/>
                <a:ea typeface="微软雅黑" panose="020B0503020204020204" charset="-122"/>
                <a:cs typeface="微软雅黑" panose="020B0503020204020204" charset="-122"/>
              </a:rPr>
              <a:t>卡方检验结果</a:t>
            </a:r>
            <a:r>
              <a:rPr lang="zh-CN" altLang="en-US">
                <a:latin typeface="微软雅黑" panose="020B0503020204020204" charset="-122"/>
                <a:ea typeface="微软雅黑" panose="020B0503020204020204" charset="-122"/>
                <a:cs typeface="微软雅黑" panose="020B0503020204020204" charset="-122"/>
              </a:rPr>
              <a:t>的比较</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pic>
        <p:nvPicPr>
          <p:cNvPr id="6" name="图片 5"/>
          <p:cNvPicPr>
            <a:picLocks noChangeAspect="1"/>
          </p:cNvPicPr>
          <p:nvPr/>
        </p:nvPicPr>
        <p:blipFill>
          <a:blip r:embed="rId4"/>
          <a:srcRect t="7303"/>
          <a:stretch>
            <a:fillRect/>
          </a:stretch>
        </p:blipFill>
        <p:spPr>
          <a:xfrm>
            <a:off x="4006215" y="1623695"/>
            <a:ext cx="7231380" cy="3889375"/>
          </a:xfrm>
          <a:prstGeom prst="rect">
            <a:avLst/>
          </a:prstGeom>
        </p:spPr>
      </p:pic>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922020"/>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）计算各启动程序组在不同</a:t>
            </a:r>
            <a:r>
              <a:rPr lang="zh-CN" altLang="en-US">
                <a:latin typeface="微软雅黑" panose="020B0503020204020204" charset="-122"/>
                <a:ea typeface="微软雅黑" panose="020B0503020204020204" charset="-122"/>
                <a:cs typeface="微软雅黑" panose="020B0503020204020204" charset="-122"/>
              </a:rPr>
              <a:t>刺激类型（典型</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非典型）下轨迹分类的</a:t>
            </a:r>
            <a:r>
              <a:rPr lang="zh-CN" altLang="en-US">
                <a:solidFill>
                  <a:srgbClr val="FF0000"/>
                </a:solidFill>
                <a:latin typeface="微软雅黑" panose="020B0503020204020204" charset="-122"/>
                <a:ea typeface="微软雅黑" panose="020B0503020204020204" charset="-122"/>
                <a:cs typeface="微软雅黑" panose="020B0503020204020204" charset="-122"/>
              </a:rPr>
              <a:t>相对频率</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sp>
        <p:nvSpPr>
          <p:cNvPr id="3" name="文本框 2"/>
          <p:cNvSpPr txBox="1"/>
          <p:nvPr/>
        </p:nvSpPr>
        <p:spPr>
          <a:xfrm>
            <a:off x="3452495" y="131826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复现结果：</a:t>
            </a:r>
            <a:endParaRPr lang="zh-CN" sz="18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64185" y="129921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原文结果：</a:t>
            </a:r>
            <a:endParaRPr lang="zh-CN" sz="1800">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4"/>
          <a:stretch>
            <a:fillRect/>
          </a:stretch>
        </p:blipFill>
        <p:spPr>
          <a:xfrm>
            <a:off x="603250" y="2209800"/>
            <a:ext cx="2704465" cy="2404110"/>
          </a:xfrm>
          <a:prstGeom prst="rect">
            <a:avLst/>
          </a:prstGeom>
        </p:spPr>
      </p:pic>
      <p:pic>
        <p:nvPicPr>
          <p:cNvPr id="8" name="图片 7" descr="各实验组在不同典型性条件下轨迹分类的相对频率"/>
          <p:cNvPicPr>
            <a:picLocks noChangeAspect="1"/>
          </p:cNvPicPr>
          <p:nvPr/>
        </p:nvPicPr>
        <p:blipFill>
          <a:blip r:embed="rId5"/>
          <a:stretch>
            <a:fillRect/>
          </a:stretch>
        </p:blipFill>
        <p:spPr>
          <a:xfrm>
            <a:off x="3425825" y="2355215"/>
            <a:ext cx="8573135" cy="1360805"/>
          </a:xfrm>
          <a:prstGeom prst="rect">
            <a:avLst/>
          </a:prstGeom>
        </p:spPr>
      </p:pic>
    </p:spTree>
    <p:custDataLst>
      <p:tags r:id="rId6"/>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6514465" cy="3830955"/>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）各实验组在</a:t>
            </a:r>
            <a:r>
              <a:rPr lang="zh-CN" altLang="en-US">
                <a:solidFill>
                  <a:srgbClr val="FF0000"/>
                </a:solidFill>
                <a:latin typeface="微软雅黑" panose="020B0503020204020204" charset="-122"/>
                <a:ea typeface="微软雅黑" panose="020B0503020204020204" charset="-122"/>
                <a:cs typeface="微软雅黑" panose="020B0503020204020204" charset="-122"/>
              </a:rPr>
              <a:t>不同典型性条件下</a:t>
            </a:r>
            <a:r>
              <a:rPr lang="zh-CN" altLang="en-US">
                <a:latin typeface="微软雅黑" panose="020B0503020204020204" charset="-122"/>
                <a:ea typeface="微软雅黑" panose="020B0503020204020204" charset="-122"/>
                <a:cs typeface="微软雅黑" panose="020B0503020204020204" charset="-122"/>
              </a:rPr>
              <a:t>轨迹分类的相对频率</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solidFill>
                  <a:schemeClr val="tx1"/>
                </a:solidFill>
                <a:latin typeface="微软雅黑" panose="020B0503020204020204" charset="-122"/>
                <a:ea typeface="微软雅黑" panose="020B0503020204020204" charset="-122"/>
                <a:cs typeface="微软雅黑" panose="020B0503020204020204" charset="-122"/>
              </a:rPr>
              <a:t>描述性统计结果</a:t>
            </a:r>
            <a:r>
              <a:rPr lang="zh-CN" altLang="en-US">
                <a:latin typeface="微软雅黑" panose="020B0503020204020204" charset="-122"/>
                <a:ea typeface="微软雅黑" panose="020B0503020204020204" charset="-122"/>
                <a:cs typeface="微软雅黑" panose="020B0503020204020204" charset="-122"/>
              </a:rPr>
              <a:t>的比较</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行代表</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实验条件（不同的启动程序）</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latin typeface="微软雅黑" panose="020B0503020204020204" charset="-122"/>
                <a:ea typeface="微软雅黑" panose="020B0503020204020204" charset="-122"/>
                <a:cs typeface="微软雅黑" panose="020B0503020204020204" charset="-122"/>
              </a:rPr>
              <a:t>列代表鼠标轨迹被分类到的原型类别（</a:t>
            </a:r>
            <a:r>
              <a:rPr lang="en-US" altLang="zh-CN">
                <a:latin typeface="微软雅黑" panose="020B0503020204020204" charset="-122"/>
                <a:ea typeface="微软雅黑" panose="020B0503020204020204" charset="-122"/>
                <a:cs typeface="微软雅黑" panose="020B0503020204020204" charset="-122"/>
              </a:rPr>
              <a:t>assigned prototype</a:t>
            </a:r>
            <a:r>
              <a:rPr lang="zh-CN" altLang="en-US">
                <a:latin typeface="微软雅黑" panose="020B0503020204020204" charset="-122"/>
                <a:ea typeface="微软雅黑" panose="020B0503020204020204" charset="-122"/>
                <a:cs typeface="微软雅黑" panose="020B0503020204020204" charset="-122"/>
              </a:rPr>
              <a:t>）单元格数值为典型试次百分比</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非典型试次百分比</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latin typeface="微软雅黑" panose="020B0503020204020204" charset="-122"/>
                <a:ea typeface="微软雅黑" panose="020B0503020204020204" charset="-122"/>
                <a:cs typeface="微软雅黑" panose="020B0503020204020204" charset="-122"/>
              </a:rPr>
              <a:t>每个条件下的百分比分母是该条件下所有有效试次的总数</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pPr>
            <a:r>
              <a:rPr lang="zh-CN" altLang="en-US">
                <a:latin typeface="微软雅黑" panose="020B0503020204020204" charset="-122"/>
                <a:ea typeface="微软雅黑" panose="020B0503020204020204" charset="-122"/>
                <a:cs typeface="微软雅黑" panose="020B0503020204020204" charset="-122"/>
              </a:rPr>
              <a:t>例如，</a:t>
            </a:r>
            <a:r>
              <a:rPr lang="en-US" altLang="zh-CN">
                <a:latin typeface="微软雅黑" panose="020B0503020204020204" charset="-122"/>
                <a:ea typeface="微软雅黑" panose="020B0503020204020204" charset="-122"/>
                <a:cs typeface="微软雅黑" panose="020B0503020204020204" charset="-122"/>
              </a:rPr>
              <a:t>straight:62/49</a:t>
            </a:r>
            <a:r>
              <a:rPr lang="zh-CN" altLang="en-US">
                <a:latin typeface="微软雅黑" panose="020B0503020204020204" charset="-122"/>
                <a:ea typeface="微软雅黑" panose="020B0503020204020204" charset="-122"/>
                <a:cs typeface="微软雅黑" panose="020B0503020204020204" charset="-122"/>
              </a:rPr>
              <a:t>表示：典型条件下，</a:t>
            </a:r>
            <a:r>
              <a:rPr lang="en-US" altLang="zh-CN">
                <a:latin typeface="微软雅黑" panose="020B0503020204020204" charset="-122"/>
                <a:ea typeface="微软雅黑" panose="020B0503020204020204" charset="-122"/>
                <a:cs typeface="微软雅黑" panose="020B0503020204020204" charset="-122"/>
              </a:rPr>
              <a:t>62%</a:t>
            </a:r>
            <a:r>
              <a:rPr lang="zh-CN" altLang="en-US">
                <a:latin typeface="微软雅黑" panose="020B0503020204020204" charset="-122"/>
                <a:ea typeface="微软雅黑" panose="020B0503020204020204" charset="-122"/>
                <a:cs typeface="微软雅黑" panose="020B0503020204020204" charset="-122"/>
              </a:rPr>
              <a:t>的轨迹被分类为</a:t>
            </a:r>
            <a:r>
              <a:rPr lang="en-US" altLang="zh-CN">
                <a:latin typeface="微软雅黑" panose="020B0503020204020204" charset="-122"/>
                <a:ea typeface="微软雅黑" panose="020B0503020204020204" charset="-122"/>
                <a:cs typeface="微软雅黑" panose="020B0503020204020204" charset="-122"/>
              </a:rPr>
              <a:t>straight</a:t>
            </a:r>
            <a:r>
              <a:rPr lang="zh-CN" altLang="en-US">
                <a:latin typeface="微软雅黑" panose="020B0503020204020204" charset="-122"/>
                <a:ea typeface="微软雅黑" panose="020B0503020204020204" charset="-122"/>
                <a:cs typeface="微软雅黑" panose="020B0503020204020204" charset="-122"/>
              </a:rPr>
              <a:t>；非典型条件下，</a:t>
            </a:r>
            <a:r>
              <a:rPr lang="en-US" altLang="zh-CN">
                <a:latin typeface="微软雅黑" panose="020B0503020204020204" charset="-122"/>
                <a:ea typeface="微软雅黑" panose="020B0503020204020204" charset="-122"/>
                <a:cs typeface="微软雅黑" panose="020B0503020204020204" charset="-122"/>
              </a:rPr>
              <a:t>49%</a:t>
            </a:r>
            <a:r>
              <a:rPr lang="zh-CN" altLang="en-US">
                <a:latin typeface="微软雅黑" panose="020B0503020204020204" charset="-122"/>
                <a:ea typeface="微软雅黑" panose="020B0503020204020204" charset="-122"/>
                <a:cs typeface="微软雅黑" panose="020B0503020204020204" charset="-122"/>
              </a:rPr>
              <a:t>的轨迹被分类为</a:t>
            </a:r>
            <a:r>
              <a:rPr lang="en-US" altLang="zh-CN">
                <a:latin typeface="微软雅黑" panose="020B0503020204020204" charset="-122"/>
                <a:ea typeface="微软雅黑" panose="020B0503020204020204" charset="-122"/>
                <a:cs typeface="微软雅黑" panose="020B0503020204020204" charset="-122"/>
              </a:rPr>
              <a:t>straight</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pic>
        <p:nvPicPr>
          <p:cNvPr id="3" name="图片 2"/>
          <p:cNvPicPr>
            <a:picLocks noChangeAspect="1"/>
          </p:cNvPicPr>
          <p:nvPr/>
        </p:nvPicPr>
        <p:blipFill>
          <a:blip r:embed="rId4"/>
          <a:stretch>
            <a:fillRect/>
          </a:stretch>
        </p:blipFill>
        <p:spPr>
          <a:xfrm>
            <a:off x="7581265" y="764540"/>
            <a:ext cx="3668395" cy="5649595"/>
          </a:xfrm>
          <a:prstGeom prst="rect">
            <a:avLst/>
          </a:prstGeom>
        </p:spPr>
      </p:pic>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730250"/>
            <a:ext cx="11308080" cy="1753235"/>
          </a:xfrm>
          <a:prstGeom prst="rect">
            <a:avLst/>
          </a:prstGeom>
          <a:noFill/>
        </p:spPr>
        <p:txBody>
          <a:bodyPr wrap="square" rtlCol="0">
            <a:spAutoFit/>
          </a:bodyPr>
          <a:lstStyle/>
          <a:p>
            <a:pPr lvl="0" algn="l">
              <a:lnSpc>
                <a:spcPct val="150000"/>
              </a:lnSpc>
              <a:buClrTx/>
              <a:buSzTx/>
              <a:buFontTx/>
            </a:pPr>
            <a:r>
              <a:rPr lang="en-US">
                <a:latin typeface="微软雅黑" panose="020B0503020204020204" charset="-122"/>
                <a:ea typeface="微软雅黑" panose="020B0503020204020204" charset="-122"/>
                <a:cs typeface="微软雅黑" panose="020B0503020204020204" charset="-122"/>
                <a:sym typeface="+mn-ea"/>
              </a:rPr>
              <a:t>4）通过</a:t>
            </a:r>
            <a:r>
              <a:rPr lang="en-US">
                <a:solidFill>
                  <a:srgbClr val="FF0000"/>
                </a:solidFill>
                <a:latin typeface="微软雅黑" panose="020B0503020204020204" charset="-122"/>
                <a:ea typeface="微软雅黑" panose="020B0503020204020204" charset="-122"/>
                <a:cs typeface="微软雅黑" panose="020B0503020204020204" charset="-122"/>
                <a:sym typeface="+mn-ea"/>
              </a:rPr>
              <a:t>有序混合回归模型</a:t>
            </a:r>
            <a:r>
              <a:rPr lang="en-US">
                <a:latin typeface="微软雅黑" panose="020B0503020204020204" charset="-122"/>
                <a:ea typeface="微软雅黑" panose="020B0503020204020204" charset="-122"/>
                <a:cs typeface="微软雅黑" panose="020B0503020204020204" charset="-122"/>
                <a:sym typeface="+mn-ea"/>
              </a:rPr>
              <a:t>预测轨迹类型的推断性统计</a:t>
            </a:r>
            <a:endParaRPr lang="en-US">
              <a:latin typeface="微软雅黑" panose="020B0503020204020204" charset="-122"/>
              <a:ea typeface="微软雅黑" panose="020B0503020204020204" charset="-122"/>
              <a:cs typeface="微软雅黑" panose="020B0503020204020204" charset="-122"/>
              <a:sym typeface="+mn-ea"/>
            </a:endParaRPr>
          </a:p>
          <a:p>
            <a:pPr lvl="0" algn="l">
              <a:lnSpc>
                <a:spcPct val="150000"/>
              </a:lnSpc>
              <a:buClrTx/>
              <a:buSzTx/>
              <a:buFontTx/>
            </a:pPr>
            <a:r>
              <a:rPr lang="en-US">
                <a:latin typeface="微软雅黑" panose="020B0503020204020204" charset="-122"/>
                <a:ea typeface="微软雅黑" panose="020B0503020204020204" charset="-122"/>
                <a:cs typeface="微软雅黑" panose="020B0503020204020204" charset="-122"/>
                <a:sym typeface="+mn-ea"/>
              </a:rPr>
              <a:t>模型包含每位参与者的随机截距和两个预测变量：</a:t>
            </a:r>
            <a:r>
              <a:rPr lang="en-US">
                <a:latin typeface="微软雅黑" panose="020B0503020204020204" charset="-122"/>
                <a:ea typeface="微软雅黑" panose="020B0503020204020204" charset="-122"/>
                <a:cs typeface="微软雅黑" panose="020B0503020204020204" charset="-122"/>
                <a:sym typeface="+mn-ea"/>
              </a:rPr>
              <a:t>刺激类型（非典型</a:t>
            </a:r>
            <a:r>
              <a:rPr lang="en-US">
                <a:latin typeface="微软雅黑" panose="020B0503020204020204" charset="-122"/>
                <a:ea typeface="微软雅黑" panose="020B0503020204020204" charset="-122"/>
                <a:cs typeface="微软雅黑" panose="020B0503020204020204" charset="-122"/>
                <a:sym typeface="+mn-ea"/>
              </a:rPr>
              <a:t> = .5</a:t>
            </a:r>
            <a:r>
              <a:rPr lang="en-US">
                <a:latin typeface="微软雅黑" panose="020B0503020204020204" charset="-122"/>
                <a:ea typeface="微软雅黑" panose="020B0503020204020204" charset="-122"/>
                <a:cs typeface="微软雅黑" panose="020B0503020204020204" charset="-122"/>
                <a:sym typeface="+mn-ea"/>
              </a:rPr>
              <a:t>，典型</a:t>
            </a:r>
            <a:r>
              <a:rPr lang="en-US">
                <a:latin typeface="微软雅黑" panose="020B0503020204020204" charset="-122"/>
                <a:ea typeface="微软雅黑" panose="020B0503020204020204" charset="-122"/>
                <a:cs typeface="微软雅黑" panose="020B0503020204020204" charset="-122"/>
                <a:sym typeface="+mn-ea"/>
              </a:rPr>
              <a:t> = – .5</a:t>
            </a:r>
            <a:r>
              <a:rPr lang="en-US">
                <a:latin typeface="微软雅黑" panose="020B0503020204020204" charset="-122"/>
                <a:ea typeface="微软雅黑" panose="020B0503020204020204" charset="-122"/>
                <a:cs typeface="微软雅黑" panose="020B0503020204020204" charset="-122"/>
                <a:sym typeface="+mn-ea"/>
              </a:rPr>
              <a:t>）以及启动程序（采用虚拟编码，其中</a:t>
            </a:r>
            <a:r>
              <a:rPr lang="en-US">
                <a:latin typeface="微软雅黑" panose="020B0503020204020204" charset="-122"/>
                <a:ea typeface="微软雅黑" panose="020B0503020204020204" charset="-122"/>
                <a:cs typeface="微软雅黑" panose="020B0503020204020204" charset="-122"/>
                <a:sym typeface="+mn-ea"/>
              </a:rPr>
              <a:t>static start</a:t>
            </a:r>
            <a:r>
              <a:rPr lang="en-US">
                <a:latin typeface="微软雅黑" panose="020B0503020204020204" charset="-122"/>
                <a:ea typeface="微软雅黑" panose="020B0503020204020204" charset="-122"/>
                <a:cs typeface="微软雅黑" panose="020B0503020204020204" charset="-122"/>
                <a:sym typeface="+mn-ea"/>
              </a:rPr>
              <a:t>作为基线参照）</a:t>
            </a:r>
            <a:endParaRPr lang="en-US">
              <a:latin typeface="微软雅黑" panose="020B0503020204020204" charset="-122"/>
              <a:ea typeface="微软雅黑" panose="020B0503020204020204" charset="-122"/>
              <a:cs typeface="微软雅黑" panose="020B0503020204020204" charset="-122"/>
              <a:sym typeface="+mn-ea"/>
            </a:endParaRPr>
          </a:p>
          <a:p>
            <a:pPr lvl="0" algn="l">
              <a:lnSpc>
                <a:spcPct val="150000"/>
              </a:lnSpc>
              <a:buClrTx/>
              <a:buSzTx/>
              <a:buFontTx/>
            </a:pPr>
            <a:endParaRPr lang="en-US">
              <a:latin typeface="微软雅黑" panose="020B0503020204020204" charset="-122"/>
              <a:ea typeface="微软雅黑" panose="020B0503020204020204" charset="-122"/>
              <a:cs typeface="微软雅黑" panose="020B0503020204020204" charset="-122"/>
              <a:sym typeface="+mn-ea"/>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sp>
        <p:nvSpPr>
          <p:cNvPr id="3" name="文本框 2"/>
          <p:cNvSpPr txBox="1"/>
          <p:nvPr/>
        </p:nvSpPr>
        <p:spPr>
          <a:xfrm>
            <a:off x="5729605" y="1901825"/>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复现结果：</a:t>
            </a:r>
            <a:endParaRPr lang="zh-CN" sz="18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64185" y="1788160"/>
            <a:ext cx="2049780" cy="419735"/>
          </a:xfrm>
          <a:prstGeom prst="rect">
            <a:avLst/>
          </a:prstGeom>
        </p:spPr>
        <p:txBody>
          <a:bodyPr wrap="square">
            <a:noAutofit/>
            <a:extLst>
              <a:ext uri="{4A0BC546-FE56-4ADE-93B0-CB8AF2F6F144}">
                <wpsdc:textFrameExt xmlns:wpsdc="http://www.wps.cn/officeDocument/2022/drawingmlCustomData" type="text"/>
              </a:ext>
            </a:extLst>
          </a:bodyPr>
          <a:p>
            <a:pPr algn="l"/>
            <a:endParaRPr lang="zh-CN" sz="1800">
              <a:latin typeface="微软雅黑" panose="020B0503020204020204" charset="-122"/>
              <a:ea typeface="微软雅黑" panose="020B0503020204020204" charset="-122"/>
              <a:cs typeface="微软雅黑" panose="020B0503020204020204" charset="-122"/>
            </a:endParaRPr>
          </a:p>
          <a:p>
            <a:pPr algn="l"/>
            <a:r>
              <a:rPr lang="zh-CN" sz="1800">
                <a:latin typeface="微软雅黑" panose="020B0503020204020204" charset="-122"/>
                <a:ea typeface="微软雅黑" panose="020B0503020204020204" charset="-122"/>
                <a:cs typeface="微软雅黑" panose="020B0503020204020204" charset="-122"/>
              </a:rPr>
              <a:t>原文结果：</a:t>
            </a:r>
            <a:endParaRPr lang="zh-CN" sz="1800">
              <a:latin typeface="微软雅黑" panose="020B0503020204020204" charset="-122"/>
              <a:ea typeface="微软雅黑" panose="020B0503020204020204" charset="-122"/>
              <a:cs typeface="微软雅黑" panose="020B0503020204020204" charset="-122"/>
            </a:endParaRPr>
          </a:p>
        </p:txBody>
      </p:sp>
      <p:pic>
        <p:nvPicPr>
          <p:cNvPr id="5" name="图片 2"/>
          <p:cNvPicPr>
            <a:picLocks noChangeAspect="1"/>
          </p:cNvPicPr>
          <p:nvPr/>
        </p:nvPicPr>
        <p:blipFill>
          <a:blip r:embed="rId4"/>
          <a:stretch>
            <a:fillRect/>
          </a:stretch>
        </p:blipFill>
        <p:spPr>
          <a:xfrm>
            <a:off x="689610" y="2510155"/>
            <a:ext cx="3682365" cy="4097020"/>
          </a:xfrm>
          <a:prstGeom prst="rect">
            <a:avLst/>
          </a:prstGeom>
          <a:noFill/>
          <a:ln>
            <a:noFill/>
          </a:ln>
        </p:spPr>
      </p:pic>
      <p:pic>
        <p:nvPicPr>
          <p:cNvPr id="6" name="图片 21" descr="有序混合回归模型预测轨迹类型"/>
          <p:cNvPicPr>
            <a:picLocks noChangeAspect="1"/>
          </p:cNvPicPr>
          <p:nvPr/>
        </p:nvPicPr>
        <p:blipFill>
          <a:blip r:embed="rId5"/>
          <a:stretch>
            <a:fillRect/>
          </a:stretch>
        </p:blipFill>
        <p:spPr>
          <a:xfrm>
            <a:off x="5813425" y="2661285"/>
            <a:ext cx="5285740" cy="3939540"/>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研究背景</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155065" y="1863725"/>
            <a:ext cx="9441180" cy="3415030"/>
          </a:xfrm>
          <a:prstGeom prst="rect">
            <a:avLst/>
          </a:prstGeom>
          <a:noFill/>
        </p:spPr>
        <p:txBody>
          <a:bodyPr wrap="square" rtlCol="0">
            <a:spAutoFit/>
          </a:bodyPr>
          <a:p>
            <a:pPr indent="0" fontAlgn="auto">
              <a:lnSpc>
                <a:spcPct val="150000"/>
              </a:lnSpc>
            </a:pPr>
            <a:r>
              <a:rPr lang="zh-CN" altLang="en-US"/>
              <a:t>在心理学研究中，</a:t>
            </a:r>
            <a:r>
              <a:rPr lang="zh-CN" altLang="en-US">
                <a:solidFill>
                  <a:srgbClr val="FF0000"/>
                </a:solidFill>
              </a:rPr>
              <a:t>鼠标追踪技术</a:t>
            </a:r>
            <a:r>
              <a:rPr lang="zh-CN" altLang="en-US"/>
              <a:t>已成为探究认知过程的重要工具，通过记录</a:t>
            </a:r>
            <a:r>
              <a:rPr lang="zh-CN" altLang="en-US">
                <a:solidFill>
                  <a:srgbClr val="FF0000"/>
                </a:solidFill>
              </a:rPr>
              <a:t>鼠标轨迹</a:t>
            </a:r>
            <a:r>
              <a:rPr lang="zh-CN" altLang="en-US"/>
              <a:t>来揭示决策过程中的</a:t>
            </a:r>
            <a:r>
              <a:rPr lang="zh-CN" altLang="en-US">
                <a:solidFill>
                  <a:srgbClr val="FF0000"/>
                </a:solidFill>
              </a:rPr>
              <a:t>实时认知动态</a:t>
            </a:r>
            <a:r>
              <a:rPr lang="zh-CN" altLang="en-US"/>
              <a:t>。</a:t>
            </a:r>
            <a:endParaRPr lang="zh-CN" altLang="en-US"/>
          </a:p>
          <a:p>
            <a:pPr indent="0" fontAlgn="auto">
              <a:lnSpc>
                <a:spcPct val="150000"/>
              </a:lnSpc>
            </a:pPr>
            <a:endParaRPr lang="zh-CN" altLang="en-US"/>
          </a:p>
          <a:p>
            <a:pPr indent="0" fontAlgn="auto">
              <a:lnSpc>
                <a:spcPct val="150000"/>
              </a:lnSpc>
            </a:pPr>
            <a:r>
              <a:rPr lang="zh-CN" altLang="en-US"/>
              <a:t>然而，该领域</a:t>
            </a:r>
            <a:r>
              <a:rPr lang="zh-CN" altLang="en-US">
                <a:solidFill>
                  <a:srgbClr val="FF0000"/>
                </a:solidFill>
              </a:rPr>
              <a:t>缺乏</a:t>
            </a:r>
            <a:r>
              <a:rPr lang="zh-CN" altLang="en-US"/>
              <a:t>统一的实验设计标准，不同研究中响应指示、鼠标灵敏度和启动程序等设计因素的差异可能导致数据偏差，进而影响对认知理论的推断。</a:t>
            </a:r>
            <a:endParaRPr lang="zh-CN" altLang="en-US"/>
          </a:p>
          <a:p>
            <a:pPr indent="0" fontAlgn="auto">
              <a:lnSpc>
                <a:spcPct val="150000"/>
              </a:lnSpc>
            </a:pPr>
            <a:endParaRPr lang="zh-CN" altLang="en-US"/>
          </a:p>
          <a:p>
            <a:pPr indent="0" fontAlgn="auto">
              <a:lnSpc>
                <a:spcPct val="150000"/>
              </a:lnSpc>
            </a:pPr>
            <a:r>
              <a:rPr lang="zh-CN" altLang="en-US"/>
              <a:t>尽管鼠标追踪技术已广泛应用于社会认知、动作控制、数值认知等多个领域，但设计因素对数据的具体影响</a:t>
            </a:r>
            <a:r>
              <a:rPr lang="zh-CN" altLang="en-US">
                <a:solidFill>
                  <a:srgbClr val="FF0000"/>
                </a:solidFill>
              </a:rPr>
              <a:t>尚未</a:t>
            </a:r>
            <a:r>
              <a:rPr lang="zh-CN" altLang="en-US"/>
              <a:t>得到系统实证检验。</a:t>
            </a:r>
            <a:endParaRPr lang="zh-CN" altLang="en-US"/>
          </a:p>
        </p:txBody>
      </p:sp>
    </p:spTree>
    <p:custDataLst>
      <p:tags r:id="rId5"/>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6702425"/>
            <a:ext cx="12192000" cy="155575"/>
          </a:xfrm>
          <a:prstGeom prst="rect">
            <a:avLst/>
          </a:prstGeom>
          <a:solidFill>
            <a:srgbClr val="006A44"/>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文本框 11"/>
          <p:cNvSpPr txBox="1"/>
          <p:nvPr/>
        </p:nvSpPr>
        <p:spPr>
          <a:xfrm>
            <a:off x="461010" y="883920"/>
            <a:ext cx="11308080" cy="506730"/>
          </a:xfrm>
          <a:prstGeom prst="rect">
            <a:avLst/>
          </a:prstGeom>
          <a:noFill/>
        </p:spPr>
        <p:txBody>
          <a:bodyPr wrap="square" rtlCol="0">
            <a:spAutoFit/>
          </a:bodyPr>
          <a:lstStyle/>
          <a:p>
            <a:pPr indent="0" fontAlgn="auto">
              <a:lnSpc>
                <a:spcPct val="150000"/>
              </a:lnSpc>
            </a:pPr>
            <a:r>
              <a:rPr lang="en-US">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a:t>
            </a:r>
            <a:r>
              <a:rPr lang="zh-CN" altLang="en-US">
                <a:solidFill>
                  <a:srgbClr val="FF0000"/>
                </a:solidFill>
                <a:latin typeface="微软雅黑" panose="020B0503020204020204" charset="-122"/>
                <a:ea typeface="微软雅黑" panose="020B0503020204020204" charset="-122"/>
                <a:cs typeface="微软雅黑" panose="020B0503020204020204" charset="-122"/>
              </a:rPr>
              <a:t>有序混合回归模型</a:t>
            </a:r>
            <a:r>
              <a:rPr lang="zh-CN" altLang="en-US">
                <a:latin typeface="微软雅黑" panose="020B0503020204020204" charset="-122"/>
                <a:ea typeface="微软雅黑" panose="020B0503020204020204" charset="-122"/>
                <a:cs typeface="微软雅黑" panose="020B0503020204020204" charset="-122"/>
              </a:rPr>
              <a:t>的</a:t>
            </a:r>
            <a:r>
              <a:rPr lang="zh-CN" altLang="en-US">
                <a:solidFill>
                  <a:schemeClr val="tx1"/>
                </a:solidFill>
                <a:latin typeface="微软雅黑" panose="020B0503020204020204" charset="-122"/>
                <a:ea typeface="微软雅黑" panose="020B0503020204020204" charset="-122"/>
                <a:cs typeface="微软雅黑" panose="020B0503020204020204" charset="-122"/>
              </a:rPr>
              <a:t>推断性统计结果</a:t>
            </a:r>
            <a:r>
              <a:rPr lang="zh-CN" altLang="en-US">
                <a:latin typeface="微软雅黑" panose="020B0503020204020204" charset="-122"/>
                <a:ea typeface="微软雅黑" panose="020B0503020204020204" charset="-122"/>
                <a:cs typeface="微软雅黑" panose="020B0503020204020204" charset="-122"/>
              </a:rPr>
              <a:t>的比较</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5" name="矩形 14"/>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2" name="文本框 1"/>
          <p:cNvSpPr txBox="1"/>
          <p:nvPr/>
        </p:nvSpPr>
        <p:spPr>
          <a:xfrm>
            <a:off x="226060" y="109855"/>
            <a:ext cx="4297045" cy="460375"/>
          </a:xfrm>
          <a:prstGeom prst="rect">
            <a:avLst/>
          </a:prstGeom>
          <a:noFill/>
        </p:spPr>
        <p:txBody>
          <a:bodyPr wrap="square" rtlCol="0">
            <a:spAutoFit/>
          </a:bodyPr>
          <a:p>
            <a:r>
              <a:rPr lang="zh-CN" altLang="en-US" sz="2400" b="1">
                <a:solidFill>
                  <a:schemeClr val="bg1"/>
                </a:solidFill>
                <a:sym typeface="+mn-ea"/>
              </a:rPr>
              <a:t>轨迹形状分布</a:t>
            </a:r>
            <a:r>
              <a:rPr lang="zh-CN" altLang="en-US" sz="2400" b="1">
                <a:solidFill>
                  <a:schemeClr val="bg1"/>
                </a:solidFill>
              </a:rPr>
              <a:t>部分的结果复现</a:t>
            </a:r>
            <a:endParaRPr lang="zh-CN" altLang="en-US" sz="2400" b="1">
              <a:solidFill>
                <a:schemeClr val="bg1"/>
              </a:solidFill>
            </a:endParaRPr>
          </a:p>
        </p:txBody>
      </p:sp>
      <p:pic>
        <p:nvPicPr>
          <p:cNvPr id="4" name="图片 3"/>
          <p:cNvPicPr>
            <a:picLocks noChangeAspect="1"/>
          </p:cNvPicPr>
          <p:nvPr/>
        </p:nvPicPr>
        <p:blipFill>
          <a:blip r:embed="rId4"/>
          <a:stretch>
            <a:fillRect/>
          </a:stretch>
        </p:blipFill>
        <p:spPr>
          <a:xfrm>
            <a:off x="6076315" y="807720"/>
            <a:ext cx="4514850" cy="5680710"/>
          </a:xfrm>
          <a:prstGeom prst="rect">
            <a:avLst/>
          </a:prstGeom>
        </p:spPr>
      </p:pic>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rPr>
              <a:t>Part.04</a:t>
            </a:r>
            <a:endParaRPr lang="en-US" altLang="zh-CN" sz="3600" b="1">
              <a:solidFill>
                <a:srgbClr val="00633D"/>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5167947" y="2592705"/>
            <a:ext cx="1856105" cy="1014730"/>
          </a:xfrm>
          <a:prstGeom prst="rect">
            <a:avLst/>
          </a:prstGeom>
          <a:noFill/>
        </p:spPr>
        <p:txBody>
          <a:bodyPr wrap="square" rtlCol="0">
            <a:spAutoFit/>
          </a:bodyPr>
          <a:lstStyle/>
          <a:p>
            <a:pPr algn="dist"/>
            <a:r>
              <a:rPr lang="zh-CN" altLang="en-US" sz="6000" b="1" dirty="0">
                <a:solidFill>
                  <a:srgbClr val="FFFFFF"/>
                </a:solidFill>
                <a:latin typeface="+mj-ea"/>
                <a:ea typeface="+mj-ea"/>
              </a:rPr>
              <a:t>讨论</a:t>
            </a:r>
            <a:endParaRPr lang="zh-CN" altLang="en-US" sz="6000" b="1" dirty="0">
              <a:solidFill>
                <a:srgbClr val="FFFFFF"/>
              </a:solidFill>
              <a:latin typeface="+mj-ea"/>
              <a:ea typeface="+mj-ea"/>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pPr algn="l">
              <a:buClrTx/>
              <a:buSzTx/>
              <a:buFontTx/>
            </a:pPr>
            <a:r>
              <a:rPr lang="zh-CN" altLang="en-US" sz="2400" b="1">
                <a:solidFill>
                  <a:schemeClr val="bg1"/>
                </a:solidFill>
              </a:rPr>
              <a:t>计算可复现性检验结果分析</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01320" y="847725"/>
            <a:ext cx="11690350" cy="5704205"/>
          </a:xfrm>
          <a:prstGeom prst="rect">
            <a:avLst/>
          </a:prstGeom>
          <a:noFill/>
        </p:spPr>
        <p:txBody>
          <a:bodyPr wrap="square" rtlCol="0">
            <a:noAutofit/>
          </a:bodyPr>
          <a:p>
            <a:pPr indent="0" fontAlgn="auto">
              <a:lnSpc>
                <a:spcPct val="150000"/>
              </a:lnSpc>
            </a:pPr>
            <a:endParaRPr lang="zh-CN" altLang="en-US"/>
          </a:p>
          <a:p>
            <a:pPr marL="285750" indent="-285750" fontAlgn="auto">
              <a:lnSpc>
                <a:spcPct val="150000"/>
              </a:lnSpc>
              <a:buFont typeface="Arial" panose="020B0604020202020204" pitchFamily="34" charset="0"/>
              <a:buChar char="•"/>
            </a:pPr>
            <a:r>
              <a:rPr lang="zh-CN" altLang="en-US"/>
              <a:t>数据与代码的</a:t>
            </a:r>
            <a:r>
              <a:rPr lang="zh-CN" altLang="en-US">
                <a:solidFill>
                  <a:srgbClr val="FF0000"/>
                </a:solidFill>
              </a:rPr>
              <a:t>完备共享</a:t>
            </a:r>
            <a:r>
              <a:rPr lang="zh-CN" altLang="en-US"/>
              <a:t>：原文献在</a:t>
            </a:r>
            <a:r>
              <a:rPr lang="en-US" altLang="zh-CN"/>
              <a:t>OSF</a:t>
            </a:r>
            <a:r>
              <a:rPr lang="zh-CN" altLang="en-US"/>
              <a:t>平台提供了实验</a:t>
            </a:r>
            <a:r>
              <a:rPr lang="en-US" altLang="zh-CN"/>
              <a:t>3</a:t>
            </a:r>
            <a:r>
              <a:rPr lang="zh-CN" altLang="en-US"/>
              <a:t>的完整原始数据及详尽代码，涵盖数据记录、处理到分析的全流程，确保我们精准把握每一个细节，这是复现成功的基石。</a:t>
            </a:r>
            <a:endParaRPr lang="zh-CN" altLang="en-US"/>
          </a:p>
          <a:p>
            <a:pPr marL="285750" indent="-285750" fontAlgn="auto">
              <a:lnSpc>
                <a:spcPct val="150000"/>
              </a:lnSpc>
              <a:buFont typeface="Arial" panose="020B0604020202020204" pitchFamily="34" charset="0"/>
              <a:buChar char="•"/>
            </a:pPr>
            <a:r>
              <a:rPr lang="zh-CN" altLang="en-US">
                <a:solidFill>
                  <a:srgbClr val="FF0000"/>
                </a:solidFill>
              </a:rPr>
              <a:t>清晰</a:t>
            </a:r>
            <a:r>
              <a:rPr lang="zh-CN" altLang="en-US"/>
              <a:t>的实验设计与操作流程</a:t>
            </a:r>
            <a:r>
              <a:rPr lang="zh-CN" altLang="en-US">
                <a:solidFill>
                  <a:srgbClr val="FF0000"/>
                </a:solidFill>
              </a:rPr>
              <a:t>描述</a:t>
            </a:r>
            <a:r>
              <a:rPr lang="zh-CN" altLang="en-US"/>
              <a:t>：文献对实验</a:t>
            </a:r>
            <a:r>
              <a:rPr lang="en-US" altLang="zh-CN"/>
              <a:t>3</a:t>
            </a:r>
            <a:r>
              <a:rPr lang="zh-CN" altLang="en-US"/>
              <a:t>的描述极为详尽，从参与者如何分配到不同启动程序条件（static、</a:t>
            </a:r>
            <a:r>
              <a:rPr lang="en-US" altLang="zh-CN"/>
              <a:t>rtmax</a:t>
            </a:r>
            <a:r>
              <a:rPr lang="zh-CN" altLang="en-US"/>
              <a:t>、</a:t>
            </a:r>
            <a:r>
              <a:rPr lang="en-US" altLang="zh-CN"/>
              <a:t>initmax</a:t>
            </a:r>
            <a:r>
              <a:rPr lang="zh-CN" altLang="en-US"/>
              <a:t>和dynamic），到每种条件下具体的实验流程，甚至包括了对鼠标移动初始化时间等细节的记录要求，使我们能够完全按照原文献的方法进行复现。</a:t>
            </a:r>
            <a:endParaRPr lang="zh-CN" altLang="en-US"/>
          </a:p>
          <a:p>
            <a:pPr marL="285750" indent="-285750" fontAlgn="auto">
              <a:lnSpc>
                <a:spcPct val="150000"/>
              </a:lnSpc>
              <a:buFont typeface="Arial" panose="020B0604020202020204" pitchFamily="34" charset="0"/>
              <a:buChar char="•"/>
            </a:pPr>
            <a:r>
              <a:rPr lang="zh-CN" altLang="en-US">
                <a:solidFill>
                  <a:srgbClr val="FF0000"/>
                </a:solidFill>
              </a:rPr>
              <a:t>高度一致</a:t>
            </a:r>
            <a:r>
              <a:rPr lang="zh-CN" altLang="en-US"/>
              <a:t>的分析方法与软件环境：</a:t>
            </a:r>
            <a:r>
              <a:rPr lang="en-US" altLang="zh-CN"/>
              <a:t> </a:t>
            </a:r>
            <a:r>
              <a:rPr lang="zh-CN" altLang="en-US"/>
              <a:t>运用与原文献相同的</a:t>
            </a:r>
            <a:r>
              <a:rPr lang="en-US" altLang="zh-CN"/>
              <a:t>R</a:t>
            </a:r>
            <a:r>
              <a:rPr lang="zh-CN" altLang="en-US"/>
              <a:t>语言及其</a:t>
            </a:r>
            <a:r>
              <a:rPr lang="en-US" altLang="zh-CN"/>
              <a:t>mousetrap</a:t>
            </a:r>
            <a:r>
              <a:rPr lang="zh-CN" altLang="en-US"/>
              <a:t>包对数据进行处理与分析，确保了分析方法的一致性。同时，对实验条件、数据处理步骤和分析流程进行了精细控制，使其与原文献保持高度一致。</a:t>
            </a:r>
            <a:endParaRPr lang="zh-CN" altLang="en-US"/>
          </a:p>
          <a:p>
            <a:pPr indent="0" fontAlgn="auto">
              <a:lnSpc>
                <a:spcPct val="150000"/>
              </a:lnSpc>
              <a:buFont typeface="Arial" panose="020B0604020202020204" pitchFamily="34" charset="0"/>
              <a:buNone/>
            </a:pPr>
            <a:endParaRPr lang="zh-CN" altLang="en-US"/>
          </a:p>
          <a:p>
            <a:pPr indent="0" fontAlgn="auto">
              <a:lnSpc>
                <a:spcPct val="150000"/>
              </a:lnSpc>
              <a:buFont typeface="Arial" panose="020B0604020202020204" pitchFamily="34" charset="0"/>
              <a:buNone/>
            </a:pPr>
            <a:r>
              <a:rPr lang="zh-CN" altLang="en-US"/>
              <a:t>综上所述，正是由于原文献的开放科学实践、清晰的方法描述以及我们团队对细节的严格把控，才使得实验</a:t>
            </a:r>
            <a:r>
              <a:rPr lang="en-US" altLang="zh-CN"/>
              <a:t>3</a:t>
            </a:r>
            <a:r>
              <a:rPr lang="zh-CN" altLang="en-US"/>
              <a:t>的结果得以成功复现。这一成功不仅验证了原文献的发现，也为未来相关研究的可复现性提供了有益参考。</a:t>
            </a:r>
            <a:endParaRPr lang="zh-CN" altLang="en-US"/>
          </a:p>
        </p:txBody>
      </p:sp>
    </p:spTree>
    <p:custDataLst>
      <p:tags r:id="rId5"/>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2"/>
            </p:custDataLst>
          </p:nvPr>
        </p:nvSpPr>
        <p:spPr>
          <a:xfrm>
            <a:off x="1600200" y="2550160"/>
            <a:ext cx="9257665" cy="1938020"/>
          </a:xfrm>
          <a:prstGeom prst="rect">
            <a:avLst/>
          </a:prstGeom>
          <a:noFill/>
        </p:spPr>
        <p:txBody>
          <a:bodyPr wrap="square" rtlCol="0">
            <a:spAutoFit/>
          </a:bodyPr>
          <a:lstStyle/>
          <a:p>
            <a:pPr algn="ctr"/>
            <a:r>
              <a:rPr lang="en-US" altLang="zh-CN" sz="6000" b="1">
                <a:solidFill>
                  <a:srgbClr val="FFFFFF"/>
                </a:solidFill>
                <a:latin typeface="+mj-ea"/>
                <a:ea typeface="+mj-ea"/>
              </a:rPr>
              <a:t>Thanks for listening!</a:t>
            </a:r>
            <a:endParaRPr lang="en-US" altLang="zh-CN" sz="6000" b="1">
              <a:solidFill>
                <a:srgbClr val="FFFFFF"/>
              </a:solidFill>
              <a:latin typeface="+mj-ea"/>
              <a:ea typeface="+mj-ea"/>
            </a:endParaRPr>
          </a:p>
          <a:p>
            <a:pPr algn="ctr"/>
            <a:endParaRPr lang="en-US" altLang="zh-CN" sz="6000" b="1">
              <a:solidFill>
                <a:srgbClr val="FFFFFF"/>
              </a:solidFill>
              <a:latin typeface="+mj-ea"/>
              <a:ea typeface="+mj-ea"/>
            </a:endParaRPr>
          </a:p>
        </p:txBody>
      </p:sp>
      <p:pic>
        <p:nvPicPr>
          <p:cNvPr id="6" name="图片 5" descr="校徽+南京师范大学"/>
          <p:cNvPicPr>
            <a:picLocks noChangeAspect="1"/>
          </p:cNvPicPr>
          <p:nvPr>
            <p:custDataLst>
              <p:tags r:id="rId3"/>
            </p:custDataLst>
          </p:nvPr>
        </p:nvPicPr>
        <p:blipFill>
          <a:blip r:embed="rId4"/>
          <a:srcRect t="33231" b="38380"/>
          <a:stretch>
            <a:fillRect/>
          </a:stretch>
        </p:blipFill>
        <p:spPr>
          <a:xfrm>
            <a:off x="4601210" y="4655820"/>
            <a:ext cx="3127375" cy="62801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pPr algn="l">
              <a:buClrTx/>
              <a:buSzTx/>
              <a:buFontTx/>
            </a:pPr>
            <a:r>
              <a:rPr lang="zh-CN" altLang="en-US" sz="2400" b="1">
                <a:solidFill>
                  <a:schemeClr val="bg1"/>
                </a:solidFill>
              </a:rPr>
              <a:t>主要研究问题及假设</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165" y="965200"/>
            <a:ext cx="10615295" cy="5077460"/>
          </a:xfrm>
          <a:prstGeom prst="rect">
            <a:avLst/>
          </a:prstGeom>
          <a:noFill/>
        </p:spPr>
        <p:txBody>
          <a:bodyPr wrap="square" rtlCol="0">
            <a:spAutoFit/>
          </a:bodyPr>
          <a:p>
            <a:pPr indent="0" fontAlgn="auto">
              <a:lnSpc>
                <a:spcPct val="150000"/>
              </a:lnSpc>
            </a:pPr>
            <a:r>
              <a:rPr lang="zh-CN" altLang="en-US"/>
              <a:t>本研究系统考察鼠标追踪（mouse-tracking）实验中的</a:t>
            </a:r>
            <a:r>
              <a:rPr lang="zh-CN" altLang="en-US">
                <a:solidFill>
                  <a:srgbClr val="FF0000"/>
                </a:solidFill>
              </a:rPr>
              <a:t>三大核心设计</a:t>
            </a:r>
            <a:r>
              <a:rPr lang="zh-CN" altLang="en-US"/>
              <a:t>因素对鼠标追踪数据的影响：</a:t>
            </a:r>
            <a:endParaRPr lang="zh-CN" altLang="en-US"/>
          </a:p>
          <a:p>
            <a:pPr indent="0" fontAlgn="auto">
              <a:lnSpc>
                <a:spcPct val="150000"/>
              </a:lnSpc>
            </a:pPr>
            <a:endParaRPr lang="zh-CN" altLang="en-US"/>
          </a:p>
          <a:p>
            <a:pPr indent="0" fontAlgn="auto">
              <a:lnSpc>
                <a:spcPct val="150000"/>
              </a:lnSpc>
            </a:pPr>
            <a:r>
              <a:rPr lang="zh-CN" altLang="en-US"/>
              <a:t>响应指示（点击</a:t>
            </a:r>
            <a:r>
              <a:rPr lang="en-US" altLang="zh-CN"/>
              <a:t> vs. </a:t>
            </a:r>
            <a:r>
              <a:rPr lang="zh-CN" altLang="en-US"/>
              <a:t>触摸）对轨迹曲率和典型性效应的影响；</a:t>
            </a:r>
            <a:endParaRPr lang="zh-CN" altLang="en-US"/>
          </a:p>
          <a:p>
            <a:pPr marL="285750" indent="-285750" fontAlgn="auto">
              <a:lnSpc>
                <a:spcPct val="150000"/>
              </a:lnSpc>
              <a:buFont typeface="Arial" panose="020B0604020202020204" pitchFamily="34" charset="0"/>
              <a:buChar char="•"/>
            </a:pPr>
            <a:r>
              <a:rPr lang="zh-CN" altLang="en-US">
                <a:sym typeface="+mn-ea"/>
              </a:rPr>
              <a:t>假设</a:t>
            </a:r>
            <a:r>
              <a:rPr lang="zh-CN" altLang="en-US">
                <a:solidFill>
                  <a:srgbClr val="FF0000"/>
                </a:solidFill>
                <a:sym typeface="+mn-ea"/>
              </a:rPr>
              <a:t>点击条件</a:t>
            </a:r>
            <a:r>
              <a:rPr lang="zh-CN" altLang="en-US">
                <a:sym typeface="+mn-ea"/>
              </a:rPr>
              <a:t>会比触摸条件产生</a:t>
            </a:r>
            <a:r>
              <a:rPr lang="zh-CN" altLang="en-US">
                <a:solidFill>
                  <a:srgbClr val="FF0000"/>
                </a:solidFill>
                <a:sym typeface="+mn-ea"/>
              </a:rPr>
              <a:t>更大</a:t>
            </a:r>
            <a:r>
              <a:rPr lang="zh-CN" altLang="en-US">
                <a:sym typeface="+mn-ea"/>
              </a:rPr>
              <a:t>的轨迹曲率效应（如典型性效应），因为点击条件允许更极端的轨迹（如</a:t>
            </a:r>
            <a:r>
              <a:rPr lang="en-US" altLang="zh-CN">
                <a:sym typeface="+mn-ea"/>
              </a:rPr>
              <a:t>“</a:t>
            </a:r>
            <a:r>
              <a:rPr lang="zh-CN" altLang="en-US">
                <a:sym typeface="+mn-ea"/>
              </a:rPr>
              <a:t>改变主意</a:t>
            </a:r>
            <a:r>
              <a:rPr lang="en-US" altLang="zh-CN">
                <a:sym typeface="+mn-ea"/>
              </a:rPr>
              <a:t>”</a:t>
            </a:r>
            <a:r>
              <a:rPr lang="zh-CN" altLang="en-US">
                <a:sym typeface="+mn-ea"/>
              </a:rPr>
              <a:t>轨迹）。</a:t>
            </a:r>
            <a:endParaRPr lang="zh-CN" altLang="en-US">
              <a:sym typeface="+mn-ea"/>
            </a:endParaRPr>
          </a:p>
          <a:p>
            <a:pPr marL="285750" indent="-285750" fontAlgn="auto">
              <a:lnSpc>
                <a:spcPct val="150000"/>
              </a:lnSpc>
              <a:buFont typeface="Arial" panose="020B0604020202020204" pitchFamily="34" charset="0"/>
              <a:buChar char="•"/>
            </a:pPr>
            <a:endParaRPr lang="zh-CN" altLang="en-US"/>
          </a:p>
          <a:p>
            <a:pPr indent="0" fontAlgn="auto">
              <a:lnSpc>
                <a:spcPct val="150000"/>
              </a:lnSpc>
            </a:pPr>
            <a:r>
              <a:rPr lang="zh-CN" altLang="en-US"/>
              <a:t>鼠标灵敏度（默认</a:t>
            </a:r>
            <a:r>
              <a:rPr lang="en-US" altLang="zh-CN"/>
              <a:t> vs. </a:t>
            </a:r>
            <a:r>
              <a:rPr lang="zh-CN" altLang="en-US"/>
              <a:t>慢速）对轨迹形状和冲突指标的影响；</a:t>
            </a:r>
            <a:endParaRPr lang="zh-CN" altLang="en-US"/>
          </a:p>
          <a:p>
            <a:pPr marL="285750" indent="-285750" algn="l" fontAlgn="auto">
              <a:lnSpc>
                <a:spcPct val="150000"/>
              </a:lnSpc>
              <a:buClrTx/>
              <a:buSzTx/>
              <a:buFont typeface="Arial" panose="020B0604020202020204" pitchFamily="34" charset="0"/>
              <a:buChar char="•"/>
            </a:pPr>
            <a:r>
              <a:rPr lang="zh-CN" altLang="en-US">
                <a:sym typeface="+mn-ea"/>
              </a:rPr>
              <a:t>假设</a:t>
            </a:r>
            <a:r>
              <a:rPr lang="zh-CN" altLang="en-US">
                <a:solidFill>
                  <a:srgbClr val="FF0000"/>
                </a:solidFill>
                <a:sym typeface="+mn-ea"/>
              </a:rPr>
              <a:t>低速</a:t>
            </a:r>
            <a:r>
              <a:rPr lang="zh-CN" altLang="en-US">
                <a:sym typeface="+mn-ea"/>
              </a:rPr>
              <a:t>设置（禁用加速）能</a:t>
            </a:r>
            <a:r>
              <a:rPr lang="zh-CN" altLang="en-US">
                <a:solidFill>
                  <a:srgbClr val="FF0000"/>
                </a:solidFill>
                <a:sym typeface="+mn-ea"/>
              </a:rPr>
              <a:t>更好</a:t>
            </a:r>
            <a:r>
              <a:rPr lang="zh-CN" altLang="en-US">
                <a:sym typeface="+mn-ea"/>
              </a:rPr>
              <a:t>地捕捉认知效应，因为手部运动与光标移动的线性关系更明确。</a:t>
            </a:r>
            <a:endParaRPr lang="zh-CN" altLang="en-US">
              <a:sym typeface="+mn-ea"/>
            </a:endParaRPr>
          </a:p>
          <a:p>
            <a:pPr marL="285750" indent="-285750" algn="l" fontAlgn="auto">
              <a:lnSpc>
                <a:spcPct val="150000"/>
              </a:lnSpc>
              <a:buClrTx/>
              <a:buSzTx/>
              <a:buFont typeface="Arial" panose="020B0604020202020204" pitchFamily="34" charset="0"/>
              <a:buChar char="•"/>
            </a:pPr>
            <a:endParaRPr lang="zh-CN" altLang="en-US"/>
          </a:p>
          <a:p>
            <a:pPr indent="0" fontAlgn="auto">
              <a:lnSpc>
                <a:spcPct val="150000"/>
              </a:lnSpc>
            </a:pPr>
            <a:r>
              <a:rPr lang="zh-CN" altLang="en-US"/>
              <a:t>启动程序（static</a:t>
            </a:r>
            <a:r>
              <a:rPr lang="en-US" altLang="zh-CN"/>
              <a:t> vs. rtmax vs. initmax vs. </a:t>
            </a:r>
            <a:r>
              <a:rPr lang="zh-CN" altLang="en-US"/>
              <a:t>dynamic）对轨迹双模态分布及典型性效应的影响。</a:t>
            </a:r>
            <a:endParaRPr lang="zh-CN" altLang="en-US"/>
          </a:p>
          <a:p>
            <a:pPr marL="285750" indent="-285750" algn="l" fontAlgn="auto">
              <a:lnSpc>
                <a:spcPct val="150000"/>
              </a:lnSpc>
              <a:buClrTx/>
              <a:buSzTx/>
              <a:buFont typeface="Arial" panose="020B0604020202020204" pitchFamily="34" charset="0"/>
              <a:buChar char="•"/>
            </a:pPr>
            <a:r>
              <a:rPr lang="zh-CN" altLang="en-US"/>
              <a:t>假设</a:t>
            </a:r>
            <a:r>
              <a:rPr lang="zh-CN" altLang="en-US">
                <a:solidFill>
                  <a:srgbClr val="FF0000"/>
                </a:solidFill>
              </a:rPr>
              <a:t>dynamic</a:t>
            </a:r>
            <a:r>
              <a:rPr lang="zh-CN" altLang="en-US"/>
              <a:t>和</a:t>
            </a:r>
            <a:r>
              <a:rPr lang="zh-CN" altLang="en-US">
                <a:solidFill>
                  <a:srgbClr val="FF0000"/>
                </a:solidFill>
              </a:rPr>
              <a:t>限制启动时间</a:t>
            </a:r>
            <a:r>
              <a:rPr lang="zh-CN" altLang="en-US"/>
              <a:t>的程序（如in</a:t>
            </a:r>
            <a:r>
              <a:rPr lang="en-US" altLang="zh-CN"/>
              <a:t>i</a:t>
            </a:r>
            <a:r>
              <a:rPr lang="zh-CN" altLang="en-US"/>
              <a:t>tmax）会</a:t>
            </a:r>
            <a:r>
              <a:rPr lang="zh-CN" altLang="en-US">
                <a:solidFill>
                  <a:srgbClr val="FF0000"/>
                </a:solidFill>
              </a:rPr>
              <a:t>增强</a:t>
            </a:r>
            <a:r>
              <a:rPr lang="zh-CN" altLang="en-US"/>
              <a:t>典型性效应，因为这些程序强制早期运动初始化，从而更完整地反映决策过程。</a:t>
            </a:r>
            <a:endParaRPr lang="zh-CN" altLang="en-US"/>
          </a:p>
        </p:txBody>
      </p:sp>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研究</a:t>
            </a:r>
            <a:r>
              <a:rPr lang="zh-CN" altLang="en-US" sz="2400" b="1">
                <a:solidFill>
                  <a:schemeClr val="bg1"/>
                </a:solidFill>
              </a:rPr>
              <a:t>结果</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83590" y="1258570"/>
            <a:ext cx="10615295" cy="3830955"/>
          </a:xfrm>
          <a:prstGeom prst="rect">
            <a:avLst/>
          </a:prstGeom>
          <a:noFill/>
        </p:spPr>
        <p:txBody>
          <a:bodyPr wrap="square" rtlCol="0">
            <a:spAutoFit/>
          </a:bodyPr>
          <a:p>
            <a:pPr indent="0" fontAlgn="auto">
              <a:lnSpc>
                <a:spcPct val="150000"/>
              </a:lnSpc>
            </a:pPr>
            <a:r>
              <a:rPr lang="zh-CN" altLang="en-US"/>
              <a:t>实验一</a:t>
            </a:r>
            <a:r>
              <a:rPr lang="en-US" altLang="zh-CN"/>
              <a:t>:</a:t>
            </a:r>
            <a:r>
              <a:rPr lang="zh-CN" altLang="en-US">
                <a:solidFill>
                  <a:srgbClr val="FF0000"/>
                </a:solidFill>
              </a:rPr>
              <a:t>点击响应</a:t>
            </a:r>
            <a:r>
              <a:rPr lang="zh-CN" altLang="en-US"/>
              <a:t>比触摸响应产生</a:t>
            </a:r>
            <a:r>
              <a:rPr lang="zh-CN" altLang="en-US">
                <a:solidFill>
                  <a:srgbClr val="FF0000"/>
                </a:solidFill>
              </a:rPr>
              <a:t>更大</a:t>
            </a:r>
            <a:r>
              <a:rPr lang="zh-CN" altLang="en-US"/>
              <a:t>的典型性效应（</a:t>
            </a:r>
            <a:r>
              <a:rPr lang="en-US" altLang="zh-CN" i="1"/>
              <a:t>d</a:t>
            </a:r>
            <a:r>
              <a:rPr lang="en-US" altLang="zh-CN" baseline="-25000"/>
              <a:t>z</a:t>
            </a:r>
            <a:r>
              <a:rPr lang="en-US" altLang="zh-CN"/>
              <a:t>=0.61 vs. 0.36</a:t>
            </a:r>
            <a:r>
              <a:rPr lang="zh-CN" altLang="en-US"/>
              <a:t>），轨迹更易出现</a:t>
            </a:r>
            <a:r>
              <a:rPr lang="en-US" altLang="zh-CN"/>
              <a:t>“</a:t>
            </a:r>
            <a:r>
              <a:rPr lang="zh-CN" altLang="en-US"/>
              <a:t>离散改变主意</a:t>
            </a:r>
            <a:r>
              <a:rPr lang="en-US" altLang="zh-CN"/>
              <a:t>” </a:t>
            </a:r>
            <a:r>
              <a:rPr lang="zh-CN" altLang="en-US"/>
              <a:t>模式。点击条件下曲率分布呈双峰（</a:t>
            </a:r>
            <a:r>
              <a:rPr lang="en-US" altLang="zh-CN"/>
              <a:t>BC&gt;0.555</a:t>
            </a:r>
            <a:r>
              <a:rPr lang="zh-CN" altLang="en-US"/>
              <a:t>），触摸条件下呈单峰；</a:t>
            </a:r>
            <a:r>
              <a:rPr lang="en-US" altLang="zh-CN"/>
              <a:t> </a:t>
            </a:r>
            <a:endParaRPr lang="zh-CN" altLang="en-US"/>
          </a:p>
          <a:p>
            <a:pPr indent="0" fontAlgn="auto">
              <a:lnSpc>
                <a:spcPct val="150000"/>
              </a:lnSpc>
            </a:pPr>
            <a:endParaRPr lang="zh-CN" altLang="en-US"/>
          </a:p>
          <a:p>
            <a:pPr indent="0" fontAlgn="auto">
              <a:lnSpc>
                <a:spcPct val="150000"/>
              </a:lnSpc>
            </a:pPr>
            <a:r>
              <a:rPr lang="zh-CN" altLang="en-US"/>
              <a:t>实验二</a:t>
            </a:r>
            <a:r>
              <a:rPr lang="en-US" altLang="zh-CN"/>
              <a:t>:</a:t>
            </a:r>
            <a:r>
              <a:rPr lang="zh-CN" altLang="en-US"/>
              <a:t>鼠标灵敏度对典型性效应大小</a:t>
            </a:r>
            <a:r>
              <a:rPr lang="zh-CN" altLang="en-US">
                <a:solidFill>
                  <a:srgbClr val="FF0000"/>
                </a:solidFill>
              </a:rPr>
              <a:t>无显著影响</a:t>
            </a:r>
            <a:r>
              <a:rPr lang="zh-CN" altLang="en-US"/>
              <a:t>，但默认设置下极端轨迹（</a:t>
            </a:r>
            <a:r>
              <a:rPr lang="en-US" altLang="zh-CN"/>
              <a:t>dCoM</a:t>
            </a:r>
            <a:r>
              <a:rPr lang="zh-CN" altLang="en-US"/>
              <a:t>）更多；低速条件下直线轨迹比例增加，默认条件下离散改变主意轨迹更多；</a:t>
            </a:r>
            <a:endParaRPr lang="zh-CN" altLang="en-US">
              <a:solidFill>
                <a:srgbClr val="FF0000"/>
              </a:solidFill>
            </a:endParaRPr>
          </a:p>
          <a:p>
            <a:pPr indent="0" fontAlgn="auto">
              <a:lnSpc>
                <a:spcPct val="150000"/>
              </a:lnSpc>
            </a:pPr>
            <a:endParaRPr lang="zh-CN" altLang="en-US"/>
          </a:p>
          <a:p>
            <a:pPr indent="0" fontAlgn="auto">
              <a:lnSpc>
                <a:spcPct val="150000"/>
              </a:lnSpc>
            </a:pPr>
            <a:r>
              <a:rPr lang="zh-CN" altLang="en-US"/>
              <a:t>实验三</a:t>
            </a:r>
            <a:r>
              <a:rPr lang="en-US" altLang="zh-CN"/>
              <a:t>:</a:t>
            </a:r>
            <a:r>
              <a:rPr lang="en-US" altLang="zh-CN">
                <a:solidFill>
                  <a:srgbClr val="FF0000"/>
                </a:solidFill>
              </a:rPr>
              <a:t>initmax </a:t>
            </a:r>
            <a:r>
              <a:rPr lang="zh-CN" altLang="en-US">
                <a:solidFill>
                  <a:srgbClr val="FF0000"/>
                </a:solidFill>
              </a:rPr>
              <a:t>启动程序</a:t>
            </a:r>
            <a:r>
              <a:rPr lang="zh-CN" altLang="en-US"/>
              <a:t>显著</a:t>
            </a:r>
            <a:r>
              <a:rPr lang="zh-CN" altLang="en-US">
                <a:solidFill>
                  <a:srgbClr val="FF0000"/>
                </a:solidFill>
              </a:rPr>
              <a:t>增强</a:t>
            </a:r>
            <a:r>
              <a:rPr lang="zh-CN" altLang="en-US"/>
              <a:t>典型性效应（</a:t>
            </a:r>
            <a:r>
              <a:rPr lang="en-US" altLang="zh-CN" i="1">
                <a:sym typeface="+mn-ea"/>
              </a:rPr>
              <a:t>d</a:t>
            </a:r>
            <a:r>
              <a:rPr lang="en-US" altLang="zh-CN" baseline="-25000">
                <a:sym typeface="+mn-ea"/>
              </a:rPr>
              <a:t>z</a:t>
            </a:r>
            <a:r>
              <a:rPr lang="en-US" altLang="zh-CN"/>
              <a:t>=0.91</a:t>
            </a:r>
            <a:r>
              <a:rPr lang="zh-CN" altLang="en-US"/>
              <a:t>），</a:t>
            </a:r>
            <a:r>
              <a:rPr lang="zh-CN" altLang="en-US">
                <a:solidFill>
                  <a:schemeClr val="tx1"/>
                </a:solidFill>
              </a:rPr>
              <a:t>静态启动（</a:t>
            </a:r>
            <a:r>
              <a:rPr lang="en-US" altLang="zh-CN">
                <a:solidFill>
                  <a:schemeClr val="tx1"/>
                </a:solidFill>
              </a:rPr>
              <a:t>static</a:t>
            </a:r>
            <a:r>
              <a:rPr lang="zh-CN" altLang="en-US">
                <a:solidFill>
                  <a:schemeClr val="tx1"/>
                </a:solidFill>
              </a:rPr>
              <a:t>）和总反应时限制（</a:t>
            </a:r>
            <a:r>
              <a:rPr lang="en-US" altLang="zh-CN">
                <a:solidFill>
                  <a:schemeClr val="tx1"/>
                </a:solidFill>
              </a:rPr>
              <a:t>rtmax</a:t>
            </a:r>
            <a:r>
              <a:rPr lang="zh-CN" altLang="en-US">
                <a:solidFill>
                  <a:schemeClr val="tx1"/>
                </a:solidFill>
              </a:rPr>
              <a:t>）条件下的鼠标轨迹以直线轨迹为主，动态启动（</a:t>
            </a:r>
            <a:r>
              <a:rPr lang="en-US" altLang="zh-CN">
                <a:solidFill>
                  <a:schemeClr val="tx1"/>
                </a:solidFill>
              </a:rPr>
              <a:t>dynamic</a:t>
            </a:r>
            <a:r>
              <a:rPr lang="zh-CN" altLang="en-US">
                <a:solidFill>
                  <a:schemeClr val="tx1"/>
                </a:solidFill>
              </a:rPr>
              <a:t>）和</a:t>
            </a:r>
            <a:r>
              <a:rPr lang="en-US" altLang="zh-CN">
                <a:solidFill>
                  <a:schemeClr val="tx1"/>
                </a:solidFill>
              </a:rPr>
              <a:t> </a:t>
            </a:r>
            <a:r>
              <a:rPr lang="zh-CN" altLang="en-US">
                <a:solidFill>
                  <a:schemeClr val="tx1"/>
                </a:solidFill>
              </a:rPr>
              <a:t>启动限制（</a:t>
            </a:r>
            <a:r>
              <a:rPr lang="en-US" altLang="zh-CN">
                <a:solidFill>
                  <a:schemeClr val="tx1"/>
                </a:solidFill>
              </a:rPr>
              <a:t>initmax</a:t>
            </a:r>
            <a:r>
              <a:rPr lang="zh-CN" altLang="en-US">
                <a:solidFill>
                  <a:schemeClr val="tx1"/>
                </a:solidFill>
              </a:rPr>
              <a:t>）</a:t>
            </a:r>
            <a:r>
              <a:rPr lang="en-US" altLang="zh-CN">
                <a:solidFill>
                  <a:schemeClr val="tx1"/>
                </a:solidFill>
              </a:rPr>
              <a:t> </a:t>
            </a:r>
            <a:r>
              <a:rPr lang="zh-CN" altLang="en-US">
                <a:solidFill>
                  <a:schemeClr val="tx1"/>
                </a:solidFill>
              </a:rPr>
              <a:t>条件下曲线与改变主意轨迹更常见。</a:t>
            </a:r>
            <a:r>
              <a:rPr lang="en-US" altLang="zh-CN">
                <a:solidFill>
                  <a:schemeClr val="tx1"/>
                </a:solidFill>
              </a:rPr>
              <a:t> </a:t>
            </a:r>
            <a:r>
              <a:rPr lang="en-US" altLang="zh-CN">
                <a:solidFill>
                  <a:srgbClr val="FF0000"/>
                </a:solidFill>
              </a:rPr>
              <a:t> </a:t>
            </a:r>
            <a:endParaRPr lang="en-US" altLang="zh-CN">
              <a:solidFill>
                <a:srgbClr val="FF0000"/>
              </a:solidFill>
            </a:endParaRPr>
          </a:p>
        </p:txBody>
      </p:sp>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研究</a:t>
            </a:r>
            <a:r>
              <a:rPr lang="zh-CN" altLang="en-US" sz="2400" b="1">
                <a:solidFill>
                  <a:schemeClr val="bg1"/>
                </a:solidFill>
              </a:rPr>
              <a:t>结论</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165" y="1659890"/>
            <a:ext cx="10615295" cy="3704590"/>
          </a:xfrm>
          <a:prstGeom prst="rect">
            <a:avLst/>
          </a:prstGeom>
          <a:noFill/>
        </p:spPr>
        <p:txBody>
          <a:bodyPr wrap="square" rtlCol="0">
            <a:noAutofit/>
          </a:bodyPr>
          <a:p>
            <a:pPr indent="0" fontAlgn="auto">
              <a:lnSpc>
                <a:spcPct val="150000"/>
              </a:lnSpc>
            </a:pPr>
            <a:r>
              <a:rPr lang="zh-CN" altLang="en-US"/>
              <a:t>鼠标追踪实验的</a:t>
            </a:r>
            <a:r>
              <a:rPr lang="zh-CN" altLang="en-US"/>
              <a:t>三大设计</a:t>
            </a:r>
            <a:r>
              <a:rPr lang="zh-CN" altLang="en-US"/>
              <a:t>因素（响应指示、鼠标灵敏度和启动程序）对轨迹曲率和单个轨迹的形状有</a:t>
            </a:r>
            <a:r>
              <a:rPr lang="zh-CN" altLang="en-US">
                <a:solidFill>
                  <a:srgbClr val="FF0000"/>
                </a:solidFill>
              </a:rPr>
              <a:t>显著</a:t>
            </a:r>
            <a:r>
              <a:rPr lang="zh-CN" altLang="en-US"/>
              <a:t>影响。这些差异可能会</a:t>
            </a:r>
            <a:r>
              <a:rPr lang="zh-CN" altLang="en-US">
                <a:solidFill>
                  <a:srgbClr val="FF0000"/>
                </a:solidFill>
              </a:rPr>
              <a:t>导致</a:t>
            </a:r>
            <a:r>
              <a:rPr lang="zh-CN" altLang="en-US"/>
              <a:t>理论构建的偏差，进而对某些理论的支持或反对做出过早的结论。</a:t>
            </a:r>
            <a:endParaRPr lang="zh-CN" altLang="en-US"/>
          </a:p>
          <a:p>
            <a:pPr indent="0" fontAlgn="auto">
              <a:lnSpc>
                <a:spcPct val="150000"/>
              </a:lnSpc>
            </a:pPr>
            <a:endParaRPr lang="zh-CN" altLang="en-US"/>
          </a:p>
          <a:p>
            <a:pPr indent="0" fontAlgn="auto">
              <a:lnSpc>
                <a:spcPct val="150000"/>
              </a:lnSpc>
            </a:pPr>
            <a:endParaRPr lang="zh-CN" altLang="en-US"/>
          </a:p>
          <a:p>
            <a:pPr indent="0" fontAlgn="auto">
              <a:lnSpc>
                <a:spcPct val="150000"/>
              </a:lnSpc>
            </a:pPr>
            <a:r>
              <a:rPr lang="zh-CN" altLang="en-US"/>
              <a:t>在解释鼠标追踪数据以测试理论时，以及在规划鼠标追踪研究时，必须仔细考虑</a:t>
            </a:r>
            <a:r>
              <a:rPr lang="zh-CN" altLang="en-US">
                <a:solidFill>
                  <a:srgbClr val="FF0000"/>
                </a:solidFill>
              </a:rPr>
              <a:t>具体</a:t>
            </a:r>
            <a:r>
              <a:rPr lang="zh-CN" altLang="en-US"/>
              <a:t>的设计。</a:t>
            </a:r>
            <a:endParaRPr lang="zh-CN" altLang="en-US"/>
          </a:p>
        </p:txBody>
      </p:sp>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2"/>
            </p:custDataLst>
          </p:nvPr>
        </p:nvSpPr>
        <p:spPr>
          <a:xfrm>
            <a:off x="4601210" y="991235"/>
            <a:ext cx="2990215" cy="645160"/>
          </a:xfrm>
          <a:prstGeom prst="rect">
            <a:avLst/>
          </a:prstGeom>
          <a:noFill/>
        </p:spPr>
        <p:txBody>
          <a:bodyPr wrap="square" rtlCol="0">
            <a:spAutoFit/>
          </a:bodyPr>
          <a:lstStyle/>
          <a:p>
            <a:pPr algn="ctr"/>
            <a:r>
              <a:rPr lang="en-US" altLang="zh-CN" sz="3600" b="1">
                <a:solidFill>
                  <a:srgbClr val="00633D"/>
                </a:solidFill>
                <a:latin typeface="微软雅黑" panose="020B0503020204020204" charset="-122"/>
                <a:ea typeface="微软雅黑" panose="020B0503020204020204" charset="-122"/>
              </a:rPr>
              <a:t>Part.02</a:t>
            </a:r>
            <a:endParaRPr lang="en-US" altLang="zh-CN" sz="3600" b="1">
              <a:solidFill>
                <a:srgbClr val="00633D"/>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3884295" y="2299335"/>
            <a:ext cx="4404995" cy="1014730"/>
          </a:xfrm>
          <a:prstGeom prst="rect">
            <a:avLst/>
          </a:prstGeom>
          <a:noFill/>
        </p:spPr>
        <p:txBody>
          <a:bodyPr wrap="square" rtlCol="0">
            <a:spAutoFit/>
          </a:bodyPr>
          <a:lstStyle/>
          <a:p>
            <a:pPr algn="ctr"/>
            <a:r>
              <a:rPr lang="zh-CN" altLang="en-US" sz="6000" b="1">
                <a:solidFill>
                  <a:srgbClr val="FFFFFF"/>
                </a:solidFill>
                <a:latin typeface="+mj-ea"/>
                <a:ea typeface="+mj-ea"/>
              </a:rPr>
              <a:t>方法</a:t>
            </a:r>
            <a:endParaRPr lang="zh-CN" altLang="en-US" sz="6000" b="1">
              <a:solidFill>
                <a:srgbClr val="FFFFFF"/>
              </a:solidFill>
              <a:latin typeface="+mj-ea"/>
              <a:ea typeface="+mj-ea"/>
            </a:endParaRPr>
          </a:p>
        </p:txBody>
      </p:sp>
      <p:pic>
        <p:nvPicPr>
          <p:cNvPr id="6" name="图片 5" descr="校徽+南京师范大学"/>
          <p:cNvPicPr>
            <a:picLocks noChangeAspect="1"/>
          </p:cNvPicPr>
          <p:nvPr>
            <p:custDataLst>
              <p:tags r:id="rId4"/>
            </p:custDataLst>
          </p:nvPr>
        </p:nvPicPr>
        <p:blipFill>
          <a:blip r:embed="rId5"/>
          <a:srcRect t="33231" b="38380"/>
          <a:stretch>
            <a:fillRect/>
          </a:stretch>
        </p:blipFill>
        <p:spPr>
          <a:xfrm>
            <a:off x="4601210" y="4655820"/>
            <a:ext cx="3127375" cy="628015"/>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2"/>
            </p:custDataLst>
          </p:nvPr>
        </p:nvPicPr>
        <p:blipFill>
          <a:blip r:embed="rId3"/>
          <a:stretch>
            <a:fillRect/>
          </a:stretch>
        </p:blipFill>
        <p:spPr>
          <a:xfrm>
            <a:off x="9427845" y="-587375"/>
            <a:ext cx="2764155" cy="1955165"/>
          </a:xfrm>
          <a:prstGeom prst="rect">
            <a:avLst/>
          </a:prstGeom>
        </p:spPr>
      </p:pic>
      <p:sp>
        <p:nvSpPr>
          <p:cNvPr id="10" name="文本框 9"/>
          <p:cNvSpPr txBox="1"/>
          <p:nvPr/>
        </p:nvSpPr>
        <p:spPr>
          <a:xfrm>
            <a:off x="226060" y="109855"/>
            <a:ext cx="4645025" cy="460375"/>
          </a:xfrm>
          <a:prstGeom prst="rect">
            <a:avLst/>
          </a:prstGeom>
          <a:noFill/>
        </p:spPr>
        <p:txBody>
          <a:bodyPr wrap="square" rtlCol="0">
            <a:spAutoFit/>
          </a:bodyPr>
          <a:lstStyle/>
          <a:p>
            <a:r>
              <a:rPr lang="zh-CN" altLang="en-US" sz="2400" b="1">
                <a:solidFill>
                  <a:schemeClr val="bg1"/>
                </a:solidFill>
              </a:rPr>
              <a:t>样本</a:t>
            </a:r>
            <a:endParaRPr lang="zh-CN" altLang="en-US" sz="2400" b="1">
              <a:solidFill>
                <a:schemeClr val="bg1"/>
              </a:solidFill>
            </a:endParaRP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12165" y="1659890"/>
            <a:ext cx="10615295" cy="3704590"/>
          </a:xfrm>
          <a:prstGeom prst="rect">
            <a:avLst/>
          </a:prstGeom>
          <a:noFill/>
        </p:spPr>
        <p:txBody>
          <a:bodyPr wrap="square" rtlCol="0">
            <a:noAutofit/>
          </a:bodyPr>
          <a:p>
            <a:pPr indent="0" fontAlgn="auto">
              <a:lnSpc>
                <a:spcPct val="150000"/>
              </a:lnSpc>
            </a:pPr>
            <a:r>
              <a:rPr lang="zh-CN" altLang="en-US"/>
              <a:t>纳入</a:t>
            </a:r>
            <a:r>
              <a:rPr lang="en-US" altLang="zh-CN">
                <a:solidFill>
                  <a:srgbClr val="FF0000"/>
                </a:solidFill>
              </a:rPr>
              <a:t>245</a:t>
            </a:r>
            <a:r>
              <a:rPr lang="zh-CN" altLang="en-US"/>
              <a:t>名参与者（</a:t>
            </a:r>
            <a:r>
              <a:rPr lang="en-US" altLang="zh-CN"/>
              <a:t>162</a:t>
            </a:r>
            <a:r>
              <a:rPr lang="zh-CN" altLang="en-US"/>
              <a:t>女，</a:t>
            </a:r>
            <a:r>
              <a:rPr lang="en-US" altLang="zh-CN"/>
              <a:t>83</a:t>
            </a:r>
            <a:r>
              <a:rPr lang="zh-CN" altLang="en-US"/>
              <a:t>男），平均年龄</a:t>
            </a:r>
            <a:r>
              <a:rPr lang="en-US" altLang="zh-CN"/>
              <a:t>21.9</a:t>
            </a:r>
            <a:r>
              <a:rPr lang="zh-CN" altLang="en-US"/>
              <a:t>岁（</a:t>
            </a:r>
            <a:r>
              <a:rPr lang="en-US" altLang="zh-CN" i="1"/>
              <a:t>SD</a:t>
            </a:r>
            <a:r>
              <a:rPr lang="en-US" altLang="zh-CN"/>
              <a:t>=3.3</a:t>
            </a:r>
            <a:r>
              <a:rPr lang="zh-CN" altLang="en-US"/>
              <a:t>）</a:t>
            </a:r>
            <a:endParaRPr lang="zh-CN" altLang="en-US"/>
          </a:p>
          <a:p>
            <a:pPr indent="0" fontAlgn="auto">
              <a:lnSpc>
                <a:spcPct val="150000"/>
              </a:lnSpc>
            </a:pPr>
            <a:endParaRPr lang="zh-CN" altLang="en-US"/>
          </a:p>
          <a:p>
            <a:pPr indent="0" fontAlgn="auto">
              <a:lnSpc>
                <a:spcPct val="150000"/>
              </a:lnSpc>
            </a:pPr>
            <a:r>
              <a:rPr lang="zh-CN" altLang="en-US"/>
              <a:t>随机分配至四个</a:t>
            </a:r>
            <a:r>
              <a:rPr lang="zh-CN" altLang="en-US"/>
              <a:t>启动程序组：static（</a:t>
            </a:r>
            <a:r>
              <a:rPr lang="en-US" altLang="zh-CN"/>
              <a:t>n=59</a:t>
            </a:r>
            <a:r>
              <a:rPr lang="zh-CN" altLang="en-US"/>
              <a:t>）、</a:t>
            </a:r>
            <a:r>
              <a:rPr lang="en-US" altLang="zh-CN"/>
              <a:t>rtmax</a:t>
            </a:r>
            <a:r>
              <a:rPr lang="zh-CN" altLang="en-US"/>
              <a:t>（</a:t>
            </a:r>
            <a:r>
              <a:rPr lang="en-US" altLang="zh-CN"/>
              <a:t>n=60</a:t>
            </a:r>
            <a:r>
              <a:rPr lang="zh-CN" altLang="en-US"/>
              <a:t>）、</a:t>
            </a:r>
            <a:r>
              <a:rPr lang="en-US" altLang="zh-CN"/>
              <a:t>initmax</a:t>
            </a:r>
            <a:r>
              <a:rPr lang="zh-CN" altLang="en-US"/>
              <a:t>（</a:t>
            </a:r>
            <a:r>
              <a:rPr lang="en-US" altLang="zh-CN"/>
              <a:t>n=66</a:t>
            </a:r>
            <a:r>
              <a:rPr lang="zh-CN" altLang="en-US"/>
              <a:t>）和dynamic（</a:t>
            </a:r>
            <a:r>
              <a:rPr lang="en-US" altLang="zh-CN"/>
              <a:t>n=60</a:t>
            </a:r>
            <a:r>
              <a:rPr lang="zh-CN" altLang="en-US"/>
              <a:t>）</a:t>
            </a:r>
            <a:endParaRPr lang="zh-CN" altLang="en-US"/>
          </a:p>
          <a:p>
            <a:pPr indent="0" fontAlgn="auto">
              <a:lnSpc>
                <a:spcPct val="150000"/>
              </a:lnSpc>
            </a:pPr>
            <a:endParaRPr lang="zh-CN" altLang="en-US"/>
          </a:p>
          <a:p>
            <a:pPr indent="0" fontAlgn="auto">
              <a:lnSpc>
                <a:spcPct val="150000"/>
              </a:lnSpc>
            </a:pPr>
            <a:r>
              <a:rPr lang="zh-CN" altLang="en-US"/>
              <a:t>原文献通过</a:t>
            </a:r>
            <a:r>
              <a:rPr lang="en-US" altLang="zh-CN"/>
              <a:t>G*Power</a:t>
            </a:r>
            <a:r>
              <a:rPr lang="zh-CN" altLang="en-US"/>
              <a:t>计算样本量，确保检测中等效应量（</a:t>
            </a:r>
            <a:r>
              <a:rPr lang="en-US" altLang="zh-CN" i="1"/>
              <a:t>d</a:t>
            </a:r>
            <a:r>
              <a:rPr lang="en-US" altLang="zh-CN" baseline="-25000"/>
              <a:t>z</a:t>
            </a:r>
            <a:r>
              <a:rPr lang="en-US" altLang="zh-CN"/>
              <a:t>=0.5</a:t>
            </a:r>
            <a:r>
              <a:rPr lang="zh-CN" altLang="en-US"/>
              <a:t>）的统计功效</a:t>
            </a:r>
            <a:r>
              <a:rPr lang="en-US" altLang="zh-CN"/>
              <a:t>≥0.95</a:t>
            </a:r>
            <a:r>
              <a:rPr lang="zh-CN" altLang="en-US"/>
              <a:t>。</a:t>
            </a:r>
            <a:endParaRPr lang="zh-CN" altLang="en-US"/>
          </a:p>
          <a:p>
            <a:pPr indent="0" fontAlgn="auto">
              <a:lnSpc>
                <a:spcPct val="150000"/>
              </a:lnSpc>
            </a:pPr>
            <a:endParaRPr lang="zh-CN" altLang="en-US"/>
          </a:p>
          <a:p>
            <a:pPr indent="0" fontAlgn="auto">
              <a:lnSpc>
                <a:spcPct val="150000"/>
              </a:lnSpc>
            </a:pPr>
            <a:r>
              <a:rPr lang="zh-CN" altLang="en-US"/>
              <a:t>参与者均为德国大学生，右手优势者占</a:t>
            </a:r>
            <a:r>
              <a:rPr lang="en-US" altLang="zh-CN"/>
              <a:t>69.8%</a:t>
            </a:r>
            <a:r>
              <a:rPr lang="zh-CN" altLang="en-US"/>
              <a:t>（</a:t>
            </a:r>
            <a:r>
              <a:rPr lang="en-US" altLang="zh-CN"/>
              <a:t>EHI</a:t>
            </a:r>
            <a:r>
              <a:rPr lang="zh-CN" altLang="en-US"/>
              <a:t>得分</a:t>
            </a:r>
            <a:r>
              <a:rPr lang="en-US" altLang="zh-CN"/>
              <a:t>&gt;60</a:t>
            </a:r>
            <a:r>
              <a:rPr lang="zh-CN" altLang="en-US"/>
              <a:t>）。</a:t>
            </a:r>
            <a:endParaRPr lang="zh-CN" altLang="en-US"/>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VALUE" val="252"/>
  <p:tag name="KSO_WM_UNIT_TYPE" val="f"/>
  <p:tag name="KSO_WM_UNIT_INDEX" val="1"/>
  <p:tag name="KSO_WM_UNIT_TEXTBOXSTYLE_GUID" val="{f27151f7-3cb0-4f3c-a11a-10996a8c99d3}"/>
  <p:tag name="KSO_WM_UNIT_TEXTBOXSTYLE_TEMPLATEID" val="3139430"/>
  <p:tag name="KSO_WM_UNIT_TEXTBOXSTYLE_TYPE" val="8"/>
</p:tagLst>
</file>

<file path=ppt/tags/tag129.xml><?xml version="1.0" encoding="utf-8"?>
<p:tagLst xmlns:p="http://schemas.openxmlformats.org/presentationml/2006/main">
  <p:tag name="PA" val="v5.2.7"/>
  <p:tag name="PAMAINTYPE" val="4"/>
  <p:tag name="PATYPE" val="159"/>
  <p:tag name="PASUBTYPE" val="162"/>
  <p:tag name="RESOURCELIBID_SHAPE" val="531762"/>
  <p:tag name="RESOURCELIB_SHAPETYPE" val="4"/>
  <p:tag name="KSO_WM_UNIT_TEXTBOXSTYLE_SHAPETYPE" val="1"/>
  <p:tag name="KSO_WM_UNIT_TEXTBOXSTYLE_DECORATEINDEX" val="1"/>
  <p:tag name="KSO_WM_UNIT_TEXTBOXSTYLE_GUID" val="{f27151f7-3cb0-4f3c-a11a-10996a8c99d3}"/>
  <p:tag name="KSO_WM_UNIT_TEXTBOXSTYLE_TEMPLATEID" val="313965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PA" val="v5.2.7"/>
</p:tagLst>
</file>

<file path=ppt/tags/tag131.xml><?xml version="1.0" encoding="utf-8"?>
<p:tagLst xmlns:p="http://schemas.openxmlformats.org/presentationml/2006/main">
  <p:tag name="PA" val="v5.2.7"/>
</p:tagLst>
</file>

<file path=ppt/tags/tag132.xml><?xml version="1.0" encoding="utf-8"?>
<p:tagLst xmlns:p="http://schemas.openxmlformats.org/presentationml/2006/main">
  <p:tag name="PA" val="v5.2.7"/>
</p:tagLst>
</file>

<file path=ppt/tags/tag133.xml><?xml version="1.0" encoding="utf-8"?>
<p:tagLst xmlns:p="http://schemas.openxmlformats.org/presentationml/2006/main">
  <p:tag name="PA" val="v5.2.7"/>
</p:tagLst>
</file>

<file path=ppt/tags/tag134.xml><?xml version="1.0" encoding="utf-8"?>
<p:tagLst xmlns:p="http://schemas.openxmlformats.org/presentationml/2006/main">
  <p:tag name="PA" val="v5.2.7"/>
</p:tagLst>
</file>

<file path=ppt/tags/tag135.xml><?xml version="1.0" encoding="utf-8"?>
<p:tagLst xmlns:p="http://schemas.openxmlformats.org/presentationml/2006/main">
  <p:tag name="PA" val="v5.2.7"/>
  <p:tag name="PAMAINTYPE" val="4"/>
  <p:tag name="PATYPE" val="163"/>
  <p:tag name="PASUBTYPE" val="164"/>
  <p:tag name="RESOURCELIBID_SHAPE" val="548146"/>
  <p:tag name="RESOURCELIB_SHAPETYPE" val="4"/>
  <p:tag name="KSO_WM_UNIT_TEXTBOXSTYLE_SHAPETYPE" val="1"/>
  <p:tag name="KSO_WM_UNIT_TEXTBOXSTYLE_DECORATEINDEX" val="2"/>
  <p:tag name="KSO_WM_UNIT_TEXTBOXSTYLE_GUID" val="{f27151f7-3cb0-4f3c-a11a-10996a8c99d3}"/>
  <p:tag name="KSO_WM_UNIT_TEXTBOXSTYLE_TEMPLATEID" val="3140283"/>
</p:tagLst>
</file>

<file path=ppt/tags/tag136.xml><?xml version="1.0" encoding="utf-8"?>
<p:tagLst xmlns:p="http://schemas.openxmlformats.org/presentationml/2006/main">
  <p:tag name="PA" val="v5.2.7"/>
</p:tagLst>
</file>

<file path=ppt/tags/tag137.xml><?xml version="1.0" encoding="utf-8"?>
<p:tagLst xmlns:p="http://schemas.openxmlformats.org/presentationml/2006/main">
  <p:tag name="PA" val="v5.2.7"/>
</p:tagLst>
</file>

<file path=ppt/tags/tag138.xml><?xml version="1.0" encoding="utf-8"?>
<p:tagLst xmlns:p="http://schemas.openxmlformats.org/presentationml/2006/main">
  <p:tag name="PA" val="v5.2.7"/>
</p:tagLst>
</file>

<file path=ppt/tags/tag139.xml><?xml version="1.0" encoding="utf-8"?>
<p:tagLst xmlns:p="http://schemas.openxmlformats.org/presentationml/2006/main">
  <p:tag name="PA" val="v5.2.7"/>
  <p:tag name="PAMAINTYPE" val="4"/>
  <p:tag name="PATYPE" val="159"/>
  <p:tag name="PASUBTYPE" val="162"/>
  <p:tag name="RESOURCELIBID_SHAPE" val="518053"/>
  <p:tag name="RESOURCELIB_SHAPETYPE" val="4"/>
  <p:tag name="KSO_WM_UNIT_TEXTBOXSTYLE_SHAPETYPE" val="1"/>
  <p:tag name="KSO_WM_UNIT_TEXTBOXSTYLE_DECORATEINDEX" val="3"/>
  <p:tag name="KSO_WM_UNIT_TEXTBOXSTYLE_GUID" val="{f27151f7-3cb0-4f3c-a11a-10996a8c99d3}"/>
  <p:tag name="KSO_WM_UNIT_TEXTBOXSTYLE_TEMPLATEID" val="314011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PA" val="v5.2.7"/>
</p:tagLst>
</file>

<file path=ppt/tags/tag141.xml><?xml version="1.0" encoding="utf-8"?>
<p:tagLst xmlns:p="http://schemas.openxmlformats.org/presentationml/2006/main">
  <p:tag name="PA" val="v5.2.7"/>
</p:tagLst>
</file>

<file path=ppt/tags/tag142.xml><?xml version="1.0" encoding="utf-8"?>
<p:tagLst xmlns:p="http://schemas.openxmlformats.org/presentationml/2006/main">
  <p:tag name="PA" val="v5.2.7"/>
  <p:tag name="PAMAINTYPE" val="4"/>
  <p:tag name="PATYPE" val="176"/>
  <p:tag name="PASUBTYPE" val="178"/>
  <p:tag name="RESOURCELIBID_SHAPE" val="475729"/>
  <p:tag name="RESOURCELIB_SHAPETYPE" val="4"/>
  <p:tag name="KSO_WM_UNIT_TEXTBOXSTYLE_SHAPETYPE" val="1"/>
  <p:tag name="KSO_WM_UNIT_TEXTBOXSTYLE_DECORATEINDEX" val="4"/>
  <p:tag name="KSO_WM_UNIT_TEXTBOXSTYLE_GUID" val="{f27151f7-3cb0-4f3c-a11a-10996a8c99d3}"/>
  <p:tag name="KSO_WM_UNIT_TEXTBOXSTYLE_TEMPLATEID" val="3140040"/>
</p:tagLst>
</file>

<file path=ppt/tags/tag143.xml><?xml version="1.0" encoding="utf-8"?>
<p:tagLst xmlns:p="http://schemas.openxmlformats.org/presentationml/2006/main">
  <p:tag name="PA" val="v5.2.7"/>
</p:tagLst>
</file>

<file path=ppt/tags/tag144.xml><?xml version="1.0" encoding="utf-8"?>
<p:tagLst xmlns:p="http://schemas.openxmlformats.org/presentationml/2006/main">
  <p:tag name="PA" val="v5.2.7"/>
</p:tagLst>
</file>

<file path=ppt/tags/tag145.xml><?xml version="1.0" encoding="utf-8"?>
<p:tagLst xmlns:p="http://schemas.openxmlformats.org/presentationml/2006/main">
  <p:tag name="PA" val="v5.2.7"/>
</p:tagLst>
</file>

<file path=ppt/tags/tag146.xml><?xml version="1.0" encoding="utf-8"?>
<p:tagLst xmlns:p="http://schemas.openxmlformats.org/presentationml/2006/main">
  <p:tag name="PA" val="v5.2.7"/>
</p:tagLst>
</file>

<file path=ppt/tags/tag147.xml><?xml version="1.0" encoding="utf-8"?>
<p:tagLst xmlns:p="http://schemas.openxmlformats.org/presentationml/2006/main">
  <p:tag name="PA" val="v5.2.7"/>
</p:tagLst>
</file>

<file path=ppt/tags/tag148.xml><?xml version="1.0" encoding="utf-8"?>
<p:tagLst xmlns:p="http://schemas.openxmlformats.org/presentationml/2006/main">
  <p:tag name="PA" val="v5.2.7"/>
</p:tagLst>
</file>

<file path=ppt/tags/tag149.xml><?xml version="1.0" encoding="utf-8"?>
<p:tagLst xmlns:p="http://schemas.openxmlformats.org/presentationml/2006/main">
  <p:tag name="PA" val="v5.2.7"/>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PA" val="v5.2.7"/>
</p:tagLst>
</file>

<file path=ppt/tags/tag151.xml><?xml version="1.0" encoding="utf-8"?>
<p:tagLst xmlns:p="http://schemas.openxmlformats.org/presentationml/2006/main">
  <p:tag name="PA" val="v5.2.7"/>
</p:tagLst>
</file>

<file path=ppt/tags/tag152.xml><?xml version="1.0" encoding="utf-8"?>
<p:tagLst xmlns:p="http://schemas.openxmlformats.org/presentationml/2006/main">
  <p:tag name="PA" val="v5.2.7"/>
</p:tagLst>
</file>

<file path=ppt/tags/tag153.xml><?xml version="1.0" encoding="utf-8"?>
<p:tagLst xmlns:p="http://schemas.openxmlformats.org/presentationml/2006/main">
  <p:tag name="PA" val="v5.2.7"/>
  <p:tag name="PAMAINTYPE" val="4"/>
  <p:tag name="PATYPE" val="159"/>
  <p:tag name="PASUBTYPE" val="162"/>
  <p:tag name="RESOURCELIBID_SHAPE" val="538965"/>
  <p:tag name="RESOURCELIB_SHAPETYPE" val="4"/>
  <p:tag name="KSO_WM_UNIT_TEXTBOXSTYLE_SHAPETYPE" val="1"/>
  <p:tag name="KSO_WM_UNIT_TEXTBOXSTYLE_DECORATEINDEX" val="5"/>
  <p:tag name="KSO_WM_UNIT_TEXTBOXSTYLE_GUID" val="{f27151f7-3cb0-4f3c-a11a-10996a8c99d3}"/>
  <p:tag name="KSO_WM_UNIT_TEXTBOXSTYLE_TEMPLATEID" val="3139941"/>
</p:tagLst>
</file>

<file path=ppt/tags/tag154.xml><?xml version="1.0" encoding="utf-8"?>
<p:tagLst xmlns:p="http://schemas.openxmlformats.org/presentationml/2006/main">
  <p:tag name="PA" val="v5.2.7"/>
</p:tagLst>
</file>

<file path=ppt/tags/tag155.xml><?xml version="1.0" encoding="utf-8"?>
<p:tagLst xmlns:p="http://schemas.openxmlformats.org/presentationml/2006/main">
  <p:tag name="PA" val="v5.2.7"/>
</p:tagLst>
</file>

<file path=ppt/tags/tag156.xml><?xml version="1.0" encoding="utf-8"?>
<p:tagLst xmlns:p="http://schemas.openxmlformats.org/presentationml/2006/main">
  <p:tag name="PA" val="v5.2.7"/>
  <p:tag name="PAMAINTYPE" val="4"/>
  <p:tag name="PATYPE" val="159"/>
  <p:tag name="PASUBTYPE" val="162"/>
  <p:tag name="RESOURCELIBID_SHAPE" val="544041"/>
  <p:tag name="RESOURCELIB_SHAPETYPE" val="4"/>
  <p:tag name="KSO_WM_UNIT_TEXTBOXSTYLE_SHAPETYPE" val="1"/>
  <p:tag name="KSO_WM_UNIT_TEXTBOXSTYLE_DECORATEINDEX" val="6"/>
  <p:tag name="KSO_WM_UNIT_TEXTBOXSTYLE_GUID" val="{f27151f7-3cb0-4f3c-a11a-10996a8c99d3}"/>
  <p:tag name="KSO_WM_UNIT_TEXTBOXSTYLE_TEMPLATEID" val="3139682"/>
</p:tagLst>
</file>

<file path=ppt/tags/tag157.xml><?xml version="1.0" encoding="utf-8"?>
<p:tagLst xmlns:p="http://schemas.openxmlformats.org/presentationml/2006/main">
  <p:tag name="PA" val="v5.2.7"/>
</p:tagLst>
</file>

<file path=ppt/tags/tag158.xml><?xml version="1.0" encoding="utf-8"?>
<p:tagLst xmlns:p="http://schemas.openxmlformats.org/presentationml/2006/main">
  <p:tag name="PA" val="v5.2.7"/>
</p:tagLst>
</file>

<file path=ppt/tags/tag159.xml><?xml version="1.0" encoding="utf-8"?>
<p:tagLst xmlns:p="http://schemas.openxmlformats.org/presentationml/2006/main">
  <p:tag name="PA" val="v5.2.7"/>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PA" val="v5.2.7"/>
</p:tagLst>
</file>

<file path=ppt/tags/tag161.xml><?xml version="1.0" encoding="utf-8"?>
<p:tagLst xmlns:p="http://schemas.openxmlformats.org/presentationml/2006/main">
  <p:tag name="PA" val="v5.2.7"/>
</p:tagLst>
</file>

<file path=ppt/tags/tag162.xml><?xml version="1.0" encoding="utf-8"?>
<p:tagLst xmlns:p="http://schemas.openxmlformats.org/presentationml/2006/main">
  <p:tag name="PA" val="v5.2.7"/>
</p:tagLst>
</file>

<file path=ppt/tags/tag163.xml><?xml version="1.0" encoding="utf-8"?>
<p:tagLst xmlns:p="http://schemas.openxmlformats.org/presentationml/2006/main">
  <p:tag name="PA" val="v5.2.7"/>
</p:tagLst>
</file>

<file path=ppt/tags/tag164.xml><?xml version="1.0" encoding="utf-8"?>
<p:tagLst xmlns:p="http://schemas.openxmlformats.org/presentationml/2006/main">
  <p:tag name="PA" val="v5.2.7"/>
</p:tagLst>
</file>

<file path=ppt/tags/tag165.xml><?xml version="1.0" encoding="utf-8"?>
<p:tagLst xmlns:p="http://schemas.openxmlformats.org/presentationml/2006/main">
  <p:tag name="PA" val="v5.2.7"/>
</p:tagLst>
</file>

<file path=ppt/tags/tag166.xml><?xml version="1.0" encoding="utf-8"?>
<p:tagLst xmlns:p="http://schemas.openxmlformats.org/presentationml/2006/main">
  <p:tag name="PA" val="v5.2.7"/>
</p:tagLst>
</file>

<file path=ppt/tags/tag167.xml><?xml version="1.0" encoding="utf-8"?>
<p:tagLst xmlns:p="http://schemas.openxmlformats.org/presentationml/2006/main">
  <p:tag name="PA" val="v5.2.7"/>
</p:tagLst>
</file>

<file path=ppt/tags/tag168.xml><?xml version="1.0" encoding="utf-8"?>
<p:tagLst xmlns:p="http://schemas.openxmlformats.org/presentationml/2006/main">
  <p:tag name="PA" val="v5.2.7"/>
</p:tagLst>
</file>

<file path=ppt/tags/tag169.xml><?xml version="1.0" encoding="utf-8"?>
<p:tagLst xmlns:p="http://schemas.openxmlformats.org/presentationml/2006/main">
  <p:tag name="PA" val="v5.2.7"/>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PA" val="v5.2.7"/>
</p:tagLst>
</file>

<file path=ppt/tags/tag171.xml><?xml version="1.0" encoding="utf-8"?>
<p:tagLst xmlns:p="http://schemas.openxmlformats.org/presentationml/2006/main">
  <p:tag name="PA" val="v5.2.7"/>
</p:tagLst>
</file>

<file path=ppt/tags/tag172.xml><?xml version="1.0" encoding="utf-8"?>
<p:tagLst xmlns:p="http://schemas.openxmlformats.org/presentationml/2006/main">
  <p:tag name="PA" val="v5.2.7"/>
</p:tagLst>
</file>

<file path=ppt/tags/tag173.xml><?xml version="1.0" encoding="utf-8"?>
<p:tagLst xmlns:p="http://schemas.openxmlformats.org/presentationml/2006/main">
  <p:tag name="PA" val="v5.2.7"/>
  <p:tag name="PAMAINTYPE" val="4"/>
  <p:tag name="PATYPE" val="163"/>
  <p:tag name="PASUBTYPE" val="164"/>
  <p:tag name="RESOURCELIBID_SHAPE" val="286552"/>
  <p:tag name="RESOURCELIB_SHAPETYPE" val="4"/>
  <p:tag name="KSO_WM_UNIT_TEXTBOXSTYLE_SHAPETYPE" val="1"/>
  <p:tag name="KSO_WM_UNIT_TEXTBOXSTYLE_DECORATEINDEX" val="7"/>
  <p:tag name="KSO_WM_UNIT_TEXTBOXSTYLE_GUID" val="{f27151f7-3cb0-4f3c-a11a-10996a8c99d3}"/>
  <p:tag name="KSO_WM_UNIT_TEXTBOXSTYLE_TEMPLATEID" val="3140083"/>
</p:tagLst>
</file>

<file path=ppt/tags/tag174.xml><?xml version="1.0" encoding="utf-8"?>
<p:tagLst xmlns:p="http://schemas.openxmlformats.org/presentationml/2006/main">
  <p:tag name="PA" val="v5.2.7"/>
</p:tagLst>
</file>

<file path=ppt/tags/tag175.xml><?xml version="1.0" encoding="utf-8"?>
<p:tagLst xmlns:p="http://schemas.openxmlformats.org/presentationml/2006/main">
  <p:tag name="PA" val="v5.2.7"/>
</p:tagLst>
</file>

<file path=ppt/tags/tag176.xml><?xml version="1.0" encoding="utf-8"?>
<p:tagLst xmlns:p="http://schemas.openxmlformats.org/presentationml/2006/main">
  <p:tag name="PA" val="v5.2.7"/>
</p:tagLst>
</file>

<file path=ppt/tags/tag177.xml><?xml version="1.0" encoding="utf-8"?>
<p:tagLst xmlns:p="http://schemas.openxmlformats.org/presentationml/2006/main">
  <p:tag name="PA" val="v5.2.7"/>
  <p:tag name="PAMAINTYPE" val="4"/>
  <p:tag name="PATYPE" val="176"/>
  <p:tag name="PASUBTYPE" val="181"/>
  <p:tag name="RESOURCELIBID_SHAPE" val="433801"/>
  <p:tag name="RESOURCELIB_SHAPETYPE" val="4"/>
  <p:tag name="KSO_WM_UNIT_TEXTBOXSTYLE_SHAPETYPE" val="1"/>
  <p:tag name="KSO_WM_UNIT_TEXTBOXSTYLE_DECORATEINDEX" val="8"/>
  <p:tag name="KSO_WM_UNIT_TEXTBOXSTYLE_GUID" val="{f27151f7-3cb0-4f3c-a11a-10996a8c99d3}"/>
  <p:tag name="KSO_WM_UNIT_TEXTBOXSTYLE_TEMPLATEID" val="3139998"/>
</p:tagLst>
</file>

<file path=ppt/tags/tag178.xml><?xml version="1.0" encoding="utf-8"?>
<p:tagLst xmlns:p="http://schemas.openxmlformats.org/presentationml/2006/main">
  <p:tag name="PA" val="v5.2.7"/>
</p:tagLst>
</file>

<file path=ppt/tags/tag179.xml><?xml version="1.0" encoding="utf-8"?>
<p:tagLst xmlns:p="http://schemas.openxmlformats.org/presentationml/2006/main">
  <p:tag name="PA" val="v5.2.7"/>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PA" val="v5.2.7"/>
</p:tagLst>
</file>

<file path=ppt/tags/tag181.xml><?xml version="1.0" encoding="utf-8"?>
<p:tagLst xmlns:p="http://schemas.openxmlformats.org/presentationml/2006/main">
  <p:tag name="PA" val="v5.2.7"/>
</p:tagLst>
</file>

<file path=ppt/tags/tag182.xml><?xml version="1.0" encoding="utf-8"?>
<p:tagLst xmlns:p="http://schemas.openxmlformats.org/presentationml/2006/main">
  <p:tag name="PA" val="v5.2.7"/>
</p:tagLst>
</file>

<file path=ppt/tags/tag183.xml><?xml version="1.0" encoding="utf-8"?>
<p:tagLst xmlns:p="http://schemas.openxmlformats.org/presentationml/2006/main">
  <p:tag name="PA" val="v5.2.7"/>
</p:tagLst>
</file>

<file path=ppt/tags/tag184.xml><?xml version="1.0" encoding="utf-8"?>
<p:tagLst xmlns:p="http://schemas.openxmlformats.org/presentationml/2006/main">
  <p:tag name="PA" val="v5.2.7"/>
</p:tagLst>
</file>

<file path=ppt/tags/tag185.xml><?xml version="1.0" encoding="utf-8"?>
<p:tagLst xmlns:p="http://schemas.openxmlformats.org/presentationml/2006/main">
  <p:tag name="PA" val="v5.2.7"/>
  <p:tag name="PAMAINTYPE" val="4"/>
  <p:tag name="PATYPE" val="159"/>
  <p:tag name="PASUBTYPE" val="162"/>
  <p:tag name="RESOURCELIBID_SHAPE" val="531762"/>
  <p:tag name="RESOURCELIB_SHAPETYPE" val="4"/>
  <p:tag name="KSO_WM_UNIT_TEXTBOXSTYLE_SHAPETYPE" val="1"/>
  <p:tag name="KSO_WM_UNIT_TEXTBOXSTYLE_DECORATEINDEX" val="1"/>
  <p:tag name="KSO_WM_UNIT_TEXTBOXSTYLE_GUID" val="{f27151f7-3cb0-4f3c-a11a-10996a8c99d3}"/>
  <p:tag name="KSO_WM_UNIT_TEXTBOXSTYLE_TEMPLATEID" val="3139654"/>
</p:tagLst>
</file>

<file path=ppt/tags/tag186.xml><?xml version="1.0" encoding="utf-8"?>
<p:tagLst xmlns:p="http://schemas.openxmlformats.org/presentationml/2006/main">
  <p:tag name="PA" val="v5.2.7"/>
</p:tagLst>
</file>

<file path=ppt/tags/tag187.xml><?xml version="1.0" encoding="utf-8"?>
<p:tagLst xmlns:p="http://schemas.openxmlformats.org/presentationml/2006/main">
  <p:tag name="PA" val="v5.2.7"/>
</p:tagLst>
</file>

<file path=ppt/tags/tag188.xml><?xml version="1.0" encoding="utf-8"?>
<p:tagLst xmlns:p="http://schemas.openxmlformats.org/presentationml/2006/main">
  <p:tag name="PA" val="v5.2.7"/>
</p:tagLst>
</file>

<file path=ppt/tags/tag189.xml><?xml version="1.0" encoding="utf-8"?>
<p:tagLst xmlns:p="http://schemas.openxmlformats.org/presentationml/2006/main">
  <p:tag name="PA" val="v5.2.7"/>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PA" val="v5.2.7"/>
</p:tagLst>
</file>

<file path=ppt/tags/tag1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
  <p:tag name="KSO_WM_TEMPLATE_CATEGORY" val="mixed"/>
  <p:tag name="KSO_WM_TEMPLATE_INDEX" val="20202551"/>
  <p:tag name="KSO_WM_UNIT_LAYERLEVEL" val="1"/>
  <p:tag name="KSO_WM_TAG_VERSION" val="1.0"/>
  <p:tag name="KSO_WM_BEAUTIFY_FLAG" val="#wm#"/>
  <p:tag name="KSO_WM_UNIT_TYPE" val="i"/>
  <p:tag name="KSO_WM_UNIT_INDEX" val="1"/>
  <p:tag name="KSO_WM_UNIT_TEXTBOXSTYLE_SHAPETYPE" val="1"/>
  <p:tag name="KSO_WM_UNIT_TEXTBOXSTYLE_ADJUSTLEFT" val="0_367.6166"/>
  <p:tag name="KSO_WM_UNIT_TEXTBOXSTYLE_ADJUSTTOP" val="0_299.634"/>
  <p:tag name="KSO_WM_UNIT_TEXTBOXSTYLE_DECORATEINDEX" val="3"/>
  <p:tag name="KSO_WM_UNIT_TEXTBOXSTYLE_GUID" val="{0bae0955-1a4f-4ea9-9bfe-37e493f366a5}"/>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2"/>
  <p:tag name="KSO_WM_TEMPLATE_CATEGORY" val="mixed"/>
  <p:tag name="KSO_WM_TEMPLATE_INDEX" val="20202551"/>
  <p:tag name="KSO_WM_UNIT_LAYERLEVEL" val="1"/>
  <p:tag name="KSO_WM_TAG_VERSION" val="1.0"/>
  <p:tag name="KSO_WM_BEAUTIFY_FLAG" val="#wm#"/>
  <p:tag name="KSO_WM_UNIT_TYPE" val="i"/>
  <p:tag name="KSO_WM_UNIT_INDEX" val="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3"/>
  <p:tag name="KSO_WM_TEMPLATE_CATEGORY" val="mixed"/>
  <p:tag name="KSO_WM_TEMPLATE_INDEX" val="20202551"/>
  <p:tag name="KSO_WM_UNIT_LAYERLEVEL" val="1"/>
  <p:tag name="KSO_WM_TAG_VERSION" val="1.0"/>
  <p:tag name="KSO_WM_BEAUTIFY_FLAG" val="#wm#"/>
  <p:tag name="KSO_WM_UNIT_TYPE" val="i"/>
  <p:tag name="KSO_WM_UNIT_INDEX" val="3"/>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4"/>
  <p:tag name="KSO_WM_TEMPLATE_CATEGORY" val="mixed"/>
  <p:tag name="KSO_WM_TEMPLATE_INDEX" val="20202551"/>
  <p:tag name="KSO_WM_UNIT_LAYERLEVEL" val="1"/>
  <p:tag name="KSO_WM_TAG_VERSION" val="1.0"/>
  <p:tag name="KSO_WM_BEAUTIFY_FLAG" val="#wm#"/>
  <p:tag name="KSO_WM_UNIT_TYPE" val="i"/>
  <p:tag name="KSO_WM_UNIT_INDEX" val="4"/>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5"/>
  <p:tag name="KSO_WM_TEMPLATE_CATEGORY" val="mixed"/>
  <p:tag name="KSO_WM_TEMPLATE_INDEX" val="20202551"/>
  <p:tag name="KSO_WM_UNIT_LAYERLEVEL" val="1"/>
  <p:tag name="KSO_WM_TAG_VERSION" val="1.0"/>
  <p:tag name="KSO_WM_BEAUTIFY_FLAG" val="#wm#"/>
  <p:tag name="KSO_WM_UNIT_TYPE" val="i"/>
  <p:tag name="KSO_WM_UNIT_INDEX" val="5"/>
  <p:tag name="KSO_WM_UNIT_TEXTBOXSTYLE_SHAPETYPE" val="1"/>
  <p:tag name="KSO_WM_UNIT_TEXTBOXSTYLE_ADJUSTLEFT" val="0_190.8666"/>
  <p:tag name="KSO_WM_UNIT_TEXTBOXSTYLE_ADJUSTTOP" val="0_299.634"/>
  <p:tag name="KSO_WM_UNIT_TEXTBOXSTYLE_DECORATEINDEX" val="2"/>
  <p:tag name="KSO_WM_UNIT_TEXTBOXSTYLE_GUID" val="{0bae0955-1a4f-4ea9-9bfe-37e493f366a5}"/>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6"/>
  <p:tag name="KSO_WM_TEMPLATE_CATEGORY" val="mixed"/>
  <p:tag name="KSO_WM_TEMPLATE_INDEX" val="20202551"/>
  <p:tag name="KSO_WM_UNIT_LAYERLEVEL" val="1"/>
  <p:tag name="KSO_WM_TAG_VERSION" val="1.0"/>
  <p:tag name="KSO_WM_BEAUTIFY_FLAG" val="#wm#"/>
  <p:tag name="KSO_WM_UNIT_TYPE" val="i"/>
  <p:tag name="KSO_WM_UNIT_INDEX" val="6"/>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7"/>
  <p:tag name="KSO_WM_TEMPLATE_CATEGORY" val="mixed"/>
  <p:tag name="KSO_WM_TEMPLATE_INDEX" val="20202551"/>
  <p:tag name="KSO_WM_UNIT_LAYERLEVEL" val="1"/>
  <p:tag name="KSO_WM_TAG_VERSION" val="1.0"/>
  <p:tag name="KSO_WM_BEAUTIFY_FLAG" val="#wm#"/>
  <p:tag name="KSO_WM_UNIT_TYPE" val="i"/>
  <p:tag name="KSO_WM_UNIT_INDEX" val="7"/>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8"/>
  <p:tag name="KSO_WM_TEMPLATE_CATEGORY" val="mixed"/>
  <p:tag name="KSO_WM_TEMPLATE_INDEX" val="20202551"/>
  <p:tag name="KSO_WM_UNIT_LAYERLEVEL" val="1"/>
  <p:tag name="KSO_WM_TAG_VERSION" val="1.0"/>
  <p:tag name="KSO_WM_BEAUTIFY_FLAG" val="#wm#"/>
  <p:tag name="KSO_WM_UNIT_TYPE" val="i"/>
  <p:tag name="KSO_WM_UNIT_INDEX" val="8"/>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9"/>
  <p:tag name="KSO_WM_TEMPLATE_CATEGORY" val="mixed"/>
  <p:tag name="KSO_WM_TEMPLATE_INDEX" val="20202551"/>
  <p:tag name="KSO_WM_UNIT_LAYERLEVEL" val="1"/>
  <p:tag name="KSO_WM_TAG_VERSION" val="1.0"/>
  <p:tag name="KSO_WM_BEAUTIFY_FLAG" val="#wm#"/>
  <p:tag name="KSO_WM_UNIT_TYPE" val="i"/>
  <p:tag name="KSO_WM_UNIT_INDEX" val="9"/>
  <p:tag name="KSO_WM_UNIT_TEXTBOXSTYLE_SHAPETYPE" val="1"/>
  <p:tag name="KSO_WM_UNIT_TEXTBOXSTYLE_ADJUSTLEFT" val="0_14.10165"/>
  <p:tag name="KSO_WM_UNIT_TEXTBOXSTYLE_ADJUSTTOP" val="0_299.584"/>
  <p:tag name="KSO_WM_UNIT_TEXTBOXSTYLE_DECORATEINDEX" val="1"/>
  <p:tag name="KSO_WM_UNIT_TEXTBOXSTYLE_GUID" val="{0bae0955-1a4f-4ea9-9bfe-37e493f366a5}"/>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0"/>
  <p:tag name="KSO_WM_TEMPLATE_CATEGORY" val="mixed"/>
  <p:tag name="KSO_WM_TEMPLATE_INDEX" val="20202551"/>
  <p:tag name="KSO_WM_UNIT_LAYERLEVEL" val="1"/>
  <p:tag name="KSO_WM_TAG_VERSION" val="1.0"/>
  <p:tag name="KSO_WM_BEAUTIFY_FLAG" val="#wm#"/>
  <p:tag name="KSO_WM_UNIT_TYPE" val="i"/>
  <p:tag name="KSO_WM_UNIT_INDEX" val="10"/>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1"/>
  <p:tag name="KSO_WM_TEMPLATE_CATEGORY" val="mixed"/>
  <p:tag name="KSO_WM_TEMPLATE_INDEX" val="20202551"/>
  <p:tag name="KSO_WM_UNIT_LAYERLEVEL" val="1"/>
  <p:tag name="KSO_WM_TAG_VERSION" val="1.0"/>
  <p:tag name="KSO_WM_BEAUTIFY_FLAG" val="#wm#"/>
  <p:tag name="KSO_WM_UNIT_TYPE" val="i"/>
  <p:tag name="KSO_WM_UNIT_INDEX" val="1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2"/>
  <p:tag name="KSO_WM_TEMPLATE_CATEGORY" val="mixed"/>
  <p:tag name="KSO_WM_TEMPLATE_INDEX" val="20202551"/>
  <p:tag name="KSO_WM_UNIT_LAYERLEVEL" val="1"/>
  <p:tag name="KSO_WM_TAG_VERSION" val="1.0"/>
  <p:tag name="KSO_WM_BEAUTIFY_FLAG" val="#wm#"/>
  <p:tag name="KSO_WM_UNIT_TYPE" val="i"/>
  <p:tag name="KSO_WM_UNIT_INDEX" val="12"/>
  <p:tag name="KSO_WM_UNIT_TEXTBOXSTYLE_SHAPETYPE" val="1"/>
  <p:tag name="KSO_WM_UNIT_TEXTBOXSTYLE_ADJUSTLEFT" val="0_721.1166"/>
  <p:tag name="KSO_WM_UNIT_TEXTBOXSTYLE_ADJUSTTOP" val="0_299.584"/>
  <p:tag name="KSO_WM_UNIT_TEXTBOXSTYLE_DECORATEINDEX" val="5"/>
  <p:tag name="KSO_WM_UNIT_TEXTBOXSTYLE_GUID" val="{0bae0955-1a4f-4ea9-9bfe-37e493f366a5}"/>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3"/>
  <p:tag name="KSO_WM_TEMPLATE_CATEGORY" val="mixed"/>
  <p:tag name="KSO_WM_TEMPLATE_INDEX" val="20202551"/>
  <p:tag name="KSO_WM_UNIT_LAYERLEVEL" val="1"/>
  <p:tag name="KSO_WM_TAG_VERSION" val="1.0"/>
  <p:tag name="KSO_WM_BEAUTIFY_FLAG" val="#wm#"/>
  <p:tag name="KSO_WM_UNIT_TYPE" val="i"/>
  <p:tag name="KSO_WM_UNIT_INDEX" val="13"/>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4"/>
  <p:tag name="KSO_WM_TEMPLATE_CATEGORY" val="mixed"/>
  <p:tag name="KSO_WM_TEMPLATE_INDEX" val="20202551"/>
  <p:tag name="KSO_WM_UNIT_LAYERLEVEL" val="1"/>
  <p:tag name="KSO_WM_TAG_VERSION" val="1.0"/>
  <p:tag name="KSO_WM_BEAUTIFY_FLAG" val="#wm#"/>
  <p:tag name="KSO_WM_UNIT_TYPE" val="i"/>
  <p:tag name="KSO_WM_UNIT_INDEX" val="14"/>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5"/>
  <p:tag name="KSO_WM_TEMPLATE_CATEGORY" val="mixed"/>
  <p:tag name="KSO_WM_TEMPLATE_INDEX" val="20202551"/>
  <p:tag name="KSO_WM_UNIT_LAYERLEVEL" val="1"/>
  <p:tag name="KSO_WM_TAG_VERSION" val="1.0"/>
  <p:tag name="KSO_WM_BEAUTIFY_FLAG" val="#wm#"/>
  <p:tag name="KSO_WM_UNIT_TYPE" val="i"/>
  <p:tag name="KSO_WM_UNIT_INDEX" val="15"/>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6"/>
  <p:tag name="KSO_WM_TEMPLATE_CATEGORY" val="mixed"/>
  <p:tag name="KSO_WM_TEMPLATE_INDEX" val="20202551"/>
  <p:tag name="KSO_WM_UNIT_LAYERLEVEL" val="1"/>
  <p:tag name="KSO_WM_TAG_VERSION" val="1.0"/>
  <p:tag name="KSO_WM_BEAUTIFY_FLAG" val="#wm#"/>
  <p:tag name="KSO_WM_UNIT_TYPE" val="i"/>
  <p:tag name="KSO_WM_UNIT_INDEX" val="16"/>
  <p:tag name="KSO_WM_UNIT_TEXTBOXSTYLE_SHAPETYPE" val="1"/>
  <p:tag name="KSO_WM_UNIT_TEXTBOXSTYLE_ADJUSTLEFT" val="0_16.19268"/>
  <p:tag name="KSO_WM_UNIT_TEXTBOXSTYLE_ADJUSTTOP" val="0_396.1184"/>
  <p:tag name="KSO_WM_UNIT_TEXTBOXSTYLE_DECORATEINDEX" val="6"/>
  <p:tag name="KSO_WM_UNIT_TEXTBOXSTYLE_GUID" val="{0bae0955-1a4f-4ea9-9bfe-37e493f366a5}"/>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7"/>
  <p:tag name="KSO_WM_TEMPLATE_CATEGORY" val="mixed"/>
  <p:tag name="KSO_WM_TEMPLATE_INDEX" val="20202551"/>
  <p:tag name="KSO_WM_UNIT_LAYERLEVEL" val="1"/>
  <p:tag name="KSO_WM_TAG_VERSION" val="1.0"/>
  <p:tag name="KSO_WM_BEAUTIFY_FLAG" val="#wm#"/>
  <p:tag name="KSO_WM_UNIT_TYPE" val="i"/>
  <p:tag name="KSO_WM_UNIT_INDEX" val="17"/>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8"/>
  <p:tag name="KSO_WM_TEMPLATE_CATEGORY" val="mixed"/>
  <p:tag name="KSO_WM_TEMPLATE_INDEX" val="20202551"/>
  <p:tag name="KSO_WM_UNIT_LAYERLEVEL" val="1"/>
  <p:tag name="KSO_WM_TAG_VERSION" val="1.0"/>
  <p:tag name="KSO_WM_BEAUTIFY_FLAG" val="#wm#"/>
  <p:tag name="KSO_WM_UNIT_TYPE" val="i"/>
  <p:tag name="KSO_WM_UNIT_INDEX" val="18"/>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19"/>
  <p:tag name="KSO_WM_TEMPLATE_CATEGORY" val="mixed"/>
  <p:tag name="KSO_WM_TEMPLATE_INDEX" val="20202551"/>
  <p:tag name="KSO_WM_UNIT_LAYERLEVEL" val="1"/>
  <p:tag name="KSO_WM_TAG_VERSION" val="1.0"/>
  <p:tag name="KSO_WM_BEAUTIFY_FLAG" val="#wm#"/>
  <p:tag name="KSO_WM_UNIT_TYPE" val="i"/>
  <p:tag name="KSO_WM_UNIT_INDEX" val="19"/>
  <p:tag name="KSO_WM_UNIT_TEXTBOXSTYLE_SHAPETYPE" val="1"/>
  <p:tag name="KSO_WM_UNIT_TEXTBOXSTYLE_ADJUSTLEFT" val="0_369.7105"/>
  <p:tag name="KSO_WM_UNIT_TEXTBOXSTYLE_ADJUSTTOP" val="0_396.1184"/>
  <p:tag name="KSO_WM_UNIT_TEXTBOXSTYLE_DECORATEINDEX" val="8"/>
  <p:tag name="KSO_WM_UNIT_TEXTBOXSTYLE_GUID" val="{0bae0955-1a4f-4ea9-9bfe-37e493f366a5}"/>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26"/>
  <p:tag name="KSO_WM_TEMPLATE_CATEGORY" val="mixed"/>
  <p:tag name="KSO_WM_TEMPLATE_INDEX" val="20202551"/>
  <p:tag name="KSO_WM_UNIT_LAYERLEVEL" val="1"/>
  <p:tag name="KSO_WM_TAG_VERSION" val="1.0"/>
  <p:tag name="KSO_WM_BEAUTIFY_FLAG" val="#wm#"/>
  <p:tag name="KSO_WM_UNIT_TYPE" val="i"/>
  <p:tag name="KSO_WM_UNIT_INDEX" val="26"/>
  <p:tag name="KSO_WM_UNIT_TEXTBOXSTYLE_SHAPETYPE" val="1"/>
  <p:tag name="KSO_WM_UNIT_TEXTBOXSTYLE_ADJUSTLEFT" val="0_544.3676"/>
  <p:tag name="KSO_WM_UNIT_TEXTBOXSTYLE_ADJUSTTOP" val="0_299.6352"/>
  <p:tag name="KSO_WM_UNIT_TEXTBOXSTYLE_DECORATEINDEX" val="4"/>
  <p:tag name="KSO_WM_UNIT_TEXTBOXSTYLE_GUID" val="{0bae0955-1a4f-4ea9-9bfe-37e493f366a5}"/>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27"/>
  <p:tag name="KSO_WM_TEMPLATE_CATEGORY" val="mixed"/>
  <p:tag name="KSO_WM_TEMPLATE_INDEX" val="20202551"/>
  <p:tag name="KSO_WM_UNIT_LAYERLEVEL" val="1"/>
  <p:tag name="KSO_WM_TAG_VERSION" val="1.0"/>
  <p:tag name="KSO_WM_BEAUTIFY_FLAG" val="#wm#"/>
  <p:tag name="KSO_WM_UNIT_TYPE" val="i"/>
  <p:tag name="KSO_WM_UNIT_INDEX" val="27"/>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28"/>
  <p:tag name="KSO_WM_TEMPLATE_CATEGORY" val="mixed"/>
  <p:tag name="KSO_WM_TEMPLATE_INDEX" val="20202551"/>
  <p:tag name="KSO_WM_UNIT_LAYERLEVEL" val="1"/>
  <p:tag name="KSO_WM_TAG_VERSION" val="1.0"/>
  <p:tag name="KSO_WM_BEAUTIFY_FLAG" val="#wm#"/>
  <p:tag name="KSO_WM_UNIT_TYPE" val="i"/>
  <p:tag name="KSO_WM_UNIT_INDEX" val="28"/>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29"/>
  <p:tag name="KSO_WM_TEMPLATE_CATEGORY" val="mixed"/>
  <p:tag name="KSO_WM_TEMPLATE_INDEX" val="20202551"/>
  <p:tag name="KSO_WM_UNIT_LAYERLEVEL" val="1"/>
  <p:tag name="KSO_WM_TAG_VERSION" val="1.0"/>
  <p:tag name="KSO_WM_BEAUTIFY_FLAG" val="#wm#"/>
  <p:tag name="KSO_WM_UNIT_TYPE" val="i"/>
  <p:tag name="KSO_WM_UNIT_INDEX" val="29"/>
  <p:tag name="KSO_WM_UNIT_TEXTBOXSTYLE_SHAPETYPE" val="1"/>
  <p:tag name="KSO_WM_UNIT_TEXTBOXSTYLE_ADJUSTLEFT" val="0_190.8313"/>
  <p:tag name="KSO_WM_UNIT_TEXTBOXSTYLE_ADJUSTTOP" val="0_396.1184"/>
  <p:tag name="KSO_WM_UNIT_TEXTBOXSTYLE_DECORATEINDEX" val="7"/>
  <p:tag name="KSO_WM_UNIT_TEXTBOXSTYLE_GUID" val="{0bae0955-1a4f-4ea9-9bfe-37e493f366a5}"/>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30"/>
  <p:tag name="KSO_WM_TEMPLATE_CATEGORY" val="mixed"/>
  <p:tag name="KSO_WM_TEMPLATE_INDEX" val="20202551"/>
  <p:tag name="KSO_WM_UNIT_LAYERLEVEL" val="1"/>
  <p:tag name="KSO_WM_TAG_VERSION" val="1.0"/>
  <p:tag name="KSO_WM_BEAUTIFY_FLAG" val="#wm#"/>
  <p:tag name="KSO_WM_UNIT_TYPE" val="i"/>
  <p:tag name="KSO_WM_UNIT_INDEX" val="30"/>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mixed20202551_1*i*31"/>
  <p:tag name="KSO_WM_TEMPLATE_CATEGORY" val="mixed"/>
  <p:tag name="KSO_WM_TEMPLATE_INDEX" val="20202551"/>
  <p:tag name="KSO_WM_UNIT_LAYERLEVEL" val="1"/>
  <p:tag name="KSO_WM_TAG_VERSION" val="1.0"/>
  <p:tag name="KSO_WM_BEAUTIFY_FLAG" val="#wm#"/>
  <p:tag name="KSO_WM_UNIT_TYPE" val="i"/>
  <p:tag name="KSO_WM_UNIT_INDEX" val="31"/>
</p:tagLst>
</file>

<file path=ppt/tags/tag228.xml><?xml version="1.0" encoding="utf-8"?>
<p:tagLst xmlns:p="http://schemas.openxmlformats.org/presentationml/2006/main">
  <p:tag name="KSO_WM_UNIT_PRESET_TEXT" val="我们能实现，图文排版，让我们能实现，图文排版，让图图片&#13;您的正文已经经简明扼要，字字珠玑。&#13;您的正文已经经简明扼要，字字珠玑。&#13;您的正文已经经简明扼要，字字珠玑。&#13;您的正文已经经简明扼要，字字珠玑。&#13;我们能实现，图文排版，让我们能实现，图文排版，让图图片"/>
  <p:tag name="KSO_WM_UNIT_NOCLEAR" val="1"/>
  <p:tag name="KSO_WM_UNIT_SHOW_EDIT_AREA_INDICATION" val="0"/>
  <p:tag name="KSO_WM_UNIT_VALUE" val="234"/>
  <p:tag name="KSO_WM_UNIT_HIGHLIGHT" val="0"/>
  <p:tag name="KSO_WM_UNIT_COMPATIBLE" val="0"/>
  <p:tag name="KSO_WM_UNIT_DIAGRAM_ISNUMVISUAL" val="0"/>
  <p:tag name="KSO_WM_UNIT_DIAGRAM_IS_NEED_ADD_PATH_ANIM" val="0"/>
  <p:tag name="KSO_WM_UNIT_DIAGRAM_ISREFERUNIT" val="0"/>
  <p:tag name="KSO_WM_UNIT_TYPE" val="f"/>
  <p:tag name="KSO_WM_UNIT_INDEX" val="1"/>
  <p:tag name="KSO_WM_UNIT_ID" val="mixed20202551_1*f*1"/>
  <p:tag name="KSO_WM_TEMPLATE_CATEGORY" val="mixed"/>
  <p:tag name="KSO_WM_TEMPLATE_INDEX" val="20202551"/>
  <p:tag name="KSO_WM_UNIT_LAYERLEVEL" val="1"/>
  <p:tag name="KSO_WM_TAG_VERSION" val="1.0"/>
  <p:tag name="KSO_WM_BEAUTIFY_FLAG" val="#wm#"/>
  <p:tag name="KSO_WM_UNIT_TEXTBOXSTYLE_SHAPETYPE" val="0"/>
  <p:tag name="KSO_WM_UNIT_TEXTBOXSTYLE_TEMPLATETYPE" val="9"/>
  <p:tag name="KSO_WM_UNIT_TEXTBOXSTYLE_GUID" val="{0bae0955-1a4f-4ea9-9bfe-37e493f366a5}"/>
  <p:tag name="KSO_WM_UNIT_TEXTBOXSTYLE_TEMPLATEID" val="3139424"/>
  <p:tag name="KSO_WM_UNIT_TEXTBOXSTYLE_TYPE" val="8"/>
</p:tagLst>
</file>

<file path=ppt/tags/tag22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DIAGRAM_VIRTUALLY_FRAME" val="{&quot;height&quot;:431.5,&quot;left&quot;:47.85,&quot;top&quot;:103.1,&quot;width&quot;:595.7181102362205}"/>
</p:tagLst>
</file>

<file path=ppt/tags/tag247.xml><?xml version="1.0" encoding="utf-8"?>
<p:tagLst xmlns:p="http://schemas.openxmlformats.org/presentationml/2006/main">
  <p:tag name="KSO_WM_DIAGRAM_VIRTUALLY_FRAME" val="{&quot;height&quot;:431.5,&quot;left&quot;:47.85,&quot;top&quot;:103.1,&quot;width&quot;:595.7181102362205}"/>
</p:tagLst>
</file>

<file path=ppt/tags/tag248.xml><?xml version="1.0" encoding="utf-8"?>
<p:tagLst xmlns:p="http://schemas.openxmlformats.org/presentationml/2006/main">
  <p:tag name="KSO_WM_DIAGRAM_VIRTUALLY_FRAME" val="{&quot;height&quot;:431.5,&quot;left&quot;:47.85,&quot;top&quot;:103.1,&quot;width&quot;:595.7181102362205}"/>
</p:tagLst>
</file>

<file path=ppt/tags/tag24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DIAGRAM_VIRTUALLY_FRAME" val="{&quot;height&quot;:431.5,&quot;left&quot;:47.85,&quot;top&quot;:103.1,&quot;width&quot;:595.7181102362205}"/>
</p:tagLst>
</file>

<file path=ppt/tags/tag254.xml><?xml version="1.0" encoding="utf-8"?>
<p:tagLst xmlns:p="http://schemas.openxmlformats.org/presentationml/2006/main">
  <p:tag name="KSO_WM_DIAGRAM_VIRTUALLY_FRAME" val="{&quot;height&quot;:431.5,&quot;left&quot;:47.85,&quot;top&quot;:103.1,&quot;width&quot;:595.7181102362205}"/>
</p:tagLst>
</file>

<file path=ppt/tags/tag255.xml><?xml version="1.0" encoding="utf-8"?>
<p:tagLst xmlns:p="http://schemas.openxmlformats.org/presentationml/2006/main">
  <p:tag name="KSO_WM_DIAGRAM_VIRTUALLY_FRAME" val="{&quot;height&quot;:431.5,&quot;left&quot;:47.85,&quot;top&quot;:103.1,&quot;width&quot;:595.7181102362205}"/>
</p:tagLst>
</file>

<file path=ppt/tags/tag25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DIAGRAM_VIRTUALLY_FRAME" val="{&quot;height&quot;:431.5,&quot;left&quot;:47.85,&quot;top&quot;:103.1,&quot;width&quot;:595.7181102362205}"/>
</p:tagLst>
</file>

<file path=ppt/tags/tag261.xml><?xml version="1.0" encoding="utf-8"?>
<p:tagLst xmlns:p="http://schemas.openxmlformats.org/presentationml/2006/main">
  <p:tag name="KSO_WM_DIAGRAM_VIRTUALLY_FRAME" val="{&quot;height&quot;:431.5,&quot;left&quot;:47.85,&quot;top&quot;:103.1,&quot;width&quot;:595.7181102362205}"/>
</p:tagLst>
</file>

<file path=ppt/tags/tag262.xml><?xml version="1.0" encoding="utf-8"?>
<p:tagLst xmlns:p="http://schemas.openxmlformats.org/presentationml/2006/main">
  <p:tag name="KSO_WM_DIAGRAM_VIRTUALLY_FRAME" val="{&quot;height&quot;:431.5,&quot;left&quot;:47.85,&quot;top&quot;:103.1,&quot;width&quot;:595.7181102362205}"/>
</p:tagLst>
</file>

<file path=ppt/tags/tag2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DIAGRAM_VIRTUALLY_FRAME" val="{&quot;height&quot;:431.5,&quot;left&quot;:47.85,&quot;top&quot;:103.1,&quot;width&quot;:595.7181102362205}"/>
</p:tagLst>
</file>

<file path=ppt/tags/tag268.xml><?xml version="1.0" encoding="utf-8"?>
<p:tagLst xmlns:p="http://schemas.openxmlformats.org/presentationml/2006/main">
  <p:tag name="KSO_WM_DIAGRAM_VIRTUALLY_FRAME" val="{&quot;height&quot;:431.5,&quot;left&quot;:47.85,&quot;top&quot;:103.1,&quot;width&quot;:595.7181102362205}"/>
</p:tagLst>
</file>

<file path=ppt/tags/tag269.xml><?xml version="1.0" encoding="utf-8"?>
<p:tagLst xmlns:p="http://schemas.openxmlformats.org/presentationml/2006/main">
  <p:tag name="KSO_WM_DIAGRAM_VIRTUALLY_FRAME" val="{&quot;height&quot;:431.5,&quot;left&quot;:47.85,&quot;top&quot;:103.1,&quot;width&quot;:595.7181102362205}"/>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DIAGRAM_VIRTUALLY_FRAME" val="{&quot;height&quot;:431.5,&quot;left&quot;:47.85,&quot;top&quot;:103.1,&quot;width&quot;:595.7181102362205}"/>
</p:tagLst>
</file>

<file path=ppt/tags/tag275.xml><?xml version="1.0" encoding="utf-8"?>
<p:tagLst xmlns:p="http://schemas.openxmlformats.org/presentationml/2006/main">
  <p:tag name="KSO_WM_DIAGRAM_VIRTUALLY_FRAME" val="{&quot;height&quot;:431.5,&quot;left&quot;:47.85,&quot;top&quot;:103.1,&quot;width&quot;:595.7181102362205}"/>
</p:tagLst>
</file>

<file path=ppt/tags/tag276.xml><?xml version="1.0" encoding="utf-8"?>
<p:tagLst xmlns:p="http://schemas.openxmlformats.org/presentationml/2006/main">
  <p:tag name="KSO_WM_DIAGRAM_VIRTUALLY_FRAME" val="{&quot;height&quot;:431.5,&quot;left&quot;:47.85,&quot;top&quot;:103.1,&quot;width&quot;:595.7181102362205}"/>
</p:tagLst>
</file>

<file path=ppt/tags/tag2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DIAGRAM_VIRTUALLY_FRAME" val="{&quot;height&quot;:431.5,&quot;left&quot;:47.85,&quot;top&quot;:103.1,&quot;width&quot;:595.7181102362205}"/>
</p:tagLst>
</file>

<file path=ppt/tags/tag282.xml><?xml version="1.0" encoding="utf-8"?>
<p:tagLst xmlns:p="http://schemas.openxmlformats.org/presentationml/2006/main">
  <p:tag name="KSO_WM_DIAGRAM_VIRTUALLY_FRAME" val="{&quot;height&quot;:431.5,&quot;left&quot;:47.85,&quot;top&quot;:103.1,&quot;width&quot;:595.7181102362205}"/>
</p:tagLst>
</file>

<file path=ppt/tags/tag283.xml><?xml version="1.0" encoding="utf-8"?>
<p:tagLst xmlns:p="http://schemas.openxmlformats.org/presentationml/2006/main">
  <p:tag name="KSO_WM_DIAGRAM_VIRTUALLY_FRAME" val="{&quot;height&quot;:431.5,&quot;left&quot;:47.85,&quot;top&quot;:103.1,&quot;width&quot;:595.7181102362205}"/>
</p:tagLst>
</file>

<file path=ppt/tags/tag2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2},&quot;minSize&quot;:{&quot;size1&quot;:43.799671777089436},&quot;normalSize&quot;:{&quot;size1&quot;:52.762171777089449},&quot;subLayout&quot;:[{&quot;id&quot;:&quot;2021-04-01T16:15:46&quot;,&quot;maxSize&quot;:{&quot;size1&quot;:55.236743907575253},&quot;minSize&quot;:{&quot;size1&quot;:19.636743907575255},&quot;normalSize&quot;:{&quot;size1&quot;:19.636929092760433},&quot;subLayout&quot;:[{&quot;id&quot;:&quot;2021-04-01T16:15:46&quot;,&quot;margin&quot;:{&quot;bottom&quot;:0.026000002399086952,&quot;left&quot;:2.5399999618530273,&quot;right&quot;:1.6670000553131104,&quot;top&quot;:1.6929999589920044},&quot;type&quot;:0},{&quot;id&quot;:&quot;2021-04-01T16:15:46&quot;,&quot;margin&quot;:{&quot;bottom&quot;:1.6929999589920044,&quot;left&quot;:2.5399999618530273,&quot;right&quot;:1.6670000553131104,&quot;top&quot;:0.81999999284744263},&quot;type&quot;:0}],&quot;type&quot;:0},{&quot;id&quot;:&quot;2021-04-01T16:15:46&quot;,&quot;margin&quot;:{&quot;bottom&quot;:1.6929999589920044,&quot;left&quot;:0.026000002399086952,&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DIAGRAM_VIRTUALLY_FRAME" val="{&quot;height&quot;:338.55,&quot;left&quot;:423.3,&quot;top&quot;:90.9,&quot;width&quot;:417}"/>
</p:tagLst>
</file>

<file path=ppt/tags/tag67.xml><?xml version="1.0" encoding="utf-8"?>
<p:tagLst xmlns:p="http://schemas.openxmlformats.org/presentationml/2006/main">
  <p:tag name="KSO_WM_DIAGRAM_VIRTUALLY_FRAME" val="{&quot;height&quot;:338.55,&quot;left&quot;:423.3,&quot;top&quot;:90.9,&quot;width&quot;:417}"/>
</p:tagLst>
</file>

<file path=ppt/tags/tag68.xml><?xml version="1.0" encoding="utf-8"?>
<p:tagLst xmlns:p="http://schemas.openxmlformats.org/presentationml/2006/main">
  <p:tag name="KSO_WM_DIAGRAM_VIRTUALLY_FRAME" val="{&quot;height&quot;:338.55,&quot;left&quot;:423.3,&quot;top&quot;:90.9,&quot;width&quot;:417}"/>
</p:tagLst>
</file>

<file path=ppt/tags/tag69.xml><?xml version="1.0" encoding="utf-8"?>
<p:tagLst xmlns:p="http://schemas.openxmlformats.org/presentationml/2006/main">
  <p:tag name="KSO_WM_DIAGRAM_VIRTUALLY_FRAME" val="{&quot;height&quot;:338.55,&quot;left&quot;:423.3,&quot;top&quot;:90.9,&quot;width&quot;:417}"/>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338.55,&quot;left&quot;:423.3,&quot;top&quot;:90.9,&quot;width&quot;:417}"/>
</p:tagLst>
</file>

<file path=ppt/tags/tag71.xml><?xml version="1.0" encoding="utf-8"?>
<p:tagLst xmlns:p="http://schemas.openxmlformats.org/presentationml/2006/main">
  <p:tag name="KSO_WM_DIAGRAM_VIRTUALLY_FRAME" val="{&quot;height&quot;:338.55,&quot;left&quot;:423.3,&quot;top&quot;:90.9,&quot;width&quot;:417}"/>
</p:tagLst>
</file>

<file path=ppt/tags/tag72.xml><?xml version="1.0" encoding="utf-8"?>
<p:tagLst xmlns:p="http://schemas.openxmlformats.org/presentationml/2006/main">
  <p:tag name="KSO_WM_BEAUTIFY_FLAG" val=""/>
  <p:tag name="KSO_WM_DIAGRAM_VIRTUALLY_FRAME" val="{&quot;height&quot;:338.55,&quot;left&quot;:423.3,&quot;top&quot;:90.9,&quot;width&quot;:417}"/>
</p:tagLst>
</file>

<file path=ppt/tags/tag73.xml><?xml version="1.0" encoding="utf-8"?>
<p:tagLst xmlns:p="http://schemas.openxmlformats.org/presentationml/2006/main">
  <p:tag name="KSO_WM_BEAUTIFY_FLAG" val=""/>
  <p:tag name="KSO_WM_DIAGRAM_VIRTUALLY_FRAME" val="{&quot;height&quot;:338.55,&quot;left&quot;:423.3,&quot;top&quot;:90.9,&quot;width&quot;:417}"/>
</p:tagLst>
</file>

<file path=ppt/tags/tag74.xml><?xml version="1.0" encoding="utf-8"?>
<p:tagLst xmlns:p="http://schemas.openxmlformats.org/presentationml/2006/main">
  <p:tag name="KSO_WM_BEAUTIFY_FLAG" val=""/>
  <p:tag name="KSO_WM_DIAGRAM_VIRTUALLY_FRAME" val="{&quot;height&quot;:338.55,&quot;left&quot;:423.3,&quot;top&quot;:90.9,&quot;width&quot;:417}"/>
</p:tagLst>
</file>

<file path=ppt/tags/tag75.xml><?xml version="1.0" encoding="utf-8"?>
<p:tagLst xmlns:p="http://schemas.openxmlformats.org/presentationml/2006/main">
  <p:tag name="KSO_WM_BEAUTIFY_FLAG" val=""/>
  <p:tag name="KSO_WM_DIAGRAM_VIRTUALLY_FRAME" val="{&quot;height&quot;:338.55,&quot;left&quot;:423.3,&quot;top&quot;:90.9,&quot;width&quot;:417}"/>
</p:tagLst>
</file>

<file path=ppt/tags/tag76.xml><?xml version="1.0" encoding="utf-8"?>
<p:tagLst xmlns:p="http://schemas.openxmlformats.org/presentationml/2006/main">
  <p:tag name="KSO_WM_DIAGRAM_VIRTUALLY_FRAME" val="{&quot;height&quot;:338.55,&quot;left&quot;:423.3,&quot;top&quot;:90.9,&quot;width&quot;:417}"/>
</p:tagLst>
</file>

<file path=ppt/tags/tag77.xml><?xml version="1.0" encoding="utf-8"?>
<p:tagLst xmlns:p="http://schemas.openxmlformats.org/presentationml/2006/main">
  <p:tag name="KSO_WM_BEAUTIFY_FLAG" val=""/>
  <p:tag name="KSO_WM_DIAGRAM_VIRTUALLY_FRAME" val="{&quot;height&quot;:338.55,&quot;left&quot;:423.3,&quot;top&quot;:90.9,&quot;width&quot;:417}"/>
</p:tagLst>
</file>

<file path=ppt/tags/tag78.xml><?xml version="1.0" encoding="utf-8"?>
<p:tagLst xmlns:p="http://schemas.openxmlformats.org/presentationml/2006/main">
  <p:tag name="KSO_WM_BEAUTIFY_FLAG" val=""/>
  <p:tag name="KSO_WM_DIAGRAM_VIRTUALLY_FRAME" val="{&quot;height&quot;:338.55,&quot;left&quot;:423.3,&quot;top&quot;:90.9,&quot;width&quot;:417}"/>
</p:tagLst>
</file>

<file path=ppt/tags/tag79.xml><?xml version="1.0" encoding="utf-8"?>
<p:tagLst xmlns:p="http://schemas.openxmlformats.org/presentationml/2006/main">
  <p:tag name="KSO_WM_BEAUTIFY_FLAG" val=""/>
  <p:tag name="KSO_WM_DIAGRAM_VIRTUALLY_FRAME" val="{&quot;height&quot;:338.55,&quot;left&quot;:423.3,&quot;top&quot;:90.9,&quot;width&quot;:417}"/>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 name="KSO_WM_DIAGRAM_VIRTUALLY_FRAME" val="{&quot;height&quot;:338.55,&quot;left&quot;:423.3,&quot;top&quot;:90.9,&quot;width&quot;:417}"/>
</p:tagLst>
</file>

<file path=ppt/tags/tag81.xml><?xml version="1.0" encoding="utf-8"?>
<p:tagLst xmlns:p="http://schemas.openxmlformats.org/presentationml/2006/main">
  <p:tag name="KSO_WM_DIAGRAM_VIRTUALLY_FRAME" val="{&quot;height&quot;:338.55,&quot;left&quot;:423.3,&quot;top&quot;:90.9,&quot;width&quot;:417}"/>
</p:tagLst>
</file>

<file path=ppt/tags/tag82.xml><?xml version="1.0" encoding="utf-8"?>
<p:tagLst xmlns:p="http://schemas.openxmlformats.org/presentationml/2006/main">
  <p:tag name="KSO_WM_BEAUTIFY_FLAG" val=""/>
  <p:tag name="KSO_WM_DIAGRAM_VIRTUALLY_FRAME" val="{&quot;height&quot;:338.55,&quot;left&quot;:423.3,&quot;top&quot;:90.9,&quot;width&quot;:417}"/>
</p:tagLst>
</file>

<file path=ppt/tags/tag83.xml><?xml version="1.0" encoding="utf-8"?>
<p:tagLst xmlns:p="http://schemas.openxmlformats.org/presentationml/2006/main">
  <p:tag name="KSO_WM_BEAUTIFY_FLAG" val=""/>
  <p:tag name="KSO_WM_DIAGRAM_VIRTUALLY_FRAME" val="{&quot;height&quot;:338.55,&quot;left&quot;:423.3,&quot;top&quot;:90.9,&quot;width&quot;:417}"/>
</p:tagLst>
</file>

<file path=ppt/tags/tag84.xml><?xml version="1.0" encoding="utf-8"?>
<p:tagLst xmlns:p="http://schemas.openxmlformats.org/presentationml/2006/main">
  <p:tag name="KSO_WM_BEAUTIFY_FLAG" val=""/>
  <p:tag name="KSO_WM_DIAGRAM_VIRTUALLY_FRAME" val="{&quot;height&quot;:338.55,&quot;left&quot;:423.3,&quot;top&quot;:90.9,&quot;width&quot;:417}"/>
</p:tagLst>
</file>

<file path=ppt/tags/tag85.xml><?xml version="1.0" encoding="utf-8"?>
<p:tagLst xmlns:p="http://schemas.openxmlformats.org/presentationml/2006/main">
  <p:tag name="KSO_WM_BEAUTIFY_FLAG" val=""/>
  <p:tag name="KSO_WM_DIAGRAM_VIRTUALLY_FRAME" val="{&quot;height&quot;:338.55,&quot;left&quot;:423.3,&quot;top&quot;:90.9,&quot;width&quot;:417}"/>
</p:tagLst>
</file>

<file path=ppt/tags/tag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6442</Words>
  <Application>WPS 演示</Application>
  <PresentationFormat>宽屏</PresentationFormat>
  <Paragraphs>391</Paragraphs>
  <Slides>43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宋体</vt:lpstr>
      <vt:lpstr>Wingdings</vt:lpstr>
      <vt:lpstr>Wingdings</vt:lpstr>
      <vt:lpstr>微软雅黑</vt:lpstr>
      <vt:lpstr>Times New Roman</vt:lpstr>
      <vt:lpstr>黑体</vt:lpstr>
      <vt:lpstr>Arial Unicode MS</vt:lpstr>
      <vt:lpstr>Calibri</vt:lpstr>
      <vt:lpstr>等线</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 Brittany</cp:lastModifiedBy>
  <cp:revision>178</cp:revision>
  <dcterms:created xsi:type="dcterms:W3CDTF">2019-06-19T02:08:00Z</dcterms:created>
  <dcterms:modified xsi:type="dcterms:W3CDTF">2025-06-18T03:47:40Z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2052-12.1.0.21171</vt:lpwstr>
  </property>
  <property fmtid="{D5CDD505-2E9C-101B-9397-08002B2CF9AE}" pid="3" name="ICV">
    <vt:lpwstr>2645B93D89E24C669BCE5F6BDBF97C8B_13</vt:lpwstr>
  </property>
</Properties>
</file>