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4527" userDrawn="1">
          <p15:clr>
            <a:srgbClr val="A4A3A4"/>
          </p15:clr>
        </p15:guide>
        <p15:guide id="3" orient="horz" pos="318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1"/>
  </p:normalViewPr>
  <p:slideViewPr>
    <p:cSldViewPr snapToGrid="0">
      <p:cViewPr varScale="1">
        <p:scale>
          <a:sx n="125" d="100"/>
          <a:sy n="125" d="100"/>
        </p:scale>
        <p:origin x="400" y="168"/>
      </p:cViewPr>
      <p:guideLst>
        <p:guide orient="horz" pos="2449"/>
        <p:guide pos="4527"/>
        <p:guide orient="horz" pos="3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c60d1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c60d13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2b54a5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2b54a5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8142" y="2408421"/>
            <a:ext cx="10063480" cy="942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8142" y="498318"/>
            <a:ext cx="10063480" cy="641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8142" y="1290488"/>
            <a:ext cx="10063480" cy="382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4" lvl="1" indent="-3175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51" lvl="2" indent="-3175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69" lvl="3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86" lvl="4" indent="-3175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303" lvl="5" indent="-3175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519" lvl="6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736" lvl="7" indent="-3175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954" lvl="8" indent="-3175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8142" y="498318"/>
            <a:ext cx="10063480" cy="641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8141" y="1290488"/>
            <a:ext cx="4724188" cy="382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4" lvl="1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1" lvl="2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69" lvl="3" indent="-30481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6" lvl="4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3" lvl="5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19" lvl="6" indent="-30481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36" lvl="7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4" lvl="8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07434" y="1290488"/>
            <a:ext cx="4724188" cy="382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4" lvl="1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1" lvl="2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69" lvl="3" indent="-30481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6" lvl="4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3" lvl="5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19" lvl="6" indent="-30481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36" lvl="7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4" lvl="8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8142" y="498318"/>
            <a:ext cx="10063480" cy="641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8141" y="622135"/>
            <a:ext cx="3316463" cy="846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8141" y="1556009"/>
            <a:ext cx="3316463" cy="3560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17" lvl="0" indent="-30481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34" lvl="1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1" lvl="2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69" lvl="3" indent="-30481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6" lvl="4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3" lvl="5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19" lvl="6" indent="-30481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36" lvl="7" indent="-30481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4" lvl="8" indent="-30481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9025" y="504057"/>
            <a:ext cx="7520859" cy="4580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99881" y="-140"/>
            <a:ext cx="5399882" cy="57594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3576" y="1380852"/>
            <a:ext cx="4777690" cy="1659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3576" y="3138752"/>
            <a:ext cx="4777690" cy="1383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833927" y="810785"/>
            <a:ext cx="4531790" cy="4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4" lvl="1" indent="-3175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51" lvl="2" indent="-3175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69" lvl="3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86" lvl="4" indent="-3175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303" lvl="5" indent="-3175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519" lvl="6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736" lvl="7" indent="-3175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954" lvl="8" indent="-3175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8144" y="4737199"/>
            <a:ext cx="7085041" cy="677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17" lvl="0" indent="-22860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8142" y="1238587"/>
            <a:ext cx="10063480" cy="2198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8142" y="3529714"/>
            <a:ext cx="10063480" cy="145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17" lvl="0" indent="-3429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4" lvl="1" indent="-3175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51" lvl="2" indent="-3175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69" lvl="3" indent="-3175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86" lvl="4" indent="-3175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303" lvl="5" indent="-3175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519" lvl="6" indent="-3175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736" lvl="7" indent="-3175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954" lvl="8" indent="-3175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8142" y="498318"/>
            <a:ext cx="10063480" cy="64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8142" y="1290488"/>
            <a:ext cx="10063480" cy="382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006621" y="5221652"/>
            <a:ext cx="648057" cy="4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53831" y="4997925"/>
            <a:ext cx="428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500" dirty="0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4A86E8"/>
                </a:highlight>
                <a:latin typeface="Calibri"/>
                <a:ea typeface="Calibri"/>
                <a:cs typeface="Calibri"/>
                <a:sym typeface="Calibri"/>
              </a:rPr>
              <a:t>hcp4715/</a:t>
            </a:r>
            <a:r>
              <a:rPr lang="en" sz="1500" dirty="0">
                <a:solidFill>
                  <a:schemeClr val="dk1"/>
                </a:solidFill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hddm:</a:t>
            </a:r>
            <a:r>
              <a:rPr lang="en" sz="1500" dirty="0">
                <a:solidFill>
                  <a:schemeClr val="dk1"/>
                </a:solidFill>
                <a:highlight>
                  <a:srgbClr val="6FA8DC"/>
                </a:highlight>
                <a:latin typeface="Calibri"/>
                <a:ea typeface="Calibri"/>
                <a:cs typeface="Calibri"/>
                <a:sym typeface="Calibri"/>
              </a:rPr>
              <a:t>0.8_tutorial</a:t>
            </a:r>
            <a:endParaRPr sz="1700" dirty="0"/>
          </a:p>
        </p:txBody>
      </p:sp>
      <p:cxnSp>
        <p:nvCxnSpPr>
          <p:cNvPr id="62" name="Google Shape;62;p14"/>
          <p:cNvCxnSpPr>
            <a:cxnSpLocks/>
          </p:cNvCxnSpPr>
          <p:nvPr/>
        </p:nvCxnSpPr>
        <p:spPr>
          <a:xfrm flipH="1" flipV="1">
            <a:off x="1791309" y="2035050"/>
            <a:ext cx="13753" cy="3006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>
            <a:cxnSpLocks/>
          </p:cNvCxnSpPr>
          <p:nvPr/>
        </p:nvCxnSpPr>
        <p:spPr>
          <a:xfrm>
            <a:off x="1798182" y="2049850"/>
            <a:ext cx="3422312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5399744" y="1873404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docker to execute this command</a:t>
            </a:r>
            <a:endParaRPr sz="1600" dirty="0">
              <a:solidFill>
                <a:srgbClr val="B45F06"/>
              </a:solidFill>
            </a:endParaRPr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>
          <a:xfrm flipV="1">
            <a:off x="2214230" y="2505124"/>
            <a:ext cx="0" cy="2541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/>
          <p:cNvCxnSpPr>
            <a:cxnSpLocks/>
          </p:cNvCxnSpPr>
          <p:nvPr/>
        </p:nvCxnSpPr>
        <p:spPr>
          <a:xfrm>
            <a:off x="2214234" y="2514650"/>
            <a:ext cx="3006263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5399881" y="2331579"/>
            <a:ext cx="3324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Pull/download an image from docker hub</a:t>
            </a:r>
            <a:endParaRPr dirty="0">
              <a:solidFill>
                <a:srgbClr val="38761D"/>
              </a:solidFill>
            </a:endParaRPr>
          </a:p>
        </p:txBody>
      </p:sp>
      <p:cxnSp>
        <p:nvCxnSpPr>
          <p:cNvPr id="68" name="Google Shape;68;p14"/>
          <p:cNvCxnSpPr>
            <a:cxnSpLocks/>
          </p:cNvCxnSpPr>
          <p:nvPr/>
        </p:nvCxnSpPr>
        <p:spPr>
          <a:xfrm flipV="1">
            <a:off x="2863181" y="2978875"/>
            <a:ext cx="0" cy="2061438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>
            <a:cxnSpLocks/>
          </p:cNvCxnSpPr>
          <p:nvPr/>
        </p:nvCxnSpPr>
        <p:spPr>
          <a:xfrm>
            <a:off x="2849556" y="2978875"/>
            <a:ext cx="2370938" cy="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5399881" y="2789754"/>
            <a:ext cx="341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hub account that maintain the image</a:t>
            </a:r>
            <a:endParaRPr dirty="0">
              <a:solidFill>
                <a:srgbClr val="1155CC"/>
              </a:solidFill>
            </a:endParaRPr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 flipV="1">
            <a:off x="3391181" y="3423500"/>
            <a:ext cx="0" cy="16128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>
            <a:cxnSpLocks/>
          </p:cNvCxnSpPr>
          <p:nvPr/>
        </p:nvCxnSpPr>
        <p:spPr>
          <a:xfrm>
            <a:off x="3391181" y="3423500"/>
            <a:ext cx="1829316" cy="13438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5399881" y="3247929"/>
            <a:ext cx="1340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Image's name</a:t>
            </a:r>
            <a:endParaRPr dirty="0">
              <a:solidFill>
                <a:srgbClr val="3C78D8"/>
              </a:solidFill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 flipV="1">
            <a:off x="4089991" y="3906202"/>
            <a:ext cx="0" cy="1134113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>
            <a:cxnSpLocks/>
          </p:cNvCxnSpPr>
          <p:nvPr/>
        </p:nvCxnSpPr>
        <p:spPr>
          <a:xfrm>
            <a:off x="4089991" y="3906200"/>
            <a:ext cx="1130506" cy="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5399881" y="3706103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of a tag of the image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478583" y="2984370"/>
            <a:ext cx="609287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dk1"/>
                </a:solidFill>
                <a:highlight>
                  <a:srgbClr val="CC4125"/>
                </a:highlight>
                <a:latin typeface="Calibri"/>
                <a:ea typeface="Calibri"/>
                <a:cs typeface="Calibri"/>
                <a:sym typeface="Calibri"/>
              </a:rPr>
              <a:t>docker run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-it --rm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E69138"/>
                </a:highlight>
                <a:latin typeface="Calibri"/>
                <a:ea typeface="Calibri"/>
                <a:cs typeface="Calibri"/>
                <a:sym typeface="Calibri"/>
              </a:rPr>
              <a:t>-v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F9CB9C"/>
                </a:highlight>
                <a:latin typeface="Calibri"/>
                <a:ea typeface="Calibri"/>
                <a:cs typeface="Calibri"/>
                <a:sym typeface="Calibri"/>
              </a:rPr>
              <a:t>/home/hcp4715/DDM/tutorial</a:t>
            </a:r>
            <a:r>
              <a:rPr lang="en" sz="1500" dirty="0">
                <a:solidFill>
                  <a:schemeClr val="dk1"/>
                </a:solidFill>
                <a:highlight>
                  <a:srgbClr val="B7B7B7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500" dirty="0">
                <a:solidFill>
                  <a:schemeClr val="dk1"/>
                </a:solidFill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/home/</a:t>
            </a:r>
            <a:r>
              <a:rPr lang="en" sz="1500" dirty="0" err="1">
                <a:solidFill>
                  <a:schemeClr val="dk1"/>
                </a:solidFill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jovyan</a:t>
            </a:r>
            <a:r>
              <a:rPr lang="en" sz="1500">
                <a:solidFill>
                  <a:schemeClr val="dk1"/>
                </a:solidFill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/work</a:t>
            </a:r>
            <a:r>
              <a:rPr lang="en" sz="1500">
                <a:solidFill>
                  <a:schemeClr val="dk1"/>
                </a:solidFill>
                <a:highlight>
                  <a:srgbClr val="DDDDDD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\</a:t>
            </a:r>
            <a:endParaRPr sz="1500" dirty="0">
              <a:solidFill>
                <a:schemeClr val="dk1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500" dirty="0">
                <a:solidFill>
                  <a:schemeClr val="dk1"/>
                </a:solidFill>
                <a:highlight>
                  <a:srgbClr val="A2C4C9"/>
                </a:highlight>
                <a:latin typeface="Calibri"/>
                <a:ea typeface="Calibri"/>
                <a:cs typeface="Calibri"/>
                <a:sym typeface="Calibri"/>
              </a:rPr>
              <a:t>-p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8888:8888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9FC5E8"/>
                </a:highlight>
                <a:latin typeface="Calibri"/>
                <a:ea typeface="Calibri"/>
                <a:cs typeface="Calibri"/>
                <a:sym typeface="Calibri"/>
              </a:rPr>
              <a:t>hcp4715/hddm:0.8_tutorial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 err="1">
                <a:solidFill>
                  <a:schemeClr val="dk1"/>
                </a:solidFill>
                <a:highlight>
                  <a:srgbClr val="B4A7D6"/>
                </a:highlight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" sz="1500" dirty="0">
                <a:solidFill>
                  <a:schemeClr val="dk1"/>
                </a:solidFill>
                <a:highlight>
                  <a:srgbClr val="B4A7D6"/>
                </a:highlight>
                <a:latin typeface="Calibri"/>
                <a:ea typeface="Calibri"/>
                <a:cs typeface="Calibri"/>
                <a:sym typeface="Calibri"/>
              </a:rPr>
              <a:t> notebook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5"/>
          <p:cNvCxnSpPr>
            <a:cxnSpLocks/>
          </p:cNvCxnSpPr>
          <p:nvPr/>
        </p:nvCxnSpPr>
        <p:spPr>
          <a:xfrm flipV="1">
            <a:off x="846031" y="507700"/>
            <a:ext cx="0" cy="255240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>
            <a:cxnSpLocks/>
          </p:cNvCxnSpPr>
          <p:nvPr/>
        </p:nvCxnSpPr>
        <p:spPr>
          <a:xfrm>
            <a:off x="846033" y="517912"/>
            <a:ext cx="5725423" cy="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6673106" y="307977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docker to run a container</a:t>
            </a:r>
            <a:endParaRPr dirty="0">
              <a:solidFill>
                <a:srgbClr val="CC4125"/>
              </a:solidFill>
            </a:endParaRPr>
          </a:p>
        </p:txBody>
      </p:sp>
      <p:cxnSp>
        <p:nvCxnSpPr>
          <p:cNvPr id="85" name="Google Shape;85;p15"/>
          <p:cNvCxnSpPr>
            <a:cxnSpLocks/>
          </p:cNvCxnSpPr>
          <p:nvPr/>
        </p:nvCxnSpPr>
        <p:spPr>
          <a:xfrm flipV="1">
            <a:off x="1700356" y="980077"/>
            <a:ext cx="0" cy="2071101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>
            <a:cxnSpLocks/>
          </p:cNvCxnSpPr>
          <p:nvPr/>
        </p:nvCxnSpPr>
        <p:spPr>
          <a:xfrm>
            <a:off x="1688808" y="984750"/>
            <a:ext cx="4882649" cy="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6673105" y="687577"/>
            <a:ext cx="396619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container interactively &amp; clean up the container and remove files when the container exits.</a:t>
            </a:r>
            <a:endParaRPr dirty="0">
              <a:solidFill>
                <a:srgbClr val="EA9999"/>
              </a:solidFill>
            </a:endParaRPr>
          </a:p>
        </p:txBody>
      </p:sp>
      <p:cxnSp>
        <p:nvCxnSpPr>
          <p:cNvPr id="88" name="Google Shape;88;p15"/>
          <p:cNvCxnSpPr>
            <a:cxnSpLocks/>
          </p:cNvCxnSpPr>
          <p:nvPr/>
        </p:nvCxnSpPr>
        <p:spPr>
          <a:xfrm flipV="1">
            <a:off x="2113755" y="1434899"/>
            <a:ext cx="0" cy="16272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5"/>
          <p:cNvCxnSpPr>
            <a:cxnSpLocks/>
          </p:cNvCxnSpPr>
          <p:nvPr/>
        </p:nvCxnSpPr>
        <p:spPr>
          <a:xfrm>
            <a:off x="2113758" y="1450975"/>
            <a:ext cx="4457699" cy="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6673105" y="1251976"/>
            <a:ext cx="373379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Volume, mount a local folder in the container</a:t>
            </a:r>
            <a:endParaRPr dirty="0">
              <a:solidFill>
                <a:srgbClr val="E69138"/>
              </a:solidFill>
            </a:endParaRPr>
          </a:p>
        </p:txBody>
      </p:sp>
      <p:cxnSp>
        <p:nvCxnSpPr>
          <p:cNvPr id="91" name="Google Shape;91;p15"/>
          <p:cNvCxnSpPr>
            <a:cxnSpLocks/>
          </p:cNvCxnSpPr>
          <p:nvPr/>
        </p:nvCxnSpPr>
        <p:spPr>
          <a:xfrm flipV="1">
            <a:off x="3371056" y="1806115"/>
            <a:ext cx="0" cy="1249200"/>
          </a:xfrm>
          <a:prstGeom prst="straightConnector1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5"/>
          <p:cNvCxnSpPr>
            <a:cxnSpLocks/>
          </p:cNvCxnSpPr>
          <p:nvPr/>
        </p:nvCxnSpPr>
        <p:spPr>
          <a:xfrm>
            <a:off x="3371058" y="1815641"/>
            <a:ext cx="3200399" cy="0"/>
          </a:xfrm>
          <a:prstGeom prst="straightConnector1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5"/>
          <p:cNvSpPr txBox="1"/>
          <p:nvPr/>
        </p:nvSpPr>
        <p:spPr>
          <a:xfrm>
            <a:off x="6673105" y="1616276"/>
            <a:ext cx="373379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of the mount, typically a local folder</a:t>
            </a:r>
            <a:endParaRPr dirty="0">
              <a:solidFill>
                <a:srgbClr val="F6B26B"/>
              </a:solidFill>
            </a:endParaRPr>
          </a:p>
        </p:txBody>
      </p:sp>
      <p:cxnSp>
        <p:nvCxnSpPr>
          <p:cNvPr id="94" name="Google Shape;94;p15"/>
          <p:cNvCxnSpPr>
            <a:cxnSpLocks/>
          </p:cNvCxnSpPr>
          <p:nvPr/>
        </p:nvCxnSpPr>
        <p:spPr>
          <a:xfrm flipV="1">
            <a:off x="5357019" y="2537328"/>
            <a:ext cx="0" cy="522775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>
            <a:cxnSpLocks/>
          </p:cNvCxnSpPr>
          <p:nvPr/>
        </p:nvCxnSpPr>
        <p:spPr>
          <a:xfrm>
            <a:off x="5357022" y="2547938"/>
            <a:ext cx="1214435" cy="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6673106" y="2344876"/>
            <a:ext cx="4041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of the mount, a folder in the container</a:t>
            </a:r>
            <a:endParaRPr dirty="0">
              <a:solidFill>
                <a:srgbClr val="F1C232"/>
              </a:solidFill>
            </a:endParaRPr>
          </a:p>
        </p:txBody>
      </p:sp>
      <p:cxnSp>
        <p:nvCxnSpPr>
          <p:cNvPr id="97" name="Google Shape;97;p15"/>
          <p:cNvCxnSpPr>
            <a:cxnSpLocks/>
          </p:cNvCxnSpPr>
          <p:nvPr/>
        </p:nvCxnSpPr>
        <p:spPr>
          <a:xfrm flipV="1">
            <a:off x="4628356" y="2163499"/>
            <a:ext cx="0" cy="892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>
            <a:cxnSpLocks/>
          </p:cNvCxnSpPr>
          <p:nvPr/>
        </p:nvCxnSpPr>
        <p:spPr>
          <a:xfrm>
            <a:off x="4628356" y="2173025"/>
            <a:ext cx="1943098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5"/>
          <p:cNvSpPr txBox="1"/>
          <p:nvPr/>
        </p:nvSpPr>
        <p:spPr>
          <a:xfrm>
            <a:off x="6673106" y="1980576"/>
            <a:ext cx="404150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Separator between source &amp; destination of the mount</a:t>
            </a:r>
            <a:endParaRPr dirty="0">
              <a:solidFill>
                <a:srgbClr val="666666"/>
              </a:solidFill>
            </a:endParaRPr>
          </a:p>
        </p:txBody>
      </p:sp>
      <p:cxnSp>
        <p:nvCxnSpPr>
          <p:cNvPr id="100" name="Google Shape;100;p15"/>
          <p:cNvCxnSpPr>
            <a:cxnSpLocks/>
          </p:cNvCxnSpPr>
          <p:nvPr/>
        </p:nvCxnSpPr>
        <p:spPr>
          <a:xfrm flipV="1">
            <a:off x="818356" y="3824423"/>
            <a:ext cx="0" cy="1479600"/>
          </a:xfrm>
          <a:prstGeom prst="straightConnector1">
            <a:avLst/>
          </a:prstGeom>
          <a:noFill/>
          <a:ln w="28575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818356" y="5289550"/>
            <a:ext cx="5753098" cy="0"/>
          </a:xfrm>
          <a:prstGeom prst="straightConnector1">
            <a:avLst/>
          </a:prstGeom>
          <a:noFill/>
          <a:ln w="28575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5"/>
          <p:cNvSpPr txBox="1"/>
          <p:nvPr/>
        </p:nvSpPr>
        <p:spPr>
          <a:xfrm>
            <a:off x="6673108" y="5089525"/>
            <a:ext cx="345757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76A5A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Container's port</a:t>
            </a:r>
            <a:endParaRPr dirty="0">
              <a:solidFill>
                <a:srgbClr val="76A5AF"/>
              </a:solidFill>
            </a:endParaRPr>
          </a:p>
        </p:txBody>
      </p:sp>
      <p:cxnSp>
        <p:nvCxnSpPr>
          <p:cNvPr id="103" name="Google Shape;103;p15"/>
          <p:cNvCxnSpPr>
            <a:cxnSpLocks/>
          </p:cNvCxnSpPr>
          <p:nvPr/>
        </p:nvCxnSpPr>
        <p:spPr>
          <a:xfrm flipV="1">
            <a:off x="1342231" y="3824425"/>
            <a:ext cx="0" cy="10548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5"/>
          <p:cNvCxnSpPr>
            <a:cxnSpLocks/>
          </p:cNvCxnSpPr>
          <p:nvPr/>
        </p:nvCxnSpPr>
        <p:spPr>
          <a:xfrm>
            <a:off x="1332706" y="4870450"/>
            <a:ext cx="5238748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5"/>
          <p:cNvSpPr txBox="1"/>
          <p:nvPr/>
        </p:nvSpPr>
        <p:spPr>
          <a:xfrm>
            <a:off x="6673107" y="4678000"/>
            <a:ext cx="3733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 format is “</a:t>
            </a:r>
            <a:r>
              <a:rPr lang="en" dirty="0" err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hostPort:containerPort</a:t>
            </a:r>
            <a:r>
              <a:rPr lang="en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lang="en" baseline="30000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 baseline="30000" dirty="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5"/>
          <p:cNvCxnSpPr>
            <a:cxnSpLocks/>
          </p:cNvCxnSpPr>
          <p:nvPr/>
        </p:nvCxnSpPr>
        <p:spPr>
          <a:xfrm flipV="1">
            <a:off x="2485231" y="3824425"/>
            <a:ext cx="0" cy="641214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5"/>
          <p:cNvCxnSpPr>
            <a:cxnSpLocks/>
          </p:cNvCxnSpPr>
          <p:nvPr/>
        </p:nvCxnSpPr>
        <p:spPr>
          <a:xfrm>
            <a:off x="2475707" y="4458925"/>
            <a:ext cx="4095748" cy="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6673107" y="4266475"/>
            <a:ext cx="412665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docker image (and its tag) to run the container</a:t>
            </a:r>
            <a:endParaRPr baseline="30000" dirty="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5"/>
          <p:cNvCxnSpPr>
            <a:cxnSpLocks/>
          </p:cNvCxnSpPr>
          <p:nvPr/>
        </p:nvCxnSpPr>
        <p:spPr>
          <a:xfrm flipV="1">
            <a:off x="4656931" y="3833949"/>
            <a:ext cx="0" cy="22680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>
            <a:cxnSpLocks/>
          </p:cNvCxnSpPr>
          <p:nvPr/>
        </p:nvCxnSpPr>
        <p:spPr>
          <a:xfrm>
            <a:off x="4647408" y="4047400"/>
            <a:ext cx="1924049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6673107" y="3854950"/>
            <a:ext cx="3733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8E7C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</a:t>
            </a:r>
            <a:r>
              <a:rPr lang="en" dirty="0" err="1">
                <a:solidFill>
                  <a:srgbClr val="8E7C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" dirty="0">
                <a:solidFill>
                  <a:srgbClr val="8E7C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notebook</a:t>
            </a:r>
            <a:endParaRPr baseline="30000" dirty="0">
              <a:solidFill>
                <a:srgbClr val="8E7C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 rot="10800000">
            <a:off x="6333331" y="2898775"/>
            <a:ext cx="0" cy="152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>
            <a:cxnSpLocks/>
          </p:cNvCxnSpPr>
          <p:nvPr/>
        </p:nvCxnSpPr>
        <p:spPr>
          <a:xfrm>
            <a:off x="6323806" y="2898775"/>
            <a:ext cx="247648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6673107" y="2709175"/>
            <a:ext cx="3733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the command in a new line</a:t>
            </a:r>
            <a:r>
              <a:rPr lang="en" baseline="300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aseline="300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168</Words>
  <Application>Microsoft Macintosh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Chuan-Peng Hu</cp:lastModifiedBy>
  <cp:revision>22</cp:revision>
  <dcterms:modified xsi:type="dcterms:W3CDTF">2023-02-28T09:05:38Z</dcterms:modified>
</cp:coreProperties>
</file>