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66" r:id="rId3"/>
    <p:sldId id="267" r:id="rId4"/>
    <p:sldId id="257" r:id="rId5"/>
    <p:sldId id="261" r:id="rId6"/>
    <p:sldId id="275" r:id="rId7"/>
    <p:sldId id="263" r:id="rId8"/>
    <p:sldId id="268" r:id="rId9"/>
    <p:sldId id="259" r:id="rId10"/>
    <p:sldId id="264" r:id="rId11"/>
    <p:sldId id="269" r:id="rId12"/>
    <p:sldId id="271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2" autoAdjust="0"/>
    <p:restoredTop sz="83563" autoAdjust="0"/>
  </p:normalViewPr>
  <p:slideViewPr>
    <p:cSldViewPr snapToGrid="0">
      <p:cViewPr>
        <p:scale>
          <a:sx n="46" d="100"/>
          <a:sy n="46" d="100"/>
        </p:scale>
        <p:origin x="12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1435A-E59B-4F7B-85FE-CB40BB83C26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B128DB-A41F-4813-A09B-CA6884934C58}">
      <dgm:prSet/>
      <dgm:spPr/>
      <dgm:t>
        <a:bodyPr/>
        <a:lstStyle/>
        <a:p>
          <a:r>
            <a:rPr lang="en-US" dirty="0"/>
            <a:t>Free to use for employees.</a:t>
          </a:r>
        </a:p>
      </dgm:t>
    </dgm:pt>
    <dgm:pt modelId="{ADE77442-08B0-4B92-9CB9-851779149433}" type="parTrans" cxnId="{714CC22B-C298-4243-A702-F90A2221B5F2}">
      <dgm:prSet/>
      <dgm:spPr/>
      <dgm:t>
        <a:bodyPr/>
        <a:lstStyle/>
        <a:p>
          <a:endParaRPr lang="en-US"/>
        </a:p>
      </dgm:t>
    </dgm:pt>
    <dgm:pt modelId="{1F5E0C2D-E459-4FFF-9660-F3B519D7D408}" type="sibTrans" cxnId="{714CC22B-C298-4243-A702-F90A2221B5F2}">
      <dgm:prSet/>
      <dgm:spPr/>
      <dgm:t>
        <a:bodyPr/>
        <a:lstStyle/>
        <a:p>
          <a:endParaRPr lang="en-US"/>
        </a:p>
      </dgm:t>
    </dgm:pt>
    <dgm:pt modelId="{0826C811-9A34-4D0F-A807-66CD81C1CCC7}">
      <dgm:prSet/>
      <dgm:spPr/>
      <dgm:t>
        <a:bodyPr/>
        <a:lstStyle/>
        <a:p>
          <a:r>
            <a:rPr lang="en-US"/>
            <a:t>Cross training between employees.</a:t>
          </a:r>
        </a:p>
      </dgm:t>
    </dgm:pt>
    <dgm:pt modelId="{3AAC3AF9-A869-4151-8596-C81C9A236308}" type="parTrans" cxnId="{BB2A453E-B466-49EB-B6D4-E87AB517C1D6}">
      <dgm:prSet/>
      <dgm:spPr/>
      <dgm:t>
        <a:bodyPr/>
        <a:lstStyle/>
        <a:p>
          <a:endParaRPr lang="en-US"/>
        </a:p>
      </dgm:t>
    </dgm:pt>
    <dgm:pt modelId="{6D526293-ED54-4948-A433-0840E3119C81}" type="sibTrans" cxnId="{BB2A453E-B466-49EB-B6D4-E87AB517C1D6}">
      <dgm:prSet/>
      <dgm:spPr/>
      <dgm:t>
        <a:bodyPr/>
        <a:lstStyle/>
        <a:p>
          <a:endParaRPr lang="en-US"/>
        </a:p>
      </dgm:t>
    </dgm:pt>
    <dgm:pt modelId="{2E48C6EB-B58B-46C7-9FB3-3FDFCF82528A}">
      <dgm:prSet/>
      <dgm:spPr/>
      <dgm:t>
        <a:bodyPr/>
        <a:lstStyle/>
        <a:p>
          <a:r>
            <a:rPr lang="en-US" dirty="0"/>
            <a:t>Resulting in skilled employees.</a:t>
          </a:r>
        </a:p>
      </dgm:t>
    </dgm:pt>
    <dgm:pt modelId="{F257012C-4C68-4152-BEC8-E59DDEFBAC04}" type="parTrans" cxnId="{1A2EA908-5BD4-42C3-A86F-7A26036A2EDE}">
      <dgm:prSet/>
      <dgm:spPr/>
      <dgm:t>
        <a:bodyPr/>
        <a:lstStyle/>
        <a:p>
          <a:endParaRPr lang="en-US"/>
        </a:p>
      </dgm:t>
    </dgm:pt>
    <dgm:pt modelId="{3CDC6BAD-A3B3-49D9-A37B-40C5E8BDDD06}" type="sibTrans" cxnId="{1A2EA908-5BD4-42C3-A86F-7A26036A2EDE}">
      <dgm:prSet/>
      <dgm:spPr/>
      <dgm:t>
        <a:bodyPr/>
        <a:lstStyle/>
        <a:p>
          <a:endParaRPr lang="en-US"/>
        </a:p>
      </dgm:t>
    </dgm:pt>
    <dgm:pt modelId="{E14A0266-487E-4F35-AEE8-8BCA2E0EFA83}" type="pres">
      <dgm:prSet presAssocID="{77F1435A-E59B-4F7B-85FE-CB40BB83C26F}" presName="root" presStyleCnt="0">
        <dgm:presLayoutVars>
          <dgm:dir/>
          <dgm:resizeHandles val="exact"/>
        </dgm:presLayoutVars>
      </dgm:prSet>
      <dgm:spPr/>
    </dgm:pt>
    <dgm:pt modelId="{BEC701F1-5D5F-46E3-BB41-839836A409F1}" type="pres">
      <dgm:prSet presAssocID="{A4B128DB-A41F-4813-A09B-CA6884934C58}" presName="compNode" presStyleCnt="0"/>
      <dgm:spPr/>
    </dgm:pt>
    <dgm:pt modelId="{7BCA4AD7-43F7-4139-BF02-96B06BE8D208}" type="pres">
      <dgm:prSet presAssocID="{A4B128DB-A41F-4813-A09B-CA6884934C58}" presName="bgRect" presStyleLbl="bgShp" presStyleIdx="0" presStyleCnt="3"/>
      <dgm:spPr/>
    </dgm:pt>
    <dgm:pt modelId="{4636A433-BDC6-465F-825D-4B9D9EBF6ED1}" type="pres">
      <dgm:prSet presAssocID="{A4B128DB-A41F-4813-A09B-CA6884934C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CE411BC-45C2-4410-8008-71DB5037E07A}" type="pres">
      <dgm:prSet presAssocID="{A4B128DB-A41F-4813-A09B-CA6884934C58}" presName="spaceRect" presStyleCnt="0"/>
      <dgm:spPr/>
    </dgm:pt>
    <dgm:pt modelId="{31A4CECF-1337-4BBE-A156-C919E4BBFFA2}" type="pres">
      <dgm:prSet presAssocID="{A4B128DB-A41F-4813-A09B-CA6884934C58}" presName="parTx" presStyleLbl="revTx" presStyleIdx="0" presStyleCnt="3">
        <dgm:presLayoutVars>
          <dgm:chMax val="0"/>
          <dgm:chPref val="0"/>
        </dgm:presLayoutVars>
      </dgm:prSet>
      <dgm:spPr/>
    </dgm:pt>
    <dgm:pt modelId="{927D3B06-FEC2-4629-A7A8-52F386DFF3C2}" type="pres">
      <dgm:prSet presAssocID="{1F5E0C2D-E459-4FFF-9660-F3B519D7D408}" presName="sibTrans" presStyleCnt="0"/>
      <dgm:spPr/>
    </dgm:pt>
    <dgm:pt modelId="{67482CAA-58F1-4010-A265-74B71C98C5D7}" type="pres">
      <dgm:prSet presAssocID="{0826C811-9A34-4D0F-A807-66CD81C1CCC7}" presName="compNode" presStyleCnt="0"/>
      <dgm:spPr/>
    </dgm:pt>
    <dgm:pt modelId="{3B8274B6-FB5E-45BB-973B-878C65C6BC64}" type="pres">
      <dgm:prSet presAssocID="{0826C811-9A34-4D0F-A807-66CD81C1CCC7}" presName="bgRect" presStyleLbl="bgShp" presStyleIdx="1" presStyleCnt="3"/>
      <dgm:spPr/>
    </dgm:pt>
    <dgm:pt modelId="{C2B83455-5D5A-436F-931E-A00C14164FC5}" type="pres">
      <dgm:prSet presAssocID="{0826C811-9A34-4D0F-A807-66CD81C1CC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C3F22F9-0052-4881-ABBB-594568D6E7AA}" type="pres">
      <dgm:prSet presAssocID="{0826C811-9A34-4D0F-A807-66CD81C1CCC7}" presName="spaceRect" presStyleCnt="0"/>
      <dgm:spPr/>
    </dgm:pt>
    <dgm:pt modelId="{9BDF8EE7-E2B9-48B0-AAA8-7995E249674A}" type="pres">
      <dgm:prSet presAssocID="{0826C811-9A34-4D0F-A807-66CD81C1CCC7}" presName="parTx" presStyleLbl="revTx" presStyleIdx="1" presStyleCnt="3">
        <dgm:presLayoutVars>
          <dgm:chMax val="0"/>
          <dgm:chPref val="0"/>
        </dgm:presLayoutVars>
      </dgm:prSet>
      <dgm:spPr/>
    </dgm:pt>
    <dgm:pt modelId="{DDAF9016-8D9F-4B6A-8487-08A8990B6212}" type="pres">
      <dgm:prSet presAssocID="{6D526293-ED54-4948-A433-0840E3119C81}" presName="sibTrans" presStyleCnt="0"/>
      <dgm:spPr/>
    </dgm:pt>
    <dgm:pt modelId="{44E71483-6167-4CC1-9124-7CD6F1FCD330}" type="pres">
      <dgm:prSet presAssocID="{2E48C6EB-B58B-46C7-9FB3-3FDFCF82528A}" presName="compNode" presStyleCnt="0"/>
      <dgm:spPr/>
    </dgm:pt>
    <dgm:pt modelId="{AE0D2A50-C3D2-47B6-A98D-D552E582CCAF}" type="pres">
      <dgm:prSet presAssocID="{2E48C6EB-B58B-46C7-9FB3-3FDFCF82528A}" presName="bgRect" presStyleLbl="bgShp" presStyleIdx="2" presStyleCnt="3"/>
      <dgm:spPr/>
    </dgm:pt>
    <dgm:pt modelId="{D35DD36F-5FD4-430D-B9F9-2898A39E76B1}" type="pres">
      <dgm:prSet presAssocID="{2E48C6EB-B58B-46C7-9FB3-3FDFCF8252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B8A5CC03-90D9-4BF9-AC16-94C3F7444AE6}" type="pres">
      <dgm:prSet presAssocID="{2E48C6EB-B58B-46C7-9FB3-3FDFCF82528A}" presName="spaceRect" presStyleCnt="0"/>
      <dgm:spPr/>
    </dgm:pt>
    <dgm:pt modelId="{8CD3B17D-3B30-4CC0-947F-249871D90061}" type="pres">
      <dgm:prSet presAssocID="{2E48C6EB-B58B-46C7-9FB3-3FDFCF8252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091303-E7F9-4A69-BD00-FAD35B157D50}" type="presOf" srcId="{77F1435A-E59B-4F7B-85FE-CB40BB83C26F}" destId="{E14A0266-487E-4F35-AEE8-8BCA2E0EFA83}" srcOrd="0" destOrd="0" presId="urn:microsoft.com/office/officeart/2018/2/layout/IconVerticalSolidList"/>
    <dgm:cxn modelId="{69B6C104-3F16-4792-B3F8-F2CD0914BC12}" type="presOf" srcId="{0826C811-9A34-4D0F-A807-66CD81C1CCC7}" destId="{9BDF8EE7-E2B9-48B0-AAA8-7995E249674A}" srcOrd="0" destOrd="0" presId="urn:microsoft.com/office/officeart/2018/2/layout/IconVerticalSolidList"/>
    <dgm:cxn modelId="{1A2EA908-5BD4-42C3-A86F-7A26036A2EDE}" srcId="{77F1435A-E59B-4F7B-85FE-CB40BB83C26F}" destId="{2E48C6EB-B58B-46C7-9FB3-3FDFCF82528A}" srcOrd="2" destOrd="0" parTransId="{F257012C-4C68-4152-BEC8-E59DDEFBAC04}" sibTransId="{3CDC6BAD-A3B3-49D9-A37B-40C5E8BDDD06}"/>
    <dgm:cxn modelId="{714CC22B-C298-4243-A702-F90A2221B5F2}" srcId="{77F1435A-E59B-4F7B-85FE-CB40BB83C26F}" destId="{A4B128DB-A41F-4813-A09B-CA6884934C58}" srcOrd="0" destOrd="0" parTransId="{ADE77442-08B0-4B92-9CB9-851779149433}" sibTransId="{1F5E0C2D-E459-4FFF-9660-F3B519D7D408}"/>
    <dgm:cxn modelId="{BB2A453E-B466-49EB-B6D4-E87AB517C1D6}" srcId="{77F1435A-E59B-4F7B-85FE-CB40BB83C26F}" destId="{0826C811-9A34-4D0F-A807-66CD81C1CCC7}" srcOrd="1" destOrd="0" parTransId="{3AAC3AF9-A869-4151-8596-C81C9A236308}" sibTransId="{6D526293-ED54-4948-A433-0840E3119C81}"/>
    <dgm:cxn modelId="{0D0C73CE-7F0B-4BC4-BDA3-CF892AF3DC43}" type="presOf" srcId="{2E48C6EB-B58B-46C7-9FB3-3FDFCF82528A}" destId="{8CD3B17D-3B30-4CC0-947F-249871D90061}" srcOrd="0" destOrd="0" presId="urn:microsoft.com/office/officeart/2018/2/layout/IconVerticalSolidList"/>
    <dgm:cxn modelId="{91E9F5E3-9384-43F5-8900-8ACB8059853C}" type="presOf" srcId="{A4B128DB-A41F-4813-A09B-CA6884934C58}" destId="{31A4CECF-1337-4BBE-A156-C919E4BBFFA2}" srcOrd="0" destOrd="0" presId="urn:microsoft.com/office/officeart/2018/2/layout/IconVerticalSolidList"/>
    <dgm:cxn modelId="{B2F68739-FFC8-4016-A914-424FF65436A3}" type="presParOf" srcId="{E14A0266-487E-4F35-AEE8-8BCA2E0EFA83}" destId="{BEC701F1-5D5F-46E3-BB41-839836A409F1}" srcOrd="0" destOrd="0" presId="urn:microsoft.com/office/officeart/2018/2/layout/IconVerticalSolidList"/>
    <dgm:cxn modelId="{B7277639-E2A5-49B6-82CB-3917EC0B6787}" type="presParOf" srcId="{BEC701F1-5D5F-46E3-BB41-839836A409F1}" destId="{7BCA4AD7-43F7-4139-BF02-96B06BE8D208}" srcOrd="0" destOrd="0" presId="urn:microsoft.com/office/officeart/2018/2/layout/IconVerticalSolidList"/>
    <dgm:cxn modelId="{E762830A-1CC6-4825-A6B6-06CD83AC536C}" type="presParOf" srcId="{BEC701F1-5D5F-46E3-BB41-839836A409F1}" destId="{4636A433-BDC6-465F-825D-4B9D9EBF6ED1}" srcOrd="1" destOrd="0" presId="urn:microsoft.com/office/officeart/2018/2/layout/IconVerticalSolidList"/>
    <dgm:cxn modelId="{734E26E1-1A7F-463A-8209-CB9F3D9F408C}" type="presParOf" srcId="{BEC701F1-5D5F-46E3-BB41-839836A409F1}" destId="{0CE411BC-45C2-4410-8008-71DB5037E07A}" srcOrd="2" destOrd="0" presId="urn:microsoft.com/office/officeart/2018/2/layout/IconVerticalSolidList"/>
    <dgm:cxn modelId="{2E19CDF4-B2DA-44ED-ACF7-52D42AE8B493}" type="presParOf" srcId="{BEC701F1-5D5F-46E3-BB41-839836A409F1}" destId="{31A4CECF-1337-4BBE-A156-C919E4BBFFA2}" srcOrd="3" destOrd="0" presId="urn:microsoft.com/office/officeart/2018/2/layout/IconVerticalSolidList"/>
    <dgm:cxn modelId="{315372FA-5D2C-47E2-93CE-A145715C7327}" type="presParOf" srcId="{E14A0266-487E-4F35-AEE8-8BCA2E0EFA83}" destId="{927D3B06-FEC2-4629-A7A8-52F386DFF3C2}" srcOrd="1" destOrd="0" presId="urn:microsoft.com/office/officeart/2018/2/layout/IconVerticalSolidList"/>
    <dgm:cxn modelId="{AAB0B707-284B-41ED-9916-FA3F62DDCE53}" type="presParOf" srcId="{E14A0266-487E-4F35-AEE8-8BCA2E0EFA83}" destId="{67482CAA-58F1-4010-A265-74B71C98C5D7}" srcOrd="2" destOrd="0" presId="urn:microsoft.com/office/officeart/2018/2/layout/IconVerticalSolidList"/>
    <dgm:cxn modelId="{02FE36B8-5AFD-4ABE-8D45-1D0867CE9656}" type="presParOf" srcId="{67482CAA-58F1-4010-A265-74B71C98C5D7}" destId="{3B8274B6-FB5E-45BB-973B-878C65C6BC64}" srcOrd="0" destOrd="0" presId="urn:microsoft.com/office/officeart/2018/2/layout/IconVerticalSolidList"/>
    <dgm:cxn modelId="{6A982258-0F92-4584-9AB1-06793FDECE6B}" type="presParOf" srcId="{67482CAA-58F1-4010-A265-74B71C98C5D7}" destId="{C2B83455-5D5A-436F-931E-A00C14164FC5}" srcOrd="1" destOrd="0" presId="urn:microsoft.com/office/officeart/2018/2/layout/IconVerticalSolidList"/>
    <dgm:cxn modelId="{7A985DDF-2CDD-4F8A-8A56-A014832C9A8F}" type="presParOf" srcId="{67482CAA-58F1-4010-A265-74B71C98C5D7}" destId="{2C3F22F9-0052-4881-ABBB-594568D6E7AA}" srcOrd="2" destOrd="0" presId="urn:microsoft.com/office/officeart/2018/2/layout/IconVerticalSolidList"/>
    <dgm:cxn modelId="{2CB1A18F-D13D-4085-8B07-7FBA4A4FBC13}" type="presParOf" srcId="{67482CAA-58F1-4010-A265-74B71C98C5D7}" destId="{9BDF8EE7-E2B9-48B0-AAA8-7995E249674A}" srcOrd="3" destOrd="0" presId="urn:microsoft.com/office/officeart/2018/2/layout/IconVerticalSolidList"/>
    <dgm:cxn modelId="{CA589783-54AE-41F9-80B9-8D0ACD99B8AB}" type="presParOf" srcId="{E14A0266-487E-4F35-AEE8-8BCA2E0EFA83}" destId="{DDAF9016-8D9F-4B6A-8487-08A8990B6212}" srcOrd="3" destOrd="0" presId="urn:microsoft.com/office/officeart/2018/2/layout/IconVerticalSolidList"/>
    <dgm:cxn modelId="{008A74AB-44F5-4E68-ADF4-33C1BE331E71}" type="presParOf" srcId="{E14A0266-487E-4F35-AEE8-8BCA2E0EFA83}" destId="{44E71483-6167-4CC1-9124-7CD6F1FCD330}" srcOrd="4" destOrd="0" presId="urn:microsoft.com/office/officeart/2018/2/layout/IconVerticalSolidList"/>
    <dgm:cxn modelId="{00DDE6E2-B8DE-4119-A004-E5CCEC2A4D76}" type="presParOf" srcId="{44E71483-6167-4CC1-9124-7CD6F1FCD330}" destId="{AE0D2A50-C3D2-47B6-A98D-D552E582CCAF}" srcOrd="0" destOrd="0" presId="urn:microsoft.com/office/officeart/2018/2/layout/IconVerticalSolidList"/>
    <dgm:cxn modelId="{975A6048-B744-454D-A33A-9390B39A70FE}" type="presParOf" srcId="{44E71483-6167-4CC1-9124-7CD6F1FCD330}" destId="{D35DD36F-5FD4-430D-B9F9-2898A39E76B1}" srcOrd="1" destOrd="0" presId="urn:microsoft.com/office/officeart/2018/2/layout/IconVerticalSolidList"/>
    <dgm:cxn modelId="{5B377ED9-850A-4FA0-B4C9-C25A05BD9BF1}" type="presParOf" srcId="{44E71483-6167-4CC1-9124-7CD6F1FCD330}" destId="{B8A5CC03-90D9-4BF9-AC16-94C3F7444AE6}" srcOrd="2" destOrd="0" presId="urn:microsoft.com/office/officeart/2018/2/layout/IconVerticalSolidList"/>
    <dgm:cxn modelId="{324842DA-E316-48B1-A29A-FA680EFDFF28}" type="presParOf" srcId="{44E71483-6167-4CC1-9124-7CD6F1FCD330}" destId="{8CD3B17D-3B30-4CC0-947F-249871D90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A4AD7-43F7-4139-BF02-96B06BE8D20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36A433-BDC6-465F-825D-4B9D9EBF6ED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A4CECF-1337-4BBE-A156-C919E4BBFFA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to use for employees.</a:t>
          </a:r>
        </a:p>
      </dsp:txBody>
      <dsp:txXfrm>
        <a:off x="1941716" y="718"/>
        <a:ext cx="4571887" cy="1681139"/>
      </dsp:txXfrm>
    </dsp:sp>
    <dsp:sp modelId="{3B8274B6-FB5E-45BB-973B-878C65C6BC6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B83455-5D5A-436F-931E-A00C14164FC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DF8EE7-E2B9-48B0-AAA8-7995E249674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Cross training between employees.</a:t>
          </a:r>
        </a:p>
      </dsp:txBody>
      <dsp:txXfrm>
        <a:off x="1941716" y="2102143"/>
        <a:ext cx="4571887" cy="1681139"/>
      </dsp:txXfrm>
    </dsp:sp>
    <dsp:sp modelId="{AE0D2A50-C3D2-47B6-A98D-D552E582CCA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5DD36F-5FD4-430D-B9F9-2898A39E76B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3B17D-3B30-4CC0-947F-249871D9006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Resulting in skilled employees.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02AC1-C5AB-42BD-BF66-0769811353CC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0D3D-28C3-479A-B3D9-2B99D7436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24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Rose and I’m representing team Happy Birthday Kevin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794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our solution came in. We wanted to create a web application that can connect people like Hannah and </a:t>
            </a:r>
            <a:r>
              <a:rPr lang="en-US" dirty="0" err="1"/>
              <a:t>paul</a:t>
            </a:r>
            <a:r>
              <a:rPr lang="en-US" dirty="0"/>
              <a:t>. Basically employees are able to give and seek mentorships.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49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can this be for? For  big companies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79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benefits can be </a:t>
            </a:r>
            <a:r>
              <a:rPr lang="en-US" dirty="0" err="1"/>
              <a:t>fre</a:t>
            </a:r>
            <a:r>
              <a:rPr lang="en-US" dirty="0"/>
              <a:t> to use for employees, cross training between employees, can result in more skilled employees. Moreover, employees can feel comfortable within the company as they have people to ask.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32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I’d like to begin with a quote.</a:t>
            </a:r>
          </a:p>
          <a:p>
            <a:r>
              <a:rPr lang="en-US" dirty="0"/>
              <a:t>No one has ever become poor by giving. </a:t>
            </a:r>
          </a:p>
          <a:p>
            <a:r>
              <a:rPr lang="en-US" dirty="0"/>
              <a:t>By </a:t>
            </a:r>
            <a:r>
              <a:rPr lang="en-US" dirty="0" err="1"/>
              <a:t>anne</a:t>
            </a:r>
            <a:r>
              <a:rPr lang="en-US" dirty="0"/>
              <a:t> frank. </a:t>
            </a:r>
          </a:p>
          <a:p>
            <a:r>
              <a:rPr lang="en-US" dirty="0"/>
              <a:t>This is just a little food for thought.</a:t>
            </a:r>
          </a:p>
          <a:p>
            <a:r>
              <a:rPr lang="en-US" dirty="0"/>
              <a:t>Now I’d like to introduce you to our product.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9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Best Guide. A play on words that rhymes with best buy. </a:t>
            </a:r>
            <a:r>
              <a:rPr lang="en-US" dirty="0" err="1"/>
              <a:t>Haha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62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bit of background. We chose Prompt #5 where we understood it as that </a:t>
            </a:r>
          </a:p>
          <a:p>
            <a:r>
              <a:rPr lang="en-US" dirty="0"/>
              <a:t>It’s difficult for employees to find expertise and mentorship within a large company.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72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got out of that is that we can try to help assist employees who seek a certain expertise</a:t>
            </a:r>
          </a:p>
          <a:p>
            <a:r>
              <a:rPr lang="en-US" dirty="0"/>
              <a:t>And break down the barrier inhibiting employees from helping others.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17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just want to mention the impaction of mentorship in companies. </a:t>
            </a:r>
          </a:p>
          <a:p>
            <a:r>
              <a:rPr lang="en-US" dirty="0"/>
              <a:t>Most statistics I found mentioned that mentorship increased retention, productivity, and promotion.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1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actually show you the web application, I’d like to introduce you to </a:t>
            </a:r>
            <a:r>
              <a:rPr lang="en-US" dirty="0" err="1"/>
              <a:t>paul</a:t>
            </a:r>
            <a:r>
              <a:rPr lang="en-US" dirty="0"/>
              <a:t>.</a:t>
            </a:r>
          </a:p>
          <a:p>
            <a:r>
              <a:rPr lang="en-US" dirty="0"/>
              <a:t>Paul is a new employee at a big company. 4 months in. his computer receives the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85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blue error.</a:t>
            </a:r>
          </a:p>
          <a:p>
            <a:r>
              <a:rPr lang="en-US" dirty="0"/>
              <a:t>Paul doesn’t know what to do, who to ask, and it’s a little intimidating being an employee at a big company. 4 months later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10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Hannah, the IT professional God coincidentally sees </a:t>
            </a:r>
            <a:r>
              <a:rPr lang="en-US" dirty="0" err="1"/>
              <a:t>pauls</a:t>
            </a:r>
            <a:r>
              <a:rPr lang="en-US" dirty="0"/>
              <a:t> error and offers help.  Se teaches him how to overcome the error.</a:t>
            </a:r>
          </a:p>
          <a:p>
            <a:r>
              <a:rPr lang="en-US" dirty="0"/>
              <a:t>Paul feels better, Hannah feels accomplished because she could lend a hand and everything is alright.</a:t>
            </a:r>
          </a:p>
          <a:p>
            <a:r>
              <a:rPr lang="en-US" dirty="0"/>
              <a:t>But what if Paul didn’t have to wait 4 months?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0D3D-28C3-479A-B3D9-2B99D74368D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83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62D8-CC8C-4C97-8ED6-479F5557F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84CAF-1AC7-4E96-9765-9CFF7A711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CC83-C057-47BA-B33E-87960FE6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9C2B-F276-4FDA-8492-843920BD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5253-3CCA-4C14-A788-0EE8C7AE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94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01CD-E2AF-4BCD-A73D-B3F36645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81297-D06C-490E-809B-A1A12971A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F01-BF7A-4A9A-B69E-ADA280EC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21F9-16FD-4434-B151-5AEE1A54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C978-515D-4961-AB63-773DA441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26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704BF-784F-4AC4-A32C-BD32BB25E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014FC-A1AF-4F03-995E-BC04A0F3A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BA06-21F5-4353-989A-7B9F86AF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0396-B4A2-4E58-9978-CD2FC979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425E-E902-4568-BD69-0664ED42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35E1-72DC-4EA9-A6C4-5372A239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0E9C-2C5C-42C1-A829-0D287B59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B141-38FF-4B00-A797-AE7F9FB7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2E5B-82D7-4EAD-84C3-D1347CF0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E6D6-7F61-47B5-98F7-9A211A21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0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B7EE-C25A-4FAA-B8D6-611D5775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D6764-DE8D-44CF-AAA4-E0DE2935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213F-17F2-401A-9244-C5E6B3E2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8BFA-AE57-4A18-9FA4-AD7FA255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0712-1968-4F4D-BD77-00A42C0B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58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5F3E-24FA-432B-8986-176D5F92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D687-47A5-4351-AF22-4FB89916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9867-B86E-4E45-8894-3E408717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1690-0BC8-48D2-80C8-C408CC10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CA81-6B8F-4B5D-A48C-468E315D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20983-5C69-4CA2-BAC6-4CBAD4F1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69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A5CC-5295-4326-9A50-F3CC928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7BF0-E84D-475E-8072-9511BD63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33717-B18B-4CE2-B034-B6C66BDA5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F9BB-AD57-460C-840D-25D67612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75DC7-2273-454D-A4FC-A2AC2942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D4E1-ED70-4118-99FB-C3969FB0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74BA7-A267-465C-8B29-58F83DF7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7C37F-4F98-42B6-B1E5-559D8B5B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24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F832-9FCC-474F-AEED-A9C887B0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564E2-F488-407F-8498-02FE5B06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AD73B-1D99-4438-A6B8-06D40367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F0B57-A9FD-4CE8-94C2-028D1878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01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84572-D8D5-46DD-AE62-8902B5AE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01100-3B1C-4B4B-9D42-C604268E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B928-6999-4C53-8C68-5B14DC77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6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26AC-9AEC-4B1B-BAF2-89AD2593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8B66-D59F-49F8-9F91-25A87D78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016BF-F01A-4624-AEAA-0A49952F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C030-30FB-4D3A-A374-CE902BA6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EFA9-5A59-4092-B05B-BD87D6CA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9F80-B1FE-46EE-9A1D-46B2A1E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66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8373-8ED5-4616-96CA-1A1E06E3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A28EA-AA9F-4854-8371-5070B4FDB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B685-1BA3-42D9-A4DF-0A1D5A4A5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847D6-B16D-4145-B8FB-81BFC56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14E52-CD9F-4E72-818D-A1F1157C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F0AF-E17D-40E0-926A-91C557D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7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9D3C5-FB8A-4BE3-974B-54036988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87E0-63A4-4E4C-966C-0F759BC7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8FE5-516F-41D6-B19F-E5977C18B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C8E01-C6B2-44B4-BD5B-20C53514BB42}" type="datetimeFigureOut">
              <a:rPr lang="en-CA" smtClean="0"/>
              <a:t>2019-02-01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8AA6-DDC2-4F41-8825-913E5BAF5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C780-4D35-4CF5-8D5B-0F51F91C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34D0-BD5B-47EC-997A-E0F05A143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43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2AC43-C31D-439E-99F9-185F2243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Team </a:t>
            </a:r>
            <a:r>
              <a:rPr lang="en-US" sz="4800" dirty="0" err="1">
                <a:solidFill>
                  <a:srgbClr val="FFFFFF"/>
                </a:solidFill>
              </a:rPr>
              <a:t>HappyBirthdayKevin</a:t>
            </a:r>
            <a:r>
              <a:rPr lang="en-US" sz="4800" dirty="0">
                <a:solidFill>
                  <a:srgbClr val="FFFFFF"/>
                </a:solidFill>
              </a:rPr>
              <a:t>!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F17D-C5DC-47A4-B077-3B84625D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CA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9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Image result for helping others work">
            <a:extLst>
              <a:ext uri="{FF2B5EF4-FFF2-40B4-BE49-F238E27FC236}">
                <a16:creationId xmlns:a16="http://schemas.microsoft.com/office/drawing/2014/main" id="{82558712-5C46-41CA-A482-408A2A9E7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911"/>
          <a:stretch/>
        </p:blipFill>
        <p:spPr bwMode="auto">
          <a:xfrm>
            <a:off x="6148363" y="-325351"/>
            <a:ext cx="6261330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Image result for helping others work">
            <a:extLst>
              <a:ext uri="{FF2B5EF4-FFF2-40B4-BE49-F238E27FC236}">
                <a16:creationId xmlns:a16="http://schemas.microsoft.com/office/drawing/2014/main" id="{A01FC387-4E0C-428B-A895-E481212A5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" b="-1"/>
          <a:stretch/>
        </p:blipFill>
        <p:spPr bwMode="auto">
          <a:xfrm>
            <a:off x="5851801" y="2967967"/>
            <a:ext cx="6263640" cy="4215384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93BC5-562D-4B4A-A2E9-1F1A303A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619286"/>
            <a:ext cx="5386212" cy="2023612"/>
          </a:xfrm>
        </p:spPr>
        <p:txBody>
          <a:bodyPr>
            <a:normAutofit fontScale="90000"/>
          </a:bodyPr>
          <a:lstStyle/>
          <a:p>
            <a:r>
              <a:rPr lang="en-US" sz="13800" b="1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Solution:</a:t>
            </a:r>
            <a:endParaRPr lang="en-CA" sz="13800" b="1" dirty="0">
              <a:solidFill>
                <a:srgbClr val="00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5A4F-75E7-4E55-A555-62C6E076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11" y="2142404"/>
            <a:ext cx="5209250" cy="44298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Create a web &amp; mobile friendly app that connect employees seeking an expertise</a:t>
            </a:r>
          </a:p>
        </p:txBody>
      </p:sp>
    </p:spTree>
    <p:extLst>
      <p:ext uri="{BB962C8B-B14F-4D97-AF65-F5344CB8AC3E}">
        <p14:creationId xmlns:p14="http://schemas.microsoft.com/office/powerpoint/2010/main" val="41207640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lated image">
            <a:extLst>
              <a:ext uri="{FF2B5EF4-FFF2-40B4-BE49-F238E27FC236}">
                <a16:creationId xmlns:a16="http://schemas.microsoft.com/office/drawing/2014/main" id="{14EA8EF3-6CCA-48B1-9405-BA55F9B52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6" b="57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B9121-DAD5-4AA4-851D-1301D3E7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640080"/>
            <a:ext cx="3022783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Who is this for?</a:t>
            </a:r>
          </a:p>
        </p:txBody>
      </p:sp>
    </p:spTree>
    <p:extLst>
      <p:ext uri="{BB962C8B-B14F-4D97-AF65-F5344CB8AC3E}">
        <p14:creationId xmlns:p14="http://schemas.microsoft.com/office/powerpoint/2010/main" val="234848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40BE0-27CE-4897-87C4-B4D8DDE1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 for the Company and Employees.</a:t>
            </a:r>
            <a:endParaRPr lang="en-CA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210D1C-49EC-4512-8552-0418BB5C3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202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69692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6" descr="Right Pointing Backhand Index">
            <a:extLst>
              <a:ext uri="{FF2B5EF4-FFF2-40B4-BE49-F238E27FC236}">
                <a16:creationId xmlns:a16="http://schemas.microsoft.com/office/drawing/2014/main" id="{904818B8-2657-4239-8BA4-5298BF191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545" y="1369118"/>
            <a:ext cx="3789988" cy="3789988"/>
          </a:xfrm>
          <a:prstGeom prst="rect">
            <a:avLst/>
          </a:prstGeom>
        </p:spPr>
      </p:pic>
      <p:sp>
        <p:nvSpPr>
          <p:cNvPr id="20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2D39C-42C6-46FB-8353-C7F761B0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15" y="1647825"/>
            <a:ext cx="6206836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kern="1200" dirty="0">
                <a:solidFill>
                  <a:schemeClr val="bg1"/>
                </a:solidFill>
                <a:latin typeface="Abadi" panose="020B0604020104020204" pitchFamily="34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5190816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lping others">
            <a:extLst>
              <a:ext uri="{FF2B5EF4-FFF2-40B4-BE49-F238E27FC236}">
                <a16:creationId xmlns:a16="http://schemas.microsoft.com/office/drawing/2014/main" id="{B5B2B369-9915-4109-950A-4CD0786B8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9" t="2174" r="18743"/>
          <a:stretch/>
        </p:blipFill>
        <p:spPr bwMode="auto">
          <a:xfrm>
            <a:off x="4818888" y="1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8D9F5-E8DF-4726-9DC6-F85D82F7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519928" cy="367347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“No one has ever become poor by giving.” </a:t>
            </a:r>
            <a:b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― </a:t>
            </a:r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Anne Frank</a:t>
            </a:r>
            <a:endParaRPr lang="en-CA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327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4735E-3041-40B2-9CFD-CCA3CA0D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8552" y="0"/>
            <a:ext cx="5911893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8800" b="1" dirty="0">
                <a:solidFill>
                  <a:srgbClr val="FFFFFF"/>
                </a:solidFill>
                <a:latin typeface="Abadi" panose="020B0604020104020204" pitchFamily="34" charset="0"/>
              </a:rPr>
              <a:t>Best Guide</a:t>
            </a:r>
            <a:endParaRPr lang="en-CA" sz="8800" b="1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A0CAC-EC38-4790-93CB-4A2B0948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Helping other people help others.</a:t>
            </a:r>
            <a:endParaRPr lang="en-CA" sz="4400" dirty="0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32D512-5118-4FE0-B054-B6D86E83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47524"/>
            <a:ext cx="5459470" cy="53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9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4" descr="Image result for employee meeting other employees">
            <a:extLst>
              <a:ext uri="{FF2B5EF4-FFF2-40B4-BE49-F238E27FC236}">
                <a16:creationId xmlns:a16="http://schemas.microsoft.com/office/drawing/2014/main" id="{9AEE8F37-BFBB-499C-A672-81807B4F0C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5" r="8068" b="1"/>
          <a:stretch/>
        </p:blipFill>
        <p:spPr bwMode="auto">
          <a:xfrm>
            <a:off x="0" y="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98663357-1843-42BB-BC09-EACA8E00E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554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0969-AD52-431E-9180-BD31F150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750" y="592702"/>
            <a:ext cx="4021156" cy="5672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900" b="1" u="sng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Prompt #5</a:t>
            </a:r>
            <a:br>
              <a:rPr lang="en-US" sz="36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0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 is difficult for employees in a large company to seek help.</a:t>
            </a:r>
            <a:br>
              <a:rPr lang="en-US" sz="40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2800" dirty="0">
              <a:solidFill>
                <a:srgbClr val="FFFF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8083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mage result for helping others">
            <a:extLst>
              <a:ext uri="{FF2B5EF4-FFF2-40B4-BE49-F238E27FC236}">
                <a16:creationId xmlns:a16="http://schemas.microsoft.com/office/drawing/2014/main" id="{EEE6CB9B-5FA1-4E0D-AF9A-23B28CFDE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0934FC-1677-48FB-966F-3CA4C956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9" y="1065862"/>
            <a:ext cx="3738986" cy="4726276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  <a:latin typeface="Bahnschrift" panose="020B0502040204020203" pitchFamily="34" charset="0"/>
                <a:cs typeface="Aparajita" panose="02020603050405020304" pitchFamily="18" charset="0"/>
              </a:rPr>
              <a:t>Problem </a:t>
            </a:r>
            <a:br>
              <a:rPr lang="en-US" sz="7200" dirty="0">
                <a:solidFill>
                  <a:srgbClr val="FFFFFF"/>
                </a:solidFill>
                <a:latin typeface="Bahnschrift" panose="020B0502040204020203" pitchFamily="34" charset="0"/>
                <a:cs typeface="Aparajita" panose="02020603050405020304" pitchFamily="18" charset="0"/>
              </a:rPr>
            </a:br>
            <a:r>
              <a:rPr lang="en-US" sz="7200" dirty="0">
                <a:solidFill>
                  <a:srgbClr val="FFFFFF"/>
                </a:solidFill>
                <a:latin typeface="Bahnschrift" panose="020B0502040204020203" pitchFamily="34" charset="0"/>
                <a:cs typeface="Aparajita" panose="02020603050405020304" pitchFamily="18" charset="0"/>
              </a:rPr>
              <a:t>Domain</a:t>
            </a:r>
            <a:endParaRPr lang="en-CA" sz="7200" dirty="0">
              <a:solidFill>
                <a:srgbClr val="FFFFFF"/>
              </a:solidFill>
              <a:latin typeface="Bahnschrift" panose="020B0502040204020203" pitchFamily="34" charset="0"/>
              <a:cs typeface="Aparajita" panose="02020603050405020304" pitchFamily="18" charset="0"/>
            </a:endParaRPr>
          </a:p>
        </p:txBody>
      </p:sp>
      <p:cxnSp>
        <p:nvCxnSpPr>
          <p:cNvPr id="10245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326-D38C-45B4-BB09-2321F9F0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754" y="432574"/>
            <a:ext cx="7105865" cy="6345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FF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Assist employees who seek a certain expertise.</a:t>
            </a:r>
          </a:p>
          <a:p>
            <a:pPr marL="0" indent="0">
              <a:buNone/>
            </a:pPr>
            <a:endParaRPr lang="en-US" sz="200" dirty="0">
              <a:solidFill>
                <a:srgbClr val="FFFF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sz="200" dirty="0">
              <a:solidFill>
                <a:srgbClr val="FFFF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sz="200" dirty="0">
              <a:solidFill>
                <a:srgbClr val="FFFF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6000" dirty="0">
                <a:solidFill>
                  <a:srgbClr val="FFFF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Break down the barrier inhibiting employees from helping each other. </a:t>
            </a:r>
          </a:p>
        </p:txBody>
      </p:sp>
    </p:spTree>
    <p:extLst>
      <p:ext uri="{BB962C8B-B14F-4D97-AF65-F5344CB8AC3E}">
        <p14:creationId xmlns:p14="http://schemas.microsoft.com/office/powerpoint/2010/main" val="149129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7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59271-E176-461F-BA73-EB4DCE07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Statistics from </a:t>
            </a:r>
            <a:r>
              <a:rPr lang="en-US" sz="6600" dirty="0" err="1">
                <a:solidFill>
                  <a:srgbClr val="FFFFFF"/>
                </a:solidFill>
              </a:rPr>
              <a:t>InternBridge</a:t>
            </a:r>
            <a:r>
              <a:rPr lang="en-US" sz="6600" dirty="0">
                <a:solidFill>
                  <a:srgbClr val="FFFFFF"/>
                </a:solidFill>
              </a:rPr>
              <a:t>.</a:t>
            </a:r>
            <a:endParaRPr lang="en-CA" sz="6600" dirty="0">
              <a:solidFill>
                <a:srgbClr val="FFFFFF"/>
              </a:solidFill>
            </a:endParaRPr>
          </a:p>
        </p:txBody>
      </p:sp>
      <p:pic>
        <p:nvPicPr>
          <p:cNvPr id="17410" name="Picture 2" descr="Image result for employee mentorship">
            <a:extLst>
              <a:ext uri="{FF2B5EF4-FFF2-40B4-BE49-F238E27FC236}">
                <a16:creationId xmlns:a16="http://schemas.microsoft.com/office/drawing/2014/main" id="{58F0F958-9C02-4EFD-8FC7-20173AE78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r="9480" b="-1"/>
          <a:stretch/>
        </p:blipFill>
        <p:spPr bwMode="auto">
          <a:xfrm>
            <a:off x="1029115" y="478232"/>
            <a:ext cx="2568272" cy="278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417" name="Straight Connector 7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4" name="Picture 6" descr="Image result for increase icon">
            <a:extLst>
              <a:ext uri="{FF2B5EF4-FFF2-40B4-BE49-F238E27FC236}">
                <a16:creationId xmlns:a16="http://schemas.microsoft.com/office/drawing/2014/main" id="{89937039-4DEF-42A5-A8E8-197268F0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481886" y="3875427"/>
            <a:ext cx="3662730" cy="221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38C-8E3E-49AE-B56D-90D99892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 lnSpcReduction="10000"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Productivity</a:t>
            </a:r>
            <a:endParaRPr lang="en-US" sz="6600" dirty="0">
              <a:solidFill>
                <a:srgbClr val="FFFFFF"/>
              </a:solidFill>
            </a:endParaRPr>
          </a:p>
          <a:p>
            <a:r>
              <a:rPr lang="en-US" sz="6600" b="1" dirty="0">
                <a:solidFill>
                  <a:srgbClr val="FFFFFF"/>
                </a:solidFill>
              </a:rPr>
              <a:t>Retention</a:t>
            </a:r>
            <a:endParaRPr lang="en-US" sz="6600" dirty="0">
              <a:solidFill>
                <a:srgbClr val="FFFFFF"/>
              </a:solidFill>
            </a:endParaRPr>
          </a:p>
          <a:p>
            <a:r>
              <a:rPr lang="en-US" sz="6600" b="1" dirty="0">
                <a:solidFill>
                  <a:srgbClr val="FFFFFF"/>
                </a:solidFill>
              </a:rPr>
              <a:t>Promotion</a:t>
            </a:r>
            <a:r>
              <a:rPr lang="en-US" sz="6600" dirty="0">
                <a:solidFill>
                  <a:srgbClr val="FFFFFF"/>
                </a:solidFill>
              </a:rPr>
              <a:t> </a:t>
            </a:r>
            <a:endParaRPr lang="en-CA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0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Related image">
            <a:extLst>
              <a:ext uri="{FF2B5EF4-FFF2-40B4-BE49-F238E27FC236}">
                <a16:creationId xmlns:a16="http://schemas.microsoft.com/office/drawing/2014/main" id="{411D7A15-645D-4F4D-8444-902FE13593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0" b="752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BEA00-F173-467E-B076-CE6595A5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20" y="5008429"/>
            <a:ext cx="10277959" cy="134792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Fairly new employee at a big company</a:t>
            </a:r>
          </a:p>
        </p:txBody>
      </p:sp>
    </p:spTree>
    <p:extLst>
      <p:ext uri="{BB962C8B-B14F-4D97-AF65-F5344CB8AC3E}">
        <p14:creationId xmlns:p14="http://schemas.microsoft.com/office/powerpoint/2010/main" val="40108665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DD243-D808-441C-B165-A4F0613D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0C52A-4975-483B-B3AC-5E2850FF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0416" y="-192998"/>
            <a:ext cx="13315167" cy="76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154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42A66-F2A7-4ED3-A3BC-B36D5B9B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1022688"/>
            <a:ext cx="4332307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professional God.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6" descr="Image result for female computer cartoon">
            <a:extLst>
              <a:ext uri="{FF2B5EF4-FFF2-40B4-BE49-F238E27FC236}">
                <a16:creationId xmlns:a16="http://schemas.microsoft.com/office/drawing/2014/main" id="{E89D2ED4-0040-41C1-BA11-8CE23DE60C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23" y="492573"/>
            <a:ext cx="607834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0217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478</Words>
  <Application>Microsoft Office PowerPoint</Application>
  <PresentationFormat>Widescreen</PresentationFormat>
  <Paragraphs>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Abadi</vt:lpstr>
      <vt:lpstr>Angsana New</vt:lpstr>
      <vt:lpstr>AngsanaUPC</vt:lpstr>
      <vt:lpstr>Arial</vt:lpstr>
      <vt:lpstr>Bahnschrift</vt:lpstr>
      <vt:lpstr>Calibri</vt:lpstr>
      <vt:lpstr>Calibri Light</vt:lpstr>
      <vt:lpstr>Rockwell</vt:lpstr>
      <vt:lpstr>Office Theme</vt:lpstr>
      <vt:lpstr>Team HappyBirthdayKevin!</vt:lpstr>
      <vt:lpstr>“No one has ever become poor by giving.”  ― Anne Frank</vt:lpstr>
      <vt:lpstr>Best Guide</vt:lpstr>
      <vt:lpstr>Prompt #5 It is difficult for employees in a large company to seek help. </vt:lpstr>
      <vt:lpstr>Problem  Domain</vt:lpstr>
      <vt:lpstr>Statistics from InternBridge.</vt:lpstr>
      <vt:lpstr>Fairly new employee at a big company</vt:lpstr>
      <vt:lpstr>PowerPoint Presentation</vt:lpstr>
      <vt:lpstr>IT professional God.</vt:lpstr>
      <vt:lpstr>Solution:</vt:lpstr>
      <vt:lpstr>Who is this for?</vt:lpstr>
      <vt:lpstr>Benefits for the Company and Employees.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HappyBirthdayKevin!</dc:title>
  <dc:creator>sumin song</dc:creator>
  <cp:lastModifiedBy>sumin song</cp:lastModifiedBy>
  <cp:revision>3</cp:revision>
  <dcterms:created xsi:type="dcterms:W3CDTF">2019-02-03T00:49:26Z</dcterms:created>
  <dcterms:modified xsi:type="dcterms:W3CDTF">2019-02-03T02:29:25Z</dcterms:modified>
</cp:coreProperties>
</file>