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6" r:id="rId1"/>
  </p:sldMasterIdLst>
  <p:notesMasterIdLst>
    <p:notesMasterId r:id="rId10"/>
  </p:notesMasterIdLst>
  <p:sldIdLst>
    <p:sldId id="256" r:id="rId2"/>
    <p:sldId id="257" r:id="rId3"/>
    <p:sldId id="258" r:id="rId4"/>
    <p:sldId id="263" r:id="rId5"/>
    <p:sldId id="260"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3049D3"/>
    <a:srgbClr val="B7AB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9"/>
  </p:normalViewPr>
  <p:slideViewPr>
    <p:cSldViewPr snapToGrid="0" snapToObjects="1">
      <p:cViewPr varScale="1">
        <p:scale>
          <a:sx n="87" d="100"/>
          <a:sy n="87" d="100"/>
        </p:scale>
        <p:origin x="10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1F41-30C5-A24F-92E6-BF5A7C2825C5}" type="datetimeFigureOut">
              <a:rPr kumimoji="1" lang="ja-JP" altLang="en-US" smtClean="0"/>
              <a:t>2016/9/19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A9B17-AC8F-9941-B563-ECE15EADB370}" type="slidenum">
              <a:rPr kumimoji="1" lang="ja-JP" altLang="en-US" smtClean="0"/>
              <a:t>‹#›</a:t>
            </a:fld>
            <a:endParaRPr kumimoji="1" lang="ja-JP" altLang="en-US"/>
          </a:p>
        </p:txBody>
      </p:sp>
    </p:spTree>
    <p:extLst>
      <p:ext uri="{BB962C8B-B14F-4D97-AF65-F5344CB8AC3E}">
        <p14:creationId xmlns:p14="http://schemas.microsoft.com/office/powerpoint/2010/main" val="7278957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BAA9B17-AC8F-9941-B563-ECE15EADB370}" type="slidenum">
              <a:rPr kumimoji="1" lang="ja-JP" altLang="en-US" smtClean="0"/>
              <a:t>1</a:t>
            </a:fld>
            <a:endParaRPr kumimoji="1" lang="ja-JP" altLang="en-US"/>
          </a:p>
        </p:txBody>
      </p:sp>
    </p:spTree>
    <p:extLst>
      <p:ext uri="{BB962C8B-B14F-4D97-AF65-F5344CB8AC3E}">
        <p14:creationId xmlns:p14="http://schemas.microsoft.com/office/powerpoint/2010/main" val="1677000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A5DBEC3-8BC5-9B4F-A139-A94715F56308}" type="datetime1">
              <a:rPr lang="ja-JP" altLang="en-US" smtClean="0"/>
              <a:t>2016/9/19</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a:xfrm>
            <a:off x="9066662" y="24217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28040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7F091D6-AF7C-7B46-9F92-AC161ECA8A02}" type="datetime1">
              <a:rPr lang="ja-JP" altLang="en-US" smtClean="0"/>
              <a:t>2016/9/19</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475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82209B3-78FA-FE4F-A495-B6F4E43ECDDC}" type="datetime1">
              <a:rPr lang="ja-JP" altLang="en-US" smtClean="0"/>
              <a:t>2016/9/19</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22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2502" y="71251"/>
            <a:ext cx="11910953" cy="950025"/>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42503" y="1088058"/>
            <a:ext cx="11910952" cy="5609626"/>
          </a:xfrm>
        </p:spPr>
        <p:txBody>
          <a:bodyPr/>
          <a:lstStyle>
            <a:lvl3pPr marL="1143000" indent="-228600">
              <a:buClr>
                <a:schemeClr val="accent3"/>
              </a:buClr>
              <a:buFont typeface="ZapfDingbatsITC" charset="0"/>
              <a:buChar char="★"/>
              <a:defRPr/>
            </a:lvl3pPr>
            <a:lvl4pPr marL="1600200" indent="-228600">
              <a:buClr>
                <a:schemeClr val="accent3"/>
              </a:buClr>
              <a:buFont typeface="ZapfDingbatsITC" charset="0"/>
              <a:buChar char="★"/>
              <a:defRPr/>
            </a:lvl4pPr>
            <a:lvl5pPr marL="2057400" indent="-228600">
              <a:buClr>
                <a:schemeClr val="accent3"/>
              </a:buClr>
              <a:buFont typeface="ZapfDingbatsITC" charset="0"/>
              <a:buChar char="★"/>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6" name="スライド番号プレースホルダー 5"/>
          <p:cNvSpPr>
            <a:spLocks noGrp="1"/>
          </p:cNvSpPr>
          <p:nvPr>
            <p:ph type="sldNum" sz="quarter" idx="12"/>
          </p:nvPr>
        </p:nvSpPr>
        <p:spPr>
          <a:xfrm>
            <a:off x="9310255" y="71251"/>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45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AA07866-4129-9C4C-B538-0E53E8F7DCF3}" type="datetime1">
              <a:rPr lang="ja-JP" altLang="en-US" smtClean="0"/>
              <a:t>2016/9/19</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4033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3pPr marL="1143000" indent="-228600">
              <a:buClr>
                <a:schemeClr val="accent3"/>
              </a:buClr>
              <a:buFont typeface="ZapfDingbatsITC" charset="0"/>
              <a:buChar char="★"/>
              <a:defRPr/>
            </a:lvl3pPr>
            <a:lvl4pPr marL="1600200" indent="-228600">
              <a:buClr>
                <a:schemeClr val="accent3"/>
              </a:buClr>
              <a:buFont typeface="ZapfDingbatsITC" charset="0"/>
              <a:buChar char="★"/>
              <a:defRPr/>
            </a:lvl4pPr>
            <a:lvl5pPr marL="2057400" indent="-228600">
              <a:buClr>
                <a:schemeClr val="accent3"/>
              </a:buClr>
              <a:buFont typeface="ZapfDingbatsITC" charset="0"/>
              <a:buChar char="★"/>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305E8D7-C439-7840-BED6-FB9D85A65D3B}" type="datetime1">
              <a:rPr lang="ja-JP" altLang="en-US" smtClean="0"/>
              <a:t>2016/9/19</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6609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4E7C62E-7CCC-F746-8DED-3A2FF6383182}" type="datetime1">
              <a:rPr lang="ja-JP" altLang="en-US" smtClean="0"/>
              <a:t>2016/9/19</a:t>
            </a:fld>
            <a:endParaRPr lang="en-US" dirty="0"/>
          </a:p>
        </p:txBody>
      </p:sp>
      <p:sp>
        <p:nvSpPr>
          <p:cNvPr id="8" name="フッター プレースホルダー 7"/>
          <p:cNvSpPr>
            <a:spLocks noGrp="1"/>
          </p:cNvSpPr>
          <p:nvPr>
            <p:ph type="ftr" sz="quarter" idx="11"/>
          </p:nvPr>
        </p:nvSpPr>
        <p:spPr/>
        <p:txBody>
          <a:bodyPr/>
          <a:lstStyle/>
          <a:p>
            <a:endParaRPr lang="en-US" dirty="0"/>
          </a:p>
        </p:txBody>
      </p:sp>
      <p:sp>
        <p:nvSpPr>
          <p:cNvPr id="9" name="スライド番号プレースホルダー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3416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D2D62F01-8ABB-CD4A-A87D-219ED1C30483}" type="datetime1">
              <a:rPr lang="ja-JP" altLang="en-US" smtClean="0"/>
              <a:t>2016/9/19</a:t>
            </a:fld>
            <a:endParaRPr lang="en-US" dirty="0"/>
          </a:p>
        </p:txBody>
      </p:sp>
      <p:sp>
        <p:nvSpPr>
          <p:cNvPr id="4" name="フッター プレースホルダー 3"/>
          <p:cNvSpPr>
            <a:spLocks noGrp="1"/>
          </p:cNvSpPr>
          <p:nvPr>
            <p:ph type="ftr" sz="quarter" idx="11"/>
          </p:nvPr>
        </p:nvSpPr>
        <p:spPr/>
        <p:txBody>
          <a:bodyPr/>
          <a:lstStyle/>
          <a:p>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タイトル 1"/>
          <p:cNvSpPr>
            <a:spLocks noGrp="1"/>
          </p:cNvSpPr>
          <p:nvPr>
            <p:ph type="title"/>
          </p:nvPr>
        </p:nvSpPr>
        <p:spPr>
          <a:xfrm>
            <a:off x="142502" y="71251"/>
            <a:ext cx="11910953" cy="950025"/>
          </a:xfrm>
        </p:spPr>
        <p:txBody>
          <a:bodyPr/>
          <a:lstStyle/>
          <a:p>
            <a:r>
              <a:rPr kumimoji="1" lang="ja-JP" altLang="en-US" smtClean="0"/>
              <a:t>マスター タイトルの書式設定</a:t>
            </a:r>
            <a:endParaRPr kumimoji="1" lang="ja-JP" altLang="en-US"/>
          </a:p>
        </p:txBody>
      </p:sp>
      <p:sp>
        <p:nvSpPr>
          <p:cNvPr id="7" name="スライド番号プレースホルダー 5"/>
          <p:cNvSpPr txBox="1">
            <a:spLocks/>
          </p:cNvSpPr>
          <p:nvPr userDrawn="1"/>
        </p:nvSpPr>
        <p:spPr>
          <a:xfrm>
            <a:off x="9310255" y="71251"/>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143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F82B2E0-2977-0146-82AE-CE3DD8F57C88}" type="datetime1">
              <a:rPr lang="ja-JP" altLang="en-US" smtClean="0"/>
              <a:t>2016/9/19</a:t>
            </a:fld>
            <a:endParaRPr lang="en-US" dirty="0"/>
          </a:p>
        </p:txBody>
      </p:sp>
      <p:sp>
        <p:nvSpPr>
          <p:cNvPr id="3" name="フッター プレースホルダー 2"/>
          <p:cNvSpPr>
            <a:spLocks noGrp="1"/>
          </p:cNvSpPr>
          <p:nvPr>
            <p:ph type="ftr" sz="quarter" idx="11"/>
          </p:nvPr>
        </p:nvSpPr>
        <p:spPr/>
        <p:txBody>
          <a:bodyPr/>
          <a:lstStyle/>
          <a:p>
            <a:endParaRPr 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594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3B0749-1473-AC44-AB7D-44AF30BC4B4B}" type="datetime1">
              <a:rPr lang="ja-JP" altLang="en-US" smtClean="0"/>
              <a:t>2016/9/19</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17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プレースホルダーまでドラッグするかアイコンをクリックして図を追加</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D0728A6-B30C-DC43-853A-2218E1F47B7C}" type="datetime1">
              <a:rPr lang="ja-JP" altLang="en-US" smtClean="0"/>
              <a:t>2016/9/19</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408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1F9A1-2628-6340-83D0-7EE71C662359}" type="datetime1">
              <a:rPr lang="ja-JP" altLang="en-US" smtClean="0"/>
              <a:t>2016/9/19</a:t>
            </a:fld>
            <a:endParaRPr 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747609"/>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ZapfDingbatsITC"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ZapfDingbatsITC"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E</a:t>
            </a:r>
            <a:r>
              <a:rPr kumimoji="1" lang="ja-JP" altLang="en-US" dirty="0" smtClean="0"/>
              <a:t>問題</a:t>
            </a:r>
            <a:r>
              <a:rPr kumimoji="1" lang="en-US" altLang="ja-JP" dirty="0" smtClean="0"/>
              <a:t> : </a:t>
            </a:r>
            <a:r>
              <a:rPr kumimoji="1" lang="ja-JP" altLang="en-US" dirty="0" smtClean="0"/>
              <a:t>鬼畜ババ抜き</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原案：井上</a:t>
            </a:r>
            <a:endParaRPr kumimoji="1" lang="en-US" altLang="ja-JP" dirty="0" smtClean="0"/>
          </a:p>
          <a:p>
            <a:r>
              <a:rPr lang="ja-JP" altLang="en-US" dirty="0" smtClean="0"/>
              <a:t>解答：栗田、竹内、井上</a:t>
            </a:r>
            <a:endParaRPr lang="en-US" altLang="ja-JP" dirty="0" smtClean="0"/>
          </a:p>
          <a:p>
            <a:r>
              <a:rPr lang="ja-JP" altLang="en-US" dirty="0" smtClean="0"/>
              <a:t>解説：竹内</a:t>
            </a:r>
            <a:endParaRPr kumimoji="1" lang="ja-JP" altLang="en-US" dirty="0"/>
          </a:p>
        </p:txBody>
      </p:sp>
    </p:spTree>
    <p:extLst>
      <p:ext uri="{BB962C8B-B14F-4D97-AF65-F5344CB8AC3E}">
        <p14:creationId xmlns:p14="http://schemas.microsoft.com/office/powerpoint/2010/main" val="264619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問題概要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高坂さん、園田さん、南さんの３人でババ抜きをする。</a:t>
                </a:r>
                <a:endParaRPr lang="en-US" altLang="ja-JP" dirty="0" smtClean="0"/>
              </a:p>
              <a:p>
                <a:pPr lvl="1"/>
                <a:r>
                  <a:rPr kumimoji="1" lang="ja-JP" altLang="en-US" dirty="0" smtClean="0"/>
                  <a:t>園田さんのカードを引く人は、園田さんの手札のカードが数字まで分かるので、自分が有利になるようにカードを引く。</a:t>
                </a:r>
                <a:endParaRPr kumimoji="1" lang="en-US" altLang="ja-JP" dirty="0" smtClean="0"/>
              </a:p>
              <a:p>
                <a:pPr lvl="1"/>
                <a:r>
                  <a:rPr lang="ja-JP" altLang="en-US" dirty="0" smtClean="0"/>
                  <a:t>高坂さんと南さんのカードを引く人は、相手の手札のカードから等確率に引く。</a:t>
                </a:r>
                <a:endParaRPr lang="en-US" altLang="ja-JP" dirty="0" smtClean="0"/>
              </a:p>
              <a:p>
                <a:r>
                  <a:rPr lang="ja-JP" altLang="en-US" dirty="0" smtClean="0"/>
                  <a:t>引く順番は、高坂さんが南さんから、園田さんが高坂さんから、南さんが園田さんから、の順。</a:t>
                </a:r>
                <a:endParaRPr lang="en-US" altLang="ja-JP" dirty="0" smtClean="0"/>
              </a:p>
              <a:p>
                <a:r>
                  <a:rPr lang="ja-JP" altLang="en-US" dirty="0" smtClean="0"/>
                  <a:t>使用するカードは</a:t>
                </a:r>
                <a14:m>
                  <m:oMath xmlns:m="http://schemas.openxmlformats.org/officeDocument/2006/math">
                    <m:r>
                      <a:rPr lang="en-US" altLang="ja-JP" b="0" i="1" smtClean="0">
                        <a:latin typeface="Cambria Math" charset="0"/>
                      </a:rPr>
                      <m:t>1~</m:t>
                    </m:r>
                    <m:r>
                      <a:rPr lang="en-US" altLang="ja-JP" b="0" i="1" smtClean="0">
                        <a:latin typeface="Cambria Math" charset="0"/>
                      </a:rPr>
                      <m:t>𝑛</m:t>
                    </m:r>
                  </m:oMath>
                </a14:m>
                <a:r>
                  <a:rPr lang="ja-JP" altLang="en-US" dirty="0" smtClean="0"/>
                  <a:t>の数字が書かれたカードそれぞれ</a:t>
                </a:r>
                <a:r>
                  <a:rPr lang="en-US" altLang="ja-JP" dirty="0" smtClean="0"/>
                  <a:t>4</a:t>
                </a:r>
                <a:r>
                  <a:rPr lang="ja-JP" altLang="en-US" dirty="0" smtClean="0"/>
                  <a:t>枚ずつとジョーカー</a:t>
                </a:r>
                <a:r>
                  <a:rPr lang="en-US" altLang="ja-JP" dirty="0" smtClean="0"/>
                  <a:t>1</a:t>
                </a:r>
                <a:r>
                  <a:rPr lang="ja-JP" altLang="en-US" dirty="0" smtClean="0"/>
                  <a:t>枚の合計</a:t>
                </a:r>
                <a14:m>
                  <m:oMath xmlns:m="http://schemas.openxmlformats.org/officeDocument/2006/math">
                    <m:r>
                      <a:rPr lang="en-US" altLang="ja-JP" b="0" i="1" smtClean="0">
                        <a:latin typeface="Cambria Math" charset="0"/>
                      </a:rPr>
                      <m:t>4</m:t>
                    </m:r>
                    <m:r>
                      <a:rPr lang="en-US" altLang="ja-JP" b="0" i="1" smtClean="0">
                        <a:latin typeface="Cambria Math" charset="0"/>
                      </a:rPr>
                      <m:t>𝑛</m:t>
                    </m:r>
                    <m:r>
                      <a:rPr lang="en-US" altLang="ja-JP" b="0" i="1" smtClean="0">
                        <a:latin typeface="Cambria Math" charset="0"/>
                      </a:rPr>
                      <m:t>+1</m:t>
                    </m:r>
                  </m:oMath>
                </a14:m>
                <a:r>
                  <a:rPr lang="ja-JP" altLang="en-US" dirty="0" smtClean="0"/>
                  <a:t>枚。</a:t>
                </a:r>
                <a:endParaRPr lang="en-US" altLang="ja-JP" dirty="0" smtClean="0"/>
              </a:p>
              <a:p>
                <a:r>
                  <a:rPr lang="ja-JP" altLang="en-US" dirty="0" smtClean="0"/>
                  <a:t>カードの種類数</a:t>
                </a:r>
                <a:r>
                  <a:rPr lang="en-US" altLang="ja-JP" dirty="0"/>
                  <a:t> </a:t>
                </a:r>
                <a14:m>
                  <m:oMath xmlns:m="http://schemas.openxmlformats.org/officeDocument/2006/math">
                    <m:r>
                      <a:rPr lang="en-US" altLang="ja-JP" b="0" i="1" smtClean="0">
                        <a:latin typeface="Cambria Math" charset="0"/>
                      </a:rPr>
                      <m:t>𝑛</m:t>
                    </m:r>
                  </m:oMath>
                </a14:m>
                <a:r>
                  <a:rPr lang="ja-JP" altLang="en-US" dirty="0" smtClean="0"/>
                  <a:t>と初期の手札が与えられるので、園田さんが負けにならない確率を求めよ。</a:t>
                </a:r>
                <a:endParaRPr lang="en-US" altLang="ja-JP" dirty="0" smtClean="0"/>
              </a:p>
              <a:p>
                <a:r>
                  <a:rPr lang="ja-JP" altLang="en-US" dirty="0" smtClean="0"/>
                  <a:t>主な制約</a:t>
                </a:r>
                <a:endParaRPr lang="en-US" altLang="ja-JP" dirty="0" smtClean="0"/>
              </a:p>
              <a:p>
                <a:pPr lvl="1"/>
                <a14:m>
                  <m:oMath xmlns:m="http://schemas.openxmlformats.org/officeDocument/2006/math">
                    <m:r>
                      <a:rPr lang="en-US" altLang="ja-JP" b="0" i="1" smtClean="0">
                        <a:latin typeface="Cambria Math" charset="0"/>
                      </a:rPr>
                      <m:t>1≤</m:t>
                    </m:r>
                    <m:r>
                      <a:rPr lang="en-US" altLang="ja-JP" b="0" i="1" smtClean="0">
                        <a:latin typeface="Cambria Math" charset="0"/>
                      </a:rPr>
                      <m:t>𝑛</m:t>
                    </m:r>
                    <m:r>
                      <a:rPr lang="en-US" altLang="ja-JP" b="0" i="1" smtClean="0">
                        <a:latin typeface="Cambria Math" charset="0"/>
                      </a:rPr>
                      <m:t>≤100</m:t>
                    </m:r>
                  </m:oMath>
                </a14:m>
                <a:endParaRPr lang="en-US" altLang="ja-JP" b="0" dirty="0" smtClean="0"/>
              </a:p>
              <a:p>
                <a:pPr lvl="1"/>
                <a:endParaRPr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716" t="-1846" r="-40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49755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 name="テキスト ボックス 46"/>
              <p:cNvSpPr txBox="1"/>
              <p:nvPr/>
            </p:nvSpPr>
            <p:spPr>
              <a:xfrm>
                <a:off x="142502" y="1021276"/>
                <a:ext cx="5809882" cy="5262979"/>
              </a:xfrm>
              <a:prstGeom prst="rect">
                <a:avLst/>
              </a:prstGeom>
              <a:noFill/>
              <a:ln>
                <a:solidFill>
                  <a:schemeClr val="tx1"/>
                </a:solidFill>
              </a:ln>
            </p:spPr>
            <p:txBody>
              <a:bodyPr wrap="square" rtlCol="0">
                <a:spAutoFit/>
              </a:bodyPr>
              <a:lstStyle/>
              <a:p>
                <a:pPr marL="285750" indent="-285750">
                  <a:buClr>
                    <a:schemeClr val="accent1"/>
                  </a:buClr>
                  <a:buFont typeface="ZapfDingbatsITC" charset="0"/>
                  <a:buChar char="★"/>
                </a:pPr>
                <a:r>
                  <a:rPr kumimoji="1" lang="en-US" altLang="ja-JP" sz="2800" dirty="0" smtClean="0"/>
                  <a:t>Sample 2</a:t>
                </a:r>
              </a:p>
              <a:p>
                <a:pPr marL="285750" indent="-285750">
                  <a:buClr>
                    <a:schemeClr val="accent1"/>
                  </a:buClr>
                  <a:buFont typeface="ZapfDingbatsITC" charset="0"/>
                  <a:buChar char="★"/>
                </a:pPr>
                <a14:m>
                  <m:oMath xmlns:m="http://schemas.openxmlformats.org/officeDocument/2006/math">
                    <m:r>
                      <a:rPr kumimoji="1" lang="en-US" altLang="ja-JP" sz="2800" b="0" i="1" smtClean="0">
                        <a:latin typeface="Cambria Math" charset="0"/>
                      </a:rPr>
                      <m:t>𝑛</m:t>
                    </m:r>
                    <m:r>
                      <a:rPr kumimoji="1" lang="en-US" altLang="ja-JP" sz="2800" b="0" i="1" smtClean="0">
                        <a:latin typeface="Cambria Math" charset="0"/>
                      </a:rPr>
                      <m:t>=1</m:t>
                    </m:r>
                  </m:oMath>
                </a14:m>
                <a:endParaRPr kumimoji="1" lang="en-US" altLang="ja-JP" sz="2800" b="0" dirty="0" smtClean="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endParaRPr kumimoji="1" lang="en-US" altLang="ja-JP" sz="2800" dirty="0" smtClean="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endParaRPr kumimoji="1" lang="en-US" altLang="ja-JP" sz="2800" dirty="0" smtClean="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endParaRPr kumimoji="1" lang="en-US" altLang="ja-JP" sz="2800" dirty="0" smtClean="0"/>
              </a:p>
              <a:p>
                <a:pPr marL="285750" indent="-285750">
                  <a:buClr>
                    <a:schemeClr val="accent1"/>
                  </a:buClr>
                  <a:buFont typeface="ZapfDingbatsITC" charset="0"/>
                  <a:buChar char="★"/>
                </a:pPr>
                <a:endParaRPr kumimoji="1" lang="en-US" altLang="ja-JP" sz="2800" dirty="0" smtClean="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r>
                  <a:rPr kumimoji="1" lang="en-US" altLang="ja-JP" sz="2800" dirty="0" smtClean="0"/>
                  <a:t>Output</a:t>
                </a:r>
                <a:r>
                  <a:rPr kumimoji="1" lang="ja-JP" altLang="en-US" sz="2800" dirty="0" smtClean="0"/>
                  <a:t>（勝率）：</a:t>
                </a:r>
                <a:r>
                  <a:rPr kumimoji="1" lang="en-US" altLang="ja-JP" sz="2800" dirty="0" smtClean="0"/>
                  <a:t>0.0</a:t>
                </a:r>
                <a:endParaRPr kumimoji="1" lang="ja-JP" altLang="en-US" sz="28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142502" y="1021276"/>
                <a:ext cx="5809882" cy="5262979"/>
              </a:xfrm>
              <a:prstGeom prst="rect">
                <a:avLst/>
              </a:prstGeom>
              <a:blipFill rotWithShape="0">
                <a:blip r:embed="rId2"/>
                <a:stretch>
                  <a:fillRect l="-1361" t="-1156" b="-2197"/>
                </a:stretch>
              </a:blipFill>
              <a:ln>
                <a:solidFill>
                  <a:schemeClr val="tx1"/>
                </a:solidFill>
              </a:ln>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en-US" altLang="ja-JP" dirty="0" smtClean="0"/>
              <a:t>Sample </a:t>
            </a:r>
            <a:r>
              <a:rPr lang="en-US" altLang="ja-JP" dirty="0" smtClean="0"/>
              <a:t>Input</a:t>
            </a:r>
            <a:endParaRPr kumimoji="1" lang="ja-JP" altLang="en-US" dirty="0"/>
          </a:p>
        </p:txBody>
      </p:sp>
      <p:sp>
        <p:nvSpPr>
          <p:cNvPr id="4" name="正方形/長方形 3"/>
          <p:cNvSpPr/>
          <p:nvPr/>
        </p:nvSpPr>
        <p:spPr>
          <a:xfrm>
            <a:off x="3898602" y="1799688"/>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smtClean="0"/>
              <a:t>1</a:t>
            </a:r>
            <a:endParaRPr kumimoji="1" lang="ja-JP" altLang="en-US" sz="5400" b="1" dirty="0"/>
          </a:p>
        </p:txBody>
      </p:sp>
      <mc:AlternateContent xmlns:mc="http://schemas.openxmlformats.org/markup-compatibility/2006" xmlns:a14="http://schemas.microsoft.com/office/drawing/2010/main">
        <mc:Choice Requires="a14">
          <p:sp>
            <p:nvSpPr>
              <p:cNvPr id="7" name="テキスト ボックス 6"/>
              <p:cNvSpPr txBox="1"/>
              <p:nvPr/>
            </p:nvSpPr>
            <p:spPr>
              <a:xfrm>
                <a:off x="6217399" y="1021276"/>
                <a:ext cx="5836055" cy="5262979"/>
              </a:xfrm>
              <a:prstGeom prst="rect">
                <a:avLst/>
              </a:prstGeom>
              <a:noFill/>
              <a:ln>
                <a:solidFill>
                  <a:schemeClr val="tx1"/>
                </a:solidFill>
              </a:ln>
            </p:spPr>
            <p:txBody>
              <a:bodyPr wrap="square" rtlCol="0">
                <a:spAutoFit/>
              </a:bodyPr>
              <a:lstStyle/>
              <a:p>
                <a:pPr marL="285750" indent="-285750">
                  <a:buClr>
                    <a:schemeClr val="accent1"/>
                  </a:buClr>
                  <a:buFont typeface="ZapfDingbatsITC" charset="0"/>
                  <a:buChar char="★"/>
                </a:pPr>
                <a:r>
                  <a:rPr kumimoji="1" lang="en-US" altLang="ja-JP" sz="2800" dirty="0" smtClean="0"/>
                  <a:t>Sample 2</a:t>
                </a:r>
              </a:p>
              <a:p>
                <a:pPr marL="285750" indent="-285750">
                  <a:buClr>
                    <a:schemeClr val="accent1"/>
                  </a:buClr>
                  <a:buFont typeface="ZapfDingbatsITC" charset="0"/>
                  <a:buChar char="★"/>
                </a:pPr>
                <a14:m>
                  <m:oMath xmlns:m="http://schemas.openxmlformats.org/officeDocument/2006/math">
                    <m:r>
                      <a:rPr kumimoji="1" lang="en-US" altLang="ja-JP" sz="2800" b="0" i="1" smtClean="0">
                        <a:latin typeface="Cambria Math" charset="0"/>
                      </a:rPr>
                      <m:t>𝑛</m:t>
                    </m:r>
                    <m:r>
                      <a:rPr kumimoji="1" lang="en-US" altLang="ja-JP" sz="2800" b="0" i="1" smtClean="0">
                        <a:latin typeface="Cambria Math" charset="0"/>
                      </a:rPr>
                      <m:t>=1</m:t>
                    </m:r>
                  </m:oMath>
                </a14:m>
                <a:endParaRPr kumimoji="1" lang="en-US" altLang="ja-JP" sz="2800" b="0" dirty="0" smtClean="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endParaRPr kumimoji="1" lang="en-US" altLang="ja-JP" sz="2800" dirty="0" smtClean="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endParaRPr kumimoji="1" lang="en-US" altLang="ja-JP" sz="2800" dirty="0" smtClean="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endParaRPr kumimoji="1" lang="en-US" altLang="ja-JP" sz="2800" dirty="0" smtClean="0"/>
              </a:p>
              <a:p>
                <a:pPr marL="285750" indent="-285750">
                  <a:buClr>
                    <a:schemeClr val="accent1"/>
                  </a:buClr>
                  <a:buFont typeface="ZapfDingbatsITC" charset="0"/>
                  <a:buChar char="★"/>
                </a:pPr>
                <a:endParaRPr kumimoji="1" lang="en-US" altLang="ja-JP" sz="2800" dirty="0" smtClean="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endParaRPr kumimoji="1" lang="en-US" altLang="ja-JP" sz="2800" dirty="0"/>
              </a:p>
              <a:p>
                <a:pPr marL="285750" indent="-285750">
                  <a:buClr>
                    <a:schemeClr val="accent1"/>
                  </a:buClr>
                  <a:buFont typeface="ZapfDingbatsITC" charset="0"/>
                  <a:buChar char="★"/>
                </a:pPr>
                <a:r>
                  <a:rPr kumimoji="1" lang="en-US" altLang="ja-JP" sz="2800" dirty="0" smtClean="0"/>
                  <a:t>Output</a:t>
                </a:r>
                <a:r>
                  <a:rPr kumimoji="1" lang="ja-JP" altLang="en-US" sz="2800" dirty="0" smtClean="0"/>
                  <a:t>（勝率）：</a:t>
                </a:r>
                <a:r>
                  <a:rPr kumimoji="1" lang="en-US" altLang="ja-JP" sz="2800" dirty="0" smtClean="0"/>
                  <a:t>0.5</a:t>
                </a:r>
                <a:endParaRPr kumimoji="1" lang="ja-JP" altLang="en-US" sz="28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217399" y="1021276"/>
                <a:ext cx="5836055" cy="5262979"/>
              </a:xfrm>
              <a:prstGeom prst="rect">
                <a:avLst/>
              </a:prstGeom>
              <a:blipFill rotWithShape="0">
                <a:blip r:embed="rId3"/>
                <a:stretch>
                  <a:fillRect l="-1356" t="-1156" b="-2197"/>
                </a:stretch>
              </a:blipFill>
              <a:ln>
                <a:solidFill>
                  <a:schemeClr val="tx1"/>
                </a:solidFill>
              </a:ln>
            </p:spPr>
            <p:txBody>
              <a:bodyPr/>
              <a:lstStyle/>
              <a:p>
                <a:r>
                  <a:rPr lang="ja-JP" altLang="en-US">
                    <a:noFill/>
                  </a:rPr>
                  <a:t> </a:t>
                </a:r>
              </a:p>
            </p:txBody>
          </p:sp>
        </mc:Fallback>
      </mc:AlternateContent>
      <p:grpSp>
        <p:nvGrpSpPr>
          <p:cNvPr id="10" name="図形グループ 9"/>
          <p:cNvGrpSpPr/>
          <p:nvPr/>
        </p:nvGrpSpPr>
        <p:grpSpPr>
          <a:xfrm>
            <a:off x="2684474" y="1533017"/>
            <a:ext cx="688013" cy="1099450"/>
            <a:chOff x="7797651" y="3980951"/>
            <a:chExt cx="785911" cy="1372714"/>
          </a:xfrm>
        </p:grpSpPr>
        <p:sp>
          <p:nvSpPr>
            <p:cNvPr id="9" name="三角形 8"/>
            <p:cNvSpPr/>
            <p:nvPr/>
          </p:nvSpPr>
          <p:spPr>
            <a:xfrm>
              <a:off x="7797651" y="4277034"/>
              <a:ext cx="785911" cy="1076631"/>
            </a:xfrm>
            <a:prstGeom prst="triangle">
              <a:avLst/>
            </a:prstGeom>
            <a:solidFill>
              <a:schemeClr val="tx1"/>
            </a:solid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円/楕円 7"/>
            <p:cNvSpPr/>
            <p:nvPr/>
          </p:nvSpPr>
          <p:spPr>
            <a:xfrm>
              <a:off x="7797651" y="3980951"/>
              <a:ext cx="785911" cy="797525"/>
            </a:xfrm>
            <a:prstGeom prst="ellipse">
              <a:avLst/>
            </a:prstGeom>
            <a:solidFill>
              <a:schemeClr val="tx1"/>
            </a:solid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ysClr val="windowText" lastClr="000000"/>
                  </a:solidFill>
                </a:rPr>
                <a:t>高</a:t>
              </a:r>
              <a:endParaRPr kumimoji="1" lang="ja-JP" altLang="en-US" sz="3200" b="1" dirty="0">
                <a:solidFill>
                  <a:sysClr val="windowText" lastClr="000000"/>
                </a:solidFill>
              </a:endParaRPr>
            </a:p>
          </p:txBody>
        </p:sp>
      </p:grpSp>
      <p:grpSp>
        <p:nvGrpSpPr>
          <p:cNvPr id="11" name="図形グループ 10"/>
          <p:cNvGrpSpPr/>
          <p:nvPr/>
        </p:nvGrpSpPr>
        <p:grpSpPr>
          <a:xfrm>
            <a:off x="1146724" y="4243659"/>
            <a:ext cx="688013" cy="1099450"/>
            <a:chOff x="7797651" y="3980951"/>
            <a:chExt cx="785911" cy="1372714"/>
          </a:xfrm>
        </p:grpSpPr>
        <p:sp>
          <p:nvSpPr>
            <p:cNvPr id="12" name="三角形 11"/>
            <p:cNvSpPr/>
            <p:nvPr/>
          </p:nvSpPr>
          <p:spPr>
            <a:xfrm>
              <a:off x="7797651" y="4277034"/>
              <a:ext cx="785911" cy="1076631"/>
            </a:xfrm>
            <a:prstGeom prst="triangle">
              <a:avLst/>
            </a:prstGeom>
            <a:solidFill>
              <a:schemeClr val="tx1"/>
            </a:solidFill>
            <a:ln w="38100">
              <a:solidFill>
                <a:srgbClr val="B7AB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円/楕円 12"/>
            <p:cNvSpPr/>
            <p:nvPr/>
          </p:nvSpPr>
          <p:spPr>
            <a:xfrm>
              <a:off x="7797651" y="3980951"/>
              <a:ext cx="785911" cy="797525"/>
            </a:xfrm>
            <a:prstGeom prst="ellipse">
              <a:avLst/>
            </a:prstGeom>
            <a:solidFill>
              <a:schemeClr val="tx1"/>
            </a:solidFill>
            <a:ln w="38100">
              <a:solidFill>
                <a:srgbClr val="B7AB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ysClr val="windowText" lastClr="000000"/>
                  </a:solidFill>
                </a:rPr>
                <a:t>南</a:t>
              </a:r>
              <a:endParaRPr kumimoji="1" lang="ja-JP" altLang="en-US" sz="3200" b="1" dirty="0">
                <a:solidFill>
                  <a:sysClr val="windowText" lastClr="000000"/>
                </a:solidFill>
              </a:endParaRPr>
            </a:p>
          </p:txBody>
        </p:sp>
      </p:grpSp>
      <p:grpSp>
        <p:nvGrpSpPr>
          <p:cNvPr id="14" name="図形グループ 13"/>
          <p:cNvGrpSpPr/>
          <p:nvPr/>
        </p:nvGrpSpPr>
        <p:grpSpPr>
          <a:xfrm>
            <a:off x="3945796" y="4243659"/>
            <a:ext cx="688013" cy="1099450"/>
            <a:chOff x="7797651" y="3980951"/>
            <a:chExt cx="785911" cy="1372714"/>
          </a:xfrm>
        </p:grpSpPr>
        <p:sp>
          <p:nvSpPr>
            <p:cNvPr id="15" name="三角形 14"/>
            <p:cNvSpPr/>
            <p:nvPr/>
          </p:nvSpPr>
          <p:spPr>
            <a:xfrm>
              <a:off x="7797651" y="4277034"/>
              <a:ext cx="785911" cy="1076631"/>
            </a:xfrm>
            <a:prstGeom prst="triangle">
              <a:avLst/>
            </a:prstGeom>
            <a:solidFill>
              <a:schemeClr val="tx1"/>
            </a:solidFill>
            <a:ln w="38100">
              <a:solidFill>
                <a:srgbClr val="3049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p:nvSpPr>
          <p:spPr>
            <a:xfrm>
              <a:off x="7797651" y="3980951"/>
              <a:ext cx="785911" cy="797525"/>
            </a:xfrm>
            <a:prstGeom prst="ellipse">
              <a:avLst/>
            </a:prstGeom>
            <a:solidFill>
              <a:schemeClr val="tx1"/>
            </a:solidFill>
            <a:ln w="38100">
              <a:solidFill>
                <a:srgbClr val="3049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ysClr val="windowText" lastClr="000000"/>
                  </a:solidFill>
                </a:rPr>
                <a:t>園</a:t>
              </a:r>
              <a:endParaRPr kumimoji="1" lang="ja-JP" altLang="en-US" sz="3200" b="1" dirty="0">
                <a:solidFill>
                  <a:sysClr val="windowText" lastClr="000000"/>
                </a:solidFill>
              </a:endParaRPr>
            </a:p>
          </p:txBody>
        </p:sp>
      </p:grpSp>
      <p:sp>
        <p:nvSpPr>
          <p:cNvPr id="17" name="正方形/長方形 16"/>
          <p:cNvSpPr/>
          <p:nvPr/>
        </p:nvSpPr>
        <p:spPr>
          <a:xfrm>
            <a:off x="3915598" y="3272253"/>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smtClean="0"/>
              <a:t>1</a:t>
            </a:r>
            <a:endParaRPr kumimoji="1" lang="ja-JP" altLang="en-US" sz="5400" b="1" dirty="0"/>
          </a:p>
        </p:txBody>
      </p:sp>
      <p:sp>
        <p:nvSpPr>
          <p:cNvPr id="18" name="正方形/長方形 17"/>
          <p:cNvSpPr/>
          <p:nvPr/>
        </p:nvSpPr>
        <p:spPr>
          <a:xfrm>
            <a:off x="1185501" y="3302513"/>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smtClean="0"/>
              <a:t>1</a:t>
            </a:r>
            <a:endParaRPr kumimoji="1" lang="ja-JP" altLang="en-US" sz="5400" b="1" dirty="0"/>
          </a:p>
        </p:txBody>
      </p:sp>
      <p:sp>
        <p:nvSpPr>
          <p:cNvPr id="19" name="正方形/長方形 18"/>
          <p:cNvSpPr/>
          <p:nvPr/>
        </p:nvSpPr>
        <p:spPr>
          <a:xfrm>
            <a:off x="4760566" y="3272253"/>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smtClean="0"/>
              <a:t>1</a:t>
            </a:r>
            <a:endParaRPr kumimoji="1" lang="ja-JP" altLang="en-US" sz="5400" b="1" dirty="0"/>
          </a:p>
        </p:txBody>
      </p:sp>
      <p:sp>
        <p:nvSpPr>
          <p:cNvPr id="20" name="正方形/長方形 19"/>
          <p:cNvSpPr/>
          <p:nvPr/>
        </p:nvSpPr>
        <p:spPr>
          <a:xfrm>
            <a:off x="3070630" y="3272253"/>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a:t>0</a:t>
            </a:r>
            <a:endParaRPr kumimoji="1" lang="ja-JP" altLang="en-US" sz="5400" b="1" dirty="0"/>
          </a:p>
        </p:txBody>
      </p:sp>
      <p:sp>
        <p:nvSpPr>
          <p:cNvPr id="21" name="正方形/長方形 20"/>
          <p:cNvSpPr/>
          <p:nvPr/>
        </p:nvSpPr>
        <p:spPr>
          <a:xfrm>
            <a:off x="9848989" y="1783093"/>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smtClean="0"/>
              <a:t>1</a:t>
            </a:r>
            <a:endParaRPr kumimoji="1" lang="ja-JP" altLang="en-US" sz="5400" b="1" dirty="0"/>
          </a:p>
        </p:txBody>
      </p:sp>
      <p:grpSp>
        <p:nvGrpSpPr>
          <p:cNvPr id="22" name="図形グループ 21"/>
          <p:cNvGrpSpPr/>
          <p:nvPr/>
        </p:nvGrpSpPr>
        <p:grpSpPr>
          <a:xfrm>
            <a:off x="8791419" y="1533017"/>
            <a:ext cx="688013" cy="1099450"/>
            <a:chOff x="7797651" y="3980951"/>
            <a:chExt cx="785911" cy="1372714"/>
          </a:xfrm>
        </p:grpSpPr>
        <p:sp>
          <p:nvSpPr>
            <p:cNvPr id="23" name="三角形 22"/>
            <p:cNvSpPr/>
            <p:nvPr/>
          </p:nvSpPr>
          <p:spPr>
            <a:xfrm>
              <a:off x="7797651" y="4277034"/>
              <a:ext cx="785911" cy="1076631"/>
            </a:xfrm>
            <a:prstGeom prst="triangle">
              <a:avLst/>
            </a:prstGeom>
            <a:solidFill>
              <a:schemeClr val="tx1"/>
            </a:solid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円/楕円 23"/>
            <p:cNvSpPr/>
            <p:nvPr/>
          </p:nvSpPr>
          <p:spPr>
            <a:xfrm>
              <a:off x="7797651" y="3980951"/>
              <a:ext cx="785911" cy="797525"/>
            </a:xfrm>
            <a:prstGeom prst="ellipse">
              <a:avLst/>
            </a:prstGeom>
            <a:solidFill>
              <a:schemeClr val="tx1"/>
            </a:solid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ysClr val="windowText" lastClr="000000"/>
                  </a:solidFill>
                </a:rPr>
                <a:t>高</a:t>
              </a:r>
              <a:endParaRPr kumimoji="1" lang="ja-JP" altLang="en-US" sz="3200" b="1" dirty="0">
                <a:solidFill>
                  <a:sysClr val="windowText" lastClr="000000"/>
                </a:solidFill>
              </a:endParaRPr>
            </a:p>
          </p:txBody>
        </p:sp>
      </p:grpSp>
      <p:grpSp>
        <p:nvGrpSpPr>
          <p:cNvPr id="25" name="図形グループ 24"/>
          <p:cNvGrpSpPr/>
          <p:nvPr/>
        </p:nvGrpSpPr>
        <p:grpSpPr>
          <a:xfrm>
            <a:off x="7522942" y="4243659"/>
            <a:ext cx="688013" cy="1099450"/>
            <a:chOff x="7797651" y="3980951"/>
            <a:chExt cx="785911" cy="1372714"/>
          </a:xfrm>
        </p:grpSpPr>
        <p:sp>
          <p:nvSpPr>
            <p:cNvPr id="26" name="三角形 25"/>
            <p:cNvSpPr/>
            <p:nvPr/>
          </p:nvSpPr>
          <p:spPr>
            <a:xfrm>
              <a:off x="7797651" y="4277034"/>
              <a:ext cx="785911" cy="1076631"/>
            </a:xfrm>
            <a:prstGeom prst="triangle">
              <a:avLst/>
            </a:prstGeom>
            <a:solidFill>
              <a:schemeClr val="tx1"/>
            </a:solidFill>
            <a:ln w="38100">
              <a:solidFill>
                <a:srgbClr val="B7AB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p:nvSpPr>
          <p:spPr>
            <a:xfrm>
              <a:off x="7797651" y="3980951"/>
              <a:ext cx="785911" cy="797525"/>
            </a:xfrm>
            <a:prstGeom prst="ellipse">
              <a:avLst/>
            </a:prstGeom>
            <a:solidFill>
              <a:schemeClr val="tx1"/>
            </a:solidFill>
            <a:ln w="38100">
              <a:solidFill>
                <a:srgbClr val="B7AB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ysClr val="windowText" lastClr="000000"/>
                  </a:solidFill>
                </a:rPr>
                <a:t>南</a:t>
              </a:r>
              <a:endParaRPr kumimoji="1" lang="ja-JP" altLang="en-US" sz="3200" b="1" dirty="0">
                <a:solidFill>
                  <a:sysClr val="windowText" lastClr="000000"/>
                </a:solidFill>
              </a:endParaRPr>
            </a:p>
          </p:txBody>
        </p:sp>
      </p:grpSp>
      <p:grpSp>
        <p:nvGrpSpPr>
          <p:cNvPr id="28" name="図形グループ 27"/>
          <p:cNvGrpSpPr/>
          <p:nvPr/>
        </p:nvGrpSpPr>
        <p:grpSpPr>
          <a:xfrm>
            <a:off x="10329413" y="4243659"/>
            <a:ext cx="688013" cy="1099450"/>
            <a:chOff x="7797651" y="3980951"/>
            <a:chExt cx="785911" cy="1372714"/>
          </a:xfrm>
        </p:grpSpPr>
        <p:sp>
          <p:nvSpPr>
            <p:cNvPr id="29" name="三角形 28"/>
            <p:cNvSpPr/>
            <p:nvPr/>
          </p:nvSpPr>
          <p:spPr>
            <a:xfrm>
              <a:off x="7797651" y="4277034"/>
              <a:ext cx="785911" cy="1076631"/>
            </a:xfrm>
            <a:prstGeom prst="triangle">
              <a:avLst/>
            </a:prstGeom>
            <a:solidFill>
              <a:schemeClr val="tx1"/>
            </a:solidFill>
            <a:ln w="38100">
              <a:solidFill>
                <a:srgbClr val="3049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円/楕円 29"/>
            <p:cNvSpPr/>
            <p:nvPr/>
          </p:nvSpPr>
          <p:spPr>
            <a:xfrm>
              <a:off x="7797651" y="3980951"/>
              <a:ext cx="785911" cy="797525"/>
            </a:xfrm>
            <a:prstGeom prst="ellipse">
              <a:avLst/>
            </a:prstGeom>
            <a:solidFill>
              <a:schemeClr val="tx1"/>
            </a:solidFill>
            <a:ln w="38100">
              <a:solidFill>
                <a:srgbClr val="3049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ysClr val="windowText" lastClr="000000"/>
                  </a:solidFill>
                </a:rPr>
                <a:t>園</a:t>
              </a:r>
              <a:endParaRPr kumimoji="1" lang="ja-JP" altLang="en-US" sz="3200" b="1" dirty="0">
                <a:solidFill>
                  <a:sysClr val="windowText" lastClr="000000"/>
                </a:solidFill>
              </a:endParaRPr>
            </a:p>
          </p:txBody>
        </p:sp>
      </p:grpSp>
      <p:sp>
        <p:nvSpPr>
          <p:cNvPr id="31" name="正方形/長方形 30"/>
          <p:cNvSpPr/>
          <p:nvPr/>
        </p:nvSpPr>
        <p:spPr>
          <a:xfrm>
            <a:off x="10344161" y="3272253"/>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smtClean="0"/>
              <a:t>1</a:t>
            </a:r>
            <a:endParaRPr kumimoji="1" lang="ja-JP" altLang="en-US" sz="5400" b="1" dirty="0"/>
          </a:p>
        </p:txBody>
      </p:sp>
      <p:sp>
        <p:nvSpPr>
          <p:cNvPr id="32" name="正方形/長方形 31"/>
          <p:cNvSpPr/>
          <p:nvPr/>
        </p:nvSpPr>
        <p:spPr>
          <a:xfrm>
            <a:off x="7954892" y="3272253"/>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smtClean="0"/>
              <a:t>1</a:t>
            </a:r>
            <a:endParaRPr kumimoji="1" lang="ja-JP" altLang="en-US" sz="5400" b="1" dirty="0"/>
          </a:p>
        </p:txBody>
      </p:sp>
      <p:sp>
        <p:nvSpPr>
          <p:cNvPr id="33" name="正方形/長方形 32"/>
          <p:cNvSpPr/>
          <p:nvPr/>
        </p:nvSpPr>
        <p:spPr>
          <a:xfrm>
            <a:off x="10707556" y="1783093"/>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smtClean="0"/>
              <a:t>1</a:t>
            </a:r>
            <a:endParaRPr kumimoji="1" lang="ja-JP" altLang="en-US" sz="5400" b="1" dirty="0"/>
          </a:p>
        </p:txBody>
      </p:sp>
      <p:sp>
        <p:nvSpPr>
          <p:cNvPr id="34" name="正方形/長方形 33"/>
          <p:cNvSpPr/>
          <p:nvPr/>
        </p:nvSpPr>
        <p:spPr>
          <a:xfrm>
            <a:off x="7119147" y="3272253"/>
            <a:ext cx="619740" cy="744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5400" b="1" dirty="0"/>
              <a:t>0</a:t>
            </a:r>
            <a:endParaRPr kumimoji="1" lang="ja-JP" altLang="en-US" sz="5400" b="1" dirty="0"/>
          </a:p>
        </p:txBody>
      </p:sp>
      <p:sp>
        <p:nvSpPr>
          <p:cNvPr id="35" name="テキスト ボックス 34"/>
          <p:cNvSpPr txBox="1"/>
          <p:nvPr/>
        </p:nvSpPr>
        <p:spPr>
          <a:xfrm>
            <a:off x="9329242" y="6386882"/>
            <a:ext cx="2598788" cy="461665"/>
          </a:xfrm>
          <a:prstGeom prst="rect">
            <a:avLst/>
          </a:prstGeom>
          <a:noFill/>
        </p:spPr>
        <p:txBody>
          <a:bodyPr wrap="none" rtlCol="0">
            <a:spAutoFit/>
          </a:bodyPr>
          <a:lstStyle/>
          <a:p>
            <a:r>
              <a:rPr kumimoji="1" lang="en-US" altLang="ja-JP" sz="2400" dirty="0" smtClean="0"/>
              <a:t>※ 0</a:t>
            </a:r>
            <a:r>
              <a:rPr kumimoji="1" lang="ja-JP" altLang="en-US" sz="2400" dirty="0" smtClean="0"/>
              <a:t>はジョーカー</a:t>
            </a:r>
            <a:endParaRPr kumimoji="1" lang="ja-JP" altLang="en-US" sz="2400" dirty="0"/>
          </a:p>
        </p:txBody>
      </p:sp>
      <p:sp>
        <p:nvSpPr>
          <p:cNvPr id="45" name="スライド番号プレースホルダー 4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96574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考察</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r>
                  <a:rPr kumimoji="1" lang="ja-JP" altLang="en-US" dirty="0" smtClean="0"/>
                  <a:t>初期の手札を整理する</a:t>
                </a:r>
                <a:r>
                  <a:rPr lang="ja-JP" altLang="en-US" dirty="0" smtClean="0"/>
                  <a:t>と、同じ</a:t>
                </a:r>
                <a:r>
                  <a:rPr kumimoji="1" lang="ja-JP" altLang="en-US" dirty="0" smtClean="0"/>
                  <a:t>数字のカードは全体で</a:t>
                </a:r>
                <a:r>
                  <a:rPr kumimoji="1" lang="en-US" altLang="ja-JP" dirty="0" smtClean="0"/>
                  <a:t>0</a:t>
                </a:r>
                <a:r>
                  <a:rPr kumimoji="1" lang="ja-JP" altLang="en-US" dirty="0" smtClean="0"/>
                  <a:t>枚か</a:t>
                </a:r>
                <a:r>
                  <a:rPr kumimoji="1" lang="en-US" altLang="ja-JP" dirty="0" smtClean="0"/>
                  <a:t>2</a:t>
                </a:r>
                <a:r>
                  <a:rPr kumimoji="1" lang="ja-JP" altLang="en-US" dirty="0" smtClean="0"/>
                  <a:t>枚になる。（誰かの手札で必ず</a:t>
                </a:r>
                <a:r>
                  <a:rPr kumimoji="1" lang="en-US" altLang="ja-JP" dirty="0" smtClean="0"/>
                  <a:t>2</a:t>
                </a:r>
                <a:r>
                  <a:rPr kumimoji="1" lang="ja-JP" altLang="en-US" dirty="0" smtClean="0"/>
                  <a:t>枚揃い、捨てられるから。）</a:t>
                </a:r>
                <a:endParaRPr kumimoji="1" lang="en-US" altLang="ja-JP" dirty="0" smtClean="0"/>
              </a:p>
              <a:p>
                <a:r>
                  <a:rPr lang="ja-JP" altLang="en-US" dirty="0" smtClean="0"/>
                  <a:t>つまり各数字のカードは、次のパターンのうちいずれか。</a:t>
                </a:r>
                <a:endParaRPr lang="en-US" altLang="ja-JP" dirty="0" smtClean="0"/>
              </a:p>
              <a:p>
                <a:pPr marL="914400" lvl="1" indent="-457200">
                  <a:buFont typeface="+mj-lt"/>
                  <a:buAutoNum type="alphaUcParenR"/>
                </a:pPr>
                <a:r>
                  <a:rPr kumimoji="1" lang="ja-JP" altLang="en-US" dirty="0" smtClean="0"/>
                  <a:t>高坂さん、園田さんで</a:t>
                </a:r>
                <a:r>
                  <a:rPr kumimoji="1" lang="en-US" altLang="ja-JP" dirty="0" smtClean="0"/>
                  <a:t>1</a:t>
                </a:r>
                <a:r>
                  <a:rPr kumimoji="1" lang="ja-JP" altLang="en-US" dirty="0" smtClean="0"/>
                  <a:t>枚ずつ所有</a:t>
                </a:r>
                <a:endParaRPr kumimoji="1" lang="en-US" altLang="ja-JP" dirty="0" smtClean="0"/>
              </a:p>
              <a:p>
                <a:pPr marL="914400" lvl="1" indent="-457200">
                  <a:buFont typeface="+mj-lt"/>
                  <a:buAutoNum type="alphaUcParenR"/>
                </a:pPr>
                <a:r>
                  <a:rPr lang="ja-JP" altLang="en-US" dirty="0" smtClean="0"/>
                  <a:t>高坂さん、南さんで</a:t>
                </a:r>
                <a:r>
                  <a:rPr lang="en-US" altLang="ja-JP" dirty="0" smtClean="0"/>
                  <a:t>1</a:t>
                </a:r>
                <a:r>
                  <a:rPr lang="ja-JP" altLang="en-US" dirty="0" smtClean="0"/>
                  <a:t>枚ずつ所有</a:t>
                </a:r>
                <a:endParaRPr lang="en-US" altLang="ja-JP" dirty="0" smtClean="0"/>
              </a:p>
              <a:p>
                <a:pPr marL="914400" lvl="1" indent="-457200">
                  <a:buFont typeface="+mj-lt"/>
                  <a:buAutoNum type="alphaUcParenR"/>
                </a:pPr>
                <a:r>
                  <a:rPr lang="ja-JP" altLang="en-US" dirty="0" smtClean="0"/>
                  <a:t>園田さん、南さんで</a:t>
                </a:r>
                <a:r>
                  <a:rPr lang="en-US" altLang="ja-JP" dirty="0" smtClean="0"/>
                  <a:t>1</a:t>
                </a:r>
                <a:r>
                  <a:rPr lang="ja-JP" altLang="en-US" dirty="0" smtClean="0"/>
                  <a:t>枚ずつ所有</a:t>
                </a:r>
                <a:endParaRPr lang="en-US" altLang="ja-JP" dirty="0" smtClean="0"/>
              </a:p>
              <a:p>
                <a:pPr marL="914400" lvl="1" indent="-457200">
                  <a:buFont typeface="+mj-lt"/>
                  <a:buAutoNum type="alphaUcParenR"/>
                </a:pPr>
                <a:r>
                  <a:rPr kumimoji="1" lang="ja-JP" altLang="en-US" dirty="0" smtClean="0"/>
                  <a:t>誰も持っていいない</a:t>
                </a:r>
                <a:endParaRPr kumimoji="1" lang="en-US" altLang="ja-JP" dirty="0" smtClean="0"/>
              </a:p>
              <a:p>
                <a:r>
                  <a:rPr lang="ja-JP" altLang="en-US" dirty="0" smtClean="0"/>
                  <a:t>ここまで区別すれば、これ以上各カードを区別する必要がない。</a:t>
                </a:r>
                <a:endParaRPr lang="en-US" altLang="ja-JP" dirty="0" smtClean="0"/>
              </a:p>
              <a:p>
                <a:endParaRPr lang="en-US" altLang="ja-JP" dirty="0"/>
              </a:p>
              <a:p>
                <a:r>
                  <a:rPr lang="ja-JP" altLang="en-US" dirty="0" smtClean="0"/>
                  <a:t>よって、ババ抜きの途中の各戦況は、</a:t>
                </a:r>
                <a:r>
                  <a:rPr lang="en-US" altLang="ja-JP" dirty="0" smtClean="0">
                    <a:solidFill>
                      <a:schemeClr val="accent3"/>
                    </a:solidFill>
                  </a:rPr>
                  <a:t>A,B,C</a:t>
                </a:r>
                <a:r>
                  <a:rPr lang="ja-JP" altLang="en-US" dirty="0"/>
                  <a:t>の</a:t>
                </a:r>
                <a:r>
                  <a:rPr lang="ja-JP" altLang="en-US" dirty="0" smtClean="0"/>
                  <a:t>各パターンの</a:t>
                </a:r>
                <a:r>
                  <a:rPr lang="ja-JP" altLang="en-US" dirty="0"/>
                  <a:t>カードが何枚ずつあるの</a:t>
                </a:r>
                <a:r>
                  <a:rPr lang="ja-JP" altLang="en-US" dirty="0" smtClean="0"/>
                  <a:t>か（各</a:t>
                </a:r>
                <a14:m>
                  <m:oMath xmlns:m="http://schemas.openxmlformats.org/officeDocument/2006/math">
                    <m:r>
                      <a:rPr lang="en-US" altLang="ja-JP" b="0" i="1" smtClean="0">
                        <a:latin typeface="Cambria Math" charset="0"/>
                      </a:rPr>
                      <m:t>𝑛</m:t>
                    </m:r>
                    <m:r>
                      <a:rPr lang="ja-JP" altLang="en-US" i="1" smtClean="0">
                        <a:latin typeface="Cambria Math" charset="0"/>
                      </a:rPr>
                      <m:t>通り</m:t>
                    </m:r>
                  </m:oMath>
                </a14:m>
                <a:r>
                  <a:rPr lang="ja-JP" altLang="en-US" dirty="0" smtClean="0"/>
                  <a:t>）、</a:t>
                </a:r>
                <a:r>
                  <a:rPr lang="ja-JP" altLang="en-US" dirty="0"/>
                  <a:t>ジョーカーを誰が持っているの</a:t>
                </a:r>
                <a:r>
                  <a:rPr lang="ja-JP" altLang="en-US" dirty="0" smtClean="0"/>
                  <a:t>か（</a:t>
                </a:r>
                <a:r>
                  <a:rPr lang="en-US" altLang="ja-JP" dirty="0" smtClean="0"/>
                  <a:t>3</a:t>
                </a:r>
                <a:r>
                  <a:rPr lang="ja-JP" altLang="en-US" dirty="0" smtClean="0"/>
                  <a:t>通り）、</a:t>
                </a:r>
                <a:r>
                  <a:rPr lang="ja-JP" altLang="en-US" dirty="0"/>
                  <a:t>誰のターンなの</a:t>
                </a:r>
                <a:r>
                  <a:rPr lang="ja-JP" altLang="en-US" dirty="0" smtClean="0"/>
                  <a:t>か（</a:t>
                </a:r>
                <a:r>
                  <a:rPr lang="en-US" altLang="ja-JP" dirty="0" smtClean="0"/>
                  <a:t>3</a:t>
                </a:r>
                <a:r>
                  <a:rPr lang="ja-JP" altLang="en-US" dirty="0" smtClean="0"/>
                  <a:t>通り）、の情報で表す</a:t>
                </a:r>
                <a:r>
                  <a:rPr lang="ja-JP" altLang="en-US" dirty="0"/>
                  <a:t>ことが</a:t>
                </a:r>
                <a:r>
                  <a:rPr lang="ja-JP" altLang="en-US" dirty="0" smtClean="0"/>
                  <a:t>できる。</a:t>
                </a:r>
                <a:endParaRPr lang="en-US" altLang="ja-JP" dirty="0" smtClean="0"/>
              </a:p>
              <a:p>
                <a:r>
                  <a:rPr lang="ja-JP" altLang="en-US" dirty="0" smtClean="0"/>
                  <a:t>戦況の数は高々、</a:t>
                </a:r>
                <a14:m>
                  <m:oMath xmlns:m="http://schemas.openxmlformats.org/officeDocument/2006/math">
                    <m:r>
                      <a:rPr lang="en-US" altLang="ja-JP" i="1">
                        <a:latin typeface="Cambria Math" charset="0"/>
                        <a:ea typeface="Cambria Math" charset="0"/>
                        <a:cs typeface="Cambria Math" charset="0"/>
                      </a:rPr>
                      <m:t>𝑂</m:t>
                    </m:r>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𝑛</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𝑛</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𝑛</m:t>
                        </m:r>
                        <m:r>
                          <a:rPr lang="en-US" altLang="ja-JP" i="1">
                            <a:latin typeface="Cambria Math" charset="0"/>
                            <a:ea typeface="Cambria Math" charset="0"/>
                            <a:cs typeface="Cambria Math" charset="0"/>
                          </a:rPr>
                          <m:t>×3×3</m:t>
                        </m:r>
                      </m:e>
                    </m:d>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𝑂</m:t>
                    </m:r>
                    <m:d>
                      <m:dPr>
                        <m:ctrlPr>
                          <a:rPr lang="en-US" altLang="ja-JP" i="1">
                            <a:latin typeface="Cambria Math" charset="0"/>
                            <a:ea typeface="Cambria Math" charset="0"/>
                            <a:cs typeface="Cambria Math" charset="0"/>
                          </a:rPr>
                        </m:ctrlPr>
                      </m:dPr>
                      <m:e>
                        <m:sSup>
                          <m:sSupPr>
                            <m:ctrlPr>
                              <a:rPr lang="en-US" altLang="ja-JP" i="1">
                                <a:latin typeface="Cambria Math" charset="0"/>
                                <a:ea typeface="Cambria Math" charset="0"/>
                                <a:cs typeface="Cambria Math" charset="0"/>
                              </a:rPr>
                            </m:ctrlPr>
                          </m:sSupPr>
                          <m:e>
                            <m:r>
                              <a:rPr lang="en-US" altLang="ja-JP" i="1">
                                <a:latin typeface="Cambria Math" charset="0"/>
                                <a:ea typeface="Cambria Math" charset="0"/>
                                <a:cs typeface="Cambria Math" charset="0"/>
                              </a:rPr>
                              <m:t>𝑛</m:t>
                            </m:r>
                          </m:e>
                          <m:sup>
                            <m:r>
                              <a:rPr lang="en-US" altLang="ja-JP" i="1">
                                <a:latin typeface="Cambria Math" charset="0"/>
                                <a:ea typeface="Cambria Math" charset="0"/>
                                <a:cs typeface="Cambria Math" charset="0"/>
                              </a:rPr>
                              <m:t>3</m:t>
                            </m:r>
                          </m:sup>
                        </m:sSup>
                      </m:e>
                    </m:d>
                  </m:oMath>
                </a14:m>
                <a:r>
                  <a:rPr lang="ja-JP" altLang="en-US" dirty="0" smtClean="0"/>
                  <a:t>である。</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716" t="-2606" r="-66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71806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想定解法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ja-JP" altLang="en-US" dirty="0" smtClean="0"/>
                  <a:t>各戦況</a:t>
                </a:r>
                <a:r>
                  <a:rPr lang="ja-JP" altLang="en-US" dirty="0" smtClean="0"/>
                  <a:t>での園田さんの勝率</a:t>
                </a:r>
                <a:r>
                  <a:rPr kumimoji="1" lang="ja-JP" altLang="en-US" dirty="0" smtClean="0"/>
                  <a:t>を</a:t>
                </a:r>
                <a:r>
                  <a:rPr kumimoji="1" lang="en-US" altLang="ja-JP" b="1" dirty="0" smtClean="0">
                    <a:solidFill>
                      <a:schemeClr val="accent1"/>
                    </a:solidFill>
                  </a:rPr>
                  <a:t>DP</a:t>
                </a:r>
                <a:r>
                  <a:rPr kumimoji="1" lang="ja-JP" altLang="en-US" b="1" dirty="0" smtClean="0">
                    <a:solidFill>
                      <a:schemeClr val="accent1"/>
                    </a:solidFill>
                  </a:rPr>
                  <a:t>（動的計画法）</a:t>
                </a:r>
                <a:r>
                  <a:rPr kumimoji="1" lang="ja-JP" altLang="en-US" dirty="0" smtClean="0"/>
                  <a:t>で計算すればよい。</a:t>
                </a:r>
                <a:endParaRPr kumimoji="1" lang="en-US" altLang="ja-JP" dirty="0" smtClean="0"/>
              </a:p>
              <a:p>
                <a:pPr lvl="1"/>
                <a:r>
                  <a:rPr lang="ja-JP" altLang="en-US" dirty="0" smtClean="0"/>
                  <a:t>戦況間の遷移は、ババ抜きをシミュレーションすればよく、以下の通り。</a:t>
                </a:r>
                <a:endParaRPr kumimoji="1" lang="en-US" altLang="ja-JP" dirty="0" smtClean="0"/>
              </a:p>
              <a:p>
                <a:pPr lvl="2"/>
                <a:r>
                  <a:rPr lang="ja-JP" altLang="en-US" dirty="0" smtClean="0"/>
                  <a:t>高坂さんのターン</a:t>
                </a:r>
                <a:endParaRPr lang="en-US" altLang="ja-JP" dirty="0" smtClean="0"/>
              </a:p>
              <a:p>
                <a:pPr lvl="3"/>
                <a:r>
                  <a:rPr kumimoji="1" lang="ja-JP" altLang="en-US" sz="2200" dirty="0" smtClean="0"/>
                  <a:t>南さんから引く場合、等確率にカードを引く</a:t>
                </a:r>
                <a:endParaRPr kumimoji="1" lang="en-US" altLang="ja-JP" sz="2200" dirty="0" smtClean="0"/>
              </a:p>
              <a:p>
                <a:pPr lvl="3"/>
                <a:r>
                  <a:rPr kumimoji="1" lang="ja-JP" altLang="en-US" sz="2200" dirty="0" smtClean="0"/>
                  <a:t>園田さんから引く場合、一意に引くカードが定まる</a:t>
                </a:r>
                <a:endParaRPr kumimoji="1" lang="en-US" altLang="ja-JP" sz="2200" dirty="0" smtClean="0"/>
              </a:p>
              <a:p>
                <a:pPr lvl="2"/>
                <a:r>
                  <a:rPr lang="ja-JP" altLang="en-US" dirty="0" smtClean="0"/>
                  <a:t>園田さんのターン</a:t>
                </a:r>
                <a:endParaRPr lang="en-US" altLang="ja-JP" dirty="0" smtClean="0"/>
              </a:p>
              <a:p>
                <a:pPr lvl="3"/>
                <a:r>
                  <a:rPr lang="ja-JP" altLang="en-US" sz="2200" dirty="0" smtClean="0"/>
                  <a:t>高坂さん</a:t>
                </a:r>
                <a:r>
                  <a:rPr lang="ja-JP" altLang="en-US" sz="2200" dirty="0"/>
                  <a:t>から引く場合</a:t>
                </a:r>
                <a:r>
                  <a:rPr lang="ja-JP" altLang="en-US" sz="2200" dirty="0" smtClean="0"/>
                  <a:t>、等確率にカードを引く</a:t>
                </a:r>
                <a:endParaRPr lang="en-US" altLang="ja-JP" sz="2200" dirty="0" smtClean="0"/>
              </a:p>
              <a:p>
                <a:pPr lvl="3"/>
                <a:r>
                  <a:rPr lang="ja-JP" altLang="en-US" sz="2200" dirty="0" smtClean="0"/>
                  <a:t>南</a:t>
                </a:r>
                <a:r>
                  <a:rPr lang="ja-JP" altLang="en-US" sz="2200" dirty="0"/>
                  <a:t>さんから引く場合、等確率</a:t>
                </a:r>
                <a:r>
                  <a:rPr lang="ja-JP" altLang="en-US" sz="2200" dirty="0" smtClean="0"/>
                  <a:t>にカードを引く</a:t>
                </a:r>
                <a:endParaRPr lang="en-US" altLang="ja-JP" sz="2200" dirty="0" smtClean="0"/>
              </a:p>
              <a:p>
                <a:pPr lvl="2"/>
                <a:r>
                  <a:rPr lang="ja-JP" altLang="en-US" dirty="0" smtClean="0"/>
                  <a:t>南さんのターン</a:t>
                </a:r>
                <a:endParaRPr kumimoji="1" lang="en-US" altLang="ja-JP" dirty="0" smtClean="0"/>
              </a:p>
              <a:p>
                <a:pPr lvl="3"/>
                <a:r>
                  <a:rPr kumimoji="1" lang="ja-JP" altLang="en-US" sz="2200" dirty="0" smtClean="0"/>
                  <a:t>園田さんから引く</a:t>
                </a:r>
                <a:r>
                  <a:rPr lang="ja-JP" altLang="en-US" sz="2200" dirty="0"/>
                  <a:t>場合、一意に引くカードが定まる</a:t>
                </a:r>
                <a:endParaRPr lang="en-US" altLang="ja-JP" sz="2200" dirty="0"/>
              </a:p>
              <a:p>
                <a:pPr lvl="3"/>
                <a:r>
                  <a:rPr kumimoji="1" lang="ja-JP" altLang="en-US" sz="2200" dirty="0" smtClean="0"/>
                  <a:t>高坂さんから引く場合、すでに園田さんは勝利している（探索打ち切り）</a:t>
                </a:r>
                <a:endParaRPr kumimoji="1" lang="en-US" altLang="ja-JP" sz="2200" dirty="0" smtClean="0"/>
              </a:p>
              <a:p>
                <a:r>
                  <a:rPr lang="ja-JP" altLang="en-US" dirty="0"/>
                  <a:t>計算量は</a:t>
                </a:r>
                <a14:m>
                  <m:oMath xmlns:m="http://schemas.openxmlformats.org/officeDocument/2006/math">
                    <m:r>
                      <a:rPr lang="en-US" altLang="ja-JP" i="1">
                        <a:solidFill>
                          <a:schemeClr val="accent1"/>
                        </a:solidFill>
                        <a:latin typeface="Cambria Math" charset="0"/>
                        <a:ea typeface="Cambria Math" charset="0"/>
                        <a:cs typeface="Cambria Math" charset="0"/>
                      </a:rPr>
                      <m:t>𝑂</m:t>
                    </m:r>
                    <m:d>
                      <m:dPr>
                        <m:ctrlPr>
                          <a:rPr lang="en-US" altLang="ja-JP" i="1">
                            <a:solidFill>
                              <a:schemeClr val="accent1"/>
                            </a:solidFill>
                            <a:latin typeface="Cambria Math" charset="0"/>
                            <a:ea typeface="Cambria Math" charset="0"/>
                            <a:cs typeface="Cambria Math" charset="0"/>
                          </a:rPr>
                        </m:ctrlPr>
                      </m:dPr>
                      <m:e>
                        <m:sSup>
                          <m:sSupPr>
                            <m:ctrlPr>
                              <a:rPr lang="en-US" altLang="ja-JP" i="1">
                                <a:solidFill>
                                  <a:schemeClr val="accent1"/>
                                </a:solidFill>
                                <a:latin typeface="Cambria Math" charset="0"/>
                                <a:ea typeface="Cambria Math" charset="0"/>
                                <a:cs typeface="Cambria Math" charset="0"/>
                              </a:rPr>
                            </m:ctrlPr>
                          </m:sSupPr>
                          <m:e>
                            <m:r>
                              <a:rPr lang="en-US" altLang="ja-JP" i="1">
                                <a:solidFill>
                                  <a:schemeClr val="accent1"/>
                                </a:solidFill>
                                <a:latin typeface="Cambria Math" charset="0"/>
                                <a:ea typeface="Cambria Math" charset="0"/>
                                <a:cs typeface="Cambria Math" charset="0"/>
                              </a:rPr>
                              <m:t>𝑛</m:t>
                            </m:r>
                          </m:e>
                          <m:sup>
                            <m:r>
                              <a:rPr lang="en-US" altLang="ja-JP" i="1">
                                <a:solidFill>
                                  <a:schemeClr val="accent1"/>
                                </a:solidFill>
                                <a:latin typeface="Cambria Math" charset="0"/>
                                <a:ea typeface="Cambria Math" charset="0"/>
                                <a:cs typeface="Cambria Math" charset="0"/>
                              </a:rPr>
                              <m:t>3</m:t>
                            </m:r>
                          </m:sup>
                        </m:sSup>
                      </m:e>
                    </m:d>
                  </m:oMath>
                </a14:m>
                <a:r>
                  <a:rPr lang="ja-JP" altLang="en-US" dirty="0"/>
                  <a:t>で</a:t>
                </a:r>
                <a14:m>
                  <m:oMath xmlns:m="http://schemas.openxmlformats.org/officeDocument/2006/math">
                    <m:r>
                      <a:rPr lang="en-US" altLang="ja-JP" dirty="0">
                        <a:latin typeface="Cambria Math" charset="0"/>
                      </a:rPr>
                      <m:t> </m:t>
                    </m:r>
                    <m:r>
                      <a:rPr lang="en-US" altLang="ja-JP" i="1" dirty="0">
                        <a:latin typeface="Cambria Math" charset="0"/>
                      </a:rPr>
                      <m:t>𝑛</m:t>
                    </m:r>
                    <m:r>
                      <a:rPr lang="en-US" altLang="ja-JP" i="1" dirty="0">
                        <a:latin typeface="Cambria Math" charset="0"/>
                      </a:rPr>
                      <m:t>=100なので間に合う。</m:t>
                    </m:r>
                  </m:oMath>
                </a14:m>
                <a:endParaRPr lang="en-US" altLang="ja-JP" dirty="0"/>
              </a:p>
              <a:p>
                <a:r>
                  <a:rPr lang="ja-JP" altLang="en-US" dirty="0" smtClean="0"/>
                  <a:t>実装は大変になりがちだが、戦況間の遷移が複雑なので</a:t>
                </a:r>
                <a:r>
                  <a:rPr lang="ja-JP" altLang="en-US" dirty="0" smtClean="0">
                    <a:solidFill>
                      <a:schemeClr val="accent1"/>
                    </a:solidFill>
                  </a:rPr>
                  <a:t>メモ化</a:t>
                </a:r>
                <a:r>
                  <a:rPr lang="ja-JP" altLang="en-US" dirty="0">
                    <a:solidFill>
                      <a:schemeClr val="accent1"/>
                    </a:solidFill>
                  </a:rPr>
                  <a:t>再帰</a:t>
                </a:r>
                <a:r>
                  <a:rPr lang="ja-JP" altLang="en-US" dirty="0"/>
                  <a:t>で探索するの</a:t>
                </a:r>
                <a:r>
                  <a:rPr lang="ja-JP" altLang="en-US" dirty="0" smtClean="0"/>
                  <a:t>が楽かと思われる。</a:t>
                </a:r>
                <a:endParaRPr lang="en-US" altLang="ja-JP" dirty="0"/>
              </a:p>
              <a:p>
                <a:pPr lvl="2"/>
                <a:endParaRPr kumimoji="1" lang="en-US" altLang="ja-JP" sz="2400"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716" t="-1846" r="-358" b="-65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774068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想定解法　補足　</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戦況がループしてしまうと、探索が終わらない</a:t>
            </a:r>
            <a:r>
              <a:rPr lang="ja-JP" altLang="en-US" dirty="0" smtClean="0"/>
              <a:t>可能性がある</a:t>
            </a:r>
            <a:r>
              <a:rPr kumimoji="1" lang="ja-JP" altLang="en-US" dirty="0" smtClean="0"/>
              <a:t>が、実はループはない。以下、簡単な証明。</a:t>
            </a:r>
            <a:endParaRPr kumimoji="1" lang="en-US" altLang="ja-JP" dirty="0" smtClean="0"/>
          </a:p>
          <a:p>
            <a:pPr lvl="1"/>
            <a:r>
              <a:rPr lang="en-US" altLang="ja-JP" dirty="0" smtClean="0"/>
              <a:t>2</a:t>
            </a:r>
            <a:r>
              <a:rPr lang="ja-JP" altLang="en-US" dirty="0" smtClean="0"/>
              <a:t>人でループするかどうか？</a:t>
            </a:r>
            <a:endParaRPr lang="en-US" altLang="ja-JP" dirty="0" smtClean="0"/>
          </a:p>
          <a:p>
            <a:pPr lvl="2"/>
            <a:r>
              <a:rPr lang="ja-JP" altLang="en-US" sz="2400" dirty="0" smtClean="0"/>
              <a:t>園田さんを含む</a:t>
            </a:r>
            <a:r>
              <a:rPr lang="en-US" altLang="ja-JP" sz="2400" dirty="0" smtClean="0"/>
              <a:t>2</a:t>
            </a:r>
            <a:r>
              <a:rPr lang="ja-JP" altLang="en-US" sz="2400" dirty="0" smtClean="0"/>
              <a:t>人で勝負になった場合は、自明にループは起きない。</a:t>
            </a:r>
            <a:endParaRPr lang="en-US" altLang="ja-JP" sz="2400" dirty="0" smtClean="0"/>
          </a:p>
          <a:p>
            <a:pPr lvl="2"/>
            <a:r>
              <a:rPr lang="ja-JP" altLang="en-US" sz="2400" dirty="0" smtClean="0"/>
              <a:t>高坂さんと南さんの</a:t>
            </a:r>
            <a:r>
              <a:rPr lang="en-US" altLang="ja-JP" sz="2400" dirty="0" smtClean="0"/>
              <a:t>2</a:t>
            </a:r>
            <a:r>
              <a:rPr lang="ja-JP" altLang="en-US" sz="2400" dirty="0" smtClean="0"/>
              <a:t>人ではループは起こりうるが、既に園田さんの勝利しており園田さん勝率には影響しないため問題ない。（それ以上、探索する必要がない。）</a:t>
            </a:r>
            <a:endParaRPr lang="en-US" altLang="ja-JP" sz="2400" dirty="0" smtClean="0"/>
          </a:p>
          <a:p>
            <a:pPr lvl="1"/>
            <a:r>
              <a:rPr lang="en-US" altLang="ja-JP" dirty="0" smtClean="0"/>
              <a:t>3</a:t>
            </a:r>
            <a:r>
              <a:rPr lang="ja-JP" altLang="en-US" dirty="0" smtClean="0"/>
              <a:t>人でループするかどうか？</a:t>
            </a:r>
            <a:endParaRPr lang="en-US" altLang="ja-JP" dirty="0" smtClean="0"/>
          </a:p>
          <a:p>
            <a:pPr lvl="2"/>
            <a:r>
              <a:rPr lang="ja-JP" altLang="en-US" sz="2400" dirty="0" smtClean="0"/>
              <a:t>南さんのターンを考える。</a:t>
            </a:r>
            <a:endParaRPr lang="en-US" altLang="ja-JP" sz="2400" dirty="0" smtClean="0"/>
          </a:p>
          <a:p>
            <a:pPr lvl="2"/>
            <a:r>
              <a:rPr kumimoji="1" lang="ja-JP" altLang="en-US" sz="2400" dirty="0" smtClean="0"/>
              <a:t>園田さんの手札に、南さんの手札と共通のカードがある場合は、南さんはそのカード</a:t>
            </a:r>
            <a:r>
              <a:rPr lang="ja-JP" altLang="en-US" sz="2400" dirty="0" smtClean="0"/>
              <a:t>を必ず引き、場のカードが減るのでループは起こり得ない。</a:t>
            </a:r>
            <a:endParaRPr lang="en-US" altLang="ja-JP" sz="2400" dirty="0" smtClean="0"/>
          </a:p>
          <a:p>
            <a:pPr lvl="2"/>
            <a:r>
              <a:rPr kumimoji="1" lang="ja-JP" altLang="en-US" sz="2400" dirty="0" smtClean="0"/>
              <a:t>そうでない場合、南さんが園田さんからカードを引いた後、考えられる南さんの手札は</a:t>
            </a:r>
            <a:r>
              <a:rPr kumimoji="1" lang="ja-JP" altLang="en-US" sz="2400" dirty="0" smtClean="0">
                <a:solidFill>
                  <a:schemeClr val="accent3"/>
                </a:solidFill>
              </a:rPr>
              <a:t>パターン</a:t>
            </a:r>
            <a:r>
              <a:rPr kumimoji="1" lang="en-US" altLang="ja-JP" sz="2400" dirty="0" smtClean="0">
                <a:solidFill>
                  <a:schemeClr val="accent3"/>
                </a:solidFill>
              </a:rPr>
              <a:t>A</a:t>
            </a:r>
            <a:r>
              <a:rPr kumimoji="1" lang="ja-JP" altLang="en-US" sz="2400" dirty="0" smtClean="0">
                <a:solidFill>
                  <a:schemeClr val="accent3"/>
                </a:solidFill>
              </a:rPr>
              <a:t>のカード（高坂＆南）</a:t>
            </a:r>
            <a:r>
              <a:rPr lang="ja-JP" altLang="en-US" sz="2400" dirty="0" smtClean="0"/>
              <a:t>とジョーカー</a:t>
            </a:r>
            <a:r>
              <a:rPr kumimoji="1" lang="ja-JP" altLang="en-US" sz="2400" dirty="0" smtClean="0"/>
              <a:t>のみである。次の高坂さんのターンで、高坂さんが</a:t>
            </a:r>
            <a:r>
              <a:rPr lang="en-US" altLang="ja-JP" sz="2400" dirty="0">
                <a:solidFill>
                  <a:schemeClr val="accent3"/>
                </a:solidFill>
              </a:rPr>
              <a:t>A</a:t>
            </a:r>
            <a:r>
              <a:rPr lang="ja-JP" altLang="en-US" sz="2400" dirty="0">
                <a:solidFill>
                  <a:schemeClr val="accent3"/>
                </a:solidFill>
              </a:rPr>
              <a:t>の</a:t>
            </a:r>
            <a:r>
              <a:rPr lang="ja-JP" altLang="en-US" sz="2400" dirty="0" smtClean="0">
                <a:solidFill>
                  <a:schemeClr val="accent3"/>
                </a:solidFill>
              </a:rPr>
              <a:t>カード</a:t>
            </a:r>
            <a:r>
              <a:rPr lang="ja-JP" altLang="en-US" sz="2400" dirty="0" smtClean="0"/>
              <a:t>を引くと場のカードが減るのでループしない。一方、南さんがジョーカーを持っており、高坂さんがジョーカーを引くとループが起きるように思われるが、</a:t>
            </a:r>
            <a:r>
              <a:rPr lang="en-US" altLang="ja-JP" sz="2400" dirty="0" smtClean="0"/>
              <a:t>3</a:t>
            </a:r>
            <a:r>
              <a:rPr lang="ja-JP" altLang="en-US" sz="2400" dirty="0" smtClean="0"/>
              <a:t>人残った状態で南さんが園田さんからジョーカーを引くことはないのでループは起きない。</a:t>
            </a:r>
            <a:endParaRPr kumimoji="1" lang="en-US" altLang="ja-JP" sz="2400"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08144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ジャッジ解</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栗田（</a:t>
            </a:r>
            <a:r>
              <a:rPr lang="en-US" altLang="ja-JP" dirty="0" smtClean="0"/>
              <a:t>C++</a:t>
            </a:r>
            <a:r>
              <a:rPr lang="ja-JP" altLang="en-US" dirty="0" smtClean="0"/>
              <a:t>）：</a:t>
            </a:r>
            <a:r>
              <a:rPr lang="en-US" altLang="ja-JP" dirty="0" smtClean="0"/>
              <a:t>122 </a:t>
            </a:r>
            <a:r>
              <a:rPr lang="ja-JP" altLang="en-US" dirty="0" smtClean="0"/>
              <a:t>行　</a:t>
            </a:r>
            <a:r>
              <a:rPr lang="en-US" altLang="ja-JP" dirty="0" smtClean="0"/>
              <a:t>4032 B</a:t>
            </a:r>
          </a:p>
          <a:p>
            <a:endParaRPr lang="en-US" altLang="ja-JP" dirty="0" smtClean="0"/>
          </a:p>
          <a:p>
            <a:r>
              <a:rPr kumimoji="1" lang="ja-JP" altLang="en-US" dirty="0" smtClean="0"/>
              <a:t>竹内</a:t>
            </a:r>
            <a:r>
              <a:rPr lang="ja-JP" altLang="en-US" dirty="0" smtClean="0"/>
              <a:t>（</a:t>
            </a:r>
            <a:r>
              <a:rPr lang="en-US" altLang="ja-JP" dirty="0" smtClean="0"/>
              <a:t>C++</a:t>
            </a:r>
            <a:r>
              <a:rPr lang="ja-JP" altLang="en-US" dirty="0" smtClean="0"/>
              <a:t>）：</a:t>
            </a:r>
            <a:r>
              <a:rPr lang="en-US" altLang="ja-JP" dirty="0" smtClean="0"/>
              <a:t>166 </a:t>
            </a:r>
            <a:r>
              <a:rPr lang="ja-JP" altLang="en-US" dirty="0" smtClean="0"/>
              <a:t>行　</a:t>
            </a:r>
            <a:r>
              <a:rPr lang="en-US" altLang="ja-JP" dirty="0" smtClean="0"/>
              <a:t>4912 B</a:t>
            </a:r>
            <a:endParaRPr kumimoji="1" lang="en-US" altLang="ja-JP" dirty="0" smtClean="0"/>
          </a:p>
          <a:p>
            <a:endParaRPr lang="en-US" altLang="ja-JP" dirty="0" smtClean="0"/>
          </a:p>
          <a:p>
            <a:r>
              <a:rPr lang="ja-JP" altLang="en-US" dirty="0" smtClean="0"/>
              <a:t>井上（</a:t>
            </a:r>
            <a:r>
              <a:rPr lang="en-US" altLang="ja-JP" dirty="0" smtClean="0"/>
              <a:t>C++</a:t>
            </a:r>
            <a:r>
              <a:rPr lang="ja-JP" altLang="en-US" dirty="0" smtClean="0"/>
              <a:t>）：</a:t>
            </a:r>
            <a:r>
              <a:rPr lang="en-US" altLang="ja-JP" dirty="0" smtClean="0"/>
              <a:t>134 </a:t>
            </a:r>
            <a:r>
              <a:rPr lang="ja-JP" altLang="en-US" dirty="0" smtClean="0"/>
              <a:t>行　</a:t>
            </a:r>
            <a:r>
              <a:rPr lang="en-US" altLang="ja-JP" dirty="0" smtClean="0"/>
              <a:t>2742 B</a:t>
            </a:r>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48371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回答状況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 Accept / Submit (rate)</a:t>
            </a:r>
          </a:p>
          <a:p>
            <a:pPr lvl="1"/>
            <a:r>
              <a:rPr lang="en-US" altLang="ja-JP" sz="2800" dirty="0"/>
              <a:t> </a:t>
            </a:r>
            <a:r>
              <a:rPr lang="en-US" altLang="ja-JP" sz="2800" dirty="0"/>
              <a:t>0</a:t>
            </a:r>
            <a:r>
              <a:rPr lang="en-US" altLang="ja-JP" sz="2800" dirty="0" smtClean="0"/>
              <a:t> </a:t>
            </a:r>
            <a:r>
              <a:rPr lang="en-US" altLang="ja-JP" sz="2800" dirty="0" smtClean="0"/>
              <a:t>/ </a:t>
            </a:r>
            <a:r>
              <a:rPr lang="en-US" altLang="ja-JP" sz="2800" dirty="0"/>
              <a:t>4</a:t>
            </a:r>
            <a:r>
              <a:rPr lang="en-US" altLang="ja-JP" sz="2800" dirty="0" smtClean="0"/>
              <a:t> (</a:t>
            </a:r>
            <a:r>
              <a:rPr lang="en-US" altLang="ja-JP" sz="2800" dirty="0" smtClean="0"/>
              <a:t>0.0</a:t>
            </a:r>
            <a:r>
              <a:rPr lang="en-US" altLang="ja-JP" sz="2800" dirty="0" smtClean="0"/>
              <a:t> %)</a:t>
            </a:r>
          </a:p>
          <a:p>
            <a:pPr lvl="1"/>
            <a:endParaRPr kumimoji="1" lang="en-US" altLang="ja-JP" sz="2800" dirty="0"/>
          </a:p>
          <a:p>
            <a:r>
              <a:rPr lang="en-US" altLang="ja-JP" dirty="0" smtClean="0"/>
              <a:t> First Accept </a:t>
            </a:r>
          </a:p>
          <a:p>
            <a:pPr lvl="1"/>
            <a:r>
              <a:rPr kumimoji="1" lang="en-US" altLang="ja-JP" sz="2800" dirty="0"/>
              <a:t> </a:t>
            </a:r>
            <a:r>
              <a:rPr kumimoji="1" lang="en-US" altLang="ja-JP" sz="2800" dirty="0" smtClean="0"/>
              <a:t>online</a:t>
            </a:r>
            <a:r>
              <a:rPr lang="ja-JP" altLang="en-US" sz="2800" dirty="0" smtClean="0">
                <a:sym typeface="Wingdings"/>
              </a:rPr>
              <a:t>：（</a:t>
            </a:r>
            <a:r>
              <a:rPr lang="en-US" altLang="ja-JP" sz="2800" dirty="0" smtClean="0">
                <a:sym typeface="Wingdings"/>
              </a:rPr>
              <a:t>No team</a:t>
            </a:r>
            <a:r>
              <a:rPr lang="ja-JP" altLang="en-US" sz="2800" dirty="0" smtClean="0">
                <a:sym typeface="Wingdings"/>
              </a:rPr>
              <a:t>）</a:t>
            </a:r>
            <a:endParaRPr kumimoji="1" lang="en-US" altLang="ja-JP" sz="2800" dirty="0" smtClean="0"/>
          </a:p>
          <a:p>
            <a:pPr lvl="1"/>
            <a:r>
              <a:rPr lang="en-US" altLang="ja-JP" sz="2800" dirty="0" smtClean="0"/>
              <a:t> </a:t>
            </a:r>
            <a:r>
              <a:rPr lang="en-US" altLang="ja-JP" sz="2800" dirty="0" smtClean="0"/>
              <a:t>onsite</a:t>
            </a:r>
            <a:r>
              <a:rPr lang="ja-JP" altLang="en-US" sz="2800" dirty="0" smtClean="0"/>
              <a:t>：（</a:t>
            </a:r>
            <a:r>
              <a:rPr lang="en-US" altLang="ja-JP" sz="2800" dirty="0" smtClean="0"/>
              <a:t>No team</a:t>
            </a:r>
            <a:r>
              <a:rPr lang="ja-JP" altLang="en-US" sz="2800" dirty="0" smtClean="0"/>
              <a:t>）</a:t>
            </a:r>
            <a:endParaRPr lang="en-US" altLang="ja-JP" sz="2800" dirty="0" smtClean="0"/>
          </a:p>
          <a:p>
            <a:pPr lvl="1"/>
            <a:endParaRPr kumimoji="1" lang="en-US" altLang="ja-JP" sz="2800" dirty="0" smtClean="0"/>
          </a:p>
          <a:p>
            <a:r>
              <a:rPr lang="ja-JP" altLang="en-US" sz="3200" dirty="0"/>
              <a:t>（園田さんの勝率は闇の中</a:t>
            </a:r>
            <a:r>
              <a:rPr lang="en-US" altLang="ja-JP" sz="3200" dirty="0"/>
              <a:t>...</a:t>
            </a:r>
            <a:r>
              <a:rPr lang="ja-JP" altLang="en-US" sz="3200" dirty="0"/>
              <a:t>）</a:t>
            </a:r>
            <a:endParaRPr lang="en-US" altLang="ja-JP" sz="3200" dirty="0"/>
          </a:p>
          <a:p>
            <a:endParaRPr kumimoji="1" lang="en-US" altLang="ja-JP" sz="32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036232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ユーザー設定 1">
      <a:dk1>
        <a:srgbClr val="000000"/>
      </a:dk1>
      <a:lt1>
        <a:srgbClr val="FFFFFF"/>
      </a:lt1>
      <a:dk2>
        <a:srgbClr val="454551"/>
      </a:dk2>
      <a:lt2>
        <a:srgbClr val="D8D9DC"/>
      </a:lt2>
      <a:accent1>
        <a:srgbClr val="E32D91"/>
      </a:accent1>
      <a:accent2>
        <a:srgbClr val="C830CC"/>
      </a:accent2>
      <a:accent3>
        <a:srgbClr val="31D9DA"/>
      </a:accent3>
      <a:accent4>
        <a:srgbClr val="4775E7"/>
      </a:accent4>
      <a:accent5>
        <a:srgbClr val="8971E1"/>
      </a:accent5>
      <a:accent6>
        <a:srgbClr val="D54773"/>
      </a:accent6>
      <a:hlink>
        <a:srgbClr val="6B9F25"/>
      </a:hlink>
      <a:folHlink>
        <a:srgbClr val="8C8C8C"/>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6" id="{EA89AEBC-E7B9-C04F-9863-CDA744131848}" vid="{133C3B27-CEF8-EB4D-8796-764B37A7E175}"/>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Maki</Template>
  <TotalTime>1885</TotalTime>
  <Words>844</Words>
  <Application>Microsoft Macintosh PowerPoint</Application>
  <PresentationFormat>ワイド画面</PresentationFormat>
  <Paragraphs>112</Paragraphs>
  <Slides>8</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Cambria Math</vt:lpstr>
      <vt:lpstr>Wingdings</vt:lpstr>
      <vt:lpstr>Yu Gothic</vt:lpstr>
      <vt:lpstr>Yu Gothic Light</vt:lpstr>
      <vt:lpstr>ZapfDingbatsITC</vt:lpstr>
      <vt:lpstr>Arial</vt:lpstr>
      <vt:lpstr>ホワイト</vt:lpstr>
      <vt:lpstr>E問題 : 鬼畜ババ抜き</vt:lpstr>
      <vt:lpstr>問題概要</vt:lpstr>
      <vt:lpstr>Sample Input</vt:lpstr>
      <vt:lpstr>考察</vt:lpstr>
      <vt:lpstr>想定解法</vt:lpstr>
      <vt:lpstr>想定解法　補足　</vt:lpstr>
      <vt:lpstr>ジャッジ解</vt:lpstr>
      <vt:lpstr>回答状況</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E問題 : 鬼畜ババ抜き</dc:title>
  <dc:creator>瀧川一学</dc:creator>
  <cp:lastModifiedBy>瀧川一学</cp:lastModifiedBy>
  <cp:revision>35</cp:revision>
  <dcterms:created xsi:type="dcterms:W3CDTF">2016-09-15T12:49:27Z</dcterms:created>
  <dcterms:modified xsi:type="dcterms:W3CDTF">2016-09-19T12:10:18Z</dcterms:modified>
</cp:coreProperties>
</file>