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7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5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43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7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3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6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9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7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G:</a:t>
            </a:r>
            <a:r>
              <a:rPr kumimoji="1"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最小包含矩形</a:t>
            </a:r>
            <a:r>
              <a:rPr kumimoji="1" lang="en-US" altLang="ja-JP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/>
            </a:r>
            <a:br>
              <a:rPr kumimoji="1" lang="en-US" altLang="ja-JP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</a:br>
            <a:r>
              <a:rPr lang="en-US" altLang="ja-JP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-Minimum Enclosing Rectangle-</a:t>
            </a:r>
            <a:endParaRPr kumimoji="1" lang="ja-JP" altLang="en-US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原案：井上</a:t>
            </a:r>
            <a:endParaRPr kumimoji="1" lang="en-US" altLang="ja-JP" sz="2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問題文：中野</a:t>
            </a:r>
            <a:endParaRPr kumimoji="1" lang="en-US" altLang="ja-JP" sz="2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解説：鈴木</a:t>
            </a:r>
            <a:endParaRPr lang="en-US" altLang="ja-JP" sz="2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解答：鈴木、田中、中野</a:t>
            </a:r>
            <a:endParaRPr lang="en-US" altLang="ja-JP" sz="2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79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解答状況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Accept / Submit (rate)</a:t>
            </a:r>
          </a:p>
          <a:p>
            <a:pPr lvl="1"/>
            <a:r>
              <a:rPr kumimoji="1" lang="en-US" altLang="ja-JP" cap="none" smtClean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9 / 42 (21.4%)</a:t>
            </a:r>
            <a:endParaRPr kumimoji="1" lang="en-US" altLang="ja-JP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First Accept</a:t>
            </a:r>
          </a:p>
          <a:p>
            <a:pPr lvl="1"/>
            <a:r>
              <a:rPr lang="en-US" altLang="ja-JP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Online : </a:t>
            </a:r>
            <a:r>
              <a:rPr lang="en-US" altLang="ja-JP" cap="none" dirty="0" err="1" smtClean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logicmachine</a:t>
            </a:r>
            <a:r>
              <a:rPr lang="en-US" altLang="ja-JP" dirty="0" smtClean="0">
                <a:effectLst/>
              </a:rPr>
              <a:t> (00:23)</a:t>
            </a:r>
            <a:endParaRPr lang="en-US" altLang="ja-JP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en-US" altLang="ja-JP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Onsite : </a:t>
            </a:r>
            <a:r>
              <a:rPr lang="en-US" altLang="ja-JP" cap="none" dirty="0" err="1" smtClean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energy_star</a:t>
            </a:r>
            <a:r>
              <a:rPr lang="en-US" altLang="ja-JP" cap="none" dirty="0" smtClean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 (02:53)</a:t>
            </a:r>
            <a:endParaRPr lang="en-US" altLang="ja-JP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708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問題概要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18348" y="2060898"/>
                <a:ext cx="7511472" cy="17703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ja-JP" altLang="en-US" sz="2400" dirty="0"/>
                  <a:t>の正方形パネルを上下左右に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2400" dirty="0"/>
                  <a:t>個繋げた図形が与えられる</a:t>
                </a:r>
                <a:endParaRPr lang="en-US" altLang="ja-JP" sz="2400" dirty="0"/>
              </a:p>
              <a:p>
                <a:r>
                  <a:rPr lang="ja-JP" altLang="en-US" sz="2400" dirty="0"/>
                  <a:t>与えられた図形を包含する矩形のうち、面積が最小となるものの面積を求めよ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348" y="2060898"/>
                <a:ext cx="7511472" cy="1770317"/>
              </a:xfrm>
              <a:blipFill>
                <a:blip r:embed="rId2"/>
                <a:stretch>
                  <a:fillRect l="-2435" t="-82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884218" y="5014214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884218" y="4653995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44218" y="4653995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24218" y="5014214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24218" y="5374214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64218" y="5014214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244218" y="4293995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164218" y="4293995"/>
            <a:ext cx="1440000" cy="14402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129790" y="5106477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129790" y="4746258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489790" y="4746258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769790" y="5106477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769790" y="5466477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409790" y="5106477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489790" y="4386258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18792816">
            <a:off x="3311713" y="4463586"/>
            <a:ext cx="1793354" cy="11008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652270" y="5106477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652270" y="4746258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012270" y="4746258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92270" y="5106477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92270" y="5466477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932270" y="5106477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012270" y="4386258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9582254">
            <a:off x="5898122" y="4628257"/>
            <a:ext cx="1814290" cy="10442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7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問題を噛み砕いて言うと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18348" y="2060898"/>
                <a:ext cx="7511472" cy="1153357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2</a:t>
                </a:r>
                <a:r>
                  <a:rPr kumimoji="1"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次元平面上に与えられた</a:t>
                </a:r>
                <a14:m>
                  <m:oMath xmlns:m="http://schemas.openxmlformats.org/officeDocument/2006/math">
                    <m:r>
                      <a:rPr kumimoji="1"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𝑂</m:t>
                    </m:r>
                    <m:r>
                      <a:rPr kumimoji="1"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𝑁</m:t>
                    </m:r>
                    <m:r>
                      <a:rPr kumimoji="1"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個の点を全て包含する矩形のうち、面積最小となるものの面積を求めよ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348" y="2060898"/>
                <a:ext cx="7511472" cy="1153357"/>
              </a:xfrm>
              <a:blipFill>
                <a:blip r:embed="rId2"/>
                <a:stretch>
                  <a:fillRect l="-2354" t="-1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2230582" y="4160852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230582" y="3800633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590582" y="3800633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70582" y="4160852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870582" y="4520852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510582" y="4160852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90582" y="3440633"/>
            <a:ext cx="360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2133381" y="3709006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500527" y="336665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2867674" y="338051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2860529" y="37068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2500526" y="370689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859766" y="40668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499766" y="40668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2133381" y="4072799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2499765" y="44463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133380" y="44463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2133380" y="4805372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773271" y="4805372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766995" y="44463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766234" y="406905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1419657" y="406689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1414141" y="444639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6040364" y="3709006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6407510" y="336665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6774657" y="338051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6767512" y="37068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6407509" y="370689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6766749" y="40668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6406749" y="40668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6040364" y="4072799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6406748" y="44463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6040363" y="44463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6040363" y="4805372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5680254" y="4805372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5673978" y="444639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5673217" y="406905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5326640" y="406689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5321124" y="444639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>
            <a:off x="3640572" y="3795378"/>
            <a:ext cx="1082738" cy="7202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440214" y="5144809"/>
                <a:ext cx="34201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与えられた図形は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 dirty="0"/>
                  <a:t>個の点で表せる</a:t>
                </a: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14" y="5144809"/>
                <a:ext cx="3420149" cy="707886"/>
              </a:xfrm>
              <a:prstGeom prst="rect">
                <a:avLst/>
              </a:prstGeom>
              <a:blipFill>
                <a:blip r:embed="rId3"/>
                <a:stretch>
                  <a:fillRect l="-1783" t="-6897" b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8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8264">
            <a:off x="1681405" y="4776563"/>
            <a:ext cx="1658256" cy="1652159"/>
          </a:xfrm>
          <a:prstGeom prst="rect">
            <a:avLst/>
          </a:prstGeom>
        </p:spPr>
      </p:pic>
      <p:pic>
        <p:nvPicPr>
          <p:cNvPr id="86" name="図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78" y="2394751"/>
            <a:ext cx="1658256" cy="1652159"/>
          </a:xfrm>
          <a:prstGeom prst="rect">
            <a:avLst/>
          </a:prstGeom>
        </p:spPr>
      </p:pic>
      <p:sp>
        <p:nvSpPr>
          <p:cNvPr id="83" name="正方形/長方形 82"/>
          <p:cNvSpPr/>
          <p:nvPr/>
        </p:nvSpPr>
        <p:spPr>
          <a:xfrm>
            <a:off x="3821987" y="2505695"/>
            <a:ext cx="1440000" cy="14402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方針</a:t>
            </a:r>
            <a:endParaRPr kumimoji="1" lang="ja-JP" altLang="en-US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/>
              <p:cNvSpPr txBox="1">
                <a:spLocks/>
              </p:cNvSpPr>
              <p:nvPr/>
            </p:nvSpPr>
            <p:spPr>
              <a:xfrm>
                <a:off x="503332" y="1737439"/>
                <a:ext cx="7695002" cy="79451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1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1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1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kumimoji="1" sz="11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400" cap="none" dirty="0">
                    <a:ea typeface="ＭＳ Ｐゴシック" panose="020B0600070205080204" pitchFamily="50" charset="-128"/>
                  </a:rPr>
                  <a:t>軸に平行な包含矩形の面積は点集合の</a:t>
                </a:r>
                <a14:m>
                  <m:oMath xmlns:m="http://schemas.openxmlformats.org/officeDocument/2006/math">
                    <m:r>
                      <a:rPr lang="en-US" altLang="ja-JP" sz="240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𝑥</m:t>
                    </m:r>
                  </m:oMath>
                </a14:m>
                <a:r>
                  <a:rPr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軸方向の幅と</a:t>
                </a:r>
                <a14:m>
                  <m:oMath xmlns:m="http://schemas.openxmlformats.org/officeDocument/2006/math">
                    <m:r>
                      <a:rPr lang="en-US" altLang="ja-JP" sz="240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𝑦</m:t>
                    </m:r>
                  </m:oMath>
                </a14:m>
                <a:r>
                  <a:rPr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軸方向の幅の積</a:t>
                </a:r>
              </a:p>
            </p:txBody>
          </p:sp>
        </mc:Choice>
        <mc:Fallback xmlns="">
          <p:sp>
            <p:nvSpPr>
              <p:cNvPr id="5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32" y="1737439"/>
                <a:ext cx="7695002" cy="794517"/>
              </a:xfrm>
              <a:prstGeom prst="rect">
                <a:avLst/>
              </a:prstGeom>
              <a:blipFill>
                <a:blip r:embed="rId3"/>
                <a:stretch>
                  <a:fillRect l="-2377" t="-2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332" y="4401604"/>
            <a:ext cx="7511472" cy="586354"/>
          </a:xfrm>
        </p:spPr>
        <p:txBody>
          <a:bodyPr>
            <a:normAutofit/>
          </a:bodyPr>
          <a:lstStyle/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回転すると面積が変化することを利用する</a:t>
            </a:r>
          </a:p>
        </p:txBody>
      </p:sp>
      <p:cxnSp>
        <p:nvCxnSpPr>
          <p:cNvPr id="17" name="直線コネクタ 16"/>
          <p:cNvCxnSpPr/>
          <p:nvPr/>
        </p:nvCxnSpPr>
        <p:spPr>
          <a:xfrm>
            <a:off x="3390188" y="2515466"/>
            <a:ext cx="242930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444779" y="3928133"/>
            <a:ext cx="2374710" cy="177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814884" y="2395910"/>
            <a:ext cx="1" cy="17145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269090" y="2395910"/>
            <a:ext cx="0" cy="17145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3491915" y="2505747"/>
            <a:ext cx="13647" cy="14126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3814884" y="4110410"/>
            <a:ext cx="145420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1389938" y="5196388"/>
            <a:ext cx="242930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1417233" y="6206345"/>
            <a:ext cx="2374710" cy="177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1699138" y="5060951"/>
            <a:ext cx="0" cy="1270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521520" y="5060951"/>
            <a:ext cx="0" cy="1270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1482641" y="5196388"/>
            <a:ext cx="2256" cy="9892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1699138" y="6330951"/>
            <a:ext cx="1822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コンテンツ プレースホルダー 2"/>
          <p:cNvSpPr txBox="1">
            <a:spLocks/>
          </p:cNvSpPr>
          <p:nvPr/>
        </p:nvSpPr>
        <p:spPr>
          <a:xfrm>
            <a:off x="4025388" y="5160773"/>
            <a:ext cx="4172946" cy="1323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ある回転角で面積最小、つまり解</a:t>
            </a:r>
            <a:endParaRPr lang="en-US" altLang="ja-JP" sz="20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0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結局、どのように回転角をとるかを考える問題になる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4294596" y="3982153"/>
                <a:ext cx="363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96" y="3982153"/>
                <a:ext cx="363996" cy="461665"/>
              </a:xfrm>
              <a:prstGeom prst="rect">
                <a:avLst/>
              </a:prstGeom>
              <a:blipFill>
                <a:blip r:embed="rId4"/>
                <a:stretch>
                  <a:fillRect l="-3333" r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3202698" y="3012104"/>
                <a:ext cx="363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8" y="3012104"/>
                <a:ext cx="363996" cy="461665"/>
              </a:xfrm>
              <a:prstGeom prst="rect">
                <a:avLst/>
              </a:prstGeom>
              <a:blipFill>
                <a:blip r:embed="rId5"/>
                <a:stretch>
                  <a:fillRect l="-3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5339067" y="3031212"/>
                <a:ext cx="1582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067" y="3031212"/>
                <a:ext cx="15829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/>
          <p:cNvSpPr/>
          <p:nvPr/>
        </p:nvSpPr>
        <p:spPr>
          <a:xfrm>
            <a:off x="1689730" y="5176576"/>
            <a:ext cx="1831789" cy="10090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7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実はこんな定理がある</a:t>
            </a:r>
            <a:endParaRPr kumimoji="1" lang="ja-JP" altLang="en-US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2324066"/>
          </a:xfrm>
        </p:spPr>
        <p:txBody>
          <a:bodyPr>
            <a:normAutofit/>
          </a:bodyPr>
          <a:lstStyle/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凸多角形を包含する最小面積の矩形のある一辺は、多角形のある一辺と並行になる</a:t>
            </a:r>
            <a:endParaRPr lang="en-US" altLang="ja-JP" sz="2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sz="19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出典：</a:t>
            </a:r>
            <a:r>
              <a:rPr lang="en-US" altLang="ja-JP" sz="19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H. Freedman and R. </a:t>
            </a:r>
            <a:r>
              <a:rPr lang="en-US" altLang="ja-JP" sz="1900" cap="none" dirty="0" err="1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Shapira</a:t>
            </a:r>
            <a:r>
              <a:rPr lang="en-US" altLang="ja-JP" sz="19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, “Determining the minimum-area encasing rectangle for an arbitrary closed curve”, Comm. A.C.M., Vol. 18, July 1975, pp.409-413</a:t>
            </a:r>
            <a:endParaRPr kumimoji="1" lang="ja-JP" altLang="en-US" sz="19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フリーフォーム 13"/>
          <p:cNvSpPr/>
          <p:nvPr/>
        </p:nvSpPr>
        <p:spPr>
          <a:xfrm>
            <a:off x="1703147" y="4718048"/>
            <a:ext cx="1468581" cy="1454727"/>
          </a:xfrm>
          <a:custGeom>
            <a:avLst/>
            <a:gdLst>
              <a:gd name="connsiteX0" fmla="*/ 0 w 1468581"/>
              <a:gd name="connsiteY0" fmla="*/ 727364 h 1454727"/>
              <a:gd name="connsiteX1" fmla="*/ 1087581 w 1468581"/>
              <a:gd name="connsiteY1" fmla="*/ 0 h 1454727"/>
              <a:gd name="connsiteX2" fmla="*/ 1468581 w 1468581"/>
              <a:gd name="connsiteY2" fmla="*/ 0 h 1454727"/>
              <a:gd name="connsiteX3" fmla="*/ 1468581 w 1468581"/>
              <a:gd name="connsiteY3" fmla="*/ 734291 h 1454727"/>
              <a:gd name="connsiteX4" fmla="*/ 755072 w 1468581"/>
              <a:gd name="connsiteY4" fmla="*/ 1454727 h 1454727"/>
              <a:gd name="connsiteX5" fmla="*/ 360218 w 1468581"/>
              <a:gd name="connsiteY5" fmla="*/ 1454727 h 1454727"/>
              <a:gd name="connsiteX6" fmla="*/ 6927 w 1468581"/>
              <a:gd name="connsiteY6" fmla="*/ 1094509 h 1454727"/>
              <a:gd name="connsiteX7" fmla="*/ 0 w 1468581"/>
              <a:gd name="connsiteY7" fmla="*/ 727364 h 145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581" h="1454727">
                <a:moveTo>
                  <a:pt x="0" y="727364"/>
                </a:moveTo>
                <a:lnTo>
                  <a:pt x="1087581" y="0"/>
                </a:lnTo>
                <a:lnTo>
                  <a:pt x="1468581" y="0"/>
                </a:lnTo>
                <a:lnTo>
                  <a:pt x="1468581" y="734291"/>
                </a:lnTo>
                <a:lnTo>
                  <a:pt x="755072" y="1454727"/>
                </a:lnTo>
                <a:lnTo>
                  <a:pt x="360218" y="1454727"/>
                </a:lnTo>
                <a:lnTo>
                  <a:pt x="6927" y="1094509"/>
                </a:lnTo>
                <a:lnTo>
                  <a:pt x="0" y="727364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18872917">
            <a:off x="1606769" y="4814107"/>
            <a:ext cx="1846657" cy="1069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4093595" y="4718048"/>
            <a:ext cx="3346872" cy="1116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突然の凸</a:t>
            </a:r>
            <a:endParaRPr lang="en-US" altLang="ja-JP" sz="2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sz="18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シャレのつもりではない</a:t>
            </a:r>
            <a:endParaRPr lang="ja-JP" altLang="en-US" sz="1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988126" y="4849091"/>
            <a:ext cx="1779525" cy="18010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/>
        </p:nvSpPr>
        <p:spPr>
          <a:xfrm>
            <a:off x="5383690" y="3016321"/>
            <a:ext cx="1468581" cy="1454727"/>
          </a:xfrm>
          <a:custGeom>
            <a:avLst/>
            <a:gdLst>
              <a:gd name="connsiteX0" fmla="*/ 0 w 1468581"/>
              <a:gd name="connsiteY0" fmla="*/ 727364 h 1454727"/>
              <a:gd name="connsiteX1" fmla="*/ 1087581 w 1468581"/>
              <a:gd name="connsiteY1" fmla="*/ 0 h 1454727"/>
              <a:gd name="connsiteX2" fmla="*/ 1468581 w 1468581"/>
              <a:gd name="connsiteY2" fmla="*/ 0 h 1454727"/>
              <a:gd name="connsiteX3" fmla="*/ 1468581 w 1468581"/>
              <a:gd name="connsiteY3" fmla="*/ 734291 h 1454727"/>
              <a:gd name="connsiteX4" fmla="*/ 755072 w 1468581"/>
              <a:gd name="connsiteY4" fmla="*/ 1454727 h 1454727"/>
              <a:gd name="connsiteX5" fmla="*/ 360218 w 1468581"/>
              <a:gd name="connsiteY5" fmla="*/ 1454727 h 1454727"/>
              <a:gd name="connsiteX6" fmla="*/ 6927 w 1468581"/>
              <a:gd name="connsiteY6" fmla="*/ 1094509 h 1454727"/>
              <a:gd name="connsiteX7" fmla="*/ 0 w 1468581"/>
              <a:gd name="connsiteY7" fmla="*/ 727364 h 145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581" h="1454727">
                <a:moveTo>
                  <a:pt x="0" y="727364"/>
                </a:moveTo>
                <a:lnTo>
                  <a:pt x="1087581" y="0"/>
                </a:lnTo>
                <a:lnTo>
                  <a:pt x="1468581" y="0"/>
                </a:lnTo>
                <a:lnTo>
                  <a:pt x="1468581" y="734291"/>
                </a:lnTo>
                <a:lnTo>
                  <a:pt x="755072" y="1454727"/>
                </a:lnTo>
                <a:lnTo>
                  <a:pt x="360218" y="1454727"/>
                </a:lnTo>
                <a:lnTo>
                  <a:pt x="6927" y="1094509"/>
                </a:lnTo>
                <a:lnTo>
                  <a:pt x="0" y="727364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察するべきこと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1014811"/>
          </a:xfrm>
        </p:spPr>
        <p:txBody>
          <a:bodyPr>
            <a:normAutofit/>
          </a:bodyPr>
          <a:lstStyle/>
          <a:p>
            <a:r>
              <a:rPr kumimoji="1"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点集合を包含するならば、その凸包を包含している</a:t>
            </a:r>
          </a:p>
        </p:txBody>
      </p:sp>
      <p:sp>
        <p:nvSpPr>
          <p:cNvPr id="4" name="楕円 3"/>
          <p:cNvSpPr/>
          <p:nvPr/>
        </p:nvSpPr>
        <p:spPr>
          <a:xfrm>
            <a:off x="2348127" y="3288636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2715273" y="294628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3082420" y="296014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075275" y="328652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715272" y="328652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074512" y="364652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2714512" y="364652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2348127" y="3652429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2714511" y="402602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348126" y="402602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2348126" y="4385002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988017" y="4385002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981741" y="4026025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1980980" y="364868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634403" y="364652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628887" y="402602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732474" y="3019932"/>
            <a:ext cx="1440000" cy="14402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6365946" y="293716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6733093" y="295102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6725185" y="3637404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5998799" y="4375881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5638690" y="4375881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5285076" y="3637403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5279560" y="4016903"/>
            <a:ext cx="180109" cy="1870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397981" y="3019932"/>
            <a:ext cx="1440000" cy="14402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コンテンツ プレースホルダー 2"/>
          <p:cNvSpPr txBox="1">
            <a:spLocks/>
          </p:cNvSpPr>
          <p:nvPr/>
        </p:nvSpPr>
        <p:spPr>
          <a:xfrm>
            <a:off x="818347" y="4630224"/>
            <a:ext cx="7511472" cy="72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凸包を取ろう！⇒</a:t>
            </a:r>
            <a:r>
              <a:rPr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2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蟻本</a:t>
            </a:r>
            <a:endParaRPr lang="en-US" altLang="ja-JP" sz="22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839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凸包を用いて回転角を決める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866452"/>
          </a:xfrm>
        </p:spPr>
        <p:txBody>
          <a:bodyPr>
            <a:normAutofit/>
          </a:bodyPr>
          <a:lstStyle/>
          <a:p>
            <a:r>
              <a:rPr kumimoji="1"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各辺を軸に平行にしたときの回転角を試す</a:t>
            </a:r>
            <a:endParaRPr kumimoji="1" lang="en-US" altLang="ja-JP" sz="2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リーフォーム 3"/>
          <p:cNvSpPr/>
          <p:nvPr/>
        </p:nvSpPr>
        <p:spPr>
          <a:xfrm>
            <a:off x="1271347" y="2927350"/>
            <a:ext cx="1468581" cy="1454727"/>
          </a:xfrm>
          <a:custGeom>
            <a:avLst/>
            <a:gdLst>
              <a:gd name="connsiteX0" fmla="*/ 0 w 1468581"/>
              <a:gd name="connsiteY0" fmla="*/ 727364 h 1454727"/>
              <a:gd name="connsiteX1" fmla="*/ 1087581 w 1468581"/>
              <a:gd name="connsiteY1" fmla="*/ 0 h 1454727"/>
              <a:gd name="connsiteX2" fmla="*/ 1468581 w 1468581"/>
              <a:gd name="connsiteY2" fmla="*/ 0 h 1454727"/>
              <a:gd name="connsiteX3" fmla="*/ 1468581 w 1468581"/>
              <a:gd name="connsiteY3" fmla="*/ 734291 h 1454727"/>
              <a:gd name="connsiteX4" fmla="*/ 755072 w 1468581"/>
              <a:gd name="connsiteY4" fmla="*/ 1454727 h 1454727"/>
              <a:gd name="connsiteX5" fmla="*/ 360218 w 1468581"/>
              <a:gd name="connsiteY5" fmla="*/ 1454727 h 1454727"/>
              <a:gd name="connsiteX6" fmla="*/ 6927 w 1468581"/>
              <a:gd name="connsiteY6" fmla="*/ 1094509 h 1454727"/>
              <a:gd name="connsiteX7" fmla="*/ 0 w 1468581"/>
              <a:gd name="connsiteY7" fmla="*/ 727364 h 145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581" h="1454727">
                <a:moveTo>
                  <a:pt x="0" y="727364"/>
                </a:moveTo>
                <a:lnTo>
                  <a:pt x="1087581" y="0"/>
                </a:lnTo>
                <a:lnTo>
                  <a:pt x="1468581" y="0"/>
                </a:lnTo>
                <a:lnTo>
                  <a:pt x="1468581" y="734291"/>
                </a:lnTo>
                <a:lnTo>
                  <a:pt x="755072" y="1454727"/>
                </a:lnTo>
                <a:lnTo>
                  <a:pt x="360218" y="1454727"/>
                </a:lnTo>
                <a:lnTo>
                  <a:pt x="6927" y="1094509"/>
                </a:lnTo>
                <a:lnTo>
                  <a:pt x="0" y="727364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 rot="2694854">
            <a:off x="3301291" y="3111684"/>
            <a:ext cx="1468581" cy="1454727"/>
          </a:xfrm>
          <a:custGeom>
            <a:avLst/>
            <a:gdLst>
              <a:gd name="connsiteX0" fmla="*/ 0 w 1468581"/>
              <a:gd name="connsiteY0" fmla="*/ 727364 h 1454727"/>
              <a:gd name="connsiteX1" fmla="*/ 1087581 w 1468581"/>
              <a:gd name="connsiteY1" fmla="*/ 0 h 1454727"/>
              <a:gd name="connsiteX2" fmla="*/ 1468581 w 1468581"/>
              <a:gd name="connsiteY2" fmla="*/ 0 h 1454727"/>
              <a:gd name="connsiteX3" fmla="*/ 1468581 w 1468581"/>
              <a:gd name="connsiteY3" fmla="*/ 734291 h 1454727"/>
              <a:gd name="connsiteX4" fmla="*/ 755072 w 1468581"/>
              <a:gd name="connsiteY4" fmla="*/ 1454727 h 1454727"/>
              <a:gd name="connsiteX5" fmla="*/ 360218 w 1468581"/>
              <a:gd name="connsiteY5" fmla="*/ 1454727 h 1454727"/>
              <a:gd name="connsiteX6" fmla="*/ 6927 w 1468581"/>
              <a:gd name="connsiteY6" fmla="*/ 1094509 h 1454727"/>
              <a:gd name="connsiteX7" fmla="*/ 0 w 1468581"/>
              <a:gd name="connsiteY7" fmla="*/ 727364 h 145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581" h="1454727">
                <a:moveTo>
                  <a:pt x="0" y="727364"/>
                </a:moveTo>
                <a:lnTo>
                  <a:pt x="1087581" y="0"/>
                </a:lnTo>
                <a:lnTo>
                  <a:pt x="1468581" y="0"/>
                </a:lnTo>
                <a:lnTo>
                  <a:pt x="1468581" y="734291"/>
                </a:lnTo>
                <a:lnTo>
                  <a:pt x="755072" y="1454727"/>
                </a:lnTo>
                <a:lnTo>
                  <a:pt x="360218" y="1454727"/>
                </a:lnTo>
                <a:lnTo>
                  <a:pt x="6927" y="1094509"/>
                </a:lnTo>
                <a:lnTo>
                  <a:pt x="0" y="727364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 rot="5400000">
            <a:off x="5527512" y="2888638"/>
            <a:ext cx="1468581" cy="1454727"/>
          </a:xfrm>
          <a:custGeom>
            <a:avLst/>
            <a:gdLst>
              <a:gd name="connsiteX0" fmla="*/ 0 w 1468581"/>
              <a:gd name="connsiteY0" fmla="*/ 727364 h 1454727"/>
              <a:gd name="connsiteX1" fmla="*/ 1087581 w 1468581"/>
              <a:gd name="connsiteY1" fmla="*/ 0 h 1454727"/>
              <a:gd name="connsiteX2" fmla="*/ 1468581 w 1468581"/>
              <a:gd name="connsiteY2" fmla="*/ 0 h 1454727"/>
              <a:gd name="connsiteX3" fmla="*/ 1468581 w 1468581"/>
              <a:gd name="connsiteY3" fmla="*/ 734291 h 1454727"/>
              <a:gd name="connsiteX4" fmla="*/ 755072 w 1468581"/>
              <a:gd name="connsiteY4" fmla="*/ 1454727 h 1454727"/>
              <a:gd name="connsiteX5" fmla="*/ 360218 w 1468581"/>
              <a:gd name="connsiteY5" fmla="*/ 1454727 h 1454727"/>
              <a:gd name="connsiteX6" fmla="*/ 6927 w 1468581"/>
              <a:gd name="connsiteY6" fmla="*/ 1094509 h 1454727"/>
              <a:gd name="connsiteX7" fmla="*/ 0 w 1468581"/>
              <a:gd name="connsiteY7" fmla="*/ 727364 h 145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581" h="1454727">
                <a:moveTo>
                  <a:pt x="0" y="727364"/>
                </a:moveTo>
                <a:lnTo>
                  <a:pt x="1087581" y="0"/>
                </a:lnTo>
                <a:lnTo>
                  <a:pt x="1468581" y="0"/>
                </a:lnTo>
                <a:lnTo>
                  <a:pt x="1468581" y="734291"/>
                </a:lnTo>
                <a:lnTo>
                  <a:pt x="755072" y="1454727"/>
                </a:lnTo>
                <a:lnTo>
                  <a:pt x="360218" y="1454727"/>
                </a:lnTo>
                <a:lnTo>
                  <a:pt x="6927" y="1094509"/>
                </a:lnTo>
                <a:lnTo>
                  <a:pt x="0" y="727364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1079500" y="4350293"/>
            <a:ext cx="6235700" cy="305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818347" y="4750745"/>
            <a:ext cx="7511472" cy="866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いずれかの場合で面積が最小になる</a:t>
            </a:r>
            <a:endParaRPr lang="en-US" altLang="ja-JP" sz="2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85637" y="2941245"/>
            <a:ext cx="1440000" cy="14402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23674" y="3310527"/>
            <a:ext cx="1845460" cy="1070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34439" y="2881710"/>
            <a:ext cx="1454727" cy="14685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88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解法のまとめと計算量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18348" y="2060898"/>
                <a:ext cx="7511472" cy="362870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凸包を取る</a:t>
                </a:r>
                <a:r>
                  <a:rPr lang="en-US" altLang="ja-JP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𝑂</m:t>
                    </m:r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𝑁</m:t>
                    </m:r>
                    <m:func>
                      <m:funcPr>
                        <m:ctrlPr>
                          <a:rPr lang="en-US" altLang="ja-JP" sz="2400" b="0" i="1" cap="none" smtClean="0">
                            <a:latin typeface="Cambria Math" charset="0"/>
                            <a:ea typeface="ＭＳ Ｐゴシック" panose="020B060007020508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b="0" i="0" cap="none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log</m:t>
                        </m:r>
                      </m:fName>
                      <m:e>
                        <m:r>
                          <a:rPr lang="en-US" altLang="ja-JP" sz="2400" b="0" i="1" cap="none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𝑁</m:t>
                        </m:r>
                      </m:e>
                    </m:func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lang="en-US" altLang="ja-JP" sz="2400" cap="none" dirty="0">
                  <a:latin typeface="Arial Unicode MS" panose="020B0604020202020204" pitchFamily="50" charset="-128"/>
                  <a:ea typeface="ＭＳ Ｐゴシック" panose="020B0600070205080204" pitchFamily="50" charset="-128"/>
                </a:endParaRPr>
              </a:p>
              <a:p>
                <a:r>
                  <a:rPr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凸包の各辺を試す</a:t>
                </a:r>
                <a:r>
                  <a:rPr lang="en-US" altLang="ja-JP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𝑂</m:t>
                    </m:r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400" b="0" i="1" cap="none" smtClean="0">
                            <a:latin typeface="Cambria Math" charset="0"/>
                            <a:ea typeface="ＭＳ Ｐゴシック" panose="020B0600070205080204" pitchFamily="50" charset="-128"/>
                          </a:rPr>
                        </m:ctrlPr>
                      </m:radPr>
                      <m:deg/>
                      <m:e>
                        <m:r>
                          <a:rPr lang="en-US" altLang="ja-JP" sz="2400" b="0" i="1" cap="none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𝑁</m:t>
                        </m:r>
                      </m:e>
                    </m:rad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lang="en-US" altLang="ja-JP" sz="2400" cap="none" dirty="0">
                  <a:latin typeface="Arial Unicode MS" panose="020B0604020202020204" pitchFamily="50" charset="-128"/>
                  <a:ea typeface="ＭＳ Ｐゴシック" panose="020B0600070205080204" pitchFamily="50" charset="-128"/>
                </a:endParaRPr>
              </a:p>
              <a:p>
                <a:pPr lvl="1"/>
                <a:r>
                  <a:rPr lang="ja-JP" altLang="en-US" sz="20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回転して座標の幅を取る</a:t>
                </a:r>
                <a:r>
                  <a:rPr lang="en-US" altLang="ja-JP" sz="20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000" i="1" cap="none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𝑂</m:t>
                    </m:r>
                    <m:d>
                      <m:dPr>
                        <m:ctrlPr>
                          <a:rPr lang="en-US" altLang="ja-JP" sz="2000" i="1" cap="none">
                            <a:latin typeface="Cambria Math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ja-JP" sz="2000" i="1" cap="none">
                                <a:latin typeface="Cambria Math" charset="0"/>
                                <a:ea typeface="ＭＳ Ｐゴシック" panose="020B0600070205080204" pitchFamily="50" charset="-128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i="1" cap="none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 altLang="ja-JP" sz="2000" cap="none" dirty="0">
                  <a:latin typeface="Arial Unicode MS" panose="020B0604020202020204" pitchFamily="50" charset="-128"/>
                  <a:ea typeface="ＭＳ Ｐゴシック" panose="020B0600070205080204" pitchFamily="50" charset="-128"/>
                </a:endParaRPr>
              </a:p>
              <a:p>
                <a:pPr lvl="1"/>
                <a:r>
                  <a:rPr lang="ja-JP" altLang="en-US" sz="20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最小面積の更新</a:t>
                </a:r>
                <a:r>
                  <a:rPr lang="en-US" altLang="ja-JP" sz="20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0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𝑂</m:t>
                    </m:r>
                    <m:r>
                      <a:rPr lang="en-US" altLang="ja-JP" sz="20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(1)</m:t>
                    </m:r>
                  </m:oMath>
                </a14:m>
                <a:endParaRPr lang="en-US" altLang="ja-JP" sz="2000" cap="none" dirty="0">
                  <a:latin typeface="Arial Unicode MS" panose="020B0604020202020204" pitchFamily="50" charset="-128"/>
                  <a:ea typeface="ＭＳ Ｐゴシック" panose="020B0600070205080204" pitchFamily="50" charset="-128"/>
                </a:endParaRPr>
              </a:p>
              <a:p>
                <a:endParaRPr lang="en-US" altLang="ja-JP" sz="2600" cap="none" dirty="0">
                  <a:latin typeface="Arial Unicode MS" panose="020B0604020202020204" pitchFamily="50" charset="-128"/>
                  <a:ea typeface="ＭＳ Ｐゴシック" panose="020B0600070205080204" pitchFamily="50" charset="-128"/>
                </a:endParaRPr>
              </a:p>
              <a:p>
                <a:r>
                  <a:rPr lang="ja-JP" altLang="en-US" sz="26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全体で</a:t>
                </a:r>
                <a14:m>
                  <m:oMath xmlns:m="http://schemas.openxmlformats.org/officeDocument/2006/math">
                    <m:r>
                      <a:rPr lang="en-US" altLang="ja-JP" sz="26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𝑂</m:t>
                    </m:r>
                    <m:r>
                      <a:rPr lang="en-US" altLang="ja-JP" sz="26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lang="en-US" altLang="ja-JP" sz="26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𝑁</m:t>
                    </m:r>
                    <m:func>
                      <m:funcPr>
                        <m:ctrlPr>
                          <a:rPr lang="en-US" altLang="ja-JP" sz="2600" b="0" i="1" cap="none" smtClean="0">
                            <a:latin typeface="Cambria Math" charset="0"/>
                            <a:ea typeface="ＭＳ Ｐゴシック" panose="020B060007020508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600" b="0" i="0" cap="none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log</m:t>
                        </m:r>
                      </m:fName>
                      <m:e>
                        <m:r>
                          <a:rPr lang="en-US" altLang="ja-JP" sz="2600" b="0" i="1" cap="none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𝑁</m:t>
                        </m:r>
                      </m:e>
                    </m:func>
                    <m:r>
                      <a:rPr lang="en-US" altLang="ja-JP" sz="26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r>
                  <a:rPr lang="ja-JP" altLang="en-US" sz="26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である</a:t>
                </a:r>
                <a:endParaRPr lang="en-US" altLang="ja-JP" sz="2600" cap="none" dirty="0">
                  <a:latin typeface="Arial Unicode MS" panose="020B060402020202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348" y="2060898"/>
                <a:ext cx="7511472" cy="3628702"/>
              </a:xfrm>
              <a:blipFill>
                <a:blip r:embed="rId2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/>
              <p:cNvSpPr txBox="1">
                <a:spLocks/>
              </p:cNvSpPr>
              <p:nvPr/>
            </p:nvSpPr>
            <p:spPr>
              <a:xfrm>
                <a:off x="4862945" y="1715722"/>
                <a:ext cx="4107873" cy="1553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vert="horz" lIns="91440" tIns="45720" rIns="91440" bIns="45720" rtlCol="0" anchor="ctr">
                <a:normAutofit fontScale="850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1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1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30000"/>
                  <a:buFont typeface="Arial"/>
                  <a:buChar char="•"/>
                  <a:defRPr kumimoji="1" sz="11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kumimoji="1" sz="11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座標値の幅が</a:t>
                </a:r>
                <a14:m>
                  <m:oMath xmlns:m="http://schemas.openxmlformats.org/officeDocument/2006/math"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𝑀</m:t>
                    </m:r>
                  </m:oMath>
                </a14:m>
                <a:r>
                  <a:rPr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であり、整数座標で表される点集合で凸包を取ると</a:t>
                </a:r>
                <a14:m>
                  <m:oMath xmlns:m="http://schemas.openxmlformats.org/officeDocument/2006/math"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𝑂</m:t>
                    </m:r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400" b="0" i="1" cap="none" smtClean="0">
                            <a:latin typeface="Cambria Math" charset="0"/>
                            <a:ea typeface="ＭＳ Ｐゴシック" panose="020B0600070205080204" pitchFamily="50" charset="-128"/>
                          </a:rPr>
                        </m:ctrlPr>
                      </m:radPr>
                      <m:deg/>
                      <m:e>
                        <m:r>
                          <a:rPr lang="en-US" altLang="ja-JP" sz="2400" b="0" i="1" cap="none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𝑀</m:t>
                        </m:r>
                      </m:e>
                    </m:rad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r>
                  <a:rPr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個の点が残る</a:t>
                </a:r>
                <a:endParaRPr lang="en-US" altLang="ja-JP" sz="2400" cap="none" dirty="0">
                  <a:latin typeface="Arial Unicode MS" panose="020B0604020202020204" pitchFamily="50" charset="-128"/>
                  <a:ea typeface="ＭＳ Ｐゴシック" panose="020B0600070205080204" pitchFamily="50" charset="-128"/>
                </a:endParaRPr>
              </a:p>
              <a:p>
                <a:r>
                  <a:rPr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今回は</a:t>
                </a:r>
                <a14:m>
                  <m:oMath xmlns:m="http://schemas.openxmlformats.org/officeDocument/2006/math"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𝑀</m:t>
                    </m:r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≤</m:t>
                    </m:r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𝑁</m:t>
                    </m:r>
                  </m:oMath>
                </a14:m>
                <a:r>
                  <a:rPr lang="ja-JP" altLang="en-US" sz="2400" cap="none" dirty="0">
                    <a:latin typeface="Arial Unicode MS" panose="020B0604020202020204" pitchFamily="50" charset="-128"/>
                    <a:ea typeface="ＭＳ Ｐゴシック" panose="020B0600070205080204" pitchFamily="50" charset="-128"/>
                  </a:rPr>
                  <a:t>だから凸包の点の数、辺の数が</a:t>
                </a:r>
                <a14:m>
                  <m:oMath xmlns:m="http://schemas.openxmlformats.org/officeDocument/2006/math"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𝑂</m:t>
                    </m:r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400" b="0" i="1" cap="none" smtClean="0">
                            <a:latin typeface="Cambria Math" charset="0"/>
                            <a:ea typeface="ＭＳ Ｐゴシック" panose="020B0600070205080204" pitchFamily="50" charset="-128"/>
                          </a:rPr>
                        </m:ctrlPr>
                      </m:radPr>
                      <m:deg/>
                      <m:e>
                        <m:r>
                          <a:rPr lang="en-US" altLang="ja-JP" sz="2400" b="0" i="1" cap="none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𝑁</m:t>
                        </m:r>
                      </m:e>
                    </m:rad>
                    <m:r>
                      <a:rPr lang="en-US" altLang="ja-JP" sz="2400" b="0" i="1" cap="none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  <m:r>
                      <a:rPr lang="ja-JP" altLang="en-US" sz="2400" i="1" cap="none"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個</m:t>
                    </m:r>
                  </m:oMath>
                </a14:m>
                <a:endParaRPr lang="en-US" altLang="ja-JP" sz="2400" cap="none" dirty="0">
                  <a:latin typeface="Arial Unicode MS" panose="020B060402020202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5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45" y="1715722"/>
                <a:ext cx="4107873" cy="1553949"/>
              </a:xfrm>
              <a:prstGeom prst="rect">
                <a:avLst/>
              </a:prstGeom>
              <a:blipFill>
                <a:blip r:embed="rId3"/>
                <a:stretch>
                  <a:fillRect l="-3254" t="-10506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5" idx="2"/>
          </p:cNvCxnSpPr>
          <p:nvPr/>
        </p:nvCxnSpPr>
        <p:spPr>
          <a:xfrm flipH="1">
            <a:off x="5375566" y="3269671"/>
            <a:ext cx="1541316" cy="32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1"/>
          </p:cNvCxnSpPr>
          <p:nvPr/>
        </p:nvCxnSpPr>
        <p:spPr>
          <a:xfrm flipH="1">
            <a:off x="4539449" y="2492697"/>
            <a:ext cx="323496" cy="593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3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Writer</a:t>
            </a:r>
            <a:r>
              <a:rPr lang="ja-JP" altLang="en-US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解</a:t>
            </a:r>
            <a:endParaRPr kumimoji="1" lang="ja-JP" altLang="en-US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田中（</a:t>
            </a:r>
            <a:r>
              <a:rPr kumimoji="1"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C++</a:t>
            </a:r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）</a:t>
            </a:r>
            <a:r>
              <a:rPr kumimoji="1"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： </a:t>
            </a:r>
            <a:r>
              <a:rPr kumimoji="1"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83</a:t>
            </a:r>
            <a:r>
              <a:rPr kumimoji="1"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行</a:t>
            </a:r>
            <a:r>
              <a:rPr kumimoji="1"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, 2237 byte</a:t>
            </a:r>
          </a:p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鈴木（</a:t>
            </a:r>
            <a:r>
              <a:rPr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C++</a:t>
            </a:r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）</a:t>
            </a:r>
            <a:r>
              <a:rPr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 : 112</a:t>
            </a:r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行</a:t>
            </a:r>
            <a:r>
              <a:rPr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, 3353 byte</a:t>
            </a:r>
          </a:p>
          <a:p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中野（</a:t>
            </a:r>
            <a:r>
              <a:rPr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Java </a:t>
            </a:r>
            <a:r>
              <a:rPr lang="en-US" altLang="ja-JP" sz="2400" cap="none" dirty="0" err="1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BigDecimal</a:t>
            </a:r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使用） </a:t>
            </a:r>
            <a:r>
              <a:rPr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: 110</a:t>
            </a:r>
            <a:r>
              <a:rPr lang="ja-JP" altLang="en-US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行</a:t>
            </a:r>
            <a:r>
              <a:rPr lang="en-US" altLang="ja-JP" sz="2400" cap="none" dirty="0">
                <a:latin typeface="Arial Unicode MS" panose="020B0604020202020204" pitchFamily="50" charset="-128"/>
                <a:ea typeface="ＭＳ Ｐゴシック" panose="020B0600070205080204" pitchFamily="50" charset="-128"/>
              </a:rPr>
              <a:t>, 3436 byte</a:t>
            </a:r>
            <a:endParaRPr kumimoji="1" lang="ja-JP" altLang="en-US" sz="2400" cap="none" dirty="0">
              <a:latin typeface="Arial Unicode MS" panose="020B060402020202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06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メッシュ</Template>
  <TotalTime>185</TotalTime>
  <Words>392</Words>
  <Application>Microsoft Macintosh PowerPoint</Application>
  <PresentationFormat>画面に合わせる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Arial Unicode MS</vt:lpstr>
      <vt:lpstr>Cambria Math</vt:lpstr>
      <vt:lpstr>Century Gothic</vt:lpstr>
      <vt:lpstr>ＭＳ Ｐゴシック</vt:lpstr>
      <vt:lpstr>ＭＳ ゴシック</vt:lpstr>
      <vt:lpstr>Arial</vt:lpstr>
      <vt:lpstr>メッシュ</vt:lpstr>
      <vt:lpstr>G:最小包含矩形 -Minimum Enclosing Rectangle-</vt:lpstr>
      <vt:lpstr>問題概要</vt:lpstr>
      <vt:lpstr>問題を噛み砕いて言うと</vt:lpstr>
      <vt:lpstr>方針</vt:lpstr>
      <vt:lpstr>実はこんな定理がある</vt:lpstr>
      <vt:lpstr>察するべきこと</vt:lpstr>
      <vt:lpstr>凸包を用いて回転角を決める</vt:lpstr>
      <vt:lpstr>解法のまとめと計算量</vt:lpstr>
      <vt:lpstr>Writer解</vt:lpstr>
      <vt:lpstr>解答状況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G:最小包含矩形 -Minimum Enclosing Rectangle-</dc:title>
  <dc:creator>鈴木浩史</dc:creator>
  <cp:lastModifiedBy>井上祐馬</cp:lastModifiedBy>
  <cp:revision>103</cp:revision>
  <dcterms:created xsi:type="dcterms:W3CDTF">2016-09-18T08:20:35Z</dcterms:created>
  <dcterms:modified xsi:type="dcterms:W3CDTF">2016-09-19T12:27:32Z</dcterms:modified>
</cp:coreProperties>
</file>