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3" r:id="rId1"/>
  </p:sldMasterIdLst>
  <p:notesMasterIdLst>
    <p:notesMasterId r:id="rId68"/>
  </p:notesMasterIdLst>
  <p:sldIdLst>
    <p:sldId id="256" r:id="rId2"/>
    <p:sldId id="257" r:id="rId3"/>
    <p:sldId id="258" r:id="rId4"/>
    <p:sldId id="259" r:id="rId5"/>
    <p:sldId id="260" r:id="rId6"/>
    <p:sldId id="264" r:id="rId7"/>
    <p:sldId id="265" r:id="rId8"/>
    <p:sldId id="266" r:id="rId9"/>
    <p:sldId id="267" r:id="rId10"/>
    <p:sldId id="279" r:id="rId11"/>
    <p:sldId id="272" r:id="rId12"/>
    <p:sldId id="268" r:id="rId13"/>
    <p:sldId id="269" r:id="rId14"/>
    <p:sldId id="270" r:id="rId15"/>
    <p:sldId id="271" r:id="rId16"/>
    <p:sldId id="273" r:id="rId17"/>
    <p:sldId id="275" r:id="rId18"/>
    <p:sldId id="276" r:id="rId19"/>
    <p:sldId id="277" r:id="rId20"/>
    <p:sldId id="323" r:id="rId21"/>
    <p:sldId id="278" r:id="rId22"/>
    <p:sldId id="328" r:id="rId23"/>
    <p:sldId id="329" r:id="rId24"/>
    <p:sldId id="283" r:id="rId25"/>
    <p:sldId id="285" r:id="rId26"/>
    <p:sldId id="291" r:id="rId27"/>
    <p:sldId id="292" r:id="rId28"/>
    <p:sldId id="293" r:id="rId29"/>
    <p:sldId id="294" r:id="rId30"/>
    <p:sldId id="295" r:id="rId31"/>
    <p:sldId id="296" r:id="rId32"/>
    <p:sldId id="297" r:id="rId33"/>
    <p:sldId id="298" r:id="rId34"/>
    <p:sldId id="300" r:id="rId35"/>
    <p:sldId id="301" r:id="rId36"/>
    <p:sldId id="302" r:id="rId37"/>
    <p:sldId id="303" r:id="rId38"/>
    <p:sldId id="304" r:id="rId39"/>
    <p:sldId id="332" r:id="rId40"/>
    <p:sldId id="331" r:id="rId41"/>
    <p:sldId id="333" r:id="rId42"/>
    <p:sldId id="344" r:id="rId43"/>
    <p:sldId id="345" r:id="rId44"/>
    <p:sldId id="322" r:id="rId45"/>
    <p:sldId id="288" r:id="rId46"/>
    <p:sldId id="306"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42" r:id="rId62"/>
    <p:sldId id="343" r:id="rId63"/>
    <p:sldId id="340" r:id="rId64"/>
    <p:sldId id="341" r:id="rId65"/>
    <p:sldId id="346" r:id="rId66"/>
    <p:sldId id="324"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ts-hokudai" initials="i" lastIdx="1" clrIdx="0">
    <p:extLst/>
  </p:cmAuthor>
  <p:cmAuthor id="2" name="瀧川一学" initials="瀧川一学"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718" autoAdjust="0"/>
    <p:restoredTop sz="94660"/>
  </p:normalViewPr>
  <p:slideViewPr>
    <p:cSldViewPr snapToGrid="0">
      <p:cViewPr>
        <p:scale>
          <a:sx n="130" d="100"/>
          <a:sy n="130" d="100"/>
        </p:scale>
        <p:origin x="-584"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notesMaster" Target="notesMasters/notesMaster1.xml"/><Relationship Id="rId69" Type="http://schemas.openxmlformats.org/officeDocument/2006/relationships/commentAuthors" Target="commentAuthor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7-02-24T07:08:43.210" idx="1">
    <p:pos x="10" y="10"/>
    <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5F3AC-F2DE-3949-8844-4AF8073CD8DC}" type="datetimeFigureOut">
              <a:rPr kumimoji="1" lang="ja-JP" altLang="en-US" smtClean="0"/>
              <a:t>2017/2/24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F92702-3019-324D-8923-97919B018540}" type="slidenum">
              <a:rPr kumimoji="1" lang="ja-JP" altLang="en-US" smtClean="0"/>
              <a:t>‹#›</a:t>
            </a:fld>
            <a:endParaRPr kumimoji="1" lang="ja-JP" altLang="en-US"/>
          </a:p>
        </p:txBody>
      </p:sp>
    </p:spTree>
    <p:extLst>
      <p:ext uri="{BB962C8B-B14F-4D97-AF65-F5344CB8AC3E}">
        <p14:creationId xmlns:p14="http://schemas.microsoft.com/office/powerpoint/2010/main" val="13338246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2/24/17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8624D31-43A5-475A-80CF-332C9F6DCF35}" type="datetimeFigureOut">
              <a:rPr lang="en-US" smtClean="0"/>
              <a:t>2/24/17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8624D31-43A5-475A-80CF-332C9F6DCF35}" type="datetimeFigureOut">
              <a:rPr lang="en-US" smtClean="0"/>
              <a:t>2/24/17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2/24/17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0EBB0C4-6273-4C6E-B9BD-2EDC30F1CD52}" type="datetimeFigureOut">
              <a:rPr lang="en-US" smtClean="0"/>
              <a:t>2/24/17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2/24/17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2/24/17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2/24/17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2/24/17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3;&#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8624D31-43A5-475A-80CF-332C9F6DCF35}" type="datetimeFigureOut">
              <a:rPr lang="en-US" smtClean="0"/>
              <a:t>2/24/17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9CAD897-D46E-4AD2-BD9B-49DD3E640873}" type="datetimeFigureOut">
              <a:rPr lang="en-US" smtClean="0"/>
              <a:t>2/24/17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2/24/17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222770"/>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hf sldNum="0"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judge.u-aizu.ac.jp/onlinejudge/description.jsp?id=ALDS1_10_A" TargetMode="External"/><Relationship Id="rId4" Type="http://schemas.openxmlformats.org/officeDocument/2006/relationships/hyperlink" Target="http://judge.u-aizu.ac.jp/onlinejudge/description.jsp?id=0013&amp;lang=jp" TargetMode="External"/><Relationship Id="rId5" Type="http://schemas.openxmlformats.org/officeDocument/2006/relationships/hyperlink" Target="http://judge.u-aizu.ac.jp/onlinejudge/description.jsp?id=ALDS1_3_A&amp;lang=jp" TargetMode="External"/><Relationship Id="rId6" Type="http://schemas.openxmlformats.org/officeDocument/2006/relationships/hyperlink" Target="http://judge.u-aizu.ac.jp/onlinejudge/description.jsp?id=ALDS1_3_B&amp;lang=jp" TargetMode="External"/><Relationship Id="rId1" Type="http://schemas.openxmlformats.org/officeDocument/2006/relationships/slideLayout" Target="../slideLayouts/slideLayout2.xml"/><Relationship Id="rId2" Type="http://schemas.openxmlformats.org/officeDocument/2006/relationships/hyperlink" Target="http://judge.u-aizu.ac.jp/onlinejudge/description.jsp?id=ALDS1_1_B&amp;lang=j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4.xml.rels><?xml version="1.0" encoding="UTF-8" standalone="yes"?>
<Relationships xmlns="http://schemas.openxmlformats.org/package/2006/relationships"><Relationship Id="rId3" Type="http://schemas.openxmlformats.org/officeDocument/2006/relationships/hyperlink" Target="http://judge.u-aizu.ac.jp/onlinejudge/description.jsp?id=0033" TargetMode="External"/><Relationship Id="rId4" Type="http://schemas.openxmlformats.org/officeDocument/2006/relationships/hyperlink" Target="http://judge.u-aizu.ac.jp/onlinejudge/description.jsp?id=1045" TargetMode="External"/><Relationship Id="rId1" Type="http://schemas.openxmlformats.org/officeDocument/2006/relationships/slideLayout" Target="../slideLayouts/slideLayout2.xml"/><Relationship Id="rId2" Type="http://schemas.openxmlformats.org/officeDocument/2006/relationships/hyperlink" Target="http://judge.u-aizu.ac.jp/onlinejudge/description.jsp?id=0030&amp;lang=jprs"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judge.u-aizu.ac.jp/onlinejudge/description.jsp?id=0223" TargetMode="External"/><Relationship Id="rId4" Type="http://schemas.openxmlformats.org/officeDocument/2006/relationships/hyperlink" Target="http://judge.u-aizu.ac.jp/onlinejudge/description.jsp?id=0179" TargetMode="External"/><Relationship Id="rId5" Type="http://schemas.openxmlformats.org/officeDocument/2006/relationships/hyperlink" Target="http://judge.u-aizu.ac.jp/onlinejudge/description.jsp?id=1166&amp;lang=jp" TargetMode="External"/><Relationship Id="rId1" Type="http://schemas.openxmlformats.org/officeDocument/2006/relationships/slideLayout" Target="../slideLayouts/slideLayout2.xml"/><Relationship Id="rId2" Type="http://schemas.openxmlformats.org/officeDocument/2006/relationships/hyperlink" Target="http://judge.u-aizu.ac.jp/onlinejudge/description.jsp?id=012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sz="6600" dirty="0" smtClean="0"/>
              <a:t>すべての基本“全探索”</a:t>
            </a:r>
            <a:endParaRPr kumimoji="1" lang="ja-JP" altLang="en-US" sz="6600" dirty="0"/>
          </a:p>
        </p:txBody>
      </p:sp>
      <p:sp>
        <p:nvSpPr>
          <p:cNvPr id="3" name="サブタイトル 2"/>
          <p:cNvSpPr>
            <a:spLocks noGrp="1"/>
          </p:cNvSpPr>
          <p:nvPr>
            <p:ph type="subTitle" idx="1"/>
          </p:nvPr>
        </p:nvSpPr>
        <p:spPr/>
        <p:txBody>
          <a:bodyPr/>
          <a:lstStyle/>
          <a:p>
            <a:r>
              <a:rPr lang="ja-JP" altLang="en-US" dirty="0" smtClean="0"/>
              <a:t>情報理工学コース</a:t>
            </a:r>
            <a:r>
              <a:rPr lang="en-US" altLang="ja-JP" dirty="0" smtClean="0"/>
              <a:t>3</a:t>
            </a:r>
            <a:r>
              <a:rPr lang="ja-JP" altLang="en-US" dirty="0" smtClean="0"/>
              <a:t>年　菊地　翔馬</a:t>
            </a:r>
            <a:endParaRPr kumimoji="1" lang="ja-JP" altLang="en-US" dirty="0"/>
          </a:p>
        </p:txBody>
      </p:sp>
    </p:spTree>
    <p:extLst>
      <p:ext uri="{BB962C8B-B14F-4D97-AF65-F5344CB8AC3E}">
        <p14:creationId xmlns:p14="http://schemas.microsoft.com/office/powerpoint/2010/main" val="813440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スタックとキュー</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200" dirty="0" smtClean="0"/>
              <a:t>次に、深さ優先探索と幅優先探索で用いられているデータ構造を紹介します。</a:t>
            </a:r>
            <a:endParaRPr kumimoji="1" lang="ja-JP" altLang="en-US" sz="3200" dirty="0"/>
          </a:p>
        </p:txBody>
      </p:sp>
    </p:spTree>
    <p:extLst>
      <p:ext uri="{BB962C8B-B14F-4D97-AF65-F5344CB8AC3E}">
        <p14:creationId xmlns:p14="http://schemas.microsoft.com/office/powerpoint/2010/main" val="32450863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データ構造って？</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800" dirty="0" smtClean="0"/>
              <a:t>そもそもデータ構造とは、計算機でデータを効率よく扱うために、データの格納の形式がすでにできているもの。中身は配列をうまく組み合わせたものなので、配列を使って同様のものを実装することは可能であるが、</a:t>
            </a:r>
            <a:r>
              <a:rPr kumimoji="1" lang="en-US" altLang="ja-JP" sz="2800" dirty="0" smtClean="0"/>
              <a:t>C++</a:t>
            </a:r>
            <a:r>
              <a:rPr kumimoji="1" lang="ja-JP" altLang="en-US" sz="2800" dirty="0" smtClean="0"/>
              <a:t>や</a:t>
            </a:r>
            <a:r>
              <a:rPr kumimoji="1" lang="en-US" altLang="ja-JP" sz="2800" dirty="0" smtClean="0"/>
              <a:t>Java</a:t>
            </a:r>
            <a:r>
              <a:rPr kumimoji="1" lang="ja-JP" altLang="en-US" sz="2800" dirty="0" smtClean="0"/>
              <a:t>では標準ライブラリが用意されているので、楽しく安全に使える。</a:t>
            </a:r>
            <a:r>
              <a:rPr lang="en-US" altLang="ja-JP" sz="2800" dirty="0" smtClean="0"/>
              <a:t>C</a:t>
            </a:r>
            <a:r>
              <a:rPr lang="ja-JP" altLang="en-US" sz="2800" dirty="0" smtClean="0"/>
              <a:t>だとめんどくさい。</a:t>
            </a:r>
            <a:endParaRPr kumimoji="1" lang="en-US" altLang="ja-JP" sz="2800" dirty="0" smtClean="0"/>
          </a:p>
          <a:p>
            <a:r>
              <a:rPr kumimoji="1" lang="ja-JP" altLang="en-US" sz="2800" dirty="0" smtClean="0"/>
              <a:t>データ構造にはこれから紹介する</a:t>
            </a:r>
            <a:r>
              <a:rPr lang="ja-JP" altLang="en-US" sz="2800" dirty="0"/>
              <a:t>ス</a:t>
            </a:r>
            <a:r>
              <a:rPr kumimoji="1" lang="ja-JP" altLang="en-US" sz="2800" dirty="0" smtClean="0"/>
              <a:t>タックとキューや他に、リスト、べクター、マップなどがある。</a:t>
            </a:r>
            <a:endParaRPr kumimoji="1" lang="en-US" altLang="ja-JP" sz="2800" dirty="0" smtClean="0"/>
          </a:p>
        </p:txBody>
      </p:sp>
    </p:spTree>
    <p:extLst>
      <p:ext uri="{BB962C8B-B14F-4D97-AF65-F5344CB8AC3E}">
        <p14:creationId xmlns:p14="http://schemas.microsoft.com/office/powerpoint/2010/main" val="3836320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スタック（</a:t>
            </a:r>
            <a:r>
              <a:rPr kumimoji="1" lang="en-US" altLang="ja-JP" dirty="0" smtClean="0"/>
              <a:t>stack</a:t>
            </a:r>
            <a:r>
              <a:rPr kumimoji="1"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sz="3200" dirty="0" smtClean="0"/>
              <a:t>まずは、図のイメージから。</a:t>
            </a:r>
            <a:endParaRPr lang="en-US" altLang="ja-JP" sz="3200" dirty="0" smtClean="0"/>
          </a:p>
          <a:p>
            <a:endParaRPr lang="en-US" altLang="ja-JP" dirty="0" smtClean="0"/>
          </a:p>
          <a:p>
            <a:endParaRPr lang="en-US" altLang="ja-JP" dirty="0" smtClean="0"/>
          </a:p>
        </p:txBody>
      </p:sp>
    </p:spTree>
    <p:extLst>
      <p:ext uri="{BB962C8B-B14F-4D97-AF65-F5344CB8AC3E}">
        <p14:creationId xmlns:p14="http://schemas.microsoft.com/office/powerpoint/2010/main" val="29067184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242303" y="3391709"/>
            <a:ext cx="1500447" cy="2660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8" name="正方形/長方形 47"/>
          <p:cNvSpPr/>
          <p:nvPr/>
        </p:nvSpPr>
        <p:spPr>
          <a:xfrm>
            <a:off x="2248018" y="5346005"/>
            <a:ext cx="1500449" cy="7039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52" name="正方形/長方形 51"/>
          <p:cNvSpPr/>
          <p:nvPr/>
        </p:nvSpPr>
        <p:spPr>
          <a:xfrm>
            <a:off x="2250877" y="4647390"/>
            <a:ext cx="1500449" cy="70392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5" name="正方形/長方形 4"/>
          <p:cNvSpPr/>
          <p:nvPr/>
        </p:nvSpPr>
        <p:spPr>
          <a:xfrm>
            <a:off x="6450273" y="326392"/>
            <a:ext cx="1500447" cy="2660072"/>
          </a:xfrm>
          <a:prstGeom prst="rect">
            <a:avLst/>
          </a:prstGeom>
          <a:solidFill>
            <a:srgbClr val="FFFFFF"/>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1" name="正方形/長方形 50"/>
          <p:cNvSpPr/>
          <p:nvPr/>
        </p:nvSpPr>
        <p:spPr>
          <a:xfrm>
            <a:off x="6448135" y="1656428"/>
            <a:ext cx="1500449" cy="62610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p:nvSpPr>
        <p:spPr>
          <a:xfrm>
            <a:off x="5159723" y="3391709"/>
            <a:ext cx="1500447" cy="2660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7" name="正方形/長方形 46"/>
          <p:cNvSpPr/>
          <p:nvPr/>
        </p:nvSpPr>
        <p:spPr>
          <a:xfrm>
            <a:off x="5165440" y="5346005"/>
            <a:ext cx="1500449" cy="7039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2" name="正方形/長方形 1"/>
          <p:cNvSpPr/>
          <p:nvPr/>
        </p:nvSpPr>
        <p:spPr>
          <a:xfrm>
            <a:off x="9153987" y="326392"/>
            <a:ext cx="1500447" cy="2660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9" name="正方形/長方形 48"/>
          <p:cNvSpPr/>
          <p:nvPr/>
        </p:nvSpPr>
        <p:spPr>
          <a:xfrm>
            <a:off x="9153985" y="2292927"/>
            <a:ext cx="1500449" cy="7039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50" name="正方形/長方形 49"/>
          <p:cNvSpPr/>
          <p:nvPr/>
        </p:nvSpPr>
        <p:spPr>
          <a:xfrm>
            <a:off x="6448135" y="2292927"/>
            <a:ext cx="1500449" cy="7039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6" name="正方形/長方形 5"/>
          <p:cNvSpPr/>
          <p:nvPr/>
        </p:nvSpPr>
        <p:spPr>
          <a:xfrm>
            <a:off x="3746559" y="326392"/>
            <a:ext cx="1500447" cy="266007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6" name="正方形/長方形 45"/>
          <p:cNvSpPr/>
          <p:nvPr/>
        </p:nvSpPr>
        <p:spPr>
          <a:xfrm>
            <a:off x="3746557" y="2282536"/>
            <a:ext cx="1500449" cy="7039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7" name="正方形/長方形 6"/>
          <p:cNvSpPr/>
          <p:nvPr/>
        </p:nvSpPr>
        <p:spPr>
          <a:xfrm>
            <a:off x="1035685" y="326392"/>
            <a:ext cx="1500447" cy="2660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正方形/長方形 7"/>
          <p:cNvSpPr/>
          <p:nvPr/>
        </p:nvSpPr>
        <p:spPr>
          <a:xfrm>
            <a:off x="7993670" y="3391709"/>
            <a:ext cx="1500447" cy="2660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0" name="直線矢印コネクタ 9"/>
          <p:cNvCxnSpPr/>
          <p:nvPr/>
        </p:nvCxnSpPr>
        <p:spPr>
          <a:xfrm>
            <a:off x="2857500" y="1656428"/>
            <a:ext cx="6961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p:cNvCxnSpPr/>
          <p:nvPr/>
        </p:nvCxnSpPr>
        <p:spPr>
          <a:xfrm>
            <a:off x="5462155" y="1656428"/>
            <a:ext cx="6961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線矢印コネクタ 11"/>
          <p:cNvCxnSpPr/>
          <p:nvPr/>
        </p:nvCxnSpPr>
        <p:spPr>
          <a:xfrm>
            <a:off x="8222673" y="1656428"/>
            <a:ext cx="6961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1288473" y="4721745"/>
            <a:ext cx="6961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p:cNvCxnSpPr/>
          <p:nvPr/>
        </p:nvCxnSpPr>
        <p:spPr>
          <a:xfrm>
            <a:off x="4040046" y="4645547"/>
            <a:ext cx="6961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線矢印コネクタ 14"/>
          <p:cNvCxnSpPr/>
          <p:nvPr/>
        </p:nvCxnSpPr>
        <p:spPr>
          <a:xfrm>
            <a:off x="6965373" y="4645547"/>
            <a:ext cx="6961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テキスト ボックス 15"/>
          <p:cNvSpPr txBox="1"/>
          <p:nvPr/>
        </p:nvSpPr>
        <p:spPr>
          <a:xfrm>
            <a:off x="2857500" y="831273"/>
            <a:ext cx="696191" cy="369332"/>
          </a:xfrm>
          <a:prstGeom prst="rect">
            <a:avLst/>
          </a:prstGeom>
          <a:noFill/>
        </p:spPr>
        <p:txBody>
          <a:bodyPr wrap="square" rtlCol="0">
            <a:spAutoFit/>
          </a:bodyPr>
          <a:lstStyle/>
          <a:p>
            <a:r>
              <a:rPr kumimoji="1" lang="en-US" altLang="ja-JP" dirty="0" smtClean="0"/>
              <a:t>push</a:t>
            </a:r>
          </a:p>
        </p:txBody>
      </p:sp>
      <p:sp>
        <p:nvSpPr>
          <p:cNvPr id="17" name="テキスト ボックス 16"/>
          <p:cNvSpPr txBox="1"/>
          <p:nvPr/>
        </p:nvSpPr>
        <p:spPr>
          <a:xfrm>
            <a:off x="8272088" y="862446"/>
            <a:ext cx="696191" cy="369332"/>
          </a:xfrm>
          <a:prstGeom prst="rect">
            <a:avLst/>
          </a:prstGeom>
          <a:noFill/>
        </p:spPr>
        <p:txBody>
          <a:bodyPr wrap="square" rtlCol="0">
            <a:spAutoFit/>
          </a:bodyPr>
          <a:lstStyle/>
          <a:p>
            <a:r>
              <a:rPr kumimoji="1" lang="en-US" altLang="ja-JP" dirty="0" smtClean="0"/>
              <a:t>pop</a:t>
            </a:r>
          </a:p>
        </p:txBody>
      </p:sp>
      <p:sp>
        <p:nvSpPr>
          <p:cNvPr id="18" name="テキスト ボックス 17"/>
          <p:cNvSpPr txBox="1"/>
          <p:nvPr/>
        </p:nvSpPr>
        <p:spPr>
          <a:xfrm>
            <a:off x="5495983" y="862446"/>
            <a:ext cx="696191" cy="369332"/>
          </a:xfrm>
          <a:prstGeom prst="rect">
            <a:avLst/>
          </a:prstGeom>
          <a:noFill/>
        </p:spPr>
        <p:txBody>
          <a:bodyPr wrap="square" rtlCol="0">
            <a:spAutoFit/>
          </a:bodyPr>
          <a:lstStyle/>
          <a:p>
            <a:r>
              <a:rPr kumimoji="1" lang="en-US" altLang="ja-JP" dirty="0" smtClean="0"/>
              <a:t>push</a:t>
            </a:r>
          </a:p>
        </p:txBody>
      </p:sp>
      <p:sp>
        <p:nvSpPr>
          <p:cNvPr id="19" name="テキスト ボックス 18"/>
          <p:cNvSpPr txBox="1"/>
          <p:nvPr/>
        </p:nvSpPr>
        <p:spPr>
          <a:xfrm>
            <a:off x="1283916" y="3893128"/>
            <a:ext cx="696191" cy="369332"/>
          </a:xfrm>
          <a:prstGeom prst="rect">
            <a:avLst/>
          </a:prstGeom>
          <a:noFill/>
        </p:spPr>
        <p:txBody>
          <a:bodyPr wrap="square" rtlCol="0">
            <a:spAutoFit/>
          </a:bodyPr>
          <a:lstStyle/>
          <a:p>
            <a:r>
              <a:rPr kumimoji="1" lang="en-US" altLang="ja-JP" dirty="0" smtClean="0"/>
              <a:t>push</a:t>
            </a:r>
          </a:p>
        </p:txBody>
      </p:sp>
      <p:sp>
        <p:nvSpPr>
          <p:cNvPr id="20" name="テキスト ボックス 19"/>
          <p:cNvSpPr txBox="1"/>
          <p:nvPr/>
        </p:nvSpPr>
        <p:spPr>
          <a:xfrm>
            <a:off x="7030548" y="3893128"/>
            <a:ext cx="696191" cy="369332"/>
          </a:xfrm>
          <a:prstGeom prst="rect">
            <a:avLst/>
          </a:prstGeom>
          <a:noFill/>
        </p:spPr>
        <p:txBody>
          <a:bodyPr wrap="square" rtlCol="0">
            <a:spAutoFit/>
          </a:bodyPr>
          <a:lstStyle/>
          <a:p>
            <a:r>
              <a:rPr kumimoji="1" lang="en-US" altLang="ja-JP" dirty="0" smtClean="0"/>
              <a:t>pop</a:t>
            </a:r>
          </a:p>
        </p:txBody>
      </p:sp>
      <p:sp>
        <p:nvSpPr>
          <p:cNvPr id="21" name="テキスト ボックス 20"/>
          <p:cNvSpPr txBox="1"/>
          <p:nvPr/>
        </p:nvSpPr>
        <p:spPr>
          <a:xfrm>
            <a:off x="4103141" y="3883831"/>
            <a:ext cx="696191" cy="369332"/>
          </a:xfrm>
          <a:prstGeom prst="rect">
            <a:avLst/>
          </a:prstGeom>
          <a:noFill/>
        </p:spPr>
        <p:txBody>
          <a:bodyPr wrap="square" rtlCol="0">
            <a:spAutoFit/>
          </a:bodyPr>
          <a:lstStyle/>
          <a:p>
            <a:r>
              <a:rPr kumimoji="1" lang="en-US" altLang="ja-JP" dirty="0" smtClean="0"/>
              <a:t>pop</a:t>
            </a:r>
          </a:p>
        </p:txBody>
      </p:sp>
      <p:cxnSp>
        <p:nvCxnSpPr>
          <p:cNvPr id="25" name="直線コネクタ 24"/>
          <p:cNvCxnSpPr/>
          <p:nvPr/>
        </p:nvCxnSpPr>
        <p:spPr>
          <a:xfrm>
            <a:off x="3746559" y="2282536"/>
            <a:ext cx="1500447" cy="0"/>
          </a:xfrm>
          <a:prstGeom prst="line">
            <a:avLst/>
          </a:prstGeom>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a:off x="6450272" y="1656428"/>
            <a:ext cx="1500447" cy="0"/>
          </a:xfrm>
          <a:prstGeom prst="line">
            <a:avLst/>
          </a:prstGeom>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a:off x="6450271" y="2282536"/>
            <a:ext cx="1543399" cy="0"/>
          </a:xfrm>
          <a:prstGeom prst="line">
            <a:avLst/>
          </a:prstGeom>
        </p:spPr>
        <p:style>
          <a:lnRef idx="1">
            <a:schemeClr val="dk1"/>
          </a:lnRef>
          <a:fillRef idx="0">
            <a:schemeClr val="dk1"/>
          </a:fillRef>
          <a:effectRef idx="0">
            <a:schemeClr val="dk1"/>
          </a:effectRef>
          <a:fontRef idx="minor">
            <a:schemeClr val="tx1"/>
          </a:fontRef>
        </p:style>
      </p:cxnSp>
      <p:cxnSp>
        <p:nvCxnSpPr>
          <p:cNvPr id="28" name="直線コネクタ 27"/>
          <p:cNvCxnSpPr/>
          <p:nvPr/>
        </p:nvCxnSpPr>
        <p:spPr>
          <a:xfrm>
            <a:off x="9153987" y="2292927"/>
            <a:ext cx="1500447" cy="0"/>
          </a:xfrm>
          <a:prstGeom prst="line">
            <a:avLst/>
          </a:prstGeom>
        </p:spPr>
        <p:style>
          <a:lnRef idx="1">
            <a:schemeClr val="dk1"/>
          </a:lnRef>
          <a:fillRef idx="0">
            <a:schemeClr val="dk1"/>
          </a:fillRef>
          <a:effectRef idx="0">
            <a:schemeClr val="dk1"/>
          </a:effectRef>
          <a:fontRef idx="minor">
            <a:schemeClr val="tx1"/>
          </a:fontRef>
        </p:style>
      </p:cxnSp>
      <p:cxnSp>
        <p:nvCxnSpPr>
          <p:cNvPr id="29" name="直線コネクタ 28"/>
          <p:cNvCxnSpPr/>
          <p:nvPr/>
        </p:nvCxnSpPr>
        <p:spPr>
          <a:xfrm>
            <a:off x="2242302" y="5351318"/>
            <a:ext cx="1500447" cy="0"/>
          </a:xfrm>
          <a:prstGeom prst="line">
            <a:avLst/>
          </a:prstGeom>
        </p:spPr>
        <p:style>
          <a:lnRef idx="1">
            <a:schemeClr val="dk1"/>
          </a:lnRef>
          <a:fillRef idx="0">
            <a:schemeClr val="dk1"/>
          </a:fillRef>
          <a:effectRef idx="0">
            <a:schemeClr val="dk1"/>
          </a:effectRef>
          <a:fontRef idx="minor">
            <a:schemeClr val="tx1"/>
          </a:fontRef>
        </p:style>
      </p:cxnSp>
      <p:cxnSp>
        <p:nvCxnSpPr>
          <p:cNvPr id="30" name="直線コネクタ 29"/>
          <p:cNvCxnSpPr/>
          <p:nvPr/>
        </p:nvCxnSpPr>
        <p:spPr>
          <a:xfrm>
            <a:off x="2242301" y="4645547"/>
            <a:ext cx="1500447" cy="0"/>
          </a:xfrm>
          <a:prstGeom prst="line">
            <a:avLst/>
          </a:prstGeom>
        </p:spPr>
        <p:style>
          <a:lnRef idx="1">
            <a:schemeClr val="dk1"/>
          </a:lnRef>
          <a:fillRef idx="0">
            <a:schemeClr val="dk1"/>
          </a:fillRef>
          <a:effectRef idx="0">
            <a:schemeClr val="dk1"/>
          </a:effectRef>
          <a:fontRef idx="minor">
            <a:schemeClr val="tx1"/>
          </a:fontRef>
        </p:style>
      </p:cxnSp>
      <p:cxnSp>
        <p:nvCxnSpPr>
          <p:cNvPr id="32" name="直線コネクタ 31"/>
          <p:cNvCxnSpPr/>
          <p:nvPr/>
        </p:nvCxnSpPr>
        <p:spPr>
          <a:xfrm>
            <a:off x="5159723" y="5351318"/>
            <a:ext cx="1500447" cy="0"/>
          </a:xfrm>
          <a:prstGeom prst="line">
            <a:avLst/>
          </a:prstGeom>
        </p:spPr>
        <p:style>
          <a:lnRef idx="1">
            <a:schemeClr val="dk1"/>
          </a:lnRef>
          <a:fillRef idx="0">
            <a:schemeClr val="dk1"/>
          </a:fillRef>
          <a:effectRef idx="0">
            <a:schemeClr val="dk1"/>
          </a:effectRef>
          <a:fontRef idx="minor">
            <a:schemeClr val="tx1"/>
          </a:fontRef>
        </p:style>
      </p:cxnSp>
      <p:sp>
        <p:nvSpPr>
          <p:cNvPr id="34" name="テキスト ボックス 33"/>
          <p:cNvSpPr txBox="1"/>
          <p:nvPr/>
        </p:nvSpPr>
        <p:spPr>
          <a:xfrm>
            <a:off x="55000" y="419982"/>
            <a:ext cx="980685" cy="338554"/>
          </a:xfrm>
          <a:prstGeom prst="rect">
            <a:avLst/>
          </a:prstGeom>
          <a:noFill/>
        </p:spPr>
        <p:txBody>
          <a:bodyPr wrap="square" rtlCol="0">
            <a:spAutoFit/>
          </a:bodyPr>
          <a:lstStyle/>
          <a:p>
            <a:r>
              <a:rPr kumimoji="1" lang="ja-JP" altLang="en-US" sz="1600" dirty="0"/>
              <a:t>スタック</a:t>
            </a:r>
          </a:p>
        </p:txBody>
      </p:sp>
      <p:cxnSp>
        <p:nvCxnSpPr>
          <p:cNvPr id="36" name="直線矢印コネクタ 35"/>
          <p:cNvCxnSpPr/>
          <p:nvPr/>
        </p:nvCxnSpPr>
        <p:spPr>
          <a:xfrm>
            <a:off x="641119" y="758536"/>
            <a:ext cx="334298" cy="2075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テキスト ボックス 37"/>
          <p:cNvSpPr txBox="1"/>
          <p:nvPr/>
        </p:nvSpPr>
        <p:spPr>
          <a:xfrm>
            <a:off x="4053614" y="2449834"/>
            <a:ext cx="786417" cy="369332"/>
          </a:xfrm>
          <a:prstGeom prst="rect">
            <a:avLst/>
          </a:prstGeom>
          <a:noFill/>
        </p:spPr>
        <p:txBody>
          <a:bodyPr wrap="square" rtlCol="0">
            <a:spAutoFit/>
          </a:bodyPr>
          <a:lstStyle/>
          <a:p>
            <a:r>
              <a:rPr kumimoji="1" lang="ja-JP" altLang="en-US" dirty="0" smtClean="0"/>
              <a:t>　本</a:t>
            </a:r>
            <a:r>
              <a:rPr kumimoji="1" lang="en-US" altLang="ja-JP" dirty="0" smtClean="0"/>
              <a:t>A</a:t>
            </a:r>
            <a:endParaRPr kumimoji="1" lang="ja-JP" altLang="en-US" dirty="0"/>
          </a:p>
        </p:txBody>
      </p:sp>
      <p:sp>
        <p:nvSpPr>
          <p:cNvPr id="39" name="テキスト ボックス 38"/>
          <p:cNvSpPr txBox="1"/>
          <p:nvPr/>
        </p:nvSpPr>
        <p:spPr>
          <a:xfrm>
            <a:off x="9478909" y="2449834"/>
            <a:ext cx="786417" cy="369332"/>
          </a:xfrm>
          <a:prstGeom prst="rect">
            <a:avLst/>
          </a:prstGeom>
          <a:noFill/>
        </p:spPr>
        <p:txBody>
          <a:bodyPr wrap="square" rtlCol="0">
            <a:spAutoFit/>
          </a:bodyPr>
          <a:lstStyle/>
          <a:p>
            <a:r>
              <a:rPr kumimoji="1" lang="ja-JP" altLang="en-US" dirty="0" smtClean="0"/>
              <a:t>　本</a:t>
            </a:r>
            <a:r>
              <a:rPr kumimoji="1" lang="en-US" altLang="ja-JP" dirty="0" smtClean="0"/>
              <a:t>A</a:t>
            </a:r>
            <a:endParaRPr kumimoji="1" lang="ja-JP" altLang="en-US" dirty="0"/>
          </a:p>
        </p:txBody>
      </p:sp>
      <p:sp>
        <p:nvSpPr>
          <p:cNvPr id="40" name="テキスト ボックス 39"/>
          <p:cNvSpPr txBox="1"/>
          <p:nvPr/>
        </p:nvSpPr>
        <p:spPr>
          <a:xfrm>
            <a:off x="6805152" y="1823726"/>
            <a:ext cx="786417" cy="369332"/>
          </a:xfrm>
          <a:prstGeom prst="rect">
            <a:avLst/>
          </a:prstGeom>
          <a:noFill/>
        </p:spPr>
        <p:txBody>
          <a:bodyPr wrap="square" rtlCol="0">
            <a:spAutoFit/>
          </a:bodyPr>
          <a:lstStyle/>
          <a:p>
            <a:r>
              <a:rPr kumimoji="1" lang="ja-JP" altLang="en-US" dirty="0" smtClean="0"/>
              <a:t>　本</a:t>
            </a:r>
            <a:r>
              <a:rPr kumimoji="1" lang="en-US" altLang="ja-JP" dirty="0"/>
              <a:t>B</a:t>
            </a:r>
            <a:endParaRPr kumimoji="1" lang="ja-JP" altLang="en-US" dirty="0"/>
          </a:p>
        </p:txBody>
      </p:sp>
      <p:sp>
        <p:nvSpPr>
          <p:cNvPr id="41" name="テキスト ボックス 40"/>
          <p:cNvSpPr txBox="1"/>
          <p:nvPr/>
        </p:nvSpPr>
        <p:spPr>
          <a:xfrm>
            <a:off x="6807285" y="2467791"/>
            <a:ext cx="786417" cy="369332"/>
          </a:xfrm>
          <a:prstGeom prst="rect">
            <a:avLst/>
          </a:prstGeom>
          <a:noFill/>
        </p:spPr>
        <p:txBody>
          <a:bodyPr wrap="square" rtlCol="0">
            <a:spAutoFit/>
          </a:bodyPr>
          <a:lstStyle/>
          <a:p>
            <a:r>
              <a:rPr kumimoji="1" lang="ja-JP" altLang="en-US" dirty="0" smtClean="0"/>
              <a:t>　本</a:t>
            </a:r>
            <a:r>
              <a:rPr kumimoji="1" lang="en-US" altLang="ja-JP" dirty="0" smtClean="0"/>
              <a:t>A</a:t>
            </a:r>
            <a:endParaRPr kumimoji="1" lang="ja-JP" altLang="en-US" dirty="0"/>
          </a:p>
        </p:txBody>
      </p:sp>
      <p:sp>
        <p:nvSpPr>
          <p:cNvPr id="42" name="テキスト ボックス 41"/>
          <p:cNvSpPr txBox="1"/>
          <p:nvPr/>
        </p:nvSpPr>
        <p:spPr>
          <a:xfrm>
            <a:off x="2519050" y="4820002"/>
            <a:ext cx="786417" cy="369332"/>
          </a:xfrm>
          <a:prstGeom prst="rect">
            <a:avLst/>
          </a:prstGeom>
          <a:noFill/>
        </p:spPr>
        <p:txBody>
          <a:bodyPr wrap="square" rtlCol="0">
            <a:spAutoFit/>
          </a:bodyPr>
          <a:lstStyle/>
          <a:p>
            <a:r>
              <a:rPr kumimoji="1" lang="ja-JP" altLang="en-US" dirty="0" smtClean="0"/>
              <a:t>　本</a:t>
            </a:r>
            <a:r>
              <a:rPr kumimoji="1" lang="en-US" altLang="ja-JP" dirty="0" smtClean="0"/>
              <a:t>C</a:t>
            </a:r>
            <a:endParaRPr kumimoji="1" lang="ja-JP" altLang="en-US" dirty="0"/>
          </a:p>
        </p:txBody>
      </p:sp>
      <p:sp>
        <p:nvSpPr>
          <p:cNvPr id="43" name="テキスト ボックス 42"/>
          <p:cNvSpPr txBox="1"/>
          <p:nvPr/>
        </p:nvSpPr>
        <p:spPr>
          <a:xfrm>
            <a:off x="2513218" y="5513303"/>
            <a:ext cx="786417" cy="369332"/>
          </a:xfrm>
          <a:prstGeom prst="rect">
            <a:avLst/>
          </a:prstGeom>
          <a:noFill/>
        </p:spPr>
        <p:txBody>
          <a:bodyPr wrap="square" rtlCol="0">
            <a:spAutoFit/>
          </a:bodyPr>
          <a:lstStyle/>
          <a:p>
            <a:r>
              <a:rPr kumimoji="1" lang="ja-JP" altLang="en-US" dirty="0" smtClean="0"/>
              <a:t>　本</a:t>
            </a:r>
            <a:r>
              <a:rPr kumimoji="1" lang="en-US" altLang="ja-JP" dirty="0" smtClean="0"/>
              <a:t>A</a:t>
            </a:r>
            <a:endParaRPr kumimoji="1" lang="ja-JP" altLang="en-US" dirty="0"/>
          </a:p>
        </p:txBody>
      </p:sp>
      <p:sp>
        <p:nvSpPr>
          <p:cNvPr id="44" name="テキスト ボックス 43"/>
          <p:cNvSpPr txBox="1"/>
          <p:nvPr/>
        </p:nvSpPr>
        <p:spPr>
          <a:xfrm>
            <a:off x="5495983" y="5529815"/>
            <a:ext cx="786417" cy="369332"/>
          </a:xfrm>
          <a:prstGeom prst="rect">
            <a:avLst/>
          </a:prstGeom>
          <a:noFill/>
        </p:spPr>
        <p:txBody>
          <a:bodyPr wrap="square" rtlCol="0">
            <a:spAutoFit/>
          </a:bodyPr>
          <a:lstStyle/>
          <a:p>
            <a:r>
              <a:rPr kumimoji="1" lang="ja-JP" altLang="en-US" dirty="0" smtClean="0"/>
              <a:t>　本</a:t>
            </a:r>
            <a:r>
              <a:rPr kumimoji="1" lang="en-US" altLang="ja-JP" dirty="0" smtClean="0"/>
              <a:t>A</a:t>
            </a:r>
            <a:endParaRPr kumimoji="1" lang="ja-JP" altLang="en-US" dirty="0"/>
          </a:p>
        </p:txBody>
      </p:sp>
    </p:spTree>
    <p:extLst>
      <p:ext uri="{BB962C8B-B14F-4D97-AF65-F5344CB8AC3E}">
        <p14:creationId xmlns:p14="http://schemas.microsoft.com/office/powerpoint/2010/main" val="25563375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600201" y="675409"/>
            <a:ext cx="4436918" cy="584775"/>
          </a:xfrm>
          <a:prstGeom prst="rect">
            <a:avLst/>
          </a:prstGeom>
          <a:noFill/>
        </p:spPr>
        <p:txBody>
          <a:bodyPr wrap="square" rtlCol="0">
            <a:spAutoFit/>
          </a:bodyPr>
          <a:lstStyle/>
          <a:p>
            <a:r>
              <a:rPr kumimoji="1" lang="ja-JP" altLang="en-US" sz="3200" dirty="0" smtClean="0"/>
              <a:t>出された本の順番は</a:t>
            </a:r>
            <a:endParaRPr kumimoji="1" lang="ja-JP" altLang="en-US" sz="3200" dirty="0"/>
          </a:p>
        </p:txBody>
      </p:sp>
      <p:sp>
        <p:nvSpPr>
          <p:cNvPr id="3" name="テキスト ボックス 2"/>
          <p:cNvSpPr txBox="1"/>
          <p:nvPr/>
        </p:nvSpPr>
        <p:spPr>
          <a:xfrm>
            <a:off x="2452255" y="1735282"/>
            <a:ext cx="872836" cy="830997"/>
          </a:xfrm>
          <a:prstGeom prst="rect">
            <a:avLst/>
          </a:prstGeom>
          <a:noFill/>
        </p:spPr>
        <p:txBody>
          <a:bodyPr wrap="square" rtlCol="0">
            <a:spAutoFit/>
          </a:bodyPr>
          <a:lstStyle/>
          <a:p>
            <a:r>
              <a:rPr kumimoji="1" lang="ja-JP" altLang="en-US" sz="4800" dirty="0" smtClean="0"/>
              <a:t>①</a:t>
            </a:r>
            <a:endParaRPr kumimoji="1" lang="ja-JP" altLang="en-US" sz="4800" dirty="0"/>
          </a:p>
        </p:txBody>
      </p:sp>
      <p:sp>
        <p:nvSpPr>
          <p:cNvPr id="4" name="テキスト ボックス 3"/>
          <p:cNvSpPr txBox="1"/>
          <p:nvPr/>
        </p:nvSpPr>
        <p:spPr>
          <a:xfrm>
            <a:off x="8839201" y="1735281"/>
            <a:ext cx="872836" cy="830997"/>
          </a:xfrm>
          <a:prstGeom prst="rect">
            <a:avLst/>
          </a:prstGeom>
          <a:noFill/>
        </p:spPr>
        <p:txBody>
          <a:bodyPr wrap="square" rtlCol="0">
            <a:spAutoFit/>
          </a:bodyPr>
          <a:lstStyle/>
          <a:p>
            <a:r>
              <a:rPr kumimoji="1" lang="ja-JP" altLang="en-US" sz="4800" dirty="0"/>
              <a:t>③</a:t>
            </a:r>
          </a:p>
        </p:txBody>
      </p:sp>
      <p:sp>
        <p:nvSpPr>
          <p:cNvPr id="5" name="テキスト ボックス 4"/>
          <p:cNvSpPr txBox="1"/>
          <p:nvPr/>
        </p:nvSpPr>
        <p:spPr>
          <a:xfrm>
            <a:off x="5600701" y="1735280"/>
            <a:ext cx="872836" cy="830997"/>
          </a:xfrm>
          <a:prstGeom prst="rect">
            <a:avLst/>
          </a:prstGeom>
          <a:noFill/>
        </p:spPr>
        <p:txBody>
          <a:bodyPr wrap="square" rtlCol="0">
            <a:spAutoFit/>
          </a:bodyPr>
          <a:lstStyle/>
          <a:p>
            <a:r>
              <a:rPr kumimoji="1" lang="ja-JP" altLang="en-US" sz="4800" dirty="0"/>
              <a:t>②</a:t>
            </a:r>
          </a:p>
        </p:txBody>
      </p:sp>
      <p:sp>
        <p:nvSpPr>
          <p:cNvPr id="6" name="正方形/長方形 5"/>
          <p:cNvSpPr/>
          <p:nvPr/>
        </p:nvSpPr>
        <p:spPr>
          <a:xfrm>
            <a:off x="1818409" y="3096491"/>
            <a:ext cx="2192482" cy="107026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7" name="正方形/長方形 6"/>
          <p:cNvSpPr/>
          <p:nvPr/>
        </p:nvSpPr>
        <p:spPr>
          <a:xfrm>
            <a:off x="8179378" y="3096491"/>
            <a:ext cx="2192482" cy="107026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4940878" y="3096491"/>
            <a:ext cx="2192482" cy="10702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550968" y="3314700"/>
            <a:ext cx="727363" cy="461665"/>
          </a:xfrm>
          <a:prstGeom prst="rect">
            <a:avLst/>
          </a:prstGeom>
          <a:noFill/>
        </p:spPr>
        <p:txBody>
          <a:bodyPr wrap="square" rtlCol="0">
            <a:spAutoFit/>
          </a:bodyPr>
          <a:lstStyle/>
          <a:p>
            <a:r>
              <a:rPr kumimoji="1" lang="ja-JP" altLang="en-US" sz="2400" dirty="0" smtClean="0"/>
              <a:t>本</a:t>
            </a:r>
            <a:r>
              <a:rPr kumimoji="1" lang="en-US" altLang="ja-JP" sz="2400" dirty="0" smtClean="0"/>
              <a:t>B</a:t>
            </a:r>
            <a:endParaRPr kumimoji="1" lang="ja-JP" altLang="en-US" sz="2400" dirty="0"/>
          </a:p>
        </p:txBody>
      </p:sp>
      <p:sp>
        <p:nvSpPr>
          <p:cNvPr id="10" name="テキスト ボックス 9"/>
          <p:cNvSpPr txBox="1"/>
          <p:nvPr/>
        </p:nvSpPr>
        <p:spPr>
          <a:xfrm>
            <a:off x="8984674" y="3400790"/>
            <a:ext cx="727363" cy="461665"/>
          </a:xfrm>
          <a:prstGeom prst="rect">
            <a:avLst/>
          </a:prstGeom>
          <a:noFill/>
        </p:spPr>
        <p:txBody>
          <a:bodyPr wrap="square" rtlCol="0">
            <a:spAutoFit/>
          </a:bodyPr>
          <a:lstStyle/>
          <a:p>
            <a:r>
              <a:rPr kumimoji="1" lang="ja-JP" altLang="en-US" sz="2400" dirty="0" smtClean="0"/>
              <a:t>本</a:t>
            </a:r>
            <a:r>
              <a:rPr kumimoji="1" lang="en-US" altLang="ja-JP" sz="2400" dirty="0" smtClean="0"/>
              <a:t>A</a:t>
            </a:r>
            <a:endParaRPr kumimoji="1" lang="ja-JP" altLang="en-US" sz="2400" dirty="0"/>
          </a:p>
        </p:txBody>
      </p:sp>
      <p:sp>
        <p:nvSpPr>
          <p:cNvPr id="11" name="テキスト ボックス 10"/>
          <p:cNvSpPr txBox="1"/>
          <p:nvPr/>
        </p:nvSpPr>
        <p:spPr>
          <a:xfrm>
            <a:off x="5673437" y="3400790"/>
            <a:ext cx="727363" cy="461665"/>
          </a:xfrm>
          <a:prstGeom prst="rect">
            <a:avLst/>
          </a:prstGeom>
          <a:noFill/>
        </p:spPr>
        <p:txBody>
          <a:bodyPr wrap="square" rtlCol="0">
            <a:spAutoFit/>
          </a:bodyPr>
          <a:lstStyle/>
          <a:p>
            <a:r>
              <a:rPr kumimoji="1" lang="ja-JP" altLang="en-US" sz="2400" dirty="0" smtClean="0"/>
              <a:t>本</a:t>
            </a:r>
            <a:r>
              <a:rPr kumimoji="1" lang="en-US" altLang="ja-JP" sz="2400" dirty="0" smtClean="0"/>
              <a:t>C</a:t>
            </a:r>
            <a:endParaRPr kumimoji="1" lang="ja-JP" altLang="en-US" sz="2400" dirty="0"/>
          </a:p>
        </p:txBody>
      </p:sp>
    </p:spTree>
    <p:extLst>
      <p:ext uri="{BB962C8B-B14F-4D97-AF65-F5344CB8AC3E}">
        <p14:creationId xmlns:p14="http://schemas.microsoft.com/office/powerpoint/2010/main" val="8817320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スタック（</a:t>
            </a:r>
            <a:r>
              <a:rPr lang="en-US" altLang="ja-JP" dirty="0"/>
              <a:t>stack</a:t>
            </a:r>
            <a:r>
              <a:rPr lang="ja-JP" altLang="en-US" dirty="0"/>
              <a:t>）</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スタックは、</a:t>
            </a:r>
            <a:r>
              <a:rPr kumimoji="1" lang="en-US" altLang="ja-JP" sz="2400" dirty="0" smtClean="0"/>
              <a:t>push</a:t>
            </a:r>
            <a:r>
              <a:rPr lang="ja-JP" altLang="en-US" sz="2400" dirty="0" smtClean="0"/>
              <a:t>と</a:t>
            </a:r>
            <a:r>
              <a:rPr lang="en-US" altLang="ja-JP" sz="2400" dirty="0" smtClean="0"/>
              <a:t>pop</a:t>
            </a:r>
            <a:r>
              <a:rPr lang="ja-JP" altLang="en-US" sz="2400" dirty="0" smtClean="0"/>
              <a:t>という二つの操作ができるデータ構造。</a:t>
            </a:r>
            <a:r>
              <a:rPr lang="en-US" altLang="ja-JP" sz="2400" dirty="0" smtClean="0"/>
              <a:t>Push</a:t>
            </a:r>
            <a:r>
              <a:rPr lang="ja-JP" altLang="en-US" sz="2400" dirty="0" smtClean="0"/>
              <a:t>はスタックの一番上にデータを積む操作。</a:t>
            </a:r>
            <a:r>
              <a:rPr lang="en-US" altLang="ja-JP" sz="2400" dirty="0" smtClean="0"/>
              <a:t>Pop</a:t>
            </a:r>
            <a:r>
              <a:rPr lang="ja-JP" altLang="en-US" sz="2400" dirty="0" smtClean="0"/>
              <a:t>は逆にスタックの一番上からデータを取り出す操作。つまり、最後に入れた要素が最初に出てくる。（これを</a:t>
            </a:r>
            <a:r>
              <a:rPr lang="en-US" altLang="ja-JP" sz="2400" dirty="0" smtClean="0"/>
              <a:t>LIFO</a:t>
            </a:r>
            <a:r>
              <a:rPr lang="ja-JP" altLang="en-US" sz="2400" dirty="0" smtClean="0"/>
              <a:t>：</a:t>
            </a:r>
            <a:r>
              <a:rPr lang="en-US" altLang="ja-JP" sz="2400" dirty="0" smtClean="0"/>
              <a:t>Last</a:t>
            </a:r>
            <a:r>
              <a:rPr lang="ja-JP" altLang="en-US" sz="2400" dirty="0" smtClean="0"/>
              <a:t>　</a:t>
            </a:r>
            <a:r>
              <a:rPr lang="en-US" altLang="ja-JP" sz="2400" dirty="0" smtClean="0"/>
              <a:t>In</a:t>
            </a:r>
            <a:r>
              <a:rPr lang="ja-JP" altLang="en-US" sz="2400" dirty="0" smtClean="0"/>
              <a:t>　</a:t>
            </a:r>
            <a:r>
              <a:rPr lang="en-US" altLang="ja-JP" sz="2400" dirty="0" smtClean="0"/>
              <a:t>First</a:t>
            </a:r>
            <a:r>
              <a:rPr lang="ja-JP" altLang="en-US" sz="2400" dirty="0" smtClean="0"/>
              <a:t>　</a:t>
            </a:r>
            <a:r>
              <a:rPr lang="en-US" altLang="ja-JP" sz="2400" dirty="0" smtClean="0"/>
              <a:t>Out</a:t>
            </a:r>
            <a:r>
              <a:rPr lang="ja-JP" altLang="en-US" sz="2400" dirty="0" smtClean="0"/>
              <a:t>と呼ぶ。）</a:t>
            </a:r>
            <a:endParaRPr lang="en-US" altLang="ja-JP" sz="2400" dirty="0" smtClean="0"/>
          </a:p>
        </p:txBody>
      </p:sp>
      <p:sp>
        <p:nvSpPr>
          <p:cNvPr id="11" name="正方形/長方形 10"/>
          <p:cNvSpPr/>
          <p:nvPr/>
        </p:nvSpPr>
        <p:spPr>
          <a:xfrm>
            <a:off x="4027114" y="3402101"/>
            <a:ext cx="1500447" cy="266007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正方形/長方形 11"/>
          <p:cNvSpPr/>
          <p:nvPr/>
        </p:nvSpPr>
        <p:spPr>
          <a:xfrm>
            <a:off x="4027112" y="5358245"/>
            <a:ext cx="1500449" cy="7039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13" name="正方形/長方形 12"/>
          <p:cNvSpPr/>
          <p:nvPr/>
        </p:nvSpPr>
        <p:spPr>
          <a:xfrm>
            <a:off x="1316240" y="3402101"/>
            <a:ext cx="1500447" cy="2660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4" name="直線矢印コネクタ 13"/>
          <p:cNvCxnSpPr/>
          <p:nvPr/>
        </p:nvCxnSpPr>
        <p:spPr>
          <a:xfrm>
            <a:off x="3138055" y="4732137"/>
            <a:ext cx="6961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テキスト ボックス 14"/>
          <p:cNvSpPr txBox="1"/>
          <p:nvPr/>
        </p:nvSpPr>
        <p:spPr>
          <a:xfrm>
            <a:off x="3138055" y="3906982"/>
            <a:ext cx="696191" cy="369332"/>
          </a:xfrm>
          <a:prstGeom prst="rect">
            <a:avLst/>
          </a:prstGeom>
          <a:noFill/>
        </p:spPr>
        <p:txBody>
          <a:bodyPr wrap="square" rtlCol="0">
            <a:spAutoFit/>
          </a:bodyPr>
          <a:lstStyle/>
          <a:p>
            <a:r>
              <a:rPr kumimoji="1" lang="en-US" altLang="ja-JP" dirty="0" smtClean="0"/>
              <a:t>push</a:t>
            </a:r>
          </a:p>
        </p:txBody>
      </p:sp>
      <p:cxnSp>
        <p:nvCxnSpPr>
          <p:cNvPr id="16" name="直線コネクタ 15"/>
          <p:cNvCxnSpPr/>
          <p:nvPr/>
        </p:nvCxnSpPr>
        <p:spPr>
          <a:xfrm>
            <a:off x="4027114" y="5358245"/>
            <a:ext cx="1500447" cy="0"/>
          </a:xfrm>
          <a:prstGeom prst="line">
            <a:avLst/>
          </a:prstGeom>
        </p:spPr>
        <p:style>
          <a:lnRef idx="1">
            <a:schemeClr val="dk1"/>
          </a:lnRef>
          <a:fillRef idx="0">
            <a:schemeClr val="dk1"/>
          </a:fillRef>
          <a:effectRef idx="0">
            <a:schemeClr val="dk1"/>
          </a:effectRef>
          <a:fontRef idx="minor">
            <a:schemeClr val="tx1"/>
          </a:fontRef>
        </p:style>
      </p:cxnSp>
      <p:sp>
        <p:nvSpPr>
          <p:cNvPr id="17" name="テキスト ボックス 16"/>
          <p:cNvSpPr txBox="1"/>
          <p:nvPr/>
        </p:nvSpPr>
        <p:spPr>
          <a:xfrm>
            <a:off x="4334169" y="5525543"/>
            <a:ext cx="934022" cy="369332"/>
          </a:xfrm>
          <a:prstGeom prst="rect">
            <a:avLst/>
          </a:prstGeom>
          <a:noFill/>
        </p:spPr>
        <p:txBody>
          <a:bodyPr wrap="square" rtlCol="0">
            <a:spAutoFit/>
          </a:bodyPr>
          <a:lstStyle/>
          <a:p>
            <a:pPr algn="ctr"/>
            <a:r>
              <a:rPr kumimoji="1" lang="ja-JP" altLang="en-US" dirty="0" smtClean="0"/>
              <a:t>本</a:t>
            </a:r>
            <a:r>
              <a:rPr kumimoji="1" lang="en-US" altLang="ja-JP" dirty="0" smtClean="0"/>
              <a:t>A</a:t>
            </a:r>
          </a:p>
        </p:txBody>
      </p:sp>
      <p:cxnSp>
        <p:nvCxnSpPr>
          <p:cNvPr id="26" name="直線コネクタ 25"/>
          <p:cNvCxnSpPr/>
          <p:nvPr/>
        </p:nvCxnSpPr>
        <p:spPr>
          <a:xfrm>
            <a:off x="5922818" y="2971800"/>
            <a:ext cx="10391" cy="3144753"/>
          </a:xfrm>
          <a:prstGeom prst="line">
            <a:avLst/>
          </a:prstGeom>
        </p:spPr>
        <p:style>
          <a:lnRef idx="1">
            <a:schemeClr val="dk1"/>
          </a:lnRef>
          <a:fillRef idx="0">
            <a:schemeClr val="dk1"/>
          </a:fillRef>
          <a:effectRef idx="0">
            <a:schemeClr val="dk1"/>
          </a:effectRef>
          <a:fontRef idx="minor">
            <a:schemeClr val="tx1"/>
          </a:fontRef>
        </p:style>
      </p:cxnSp>
      <p:sp>
        <p:nvSpPr>
          <p:cNvPr id="53" name="正方形/長方形 52"/>
          <p:cNvSpPr/>
          <p:nvPr/>
        </p:nvSpPr>
        <p:spPr>
          <a:xfrm>
            <a:off x="6330604" y="3402101"/>
            <a:ext cx="1500447" cy="2660072"/>
          </a:xfrm>
          <a:prstGeom prst="rect">
            <a:avLst/>
          </a:prstGeom>
          <a:solidFill>
            <a:srgbClr val="FFFFFF"/>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4" name="正方形/長方形 53"/>
          <p:cNvSpPr/>
          <p:nvPr/>
        </p:nvSpPr>
        <p:spPr>
          <a:xfrm>
            <a:off x="6328466" y="4732137"/>
            <a:ext cx="1500449" cy="62610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9034318" y="3402101"/>
            <a:ext cx="1500447" cy="2660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6" name="正方形/長方形 55"/>
          <p:cNvSpPr/>
          <p:nvPr/>
        </p:nvSpPr>
        <p:spPr>
          <a:xfrm>
            <a:off x="9034316" y="5368636"/>
            <a:ext cx="1500449" cy="7039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57" name="正方形/長方形 56"/>
          <p:cNvSpPr/>
          <p:nvPr/>
        </p:nvSpPr>
        <p:spPr>
          <a:xfrm>
            <a:off x="6328466" y="5368636"/>
            <a:ext cx="1500449" cy="7039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cxnSp>
        <p:nvCxnSpPr>
          <p:cNvPr id="58" name="直線矢印コネクタ 57"/>
          <p:cNvCxnSpPr/>
          <p:nvPr/>
        </p:nvCxnSpPr>
        <p:spPr>
          <a:xfrm>
            <a:off x="8103004" y="4732137"/>
            <a:ext cx="6961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テキスト ボックス 58"/>
          <p:cNvSpPr txBox="1"/>
          <p:nvPr/>
        </p:nvSpPr>
        <p:spPr>
          <a:xfrm>
            <a:off x="8152419" y="3938155"/>
            <a:ext cx="696191" cy="369332"/>
          </a:xfrm>
          <a:prstGeom prst="rect">
            <a:avLst/>
          </a:prstGeom>
          <a:noFill/>
        </p:spPr>
        <p:txBody>
          <a:bodyPr wrap="square" rtlCol="0">
            <a:spAutoFit/>
          </a:bodyPr>
          <a:lstStyle/>
          <a:p>
            <a:r>
              <a:rPr kumimoji="1" lang="en-US" altLang="ja-JP" dirty="0" smtClean="0"/>
              <a:t>pop</a:t>
            </a:r>
          </a:p>
        </p:txBody>
      </p:sp>
      <p:cxnSp>
        <p:nvCxnSpPr>
          <p:cNvPr id="60" name="直線コネクタ 59"/>
          <p:cNvCxnSpPr/>
          <p:nvPr/>
        </p:nvCxnSpPr>
        <p:spPr>
          <a:xfrm>
            <a:off x="6330603" y="4732137"/>
            <a:ext cx="1500447" cy="0"/>
          </a:xfrm>
          <a:prstGeom prst="line">
            <a:avLst/>
          </a:prstGeom>
        </p:spPr>
        <p:style>
          <a:lnRef idx="1">
            <a:schemeClr val="dk1"/>
          </a:lnRef>
          <a:fillRef idx="0">
            <a:schemeClr val="dk1"/>
          </a:fillRef>
          <a:effectRef idx="0">
            <a:schemeClr val="dk1"/>
          </a:effectRef>
          <a:fontRef idx="minor">
            <a:schemeClr val="tx1"/>
          </a:fontRef>
        </p:style>
      </p:cxnSp>
      <p:cxnSp>
        <p:nvCxnSpPr>
          <p:cNvPr id="61" name="直線コネクタ 60"/>
          <p:cNvCxnSpPr/>
          <p:nvPr/>
        </p:nvCxnSpPr>
        <p:spPr>
          <a:xfrm>
            <a:off x="6330602" y="5358245"/>
            <a:ext cx="1543399" cy="0"/>
          </a:xfrm>
          <a:prstGeom prst="line">
            <a:avLst/>
          </a:prstGeom>
        </p:spPr>
        <p:style>
          <a:lnRef idx="1">
            <a:schemeClr val="dk1"/>
          </a:lnRef>
          <a:fillRef idx="0">
            <a:schemeClr val="dk1"/>
          </a:fillRef>
          <a:effectRef idx="0">
            <a:schemeClr val="dk1"/>
          </a:effectRef>
          <a:fontRef idx="minor">
            <a:schemeClr val="tx1"/>
          </a:fontRef>
        </p:style>
      </p:cxnSp>
      <p:cxnSp>
        <p:nvCxnSpPr>
          <p:cNvPr id="62" name="直線コネクタ 61"/>
          <p:cNvCxnSpPr/>
          <p:nvPr/>
        </p:nvCxnSpPr>
        <p:spPr>
          <a:xfrm>
            <a:off x="9034318" y="5368636"/>
            <a:ext cx="1500447" cy="0"/>
          </a:xfrm>
          <a:prstGeom prst="line">
            <a:avLst/>
          </a:prstGeom>
        </p:spPr>
        <p:style>
          <a:lnRef idx="1">
            <a:schemeClr val="dk1"/>
          </a:lnRef>
          <a:fillRef idx="0">
            <a:schemeClr val="dk1"/>
          </a:fillRef>
          <a:effectRef idx="0">
            <a:schemeClr val="dk1"/>
          </a:effectRef>
          <a:fontRef idx="minor">
            <a:schemeClr val="tx1"/>
          </a:fontRef>
        </p:style>
      </p:cxnSp>
      <p:sp>
        <p:nvSpPr>
          <p:cNvPr id="63" name="テキスト ボックス 62"/>
          <p:cNvSpPr txBox="1"/>
          <p:nvPr/>
        </p:nvSpPr>
        <p:spPr>
          <a:xfrm>
            <a:off x="9359240" y="5525543"/>
            <a:ext cx="786417" cy="369332"/>
          </a:xfrm>
          <a:prstGeom prst="rect">
            <a:avLst/>
          </a:prstGeom>
          <a:noFill/>
        </p:spPr>
        <p:txBody>
          <a:bodyPr wrap="square" rtlCol="0">
            <a:spAutoFit/>
          </a:bodyPr>
          <a:lstStyle/>
          <a:p>
            <a:r>
              <a:rPr kumimoji="1" lang="ja-JP" altLang="en-US" dirty="0" smtClean="0"/>
              <a:t>　本</a:t>
            </a:r>
            <a:r>
              <a:rPr kumimoji="1" lang="en-US" altLang="ja-JP" dirty="0" smtClean="0"/>
              <a:t>A</a:t>
            </a:r>
            <a:endParaRPr kumimoji="1" lang="ja-JP" altLang="en-US" dirty="0"/>
          </a:p>
        </p:txBody>
      </p:sp>
      <p:sp>
        <p:nvSpPr>
          <p:cNvPr id="64" name="テキスト ボックス 63"/>
          <p:cNvSpPr txBox="1"/>
          <p:nvPr/>
        </p:nvSpPr>
        <p:spPr>
          <a:xfrm>
            <a:off x="6685483" y="4899435"/>
            <a:ext cx="786417" cy="369332"/>
          </a:xfrm>
          <a:prstGeom prst="rect">
            <a:avLst/>
          </a:prstGeom>
          <a:noFill/>
        </p:spPr>
        <p:txBody>
          <a:bodyPr wrap="square" rtlCol="0">
            <a:spAutoFit/>
          </a:bodyPr>
          <a:lstStyle/>
          <a:p>
            <a:r>
              <a:rPr kumimoji="1" lang="ja-JP" altLang="en-US" dirty="0" smtClean="0"/>
              <a:t>　本</a:t>
            </a:r>
            <a:r>
              <a:rPr kumimoji="1" lang="en-US" altLang="ja-JP" dirty="0"/>
              <a:t>B</a:t>
            </a:r>
            <a:endParaRPr kumimoji="1" lang="ja-JP" altLang="en-US" dirty="0"/>
          </a:p>
        </p:txBody>
      </p:sp>
      <p:sp>
        <p:nvSpPr>
          <p:cNvPr id="65" name="テキスト ボックス 64"/>
          <p:cNvSpPr txBox="1"/>
          <p:nvPr/>
        </p:nvSpPr>
        <p:spPr>
          <a:xfrm>
            <a:off x="6687616" y="5543500"/>
            <a:ext cx="786417" cy="369332"/>
          </a:xfrm>
          <a:prstGeom prst="rect">
            <a:avLst/>
          </a:prstGeom>
          <a:noFill/>
        </p:spPr>
        <p:txBody>
          <a:bodyPr wrap="square" rtlCol="0">
            <a:spAutoFit/>
          </a:bodyPr>
          <a:lstStyle/>
          <a:p>
            <a:r>
              <a:rPr kumimoji="1" lang="ja-JP" altLang="en-US" dirty="0" smtClean="0"/>
              <a:t>　本</a:t>
            </a:r>
            <a:r>
              <a:rPr kumimoji="1" lang="en-US" altLang="ja-JP" dirty="0" smtClean="0"/>
              <a:t>A</a:t>
            </a:r>
            <a:endParaRPr kumimoji="1" lang="ja-JP" altLang="en-US" dirty="0"/>
          </a:p>
        </p:txBody>
      </p:sp>
    </p:spTree>
    <p:extLst>
      <p:ext uri="{BB962C8B-B14F-4D97-AF65-F5344CB8AC3E}">
        <p14:creationId xmlns:p14="http://schemas.microsoft.com/office/powerpoint/2010/main" val="13607103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キュ</a:t>
            </a:r>
            <a:r>
              <a:rPr lang="ja-JP" altLang="en-US" dirty="0" smtClean="0"/>
              <a:t>ー（</a:t>
            </a:r>
            <a:r>
              <a:rPr lang="en-US" altLang="ja-JP" dirty="0" smtClean="0"/>
              <a:t>queue</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sz="3200" dirty="0"/>
              <a:t>まずは、図のイメージから。</a:t>
            </a:r>
            <a:endParaRPr lang="en-US" altLang="ja-JP" sz="3200" dirty="0"/>
          </a:p>
          <a:p>
            <a:endParaRPr kumimoji="1" lang="ja-JP" altLang="en-US" dirty="0"/>
          </a:p>
        </p:txBody>
      </p:sp>
    </p:spTree>
    <p:extLst>
      <p:ext uri="{BB962C8B-B14F-4D97-AF65-F5344CB8AC3E}">
        <p14:creationId xmlns:p14="http://schemas.microsoft.com/office/powerpoint/2010/main" val="14103858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242303" y="3391709"/>
            <a:ext cx="1500447" cy="2660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2" name="正方形/長方形 51"/>
          <p:cNvSpPr/>
          <p:nvPr/>
        </p:nvSpPr>
        <p:spPr>
          <a:xfrm>
            <a:off x="2250877" y="4647390"/>
            <a:ext cx="1500449" cy="70392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5" name="正方形/長方形 4"/>
          <p:cNvSpPr/>
          <p:nvPr/>
        </p:nvSpPr>
        <p:spPr>
          <a:xfrm>
            <a:off x="6450273" y="326392"/>
            <a:ext cx="1500447" cy="2660072"/>
          </a:xfrm>
          <a:prstGeom prst="rect">
            <a:avLst/>
          </a:prstGeom>
          <a:solidFill>
            <a:srgbClr val="FFFFFF"/>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1" name="正方形/長方形 50"/>
          <p:cNvSpPr/>
          <p:nvPr/>
        </p:nvSpPr>
        <p:spPr>
          <a:xfrm>
            <a:off x="6448135" y="1656428"/>
            <a:ext cx="1500449" cy="62610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p:nvSpPr>
        <p:spPr>
          <a:xfrm>
            <a:off x="5159723" y="3391709"/>
            <a:ext cx="1500447" cy="2660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正方形/長方形 1"/>
          <p:cNvSpPr/>
          <p:nvPr/>
        </p:nvSpPr>
        <p:spPr>
          <a:xfrm>
            <a:off x="9153987" y="326392"/>
            <a:ext cx="1500447" cy="2660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0" name="正方形/長方形 49"/>
          <p:cNvSpPr/>
          <p:nvPr/>
        </p:nvSpPr>
        <p:spPr>
          <a:xfrm>
            <a:off x="6448135" y="2292927"/>
            <a:ext cx="1500449" cy="7039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6" name="正方形/長方形 5"/>
          <p:cNvSpPr/>
          <p:nvPr/>
        </p:nvSpPr>
        <p:spPr>
          <a:xfrm>
            <a:off x="3746559" y="326392"/>
            <a:ext cx="1500447" cy="266007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6" name="正方形/長方形 45"/>
          <p:cNvSpPr/>
          <p:nvPr/>
        </p:nvSpPr>
        <p:spPr>
          <a:xfrm>
            <a:off x="3746557" y="2282536"/>
            <a:ext cx="1500449" cy="7039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7" name="正方形/長方形 6"/>
          <p:cNvSpPr/>
          <p:nvPr/>
        </p:nvSpPr>
        <p:spPr>
          <a:xfrm>
            <a:off x="1035685" y="326392"/>
            <a:ext cx="1500447" cy="2660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正方形/長方形 7"/>
          <p:cNvSpPr/>
          <p:nvPr/>
        </p:nvSpPr>
        <p:spPr>
          <a:xfrm>
            <a:off x="7993670" y="3391709"/>
            <a:ext cx="1500447" cy="2660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0" name="直線矢印コネクタ 9"/>
          <p:cNvCxnSpPr/>
          <p:nvPr/>
        </p:nvCxnSpPr>
        <p:spPr>
          <a:xfrm>
            <a:off x="2857500" y="1656428"/>
            <a:ext cx="6961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p:cNvCxnSpPr/>
          <p:nvPr/>
        </p:nvCxnSpPr>
        <p:spPr>
          <a:xfrm>
            <a:off x="5462155" y="1656428"/>
            <a:ext cx="6961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線矢印コネクタ 11"/>
          <p:cNvCxnSpPr/>
          <p:nvPr/>
        </p:nvCxnSpPr>
        <p:spPr>
          <a:xfrm>
            <a:off x="8222673" y="1656428"/>
            <a:ext cx="6961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1288473" y="4721745"/>
            <a:ext cx="6961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p:cNvCxnSpPr/>
          <p:nvPr/>
        </p:nvCxnSpPr>
        <p:spPr>
          <a:xfrm>
            <a:off x="4040046" y="4645547"/>
            <a:ext cx="6961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線矢印コネクタ 14"/>
          <p:cNvCxnSpPr/>
          <p:nvPr/>
        </p:nvCxnSpPr>
        <p:spPr>
          <a:xfrm>
            <a:off x="6965373" y="4645547"/>
            <a:ext cx="6961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テキスト ボックス 15"/>
          <p:cNvSpPr txBox="1"/>
          <p:nvPr/>
        </p:nvSpPr>
        <p:spPr>
          <a:xfrm>
            <a:off x="2857500" y="831273"/>
            <a:ext cx="696191" cy="369332"/>
          </a:xfrm>
          <a:prstGeom prst="rect">
            <a:avLst/>
          </a:prstGeom>
          <a:noFill/>
        </p:spPr>
        <p:txBody>
          <a:bodyPr wrap="square" rtlCol="0">
            <a:spAutoFit/>
          </a:bodyPr>
          <a:lstStyle/>
          <a:p>
            <a:r>
              <a:rPr kumimoji="1" lang="en-US" altLang="ja-JP" dirty="0" smtClean="0"/>
              <a:t>push</a:t>
            </a:r>
          </a:p>
        </p:txBody>
      </p:sp>
      <p:sp>
        <p:nvSpPr>
          <p:cNvPr id="17" name="テキスト ボックス 16"/>
          <p:cNvSpPr txBox="1"/>
          <p:nvPr/>
        </p:nvSpPr>
        <p:spPr>
          <a:xfrm>
            <a:off x="8272088" y="862446"/>
            <a:ext cx="696191" cy="369332"/>
          </a:xfrm>
          <a:prstGeom prst="rect">
            <a:avLst/>
          </a:prstGeom>
          <a:noFill/>
        </p:spPr>
        <p:txBody>
          <a:bodyPr wrap="square" rtlCol="0">
            <a:spAutoFit/>
          </a:bodyPr>
          <a:lstStyle/>
          <a:p>
            <a:r>
              <a:rPr kumimoji="1" lang="en-US" altLang="ja-JP" dirty="0" smtClean="0"/>
              <a:t>pop</a:t>
            </a:r>
          </a:p>
        </p:txBody>
      </p:sp>
      <p:sp>
        <p:nvSpPr>
          <p:cNvPr id="18" name="テキスト ボックス 17"/>
          <p:cNvSpPr txBox="1"/>
          <p:nvPr/>
        </p:nvSpPr>
        <p:spPr>
          <a:xfrm>
            <a:off x="5495983" y="862446"/>
            <a:ext cx="696191" cy="369332"/>
          </a:xfrm>
          <a:prstGeom prst="rect">
            <a:avLst/>
          </a:prstGeom>
          <a:noFill/>
        </p:spPr>
        <p:txBody>
          <a:bodyPr wrap="square" rtlCol="0">
            <a:spAutoFit/>
          </a:bodyPr>
          <a:lstStyle/>
          <a:p>
            <a:r>
              <a:rPr kumimoji="1" lang="en-US" altLang="ja-JP" dirty="0" smtClean="0"/>
              <a:t>push</a:t>
            </a:r>
          </a:p>
        </p:txBody>
      </p:sp>
      <p:sp>
        <p:nvSpPr>
          <p:cNvPr id="19" name="テキスト ボックス 18"/>
          <p:cNvSpPr txBox="1"/>
          <p:nvPr/>
        </p:nvSpPr>
        <p:spPr>
          <a:xfrm>
            <a:off x="1283916" y="3893128"/>
            <a:ext cx="696191" cy="369332"/>
          </a:xfrm>
          <a:prstGeom prst="rect">
            <a:avLst/>
          </a:prstGeom>
          <a:noFill/>
        </p:spPr>
        <p:txBody>
          <a:bodyPr wrap="square" rtlCol="0">
            <a:spAutoFit/>
          </a:bodyPr>
          <a:lstStyle/>
          <a:p>
            <a:r>
              <a:rPr kumimoji="1" lang="en-US" altLang="ja-JP" dirty="0" smtClean="0"/>
              <a:t>push</a:t>
            </a:r>
          </a:p>
        </p:txBody>
      </p:sp>
      <p:sp>
        <p:nvSpPr>
          <p:cNvPr id="20" name="テキスト ボックス 19"/>
          <p:cNvSpPr txBox="1"/>
          <p:nvPr/>
        </p:nvSpPr>
        <p:spPr>
          <a:xfrm>
            <a:off x="7030548" y="3893128"/>
            <a:ext cx="696191" cy="369332"/>
          </a:xfrm>
          <a:prstGeom prst="rect">
            <a:avLst/>
          </a:prstGeom>
          <a:noFill/>
        </p:spPr>
        <p:txBody>
          <a:bodyPr wrap="square" rtlCol="0">
            <a:spAutoFit/>
          </a:bodyPr>
          <a:lstStyle/>
          <a:p>
            <a:r>
              <a:rPr kumimoji="1" lang="en-US" altLang="ja-JP" dirty="0" smtClean="0"/>
              <a:t>pop</a:t>
            </a:r>
          </a:p>
        </p:txBody>
      </p:sp>
      <p:sp>
        <p:nvSpPr>
          <p:cNvPr id="21" name="テキスト ボックス 20"/>
          <p:cNvSpPr txBox="1"/>
          <p:nvPr/>
        </p:nvSpPr>
        <p:spPr>
          <a:xfrm>
            <a:off x="4103141" y="3883831"/>
            <a:ext cx="696191" cy="369332"/>
          </a:xfrm>
          <a:prstGeom prst="rect">
            <a:avLst/>
          </a:prstGeom>
          <a:noFill/>
        </p:spPr>
        <p:txBody>
          <a:bodyPr wrap="square" rtlCol="0">
            <a:spAutoFit/>
          </a:bodyPr>
          <a:lstStyle/>
          <a:p>
            <a:r>
              <a:rPr kumimoji="1" lang="en-US" altLang="ja-JP" dirty="0" smtClean="0"/>
              <a:t>pop</a:t>
            </a:r>
          </a:p>
        </p:txBody>
      </p:sp>
      <p:cxnSp>
        <p:nvCxnSpPr>
          <p:cNvPr id="25" name="直線コネクタ 24"/>
          <p:cNvCxnSpPr/>
          <p:nvPr/>
        </p:nvCxnSpPr>
        <p:spPr>
          <a:xfrm>
            <a:off x="3746559" y="2282536"/>
            <a:ext cx="1500447" cy="0"/>
          </a:xfrm>
          <a:prstGeom prst="line">
            <a:avLst/>
          </a:prstGeom>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a:off x="6450272" y="1656428"/>
            <a:ext cx="1500447" cy="0"/>
          </a:xfrm>
          <a:prstGeom prst="line">
            <a:avLst/>
          </a:prstGeom>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a:off x="6450271" y="2282536"/>
            <a:ext cx="1543399" cy="0"/>
          </a:xfrm>
          <a:prstGeom prst="line">
            <a:avLst/>
          </a:prstGeom>
        </p:spPr>
        <p:style>
          <a:lnRef idx="1">
            <a:schemeClr val="dk1"/>
          </a:lnRef>
          <a:fillRef idx="0">
            <a:schemeClr val="dk1"/>
          </a:fillRef>
          <a:effectRef idx="0">
            <a:schemeClr val="dk1"/>
          </a:effectRef>
          <a:fontRef idx="minor">
            <a:schemeClr val="tx1"/>
          </a:fontRef>
        </p:style>
      </p:cxnSp>
      <p:cxnSp>
        <p:nvCxnSpPr>
          <p:cNvPr id="28" name="直線コネクタ 27"/>
          <p:cNvCxnSpPr/>
          <p:nvPr/>
        </p:nvCxnSpPr>
        <p:spPr>
          <a:xfrm>
            <a:off x="9153987" y="2292927"/>
            <a:ext cx="1500447" cy="0"/>
          </a:xfrm>
          <a:prstGeom prst="line">
            <a:avLst/>
          </a:prstGeom>
        </p:spPr>
        <p:style>
          <a:lnRef idx="1">
            <a:schemeClr val="dk1"/>
          </a:lnRef>
          <a:fillRef idx="0">
            <a:schemeClr val="dk1"/>
          </a:fillRef>
          <a:effectRef idx="0">
            <a:schemeClr val="dk1"/>
          </a:effectRef>
          <a:fontRef idx="minor">
            <a:schemeClr val="tx1"/>
          </a:fontRef>
        </p:style>
      </p:cxnSp>
      <p:cxnSp>
        <p:nvCxnSpPr>
          <p:cNvPr id="29" name="直線コネクタ 28"/>
          <p:cNvCxnSpPr/>
          <p:nvPr/>
        </p:nvCxnSpPr>
        <p:spPr>
          <a:xfrm>
            <a:off x="2242302" y="5351318"/>
            <a:ext cx="1500447" cy="0"/>
          </a:xfrm>
          <a:prstGeom prst="line">
            <a:avLst/>
          </a:prstGeom>
        </p:spPr>
        <p:style>
          <a:lnRef idx="1">
            <a:schemeClr val="dk1"/>
          </a:lnRef>
          <a:fillRef idx="0">
            <a:schemeClr val="dk1"/>
          </a:fillRef>
          <a:effectRef idx="0">
            <a:schemeClr val="dk1"/>
          </a:effectRef>
          <a:fontRef idx="minor">
            <a:schemeClr val="tx1"/>
          </a:fontRef>
        </p:style>
      </p:cxnSp>
      <p:cxnSp>
        <p:nvCxnSpPr>
          <p:cNvPr id="30" name="直線コネクタ 29"/>
          <p:cNvCxnSpPr/>
          <p:nvPr/>
        </p:nvCxnSpPr>
        <p:spPr>
          <a:xfrm>
            <a:off x="2242301" y="4645547"/>
            <a:ext cx="1500447" cy="0"/>
          </a:xfrm>
          <a:prstGeom prst="line">
            <a:avLst/>
          </a:prstGeom>
        </p:spPr>
        <p:style>
          <a:lnRef idx="1">
            <a:schemeClr val="dk1"/>
          </a:lnRef>
          <a:fillRef idx="0">
            <a:schemeClr val="dk1"/>
          </a:fillRef>
          <a:effectRef idx="0">
            <a:schemeClr val="dk1"/>
          </a:effectRef>
          <a:fontRef idx="minor">
            <a:schemeClr val="tx1"/>
          </a:fontRef>
        </p:style>
      </p:cxnSp>
      <p:cxnSp>
        <p:nvCxnSpPr>
          <p:cNvPr id="32" name="直線コネクタ 31"/>
          <p:cNvCxnSpPr/>
          <p:nvPr/>
        </p:nvCxnSpPr>
        <p:spPr>
          <a:xfrm>
            <a:off x="5159723" y="5351318"/>
            <a:ext cx="1500447" cy="0"/>
          </a:xfrm>
          <a:prstGeom prst="line">
            <a:avLst/>
          </a:prstGeom>
        </p:spPr>
        <p:style>
          <a:lnRef idx="1">
            <a:schemeClr val="dk1"/>
          </a:lnRef>
          <a:fillRef idx="0">
            <a:schemeClr val="dk1"/>
          </a:fillRef>
          <a:effectRef idx="0">
            <a:schemeClr val="dk1"/>
          </a:effectRef>
          <a:fontRef idx="minor">
            <a:schemeClr val="tx1"/>
          </a:fontRef>
        </p:style>
      </p:cxnSp>
      <p:sp>
        <p:nvSpPr>
          <p:cNvPr id="34" name="テキスト ボックス 33"/>
          <p:cNvSpPr txBox="1"/>
          <p:nvPr/>
        </p:nvSpPr>
        <p:spPr>
          <a:xfrm>
            <a:off x="280554" y="488373"/>
            <a:ext cx="883227" cy="307777"/>
          </a:xfrm>
          <a:prstGeom prst="rect">
            <a:avLst/>
          </a:prstGeom>
          <a:noFill/>
        </p:spPr>
        <p:txBody>
          <a:bodyPr wrap="square" rtlCol="0">
            <a:spAutoFit/>
          </a:bodyPr>
          <a:lstStyle/>
          <a:p>
            <a:r>
              <a:rPr kumimoji="1" lang="ja-JP" altLang="en-US" sz="1400" dirty="0"/>
              <a:t>キュ</a:t>
            </a:r>
            <a:r>
              <a:rPr kumimoji="1" lang="ja-JP" altLang="en-US" sz="1400" dirty="0" smtClean="0"/>
              <a:t>ー</a:t>
            </a:r>
            <a:endParaRPr kumimoji="1" lang="ja-JP" altLang="en-US" sz="1400" dirty="0"/>
          </a:p>
        </p:txBody>
      </p:sp>
      <p:cxnSp>
        <p:nvCxnSpPr>
          <p:cNvPr id="36" name="直線矢印コネクタ 35"/>
          <p:cNvCxnSpPr/>
          <p:nvPr/>
        </p:nvCxnSpPr>
        <p:spPr>
          <a:xfrm>
            <a:off x="641119" y="758536"/>
            <a:ext cx="334298" cy="2075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テキスト ボックス 37"/>
          <p:cNvSpPr txBox="1"/>
          <p:nvPr/>
        </p:nvSpPr>
        <p:spPr>
          <a:xfrm>
            <a:off x="4053614" y="2449834"/>
            <a:ext cx="786417" cy="369332"/>
          </a:xfrm>
          <a:prstGeom prst="rect">
            <a:avLst/>
          </a:prstGeom>
          <a:noFill/>
        </p:spPr>
        <p:txBody>
          <a:bodyPr wrap="square" rtlCol="0">
            <a:spAutoFit/>
          </a:bodyPr>
          <a:lstStyle/>
          <a:p>
            <a:r>
              <a:rPr kumimoji="1" lang="ja-JP" altLang="en-US" dirty="0" smtClean="0"/>
              <a:t>　本</a:t>
            </a:r>
            <a:r>
              <a:rPr kumimoji="1" lang="en-US" altLang="ja-JP" dirty="0" smtClean="0"/>
              <a:t>A</a:t>
            </a:r>
            <a:endParaRPr kumimoji="1" lang="ja-JP" altLang="en-US" dirty="0"/>
          </a:p>
        </p:txBody>
      </p:sp>
      <p:sp>
        <p:nvSpPr>
          <p:cNvPr id="40" name="テキスト ボックス 39"/>
          <p:cNvSpPr txBox="1"/>
          <p:nvPr/>
        </p:nvSpPr>
        <p:spPr>
          <a:xfrm>
            <a:off x="6805150" y="1808526"/>
            <a:ext cx="786417" cy="369332"/>
          </a:xfrm>
          <a:prstGeom prst="rect">
            <a:avLst/>
          </a:prstGeom>
          <a:noFill/>
        </p:spPr>
        <p:txBody>
          <a:bodyPr wrap="square" rtlCol="0">
            <a:spAutoFit/>
          </a:bodyPr>
          <a:lstStyle/>
          <a:p>
            <a:r>
              <a:rPr kumimoji="1" lang="ja-JP" altLang="en-US" dirty="0" smtClean="0"/>
              <a:t>　本</a:t>
            </a:r>
            <a:r>
              <a:rPr kumimoji="1" lang="en-US" altLang="ja-JP" dirty="0"/>
              <a:t>B</a:t>
            </a:r>
            <a:endParaRPr kumimoji="1" lang="ja-JP" altLang="en-US" dirty="0"/>
          </a:p>
        </p:txBody>
      </p:sp>
      <p:sp>
        <p:nvSpPr>
          <p:cNvPr id="41" name="テキスト ボックス 40"/>
          <p:cNvSpPr txBox="1"/>
          <p:nvPr/>
        </p:nvSpPr>
        <p:spPr>
          <a:xfrm>
            <a:off x="6807285" y="2467791"/>
            <a:ext cx="786417" cy="369332"/>
          </a:xfrm>
          <a:prstGeom prst="rect">
            <a:avLst/>
          </a:prstGeom>
          <a:noFill/>
        </p:spPr>
        <p:txBody>
          <a:bodyPr wrap="square" rtlCol="0">
            <a:spAutoFit/>
          </a:bodyPr>
          <a:lstStyle/>
          <a:p>
            <a:r>
              <a:rPr kumimoji="1" lang="ja-JP" altLang="en-US" dirty="0" smtClean="0"/>
              <a:t>　本</a:t>
            </a:r>
            <a:r>
              <a:rPr kumimoji="1" lang="en-US" altLang="ja-JP" dirty="0" smtClean="0"/>
              <a:t>A</a:t>
            </a:r>
            <a:endParaRPr kumimoji="1" lang="ja-JP" altLang="en-US" dirty="0"/>
          </a:p>
        </p:txBody>
      </p:sp>
      <p:sp>
        <p:nvSpPr>
          <p:cNvPr id="42" name="テキスト ボックス 41"/>
          <p:cNvSpPr txBox="1"/>
          <p:nvPr/>
        </p:nvSpPr>
        <p:spPr>
          <a:xfrm>
            <a:off x="2519050" y="4820002"/>
            <a:ext cx="786417" cy="369332"/>
          </a:xfrm>
          <a:prstGeom prst="rect">
            <a:avLst/>
          </a:prstGeom>
          <a:noFill/>
        </p:spPr>
        <p:txBody>
          <a:bodyPr wrap="square" rtlCol="0">
            <a:spAutoFit/>
          </a:bodyPr>
          <a:lstStyle/>
          <a:p>
            <a:r>
              <a:rPr kumimoji="1" lang="ja-JP" altLang="en-US" dirty="0" smtClean="0"/>
              <a:t>　本</a:t>
            </a:r>
            <a:r>
              <a:rPr kumimoji="1" lang="en-US" altLang="ja-JP" dirty="0" smtClean="0"/>
              <a:t>C</a:t>
            </a:r>
            <a:endParaRPr kumimoji="1" lang="ja-JP" altLang="en-US" dirty="0"/>
          </a:p>
        </p:txBody>
      </p:sp>
      <p:sp>
        <p:nvSpPr>
          <p:cNvPr id="45" name="正方形/長方形 44"/>
          <p:cNvSpPr/>
          <p:nvPr/>
        </p:nvSpPr>
        <p:spPr>
          <a:xfrm>
            <a:off x="9159009" y="2311288"/>
            <a:ext cx="1500449" cy="67517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p:cNvSpPr txBox="1"/>
          <p:nvPr/>
        </p:nvSpPr>
        <p:spPr>
          <a:xfrm>
            <a:off x="9472673" y="2483782"/>
            <a:ext cx="786417" cy="369332"/>
          </a:xfrm>
          <a:prstGeom prst="rect">
            <a:avLst/>
          </a:prstGeom>
          <a:noFill/>
        </p:spPr>
        <p:txBody>
          <a:bodyPr wrap="square" rtlCol="0">
            <a:spAutoFit/>
          </a:bodyPr>
          <a:lstStyle/>
          <a:p>
            <a:r>
              <a:rPr kumimoji="1" lang="ja-JP" altLang="en-US" dirty="0" smtClean="0"/>
              <a:t>　本</a:t>
            </a:r>
            <a:r>
              <a:rPr kumimoji="1" lang="en-US" altLang="ja-JP" dirty="0"/>
              <a:t>B</a:t>
            </a:r>
            <a:endParaRPr kumimoji="1" lang="ja-JP" altLang="en-US" dirty="0"/>
          </a:p>
        </p:txBody>
      </p:sp>
      <p:sp>
        <p:nvSpPr>
          <p:cNvPr id="55" name="正方形/長方形 54"/>
          <p:cNvSpPr/>
          <p:nvPr/>
        </p:nvSpPr>
        <p:spPr>
          <a:xfrm>
            <a:off x="2250877" y="5351909"/>
            <a:ext cx="1500449" cy="69802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p:cNvSpPr txBox="1"/>
          <p:nvPr/>
        </p:nvSpPr>
        <p:spPr>
          <a:xfrm>
            <a:off x="2536132" y="5496859"/>
            <a:ext cx="786417" cy="369332"/>
          </a:xfrm>
          <a:prstGeom prst="rect">
            <a:avLst/>
          </a:prstGeom>
          <a:noFill/>
        </p:spPr>
        <p:txBody>
          <a:bodyPr wrap="square" rtlCol="0">
            <a:spAutoFit/>
          </a:bodyPr>
          <a:lstStyle/>
          <a:p>
            <a:r>
              <a:rPr kumimoji="1" lang="ja-JP" altLang="en-US" dirty="0" smtClean="0"/>
              <a:t>　本</a:t>
            </a:r>
            <a:r>
              <a:rPr kumimoji="1" lang="en-US" altLang="ja-JP" dirty="0"/>
              <a:t>B</a:t>
            </a:r>
            <a:endParaRPr kumimoji="1" lang="ja-JP" altLang="en-US" dirty="0"/>
          </a:p>
        </p:txBody>
      </p:sp>
      <p:sp>
        <p:nvSpPr>
          <p:cNvPr id="57" name="正方形/長方形 56"/>
          <p:cNvSpPr/>
          <p:nvPr/>
        </p:nvSpPr>
        <p:spPr>
          <a:xfrm>
            <a:off x="5155366" y="5351317"/>
            <a:ext cx="1500449" cy="68217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58" name="テキスト ボックス 57"/>
          <p:cNvSpPr txBox="1"/>
          <p:nvPr/>
        </p:nvSpPr>
        <p:spPr>
          <a:xfrm>
            <a:off x="5478367" y="5516884"/>
            <a:ext cx="786417" cy="369332"/>
          </a:xfrm>
          <a:prstGeom prst="rect">
            <a:avLst/>
          </a:prstGeom>
          <a:noFill/>
        </p:spPr>
        <p:txBody>
          <a:bodyPr wrap="square" rtlCol="0">
            <a:spAutoFit/>
          </a:bodyPr>
          <a:lstStyle/>
          <a:p>
            <a:r>
              <a:rPr kumimoji="1" lang="ja-JP" altLang="en-US" dirty="0" smtClean="0"/>
              <a:t>　本</a:t>
            </a:r>
            <a:r>
              <a:rPr kumimoji="1" lang="en-US" altLang="ja-JP" dirty="0" smtClean="0"/>
              <a:t>C</a:t>
            </a:r>
            <a:endParaRPr kumimoji="1" lang="ja-JP" altLang="en-US" dirty="0"/>
          </a:p>
        </p:txBody>
      </p:sp>
    </p:spTree>
    <p:extLst>
      <p:ext uri="{BB962C8B-B14F-4D97-AF65-F5344CB8AC3E}">
        <p14:creationId xmlns:p14="http://schemas.microsoft.com/office/powerpoint/2010/main" val="38748606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600201" y="675409"/>
            <a:ext cx="4436918" cy="584775"/>
          </a:xfrm>
          <a:prstGeom prst="rect">
            <a:avLst/>
          </a:prstGeom>
          <a:noFill/>
        </p:spPr>
        <p:txBody>
          <a:bodyPr wrap="square" rtlCol="0">
            <a:spAutoFit/>
          </a:bodyPr>
          <a:lstStyle/>
          <a:p>
            <a:r>
              <a:rPr kumimoji="1" lang="ja-JP" altLang="en-US" sz="3200" dirty="0" smtClean="0"/>
              <a:t>出された本の順番は</a:t>
            </a:r>
            <a:endParaRPr kumimoji="1" lang="ja-JP" altLang="en-US" sz="3200" dirty="0"/>
          </a:p>
        </p:txBody>
      </p:sp>
      <p:sp>
        <p:nvSpPr>
          <p:cNvPr id="3" name="テキスト ボックス 2"/>
          <p:cNvSpPr txBox="1"/>
          <p:nvPr/>
        </p:nvSpPr>
        <p:spPr>
          <a:xfrm>
            <a:off x="2452255" y="1735282"/>
            <a:ext cx="872836" cy="830997"/>
          </a:xfrm>
          <a:prstGeom prst="rect">
            <a:avLst/>
          </a:prstGeom>
          <a:noFill/>
        </p:spPr>
        <p:txBody>
          <a:bodyPr wrap="square" rtlCol="0">
            <a:spAutoFit/>
          </a:bodyPr>
          <a:lstStyle/>
          <a:p>
            <a:r>
              <a:rPr kumimoji="1" lang="ja-JP" altLang="en-US" sz="4800" dirty="0" smtClean="0"/>
              <a:t>①</a:t>
            </a:r>
            <a:endParaRPr kumimoji="1" lang="ja-JP" altLang="en-US" sz="4800" dirty="0"/>
          </a:p>
        </p:txBody>
      </p:sp>
      <p:sp>
        <p:nvSpPr>
          <p:cNvPr id="4" name="テキスト ボックス 3"/>
          <p:cNvSpPr txBox="1"/>
          <p:nvPr/>
        </p:nvSpPr>
        <p:spPr>
          <a:xfrm>
            <a:off x="8839201" y="1735281"/>
            <a:ext cx="872836" cy="830997"/>
          </a:xfrm>
          <a:prstGeom prst="rect">
            <a:avLst/>
          </a:prstGeom>
          <a:noFill/>
        </p:spPr>
        <p:txBody>
          <a:bodyPr wrap="square" rtlCol="0">
            <a:spAutoFit/>
          </a:bodyPr>
          <a:lstStyle/>
          <a:p>
            <a:r>
              <a:rPr kumimoji="1" lang="ja-JP" altLang="en-US" sz="4800" dirty="0"/>
              <a:t>③</a:t>
            </a:r>
          </a:p>
        </p:txBody>
      </p:sp>
      <p:sp>
        <p:nvSpPr>
          <p:cNvPr id="5" name="テキスト ボックス 4"/>
          <p:cNvSpPr txBox="1"/>
          <p:nvPr/>
        </p:nvSpPr>
        <p:spPr>
          <a:xfrm>
            <a:off x="5600701" y="1735280"/>
            <a:ext cx="872836" cy="830997"/>
          </a:xfrm>
          <a:prstGeom prst="rect">
            <a:avLst/>
          </a:prstGeom>
          <a:noFill/>
        </p:spPr>
        <p:txBody>
          <a:bodyPr wrap="square" rtlCol="0">
            <a:spAutoFit/>
          </a:bodyPr>
          <a:lstStyle/>
          <a:p>
            <a:r>
              <a:rPr kumimoji="1" lang="ja-JP" altLang="en-US" sz="4800" dirty="0"/>
              <a:t>②</a:t>
            </a:r>
          </a:p>
        </p:txBody>
      </p:sp>
      <p:sp>
        <p:nvSpPr>
          <p:cNvPr id="6" name="正方形/長方形 5"/>
          <p:cNvSpPr/>
          <p:nvPr/>
        </p:nvSpPr>
        <p:spPr>
          <a:xfrm>
            <a:off x="4985905" y="2996646"/>
            <a:ext cx="2192482" cy="107026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7" name="正方形/長方形 6"/>
          <p:cNvSpPr/>
          <p:nvPr/>
        </p:nvSpPr>
        <p:spPr>
          <a:xfrm>
            <a:off x="1792432" y="3000939"/>
            <a:ext cx="2192482" cy="107026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8179378" y="3000939"/>
            <a:ext cx="2192482" cy="10702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5761760" y="3300945"/>
            <a:ext cx="727363" cy="461665"/>
          </a:xfrm>
          <a:prstGeom prst="rect">
            <a:avLst/>
          </a:prstGeom>
          <a:noFill/>
        </p:spPr>
        <p:txBody>
          <a:bodyPr wrap="square" rtlCol="0">
            <a:spAutoFit/>
          </a:bodyPr>
          <a:lstStyle/>
          <a:p>
            <a:r>
              <a:rPr kumimoji="1" lang="ja-JP" altLang="en-US" sz="2400" dirty="0" smtClean="0"/>
              <a:t>本</a:t>
            </a:r>
            <a:r>
              <a:rPr kumimoji="1" lang="en-US" altLang="ja-JP" sz="2400" dirty="0" smtClean="0"/>
              <a:t>B</a:t>
            </a:r>
            <a:endParaRPr kumimoji="1" lang="ja-JP" altLang="en-US" sz="2400" dirty="0"/>
          </a:p>
        </p:txBody>
      </p:sp>
      <p:sp>
        <p:nvSpPr>
          <p:cNvPr id="10" name="テキスト ボックス 9"/>
          <p:cNvSpPr txBox="1"/>
          <p:nvPr/>
        </p:nvSpPr>
        <p:spPr>
          <a:xfrm>
            <a:off x="2524991" y="3290551"/>
            <a:ext cx="727363" cy="461665"/>
          </a:xfrm>
          <a:prstGeom prst="rect">
            <a:avLst/>
          </a:prstGeom>
          <a:noFill/>
        </p:spPr>
        <p:txBody>
          <a:bodyPr wrap="square" rtlCol="0">
            <a:spAutoFit/>
          </a:bodyPr>
          <a:lstStyle/>
          <a:p>
            <a:r>
              <a:rPr kumimoji="1" lang="ja-JP" altLang="en-US" sz="2400" dirty="0" smtClean="0"/>
              <a:t>本</a:t>
            </a:r>
            <a:r>
              <a:rPr kumimoji="1" lang="en-US" altLang="ja-JP" sz="2400" dirty="0" smtClean="0"/>
              <a:t>A</a:t>
            </a:r>
            <a:endParaRPr kumimoji="1" lang="ja-JP" altLang="en-US" sz="2400" dirty="0"/>
          </a:p>
        </p:txBody>
      </p:sp>
      <p:sp>
        <p:nvSpPr>
          <p:cNvPr id="11" name="テキスト ボックス 10"/>
          <p:cNvSpPr txBox="1"/>
          <p:nvPr/>
        </p:nvSpPr>
        <p:spPr>
          <a:xfrm>
            <a:off x="8984674" y="3300944"/>
            <a:ext cx="727363" cy="461665"/>
          </a:xfrm>
          <a:prstGeom prst="rect">
            <a:avLst/>
          </a:prstGeom>
          <a:noFill/>
        </p:spPr>
        <p:txBody>
          <a:bodyPr wrap="square" rtlCol="0">
            <a:spAutoFit/>
          </a:bodyPr>
          <a:lstStyle/>
          <a:p>
            <a:r>
              <a:rPr kumimoji="1" lang="ja-JP" altLang="en-US" sz="2400" dirty="0" smtClean="0"/>
              <a:t>本</a:t>
            </a:r>
            <a:r>
              <a:rPr kumimoji="1" lang="en-US" altLang="ja-JP" sz="2400" dirty="0" smtClean="0"/>
              <a:t>C</a:t>
            </a:r>
            <a:endParaRPr kumimoji="1" lang="ja-JP" altLang="en-US" sz="2400" dirty="0"/>
          </a:p>
        </p:txBody>
      </p:sp>
    </p:spTree>
    <p:extLst>
      <p:ext uri="{BB962C8B-B14F-4D97-AF65-F5344CB8AC3E}">
        <p14:creationId xmlns:p14="http://schemas.microsoft.com/office/powerpoint/2010/main" val="10530032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キュー（</a:t>
            </a:r>
            <a:r>
              <a:rPr lang="en-US" altLang="ja-JP" dirty="0"/>
              <a:t>queue</a:t>
            </a:r>
            <a:r>
              <a:rPr lang="ja-JP" altLang="en-US" dirty="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キューはスタックと同じように、</a:t>
            </a:r>
            <a:r>
              <a:rPr kumimoji="1" lang="en-US" altLang="ja-JP" dirty="0" smtClean="0"/>
              <a:t>push</a:t>
            </a:r>
            <a:r>
              <a:rPr kumimoji="1" lang="ja-JP" altLang="en-US" dirty="0" smtClean="0"/>
              <a:t>と</a:t>
            </a:r>
            <a:r>
              <a:rPr kumimoji="1" lang="en-US" altLang="ja-JP" dirty="0" smtClean="0"/>
              <a:t>pop</a:t>
            </a:r>
            <a:r>
              <a:rPr lang="ja-JP" altLang="en-US" dirty="0" smtClean="0"/>
              <a:t>ができるデータ構造。スタックと異なるのは、</a:t>
            </a:r>
            <a:r>
              <a:rPr lang="en-US" altLang="ja-JP" dirty="0" smtClean="0"/>
              <a:t>pop</a:t>
            </a:r>
            <a:r>
              <a:rPr lang="ja-JP" altLang="en-US" dirty="0" smtClean="0"/>
              <a:t>が一番上から取り出すのではなく、一番下から取り出す部分。つまり最初に入れたものが最初に出てくる。（これを</a:t>
            </a:r>
            <a:r>
              <a:rPr lang="en-US" altLang="ja-JP" dirty="0" smtClean="0"/>
              <a:t>FIFO</a:t>
            </a:r>
            <a:r>
              <a:rPr lang="ja-JP" altLang="en-US" dirty="0" smtClean="0"/>
              <a:t>：</a:t>
            </a:r>
            <a:r>
              <a:rPr lang="en-US" altLang="ja-JP" dirty="0" smtClean="0"/>
              <a:t>First</a:t>
            </a:r>
            <a:r>
              <a:rPr lang="ja-JP" altLang="en-US" dirty="0" smtClean="0"/>
              <a:t>　</a:t>
            </a:r>
            <a:r>
              <a:rPr lang="en-US" altLang="ja-JP" dirty="0" smtClean="0"/>
              <a:t>In</a:t>
            </a:r>
            <a:r>
              <a:rPr lang="ja-JP" altLang="en-US" dirty="0" smtClean="0"/>
              <a:t>　</a:t>
            </a:r>
            <a:r>
              <a:rPr lang="en-US" altLang="ja-JP" dirty="0" smtClean="0"/>
              <a:t>First</a:t>
            </a:r>
            <a:r>
              <a:rPr lang="ja-JP" altLang="en-US" dirty="0" smtClean="0"/>
              <a:t>　</a:t>
            </a:r>
            <a:r>
              <a:rPr lang="en-US" altLang="ja-JP" dirty="0" smtClean="0"/>
              <a:t>Out</a:t>
            </a:r>
            <a:r>
              <a:rPr lang="ja-JP" altLang="en-US" dirty="0" smtClean="0"/>
              <a:t>と呼ぶ。）</a:t>
            </a:r>
            <a:endParaRPr lang="en-US" altLang="ja-JP" dirty="0" smtClean="0"/>
          </a:p>
          <a:p>
            <a:endParaRPr kumimoji="1" lang="en-US" altLang="ja-JP" dirty="0"/>
          </a:p>
          <a:p>
            <a:pPr marL="0" indent="0">
              <a:buNone/>
            </a:pPr>
            <a:endParaRPr kumimoji="1" lang="ja-JP" altLang="en-US" dirty="0"/>
          </a:p>
        </p:txBody>
      </p:sp>
      <p:sp>
        <p:nvSpPr>
          <p:cNvPr id="4" name="正方形/長方形 3"/>
          <p:cNvSpPr/>
          <p:nvPr/>
        </p:nvSpPr>
        <p:spPr>
          <a:xfrm>
            <a:off x="6710045" y="3317396"/>
            <a:ext cx="1500447" cy="2660072"/>
          </a:xfrm>
          <a:prstGeom prst="rect">
            <a:avLst/>
          </a:prstGeom>
          <a:solidFill>
            <a:srgbClr val="FFFFFF"/>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正方形/長方形 4"/>
          <p:cNvSpPr/>
          <p:nvPr/>
        </p:nvSpPr>
        <p:spPr>
          <a:xfrm>
            <a:off x="6707907" y="4647432"/>
            <a:ext cx="1500449" cy="62610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9413759" y="3317396"/>
            <a:ext cx="1500447" cy="2660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正方形/長方形 6"/>
          <p:cNvSpPr/>
          <p:nvPr/>
        </p:nvSpPr>
        <p:spPr>
          <a:xfrm>
            <a:off x="6707907" y="5283931"/>
            <a:ext cx="1500449" cy="7039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cxnSp>
        <p:nvCxnSpPr>
          <p:cNvPr id="8" name="直線矢印コネクタ 7"/>
          <p:cNvCxnSpPr/>
          <p:nvPr/>
        </p:nvCxnSpPr>
        <p:spPr>
          <a:xfrm>
            <a:off x="8482445" y="4647432"/>
            <a:ext cx="6961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テキスト ボックス 8"/>
          <p:cNvSpPr txBox="1"/>
          <p:nvPr/>
        </p:nvSpPr>
        <p:spPr>
          <a:xfrm>
            <a:off x="8531860" y="3853450"/>
            <a:ext cx="696191" cy="369332"/>
          </a:xfrm>
          <a:prstGeom prst="rect">
            <a:avLst/>
          </a:prstGeom>
          <a:noFill/>
        </p:spPr>
        <p:txBody>
          <a:bodyPr wrap="square" rtlCol="0">
            <a:spAutoFit/>
          </a:bodyPr>
          <a:lstStyle/>
          <a:p>
            <a:r>
              <a:rPr kumimoji="1" lang="en-US" altLang="ja-JP" dirty="0" smtClean="0"/>
              <a:t>pop</a:t>
            </a:r>
          </a:p>
        </p:txBody>
      </p:sp>
      <p:cxnSp>
        <p:nvCxnSpPr>
          <p:cNvPr id="10" name="直線コネクタ 9"/>
          <p:cNvCxnSpPr/>
          <p:nvPr/>
        </p:nvCxnSpPr>
        <p:spPr>
          <a:xfrm>
            <a:off x="6710044" y="4647432"/>
            <a:ext cx="1500447" cy="0"/>
          </a:xfrm>
          <a:prstGeom prst="line">
            <a:avLst/>
          </a:prstGeom>
        </p:spPr>
        <p:style>
          <a:lnRef idx="1">
            <a:schemeClr val="dk1"/>
          </a:lnRef>
          <a:fillRef idx="0">
            <a:schemeClr val="dk1"/>
          </a:fillRef>
          <a:effectRef idx="0">
            <a:schemeClr val="dk1"/>
          </a:effectRef>
          <a:fontRef idx="minor">
            <a:schemeClr val="tx1"/>
          </a:fontRef>
        </p:style>
      </p:cxnSp>
      <p:cxnSp>
        <p:nvCxnSpPr>
          <p:cNvPr id="11" name="直線コネクタ 10"/>
          <p:cNvCxnSpPr/>
          <p:nvPr/>
        </p:nvCxnSpPr>
        <p:spPr>
          <a:xfrm>
            <a:off x="6710043" y="5273540"/>
            <a:ext cx="1543399" cy="0"/>
          </a:xfrm>
          <a:prstGeom prst="line">
            <a:avLst/>
          </a:prstGeom>
        </p:spPr>
        <p:style>
          <a:lnRef idx="1">
            <a:schemeClr val="dk1"/>
          </a:lnRef>
          <a:fillRef idx="0">
            <a:schemeClr val="dk1"/>
          </a:fillRef>
          <a:effectRef idx="0">
            <a:schemeClr val="dk1"/>
          </a:effectRef>
          <a:fontRef idx="minor">
            <a:schemeClr val="tx1"/>
          </a:fontRef>
        </p:style>
      </p:cxnSp>
      <p:cxnSp>
        <p:nvCxnSpPr>
          <p:cNvPr id="12" name="直線コネクタ 11"/>
          <p:cNvCxnSpPr/>
          <p:nvPr/>
        </p:nvCxnSpPr>
        <p:spPr>
          <a:xfrm>
            <a:off x="9413759" y="5283931"/>
            <a:ext cx="1500447" cy="0"/>
          </a:xfrm>
          <a:prstGeom prst="line">
            <a:avLst/>
          </a:prstGeom>
        </p:spPr>
        <p:style>
          <a:lnRef idx="1">
            <a:schemeClr val="dk1"/>
          </a:lnRef>
          <a:fillRef idx="0">
            <a:schemeClr val="dk1"/>
          </a:fillRef>
          <a:effectRef idx="0">
            <a:schemeClr val="dk1"/>
          </a:effectRef>
          <a:fontRef idx="minor">
            <a:schemeClr val="tx1"/>
          </a:fontRef>
        </p:style>
      </p:cxnSp>
      <p:sp>
        <p:nvSpPr>
          <p:cNvPr id="13" name="テキスト ボックス 12"/>
          <p:cNvSpPr txBox="1"/>
          <p:nvPr/>
        </p:nvSpPr>
        <p:spPr>
          <a:xfrm>
            <a:off x="7064922" y="4799530"/>
            <a:ext cx="786417" cy="369332"/>
          </a:xfrm>
          <a:prstGeom prst="rect">
            <a:avLst/>
          </a:prstGeom>
          <a:noFill/>
        </p:spPr>
        <p:txBody>
          <a:bodyPr wrap="square" rtlCol="0">
            <a:spAutoFit/>
          </a:bodyPr>
          <a:lstStyle/>
          <a:p>
            <a:r>
              <a:rPr kumimoji="1" lang="ja-JP" altLang="en-US" dirty="0" smtClean="0"/>
              <a:t>　本</a:t>
            </a:r>
            <a:r>
              <a:rPr kumimoji="1" lang="en-US" altLang="ja-JP" dirty="0"/>
              <a:t>B</a:t>
            </a:r>
            <a:endParaRPr kumimoji="1" lang="ja-JP" altLang="en-US" dirty="0"/>
          </a:p>
        </p:txBody>
      </p:sp>
      <p:sp>
        <p:nvSpPr>
          <p:cNvPr id="14" name="テキスト ボックス 13"/>
          <p:cNvSpPr txBox="1"/>
          <p:nvPr/>
        </p:nvSpPr>
        <p:spPr>
          <a:xfrm>
            <a:off x="7067057" y="5458795"/>
            <a:ext cx="786417" cy="369332"/>
          </a:xfrm>
          <a:prstGeom prst="rect">
            <a:avLst/>
          </a:prstGeom>
          <a:noFill/>
        </p:spPr>
        <p:txBody>
          <a:bodyPr wrap="square" rtlCol="0">
            <a:spAutoFit/>
          </a:bodyPr>
          <a:lstStyle/>
          <a:p>
            <a:r>
              <a:rPr kumimoji="1" lang="ja-JP" altLang="en-US" dirty="0" smtClean="0"/>
              <a:t>　本</a:t>
            </a:r>
            <a:r>
              <a:rPr kumimoji="1" lang="en-US" altLang="ja-JP" dirty="0" smtClean="0"/>
              <a:t>A</a:t>
            </a:r>
            <a:endParaRPr kumimoji="1" lang="ja-JP" altLang="en-US" dirty="0"/>
          </a:p>
        </p:txBody>
      </p:sp>
      <p:sp>
        <p:nvSpPr>
          <p:cNvPr id="15" name="正方形/長方形 14"/>
          <p:cNvSpPr/>
          <p:nvPr/>
        </p:nvSpPr>
        <p:spPr>
          <a:xfrm>
            <a:off x="9418781" y="5302292"/>
            <a:ext cx="1500449" cy="67517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9732445" y="5474786"/>
            <a:ext cx="786417" cy="369332"/>
          </a:xfrm>
          <a:prstGeom prst="rect">
            <a:avLst/>
          </a:prstGeom>
          <a:noFill/>
        </p:spPr>
        <p:txBody>
          <a:bodyPr wrap="square" rtlCol="0">
            <a:spAutoFit/>
          </a:bodyPr>
          <a:lstStyle/>
          <a:p>
            <a:r>
              <a:rPr kumimoji="1" lang="ja-JP" altLang="en-US" dirty="0" smtClean="0"/>
              <a:t>　本</a:t>
            </a:r>
            <a:r>
              <a:rPr kumimoji="1" lang="en-US" altLang="ja-JP" dirty="0"/>
              <a:t>B</a:t>
            </a:r>
            <a:endParaRPr kumimoji="1" lang="ja-JP" altLang="en-US" dirty="0"/>
          </a:p>
        </p:txBody>
      </p:sp>
      <p:sp>
        <p:nvSpPr>
          <p:cNvPr id="17" name="正方形/長方形 16"/>
          <p:cNvSpPr/>
          <p:nvPr/>
        </p:nvSpPr>
        <p:spPr>
          <a:xfrm>
            <a:off x="4047143" y="3327787"/>
            <a:ext cx="1500447" cy="266007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8" name="正方形/長方形 17"/>
          <p:cNvSpPr/>
          <p:nvPr/>
        </p:nvSpPr>
        <p:spPr>
          <a:xfrm>
            <a:off x="4047141" y="5283931"/>
            <a:ext cx="1500449" cy="7039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19" name="正方形/長方形 18"/>
          <p:cNvSpPr/>
          <p:nvPr/>
        </p:nvSpPr>
        <p:spPr>
          <a:xfrm>
            <a:off x="1336269" y="3327787"/>
            <a:ext cx="1500447" cy="2660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20" name="直線矢印コネクタ 19"/>
          <p:cNvCxnSpPr/>
          <p:nvPr/>
        </p:nvCxnSpPr>
        <p:spPr>
          <a:xfrm>
            <a:off x="3158084" y="4657823"/>
            <a:ext cx="6961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テキスト ボックス 20"/>
          <p:cNvSpPr txBox="1"/>
          <p:nvPr/>
        </p:nvSpPr>
        <p:spPr>
          <a:xfrm>
            <a:off x="3158084" y="3832668"/>
            <a:ext cx="696191" cy="369332"/>
          </a:xfrm>
          <a:prstGeom prst="rect">
            <a:avLst/>
          </a:prstGeom>
          <a:noFill/>
        </p:spPr>
        <p:txBody>
          <a:bodyPr wrap="square" rtlCol="0">
            <a:spAutoFit/>
          </a:bodyPr>
          <a:lstStyle/>
          <a:p>
            <a:r>
              <a:rPr kumimoji="1" lang="en-US" altLang="ja-JP" dirty="0" smtClean="0"/>
              <a:t>push</a:t>
            </a:r>
          </a:p>
        </p:txBody>
      </p:sp>
      <p:cxnSp>
        <p:nvCxnSpPr>
          <p:cNvPr id="22" name="直線コネクタ 21"/>
          <p:cNvCxnSpPr/>
          <p:nvPr/>
        </p:nvCxnSpPr>
        <p:spPr>
          <a:xfrm>
            <a:off x="4047143" y="5283931"/>
            <a:ext cx="1500447" cy="0"/>
          </a:xfrm>
          <a:prstGeom prst="line">
            <a:avLst/>
          </a:prstGeom>
        </p:spPr>
        <p:style>
          <a:lnRef idx="1">
            <a:schemeClr val="dk1"/>
          </a:lnRef>
          <a:fillRef idx="0">
            <a:schemeClr val="dk1"/>
          </a:fillRef>
          <a:effectRef idx="0">
            <a:schemeClr val="dk1"/>
          </a:effectRef>
          <a:fontRef idx="minor">
            <a:schemeClr val="tx1"/>
          </a:fontRef>
        </p:style>
      </p:cxnSp>
      <p:sp>
        <p:nvSpPr>
          <p:cNvPr id="23" name="テキスト ボックス 22"/>
          <p:cNvSpPr txBox="1"/>
          <p:nvPr/>
        </p:nvSpPr>
        <p:spPr>
          <a:xfrm>
            <a:off x="4354198" y="5451229"/>
            <a:ext cx="786417" cy="369332"/>
          </a:xfrm>
          <a:prstGeom prst="rect">
            <a:avLst/>
          </a:prstGeom>
          <a:noFill/>
        </p:spPr>
        <p:txBody>
          <a:bodyPr wrap="square" rtlCol="0">
            <a:spAutoFit/>
          </a:bodyPr>
          <a:lstStyle/>
          <a:p>
            <a:r>
              <a:rPr kumimoji="1" lang="ja-JP" altLang="en-US" dirty="0" smtClean="0"/>
              <a:t>　本</a:t>
            </a:r>
            <a:r>
              <a:rPr kumimoji="1" lang="en-US" altLang="ja-JP" dirty="0" smtClean="0"/>
              <a:t>A</a:t>
            </a:r>
            <a:endParaRPr kumimoji="1" lang="ja-JP" altLang="en-US" dirty="0"/>
          </a:p>
        </p:txBody>
      </p:sp>
      <p:cxnSp>
        <p:nvCxnSpPr>
          <p:cNvPr id="24" name="直線コネクタ 23"/>
          <p:cNvCxnSpPr/>
          <p:nvPr/>
        </p:nvCxnSpPr>
        <p:spPr>
          <a:xfrm>
            <a:off x="6090687" y="3075055"/>
            <a:ext cx="10391" cy="314475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061887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全探索とは</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しらみつぶしにすべての組み合わせを調べ、その中から解をさがす方法。</a:t>
            </a:r>
            <a:endParaRPr kumimoji="1" lang="en-US" altLang="ja-JP" sz="2400" dirty="0" smtClean="0"/>
          </a:p>
          <a:p>
            <a:r>
              <a:rPr lang="ja-JP" altLang="en-US" sz="2400" dirty="0"/>
              <a:t>今回</a:t>
            </a:r>
            <a:r>
              <a:rPr lang="ja-JP" altLang="en-US" sz="2400" dirty="0" smtClean="0"/>
              <a:t>は、基本中の基本</a:t>
            </a:r>
            <a:endParaRPr lang="en-US" altLang="ja-JP" sz="2400" dirty="0" smtClean="0"/>
          </a:p>
          <a:p>
            <a:r>
              <a:rPr kumimoji="1" lang="ja-JP" altLang="en-US" sz="2400" dirty="0" smtClean="0"/>
              <a:t>・深さ優先探索（</a:t>
            </a:r>
            <a:r>
              <a:rPr kumimoji="1" lang="en-US" altLang="ja-JP" sz="2400" dirty="0" smtClean="0"/>
              <a:t>Depth-First Search</a:t>
            </a:r>
            <a:r>
              <a:rPr kumimoji="1" lang="ja-JP" altLang="en-US" sz="2400" dirty="0" smtClean="0"/>
              <a:t>）</a:t>
            </a:r>
            <a:endParaRPr kumimoji="1" lang="en-US" altLang="ja-JP" sz="2400" dirty="0" smtClean="0"/>
          </a:p>
          <a:p>
            <a:r>
              <a:rPr kumimoji="1" lang="ja-JP" altLang="en-US" sz="2400" dirty="0" smtClean="0"/>
              <a:t>・幅優先探索（</a:t>
            </a:r>
            <a:r>
              <a:rPr kumimoji="1" lang="en-US" altLang="ja-JP" sz="2400" dirty="0" smtClean="0"/>
              <a:t>Breadth-First Search)</a:t>
            </a:r>
          </a:p>
          <a:p>
            <a:r>
              <a:rPr lang="ja-JP" altLang="en-US" sz="2400" dirty="0" smtClean="0"/>
              <a:t>を扱います。</a:t>
            </a:r>
            <a:endParaRPr lang="en-US" altLang="ja-JP" sz="2400" dirty="0" smtClean="0"/>
          </a:p>
          <a:p>
            <a:endParaRPr kumimoji="1" lang="en-US" altLang="ja-JP" sz="2400" dirty="0"/>
          </a:p>
        </p:txBody>
      </p:sp>
    </p:spTree>
    <p:extLst>
      <p:ext uri="{BB962C8B-B14F-4D97-AF65-F5344CB8AC3E}">
        <p14:creationId xmlns:p14="http://schemas.microsoft.com/office/powerpoint/2010/main" val="31368686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再帰、スタック、キューの練習問題</a:t>
            </a:r>
            <a:endParaRPr kumimoji="1" lang="ja-JP" altLang="en-US" dirty="0"/>
          </a:p>
        </p:txBody>
      </p:sp>
      <p:sp>
        <p:nvSpPr>
          <p:cNvPr id="3" name="コンテンツ プレースホルダー 2"/>
          <p:cNvSpPr>
            <a:spLocks noGrp="1"/>
          </p:cNvSpPr>
          <p:nvPr>
            <p:ph idx="1"/>
          </p:nvPr>
        </p:nvSpPr>
        <p:spPr/>
        <p:txBody>
          <a:bodyPr>
            <a:normAutofit fontScale="47500" lnSpcReduction="20000"/>
          </a:bodyPr>
          <a:lstStyle/>
          <a:p>
            <a:r>
              <a:rPr kumimoji="1" lang="ja-JP" altLang="en-US" sz="2500" b="1" dirty="0" smtClean="0"/>
              <a:t>再帰</a:t>
            </a:r>
            <a:endParaRPr kumimoji="1" lang="en-US" altLang="ja-JP" sz="2500" b="1" dirty="0" smtClean="0"/>
          </a:p>
          <a:p>
            <a:r>
              <a:rPr lang="ja-JP" altLang="en-US" sz="2500" dirty="0" smtClean="0"/>
              <a:t>最大公約数を求める</a:t>
            </a:r>
            <a:endParaRPr lang="en-US" altLang="ja-JP" sz="2500" dirty="0"/>
          </a:p>
          <a:p>
            <a:r>
              <a:rPr lang="en-US" altLang="ja-JP" sz="2500" dirty="0">
                <a:hlinkClick r:id="rId2"/>
              </a:rPr>
              <a:t>http://</a:t>
            </a:r>
            <a:r>
              <a:rPr lang="en-US" altLang="ja-JP" sz="2500" dirty="0" smtClean="0">
                <a:hlinkClick r:id="rId2"/>
              </a:rPr>
              <a:t>judge.u-aizu.ac.jp/onlinejudge/description.jsp?id=ALDS1_1_B&amp;lang=jp</a:t>
            </a:r>
            <a:endParaRPr lang="en-US" altLang="ja-JP" sz="2500" dirty="0" smtClean="0"/>
          </a:p>
          <a:p>
            <a:r>
              <a:rPr lang="ja-JP" altLang="en-US" sz="2500" dirty="0" smtClean="0"/>
              <a:t>フィボナッチ数列</a:t>
            </a:r>
            <a:endParaRPr lang="en-US" altLang="ja-JP" sz="2500" dirty="0" smtClean="0"/>
          </a:p>
          <a:p>
            <a:r>
              <a:rPr lang="en-US" altLang="ja-JP" sz="2500" dirty="0">
                <a:hlinkClick r:id="rId3"/>
              </a:rPr>
              <a:t>http://</a:t>
            </a:r>
            <a:r>
              <a:rPr lang="en-US" altLang="ja-JP" sz="2500" dirty="0" smtClean="0">
                <a:hlinkClick r:id="rId3"/>
              </a:rPr>
              <a:t>judge.u-aizu.ac.jp/onlinejudge/description.jsp?id=ALDS1_10_A</a:t>
            </a:r>
            <a:endParaRPr lang="en-US" altLang="ja-JP" sz="2500" dirty="0" smtClean="0"/>
          </a:p>
          <a:p>
            <a:r>
              <a:rPr kumimoji="1" lang="ja-JP" altLang="en-US" sz="2500" b="1" dirty="0" smtClean="0"/>
              <a:t>スタック</a:t>
            </a:r>
            <a:endParaRPr kumimoji="1" lang="en-US" altLang="ja-JP" sz="2500" b="1" dirty="0" smtClean="0"/>
          </a:p>
          <a:p>
            <a:r>
              <a:rPr lang="ja-JP" altLang="en-US" sz="2500" dirty="0"/>
              <a:t>電車車両入替え</a:t>
            </a:r>
            <a:endParaRPr kumimoji="1" lang="en-US" altLang="ja-JP" sz="2500" dirty="0" smtClean="0"/>
          </a:p>
          <a:p>
            <a:r>
              <a:rPr lang="en-US" altLang="ja-JP" sz="2500" dirty="0">
                <a:hlinkClick r:id="rId4"/>
              </a:rPr>
              <a:t>http://</a:t>
            </a:r>
            <a:r>
              <a:rPr lang="en-US" altLang="ja-JP" sz="2500" dirty="0" smtClean="0">
                <a:hlinkClick r:id="rId4"/>
              </a:rPr>
              <a:t>judge.u-aizu.ac.jp/onlinejudge/description.jsp?id=0013&amp;lang=jp</a:t>
            </a:r>
            <a:endParaRPr lang="en-US" altLang="ja-JP" sz="2500" dirty="0" smtClean="0"/>
          </a:p>
          <a:p>
            <a:r>
              <a:rPr lang="ja-JP" altLang="en-US" sz="2500" dirty="0" smtClean="0"/>
              <a:t>逆ポーランド記法</a:t>
            </a:r>
            <a:endParaRPr lang="en-US" altLang="ja-JP" sz="2500" dirty="0" smtClean="0"/>
          </a:p>
          <a:p>
            <a:r>
              <a:rPr lang="en-US" altLang="ja-JP" sz="2500" dirty="0">
                <a:hlinkClick r:id="rId5"/>
              </a:rPr>
              <a:t>http://</a:t>
            </a:r>
            <a:r>
              <a:rPr lang="en-US" altLang="ja-JP" sz="2500" dirty="0" smtClean="0">
                <a:hlinkClick r:id="rId5"/>
              </a:rPr>
              <a:t>judge.u-aizu.ac.jp/onlinejudge/description.jsp?id=ALDS1_3_A&amp;lang=jp</a:t>
            </a:r>
            <a:endParaRPr lang="en-US" altLang="ja-JP" sz="2500" dirty="0"/>
          </a:p>
          <a:p>
            <a:r>
              <a:rPr kumimoji="1" lang="ja-JP" altLang="en-US" sz="2500" b="1" dirty="0" smtClean="0"/>
              <a:t>キュー</a:t>
            </a:r>
            <a:endParaRPr kumimoji="1" lang="en-US" altLang="ja-JP" sz="2500" b="1" dirty="0" smtClean="0"/>
          </a:p>
          <a:p>
            <a:r>
              <a:rPr lang="ja-JP" altLang="en-US" sz="2500" dirty="0"/>
              <a:t>ラウンドロビンスケジューリング</a:t>
            </a:r>
            <a:endParaRPr kumimoji="1" lang="en-US" altLang="ja-JP" sz="2500" dirty="0" smtClean="0"/>
          </a:p>
          <a:p>
            <a:r>
              <a:rPr lang="en-US" altLang="ja-JP" sz="2500" dirty="0">
                <a:hlinkClick r:id="rId6"/>
              </a:rPr>
              <a:t>http://</a:t>
            </a:r>
            <a:r>
              <a:rPr lang="en-US" altLang="ja-JP" sz="2500" dirty="0" smtClean="0">
                <a:hlinkClick r:id="rId6"/>
              </a:rPr>
              <a:t>judge.u-aizu.ac.jp/onlinejudge/description.jsp?id=ALDS1_3_B&amp;lang=jp</a:t>
            </a:r>
            <a:endParaRPr lang="en-US" altLang="ja-JP" sz="2500" dirty="0" smtClean="0"/>
          </a:p>
          <a:p>
            <a:endParaRPr kumimoji="1" lang="ja-JP" altLang="en-US" dirty="0"/>
          </a:p>
        </p:txBody>
      </p:sp>
    </p:spTree>
    <p:extLst>
      <p:ext uri="{BB962C8B-B14F-4D97-AF65-F5344CB8AC3E}">
        <p14:creationId xmlns:p14="http://schemas.microsoft.com/office/powerpoint/2010/main" val="23279912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深さ優先探索（</a:t>
            </a:r>
            <a:r>
              <a:rPr kumimoji="1" lang="en-US" altLang="ja-JP" dirty="0" smtClean="0"/>
              <a:t>Depth-First</a:t>
            </a:r>
            <a:r>
              <a:rPr kumimoji="1" lang="ja-JP" altLang="en-US" dirty="0" smtClean="0"/>
              <a:t>　</a:t>
            </a:r>
            <a:r>
              <a:rPr kumimoji="1" lang="en-US" altLang="ja-JP" dirty="0" smtClean="0"/>
              <a:t>Search</a:t>
            </a:r>
            <a:r>
              <a:rPr kumimoji="1" lang="ja-JP" altLang="en-US" dirty="0" smtClean="0"/>
              <a:t>）</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200" dirty="0" smtClean="0"/>
              <a:t>深さ優先（</a:t>
            </a:r>
            <a:r>
              <a:rPr kumimoji="1" lang="en-US" altLang="ja-JP" sz="3200" dirty="0" smtClean="0"/>
              <a:t>DFS:</a:t>
            </a:r>
            <a:r>
              <a:rPr lang="en-US" altLang="ja-JP" sz="3200" dirty="0"/>
              <a:t> Depth-First</a:t>
            </a:r>
            <a:r>
              <a:rPr lang="ja-JP" altLang="en-US" sz="3200" dirty="0"/>
              <a:t>　</a:t>
            </a:r>
            <a:r>
              <a:rPr lang="en-US" altLang="ja-JP" sz="3200" dirty="0" smtClean="0"/>
              <a:t>Search</a:t>
            </a:r>
            <a:r>
              <a:rPr lang="ja-JP" altLang="en-US" sz="3200" dirty="0" smtClean="0"/>
              <a:t>）とは、グラフの探索アルゴリズムの一つです。</a:t>
            </a:r>
            <a:endParaRPr lang="en-US" altLang="ja-JP" sz="3200" dirty="0" smtClean="0"/>
          </a:p>
          <a:p>
            <a:endParaRPr kumimoji="1" lang="ja-JP" altLang="en-US" sz="3200" dirty="0"/>
          </a:p>
        </p:txBody>
      </p:sp>
    </p:spTree>
    <p:extLst>
      <p:ext uri="{BB962C8B-B14F-4D97-AF65-F5344CB8AC3E}">
        <p14:creationId xmlns:p14="http://schemas.microsoft.com/office/powerpoint/2010/main" val="10109717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AOJ 0030 Sum of Integers</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fontScale="92500" lnSpcReduction="10000"/>
              </a:bodyPr>
              <a:lstStyle/>
              <a:p>
                <a:r>
                  <a:rPr lang="ja-JP" altLang="en-US" dirty="0" smtClean="0"/>
                  <a:t>問題　制限時間</a:t>
                </a:r>
                <a:r>
                  <a:rPr lang="en-US" altLang="ja-JP" dirty="0" smtClean="0"/>
                  <a:t>1sec</a:t>
                </a:r>
              </a:p>
              <a:p>
                <a:r>
                  <a:rPr lang="en-US" altLang="ja-JP" dirty="0"/>
                  <a:t>n</a:t>
                </a:r>
                <a:r>
                  <a:rPr lang="ja-JP" altLang="en-US" dirty="0" smtClean="0"/>
                  <a:t>個の異なる数字で合計が</a:t>
                </a:r>
                <a:r>
                  <a:rPr lang="en-US" altLang="ja-JP" dirty="0" smtClean="0"/>
                  <a:t>s</a:t>
                </a:r>
                <a:r>
                  <a:rPr lang="ja-JP" altLang="en-US" dirty="0" smtClean="0"/>
                  <a:t>になるような組み合わせの数を出力せよ。ただし、各数字は０から９であるとする。（</a:t>
                </a:r>
                <a:r>
                  <a:rPr lang="en-US" altLang="ja-JP" dirty="0" smtClean="0"/>
                  <a:t>1</a:t>
                </a:r>
                <a14:m>
                  <m:oMath xmlns:m="http://schemas.openxmlformats.org/officeDocument/2006/math">
                    <m:r>
                      <a:rPr lang="ja-JP" altLang="en-US" i="1" smtClean="0">
                        <a:latin typeface="Cambria Math" charset="0"/>
                        <a:ea typeface="Cambria Math" charset="0"/>
                        <a:cs typeface="Cambria Math" charset="0"/>
                      </a:rPr>
                      <m:t>≤</m:t>
                    </m:r>
                  </m:oMath>
                </a14:m>
                <a:r>
                  <a:rPr lang="en-US" altLang="ja-JP" dirty="0" smtClean="0"/>
                  <a:t>n</a:t>
                </a:r>
                <a14:m>
                  <m:oMath xmlns:m="http://schemas.openxmlformats.org/officeDocument/2006/math">
                    <m:r>
                      <a:rPr lang="en-US" altLang="ja-JP" i="1" dirty="0" smtClean="0">
                        <a:latin typeface="Cambria Math" charset="0"/>
                        <a:ea typeface="Cambria Math" charset="0"/>
                        <a:cs typeface="Cambria Math" charset="0"/>
                      </a:rPr>
                      <m:t>≤</m:t>
                    </m:r>
                    <m:r>
                      <a:rPr lang="en-US" altLang="ja-JP" b="0" i="0" dirty="0" smtClean="0">
                        <a:latin typeface="Cambria Math" charset="0"/>
                        <a:ea typeface="Cambria Math" charset="0"/>
                        <a:cs typeface="Cambria Math" charset="0"/>
                      </a:rPr>
                      <m:t>9</m:t>
                    </m:r>
                  </m:oMath>
                </a14:m>
                <a:r>
                  <a:rPr lang="ja-JP" altLang="en-US" dirty="0" smtClean="0"/>
                  <a:t>、</a:t>
                </a:r>
                <a:r>
                  <a:rPr lang="en-US" altLang="ja-JP" dirty="0" smtClean="0"/>
                  <a:t>0</a:t>
                </a:r>
                <a14:m>
                  <m:oMath xmlns:m="http://schemas.openxmlformats.org/officeDocument/2006/math">
                    <m:r>
                      <a:rPr lang="en-US" altLang="ja-JP" i="1" smtClean="0">
                        <a:latin typeface="Cambria Math" charset="0"/>
                        <a:ea typeface="Cambria Math" charset="0"/>
                        <a:cs typeface="Cambria Math" charset="0"/>
                      </a:rPr>
                      <m:t>≤</m:t>
                    </m:r>
                  </m:oMath>
                </a14:m>
                <a:r>
                  <a:rPr lang="en-US" altLang="ja-JP" dirty="0" smtClean="0"/>
                  <a:t>s</a:t>
                </a:r>
                <a14:m>
                  <m:oMath xmlns:m="http://schemas.openxmlformats.org/officeDocument/2006/math">
                    <m:r>
                      <a:rPr lang="en-US" altLang="ja-JP" i="1" dirty="0" smtClean="0">
                        <a:latin typeface="Cambria Math" charset="0"/>
                        <a:ea typeface="Cambria Math" charset="0"/>
                        <a:cs typeface="Cambria Math" charset="0"/>
                      </a:rPr>
                      <m:t>≤</m:t>
                    </m:r>
                  </m:oMath>
                </a14:m>
                <a:r>
                  <a:rPr lang="en-US" altLang="ja-JP" dirty="0" smtClean="0"/>
                  <a:t>100</a:t>
                </a:r>
                <a:r>
                  <a:rPr lang="ja-JP" altLang="en-US" dirty="0" smtClean="0"/>
                  <a:t>）</a:t>
                </a:r>
                <a:endParaRPr lang="en-US" altLang="ja-JP" dirty="0" smtClean="0"/>
              </a:p>
              <a:p>
                <a:r>
                  <a:rPr lang="ja-JP" altLang="en-US" dirty="0" smtClean="0"/>
                  <a:t>例：　</a:t>
                </a:r>
                <a:r>
                  <a:rPr lang="en-US" altLang="ja-JP" dirty="0" smtClean="0"/>
                  <a:t>n = 3</a:t>
                </a:r>
                <a:r>
                  <a:rPr lang="ja-JP" altLang="en-US" dirty="0" smtClean="0"/>
                  <a:t>、</a:t>
                </a:r>
                <a:r>
                  <a:rPr lang="en-US" altLang="ja-JP" dirty="0" smtClean="0"/>
                  <a:t>s = 6</a:t>
                </a:r>
                <a:r>
                  <a:rPr lang="ja-JP" altLang="en-US" dirty="0" smtClean="0"/>
                  <a:t>の時は</a:t>
                </a:r>
                <a:r>
                  <a:rPr lang="mr-IN" altLang="ja-JP" dirty="0"/>
                  <a:t/>
                </a:r>
                <a:br>
                  <a:rPr lang="mr-IN" altLang="ja-JP" dirty="0"/>
                </a:br>
                <a:r>
                  <a:rPr lang="mr-IN" altLang="ja-JP" dirty="0"/>
                  <a:t>1 + 2 + 3 = 6</a:t>
                </a:r>
                <a:br>
                  <a:rPr lang="mr-IN" altLang="ja-JP" dirty="0"/>
                </a:br>
                <a:r>
                  <a:rPr lang="mr-IN" altLang="ja-JP" dirty="0"/>
                  <a:t>0 + 1 + 5 = 6</a:t>
                </a:r>
                <a:br>
                  <a:rPr lang="mr-IN" altLang="ja-JP" dirty="0"/>
                </a:br>
                <a:r>
                  <a:rPr lang="mr-IN" altLang="ja-JP" dirty="0"/>
                  <a:t>0 + 2 + 4 = </a:t>
                </a:r>
                <a:r>
                  <a:rPr lang="mr-IN" altLang="ja-JP" dirty="0" smtClean="0"/>
                  <a:t>6</a:t>
                </a:r>
                <a:endParaRPr lang="en-US" altLang="ja-JP" dirty="0" smtClean="0"/>
              </a:p>
              <a:p>
                <a:r>
                  <a:rPr lang="ja-JP" altLang="en-US" dirty="0" smtClean="0"/>
                  <a:t>の３通りなので、答えは３。</a:t>
                </a:r>
                <a:endParaRPr lang="en-US" altLang="ja-JP" dirty="0" smtClean="0"/>
              </a:p>
              <a:p>
                <a:endParaRPr lang="en-US" altLang="ja-JP" dirty="0"/>
              </a:p>
              <a:p>
                <a:pPr algn="ctr"/>
                <a:r>
                  <a:rPr lang="ja-JP" altLang="en-US" sz="5200" dirty="0" smtClean="0"/>
                  <a:t>どうやって解く？</a:t>
                </a:r>
                <a:r>
                  <a:rPr lang="mr-IN" altLang="ja-JP" dirty="0"/>
                  <a:t/>
                </a:r>
                <a:br>
                  <a:rPr lang="mr-IN" altLang="ja-JP" dirty="0"/>
                </a:b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545" t="-257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581460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素直</a:t>
            </a:r>
            <a:r>
              <a:rPr kumimoji="1" lang="ja-JP" altLang="en-US" dirty="0" smtClean="0"/>
              <a:t>な解法</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lang="ja-JP" altLang="en-US" dirty="0" smtClean="0"/>
                  <a:t>各数字に対して、ループ文を回して探す。</a:t>
                </a:r>
                <a:endParaRPr lang="en-US" altLang="ja-JP" dirty="0" smtClean="0"/>
              </a:p>
              <a:p>
                <a:r>
                  <a:rPr kumimoji="1" lang="en-US" altLang="ja-JP" dirty="0" smtClean="0"/>
                  <a:t>For </a:t>
                </a:r>
                <a:r>
                  <a:rPr kumimoji="1" lang="en-US" altLang="ja-JP" dirty="0" err="1" smtClean="0"/>
                  <a:t>i</a:t>
                </a:r>
                <a:r>
                  <a:rPr kumimoji="1" lang="en-US" altLang="ja-JP" dirty="0" smtClean="0"/>
                  <a:t>= 0 to 9</a:t>
                </a:r>
              </a:p>
              <a:p>
                <a:r>
                  <a:rPr kumimoji="1" lang="en-US" altLang="ja-JP" dirty="0" smtClean="0"/>
                  <a:t>  For j = 0 to 9</a:t>
                </a:r>
              </a:p>
              <a:p>
                <a:r>
                  <a:rPr lang="en-US" altLang="ja-JP" dirty="0" smtClean="0"/>
                  <a:t>    For k = 0 to 9</a:t>
                </a:r>
              </a:p>
              <a:p>
                <a:r>
                  <a:rPr kumimoji="1" lang="en-US" altLang="ja-JP" dirty="0" smtClean="0"/>
                  <a:t>        </a:t>
                </a:r>
                <a:r>
                  <a:rPr kumimoji="1" lang="mr-IN" altLang="ja-JP" dirty="0" smtClean="0"/>
                  <a:t>…</a:t>
                </a:r>
                <a:endParaRPr lang="en-US" altLang="ja-JP" dirty="0" smtClean="0"/>
              </a:p>
              <a:p>
                <a:r>
                  <a:rPr kumimoji="1" lang="en-US" altLang="ja-JP" dirty="0"/>
                  <a:t> </a:t>
                </a:r>
                <a:r>
                  <a:rPr kumimoji="1" lang="en-US" altLang="ja-JP" dirty="0" smtClean="0"/>
                  <a:t>       if </a:t>
                </a:r>
                <a:r>
                  <a:rPr kumimoji="1" lang="en-US" altLang="ja-JP" dirty="0" err="1" smtClean="0"/>
                  <a:t>i</a:t>
                </a:r>
                <a:r>
                  <a:rPr kumimoji="1" lang="en-US" altLang="ja-JP" dirty="0" smtClean="0"/>
                  <a:t> + j + k + </a:t>
                </a:r>
                <a:r>
                  <a:rPr kumimoji="1" lang="mr-IN" altLang="ja-JP" dirty="0" smtClean="0"/>
                  <a:t>…</a:t>
                </a:r>
                <a:r>
                  <a:rPr kumimoji="1" lang="en-US" altLang="ja-JP" dirty="0" smtClean="0"/>
                  <a:t>. == s </a:t>
                </a:r>
                <a:r>
                  <a:rPr lang="en-US" altLang="ja-JP" dirty="0" smtClean="0"/>
                  <a:t>then </a:t>
                </a:r>
                <a:r>
                  <a:rPr kumimoji="1" lang="en-US" altLang="ja-JP" dirty="0" err="1" smtClean="0"/>
                  <a:t>ans</a:t>
                </a:r>
                <a:r>
                  <a:rPr kumimoji="1" lang="en-US" altLang="ja-JP" dirty="0" smtClean="0"/>
                  <a:t>++</a:t>
                </a:r>
              </a:p>
              <a:p>
                <a:r>
                  <a:rPr lang="en-US" altLang="ja-JP" dirty="0" smtClean="0"/>
                  <a:t>Return </a:t>
                </a:r>
                <a:r>
                  <a:rPr lang="en-US" altLang="ja-JP" dirty="0" err="1" smtClean="0"/>
                  <a:t>ans</a:t>
                </a:r>
                <a:endParaRPr lang="en-US" altLang="ja-JP" dirty="0"/>
              </a:p>
              <a:p>
                <a:r>
                  <a:rPr kumimoji="1" lang="ja-JP" altLang="en-US" dirty="0" smtClean="0"/>
                  <a:t>これだと</a:t>
                </a:r>
                <a14:m>
                  <m:oMath xmlns:m="http://schemas.openxmlformats.org/officeDocument/2006/math">
                    <m:sSup>
                      <m:sSupPr>
                        <m:ctrlPr>
                          <a:rPr kumimoji="1" lang="en-US" altLang="ja-JP" i="1" smtClean="0">
                            <a:latin typeface="Cambria Math" charset="0"/>
                          </a:rPr>
                        </m:ctrlPr>
                      </m:sSupPr>
                      <m:e>
                        <m:r>
                          <a:rPr kumimoji="1" lang="en-US" altLang="ja-JP" b="0" i="1" smtClean="0">
                            <a:latin typeface="Cambria Math" charset="0"/>
                          </a:rPr>
                          <m:t>10</m:t>
                        </m:r>
                      </m:e>
                      <m:sup>
                        <m:r>
                          <a:rPr kumimoji="1" lang="en-US" altLang="ja-JP" b="0" i="1" smtClean="0">
                            <a:latin typeface="Cambria Math" charset="0"/>
                          </a:rPr>
                          <m:t>𝑛</m:t>
                        </m:r>
                      </m:sup>
                    </m:sSup>
                    <m:r>
                      <a:rPr lang="ja-JP" altLang="en-US" b="0" i="1" smtClean="0">
                        <a:latin typeface="Cambria Math" charset="0"/>
                      </a:rPr>
                      <m:t>回</m:t>
                    </m:r>
                    <m:r>
                      <a:rPr lang="ja-JP" altLang="en-US" i="1" smtClean="0">
                        <a:latin typeface="Cambria Math" charset="0"/>
                      </a:rPr>
                      <m:t>計算することになるので</m:t>
                    </m:r>
                  </m:oMath>
                </a14:m>
                <a:r>
                  <a:rPr kumimoji="1" lang="ja-JP" altLang="en-US" dirty="0" smtClean="0"/>
                  <a:t>、最悪で</a:t>
                </a:r>
                <a14:m>
                  <m:oMath xmlns:m="http://schemas.openxmlformats.org/officeDocument/2006/math">
                    <m:sSup>
                      <m:sSupPr>
                        <m:ctrlPr>
                          <a:rPr kumimoji="1" lang="en-US" altLang="ja-JP" i="1" smtClean="0">
                            <a:latin typeface="Cambria Math" charset="0"/>
                          </a:rPr>
                        </m:ctrlPr>
                      </m:sSupPr>
                      <m:e>
                        <m:r>
                          <a:rPr kumimoji="1" lang="en-US" altLang="ja-JP" b="0" i="1" smtClean="0">
                            <a:latin typeface="Cambria Math" charset="0"/>
                          </a:rPr>
                          <m:t>10</m:t>
                        </m:r>
                      </m:e>
                      <m:sup>
                        <m:r>
                          <a:rPr kumimoji="1" lang="en-US" altLang="ja-JP" b="0" i="1" smtClean="0">
                            <a:latin typeface="Cambria Math" charset="0"/>
                          </a:rPr>
                          <m:t>9</m:t>
                        </m:r>
                      </m:sup>
                    </m:sSup>
                    <m:r>
                      <a:rPr lang="ja-JP" altLang="en-US" b="0" i="1" smtClean="0">
                        <a:latin typeface="Cambria Math" charset="0"/>
                      </a:rPr>
                      <m:t>回</m:t>
                    </m:r>
                    <m:r>
                      <a:rPr lang="ja-JP" altLang="en-US" i="1" smtClean="0">
                        <a:latin typeface="Cambria Math" charset="0"/>
                      </a:rPr>
                      <m:t>計算</m:t>
                    </m:r>
                  </m:oMath>
                </a14:m>
                <a:r>
                  <a:rPr kumimoji="1" lang="ja-JP" altLang="en-US" dirty="0" smtClean="0"/>
                  <a:t>することになる。実はこれ１秒じゃ終わらない・・・。</a:t>
                </a:r>
                <a:r>
                  <a:rPr lang="en-US" altLang="ja-JP" dirty="0"/>
                  <a:t> </a:t>
                </a:r>
                <a:r>
                  <a:rPr lang="ja-JP" altLang="en-US" dirty="0" smtClean="0"/>
                  <a:t>１</a:t>
                </a:r>
                <a14:m>
                  <m:oMath xmlns:m="http://schemas.openxmlformats.org/officeDocument/2006/math">
                    <m:r>
                      <a:rPr lang="ja-JP" altLang="en-US" i="1" dirty="0" smtClean="0">
                        <a:latin typeface="Cambria Math" charset="0"/>
                      </a:rPr>
                      <m:t>秒は</m:t>
                    </m:r>
                    <m:sSup>
                      <m:sSupPr>
                        <m:ctrlPr>
                          <a:rPr lang="en-US" altLang="ja-JP" i="1">
                            <a:latin typeface="Cambria Math" charset="0"/>
                          </a:rPr>
                        </m:ctrlPr>
                      </m:sSupPr>
                      <m:e>
                        <m:r>
                          <a:rPr lang="en-US" altLang="ja-JP" i="1">
                            <a:latin typeface="Cambria Math" charset="0"/>
                          </a:rPr>
                          <m:t>10</m:t>
                        </m:r>
                      </m:e>
                      <m:sup>
                        <m:r>
                          <a:rPr lang="en-US" altLang="ja-JP" b="0" i="1" smtClean="0">
                            <a:latin typeface="Cambria Math" charset="0"/>
                          </a:rPr>
                          <m:t>7</m:t>
                        </m:r>
                      </m:sup>
                    </m:sSup>
                  </m:oMath>
                </a14:m>
                <a:r>
                  <a:rPr lang="en-US" altLang="ja-JP" dirty="0"/>
                  <a:t> </a:t>
                </a:r>
                <a:r>
                  <a:rPr lang="en-US" altLang="ja-JP" dirty="0" smtClean="0"/>
                  <a:t>〜</a:t>
                </a:r>
                <a14:m>
                  <m:oMath xmlns:m="http://schemas.openxmlformats.org/officeDocument/2006/math">
                    <m:sSup>
                      <m:sSupPr>
                        <m:ctrlPr>
                          <a:rPr lang="en-US" altLang="ja-JP" i="1">
                            <a:latin typeface="Cambria Math" charset="0"/>
                          </a:rPr>
                        </m:ctrlPr>
                      </m:sSupPr>
                      <m:e>
                        <m:r>
                          <a:rPr lang="en-US" altLang="ja-JP" i="1">
                            <a:latin typeface="Cambria Math" charset="0"/>
                          </a:rPr>
                          <m:t>10</m:t>
                        </m:r>
                      </m:e>
                      <m:sup>
                        <m:r>
                          <a:rPr lang="en-US" altLang="ja-JP" b="0" i="1" smtClean="0">
                            <a:latin typeface="Cambria Math" charset="0"/>
                          </a:rPr>
                          <m:t>8</m:t>
                        </m:r>
                      </m:sup>
                    </m:sSup>
                    <m:r>
                      <a:rPr lang="ja-JP" altLang="en-US" i="1" smtClean="0">
                        <a:latin typeface="Cambria Math" charset="0"/>
                      </a:rPr>
                      <m:t>回くらい</m:t>
                    </m:r>
                  </m:oMath>
                </a14:m>
                <a:r>
                  <a:rPr kumimoji="1" lang="ja-JP" altLang="en-US" dirty="0" smtClean="0"/>
                  <a:t>。</a:t>
                </a:r>
                <a:endParaRPr kumimoji="1"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606" t="-2121" r="-139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024275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円/楕円 1"/>
          <p:cNvSpPr/>
          <p:nvPr/>
        </p:nvSpPr>
        <p:spPr>
          <a:xfrm>
            <a:off x="5379028" y="368219"/>
            <a:ext cx="727364" cy="7065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 name="円/楕円 2"/>
          <p:cNvSpPr/>
          <p:nvPr/>
        </p:nvSpPr>
        <p:spPr>
          <a:xfrm>
            <a:off x="2840184" y="1305792"/>
            <a:ext cx="727364" cy="7065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円/楕円 3"/>
          <p:cNvSpPr/>
          <p:nvPr/>
        </p:nvSpPr>
        <p:spPr>
          <a:xfrm>
            <a:off x="7959437" y="1305792"/>
            <a:ext cx="727364" cy="7065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円/楕円 4"/>
          <p:cNvSpPr/>
          <p:nvPr/>
        </p:nvSpPr>
        <p:spPr>
          <a:xfrm>
            <a:off x="7762010" y="4142511"/>
            <a:ext cx="727364" cy="7065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円/楕円 5"/>
          <p:cNvSpPr/>
          <p:nvPr/>
        </p:nvSpPr>
        <p:spPr>
          <a:xfrm>
            <a:off x="6563594" y="2795158"/>
            <a:ext cx="727364" cy="7065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円/楕円 6"/>
          <p:cNvSpPr/>
          <p:nvPr/>
        </p:nvSpPr>
        <p:spPr>
          <a:xfrm>
            <a:off x="9204232" y="2795162"/>
            <a:ext cx="727364" cy="7065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円/楕円 7"/>
          <p:cNvSpPr/>
          <p:nvPr/>
        </p:nvSpPr>
        <p:spPr>
          <a:xfrm>
            <a:off x="3910445" y="2760519"/>
            <a:ext cx="727364" cy="7065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円/楕円 8"/>
          <p:cNvSpPr/>
          <p:nvPr/>
        </p:nvSpPr>
        <p:spPr>
          <a:xfrm>
            <a:off x="5572992" y="4142511"/>
            <a:ext cx="727364" cy="7065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円/楕円 9"/>
          <p:cNvSpPr/>
          <p:nvPr/>
        </p:nvSpPr>
        <p:spPr>
          <a:xfrm>
            <a:off x="2566555" y="4083629"/>
            <a:ext cx="727364" cy="7065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円/楕円 10"/>
          <p:cNvSpPr/>
          <p:nvPr/>
        </p:nvSpPr>
        <p:spPr>
          <a:xfrm>
            <a:off x="741219" y="4083629"/>
            <a:ext cx="727364" cy="7065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円/楕円 11"/>
          <p:cNvSpPr/>
          <p:nvPr/>
        </p:nvSpPr>
        <p:spPr>
          <a:xfrm>
            <a:off x="1617518" y="2736275"/>
            <a:ext cx="727364" cy="7065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4" name="直線コネクタ 13"/>
          <p:cNvCxnSpPr>
            <a:stCxn id="2" idx="3"/>
            <a:endCxn id="3" idx="0"/>
          </p:cNvCxnSpPr>
          <p:nvPr/>
        </p:nvCxnSpPr>
        <p:spPr>
          <a:xfrm flipH="1">
            <a:off x="3203866" y="971324"/>
            <a:ext cx="2281682" cy="334468"/>
          </a:xfrm>
          <a:prstGeom prst="line">
            <a:avLst/>
          </a:prstGeom>
        </p:spPr>
        <p:style>
          <a:lnRef idx="1">
            <a:schemeClr val="dk1"/>
          </a:lnRef>
          <a:fillRef idx="0">
            <a:schemeClr val="dk1"/>
          </a:fillRef>
          <a:effectRef idx="0">
            <a:schemeClr val="dk1"/>
          </a:effectRef>
          <a:fontRef idx="minor">
            <a:schemeClr val="tx1"/>
          </a:fontRef>
        </p:style>
      </p:cxnSp>
      <p:cxnSp>
        <p:nvCxnSpPr>
          <p:cNvPr id="15" name="直線コネクタ 14"/>
          <p:cNvCxnSpPr>
            <a:stCxn id="2" idx="5"/>
            <a:endCxn id="4" idx="0"/>
          </p:cNvCxnSpPr>
          <p:nvPr/>
        </p:nvCxnSpPr>
        <p:spPr>
          <a:xfrm>
            <a:off x="5999872" y="971324"/>
            <a:ext cx="2323247" cy="334468"/>
          </a:xfrm>
          <a:prstGeom prst="line">
            <a:avLst/>
          </a:prstGeom>
        </p:spPr>
        <p:style>
          <a:lnRef idx="1">
            <a:schemeClr val="dk1"/>
          </a:lnRef>
          <a:fillRef idx="0">
            <a:schemeClr val="dk1"/>
          </a:fillRef>
          <a:effectRef idx="0">
            <a:schemeClr val="dk1"/>
          </a:effectRef>
          <a:fontRef idx="minor">
            <a:schemeClr val="tx1"/>
          </a:fontRef>
        </p:style>
      </p:cxnSp>
      <p:cxnSp>
        <p:nvCxnSpPr>
          <p:cNvPr id="16" name="直線コネクタ 15"/>
          <p:cNvCxnSpPr>
            <a:stCxn id="12" idx="3"/>
            <a:endCxn id="11" idx="0"/>
          </p:cNvCxnSpPr>
          <p:nvPr/>
        </p:nvCxnSpPr>
        <p:spPr>
          <a:xfrm flipH="1">
            <a:off x="1104901" y="3339380"/>
            <a:ext cx="619137" cy="744249"/>
          </a:xfrm>
          <a:prstGeom prst="line">
            <a:avLst/>
          </a:prstGeom>
        </p:spPr>
        <p:style>
          <a:lnRef idx="1">
            <a:schemeClr val="dk1"/>
          </a:lnRef>
          <a:fillRef idx="0">
            <a:schemeClr val="dk1"/>
          </a:fillRef>
          <a:effectRef idx="0">
            <a:schemeClr val="dk1"/>
          </a:effectRef>
          <a:fontRef idx="minor">
            <a:schemeClr val="tx1"/>
          </a:fontRef>
        </p:style>
      </p:cxnSp>
      <p:cxnSp>
        <p:nvCxnSpPr>
          <p:cNvPr id="17" name="直線コネクタ 16"/>
          <p:cNvCxnSpPr>
            <a:stCxn id="12" idx="5"/>
            <a:endCxn id="10" idx="0"/>
          </p:cNvCxnSpPr>
          <p:nvPr/>
        </p:nvCxnSpPr>
        <p:spPr>
          <a:xfrm>
            <a:off x="2238362" y="3339380"/>
            <a:ext cx="691875" cy="744249"/>
          </a:xfrm>
          <a:prstGeom prst="line">
            <a:avLst/>
          </a:prstGeom>
        </p:spPr>
        <p:style>
          <a:lnRef idx="1">
            <a:schemeClr val="dk1"/>
          </a:lnRef>
          <a:fillRef idx="0">
            <a:schemeClr val="dk1"/>
          </a:fillRef>
          <a:effectRef idx="0">
            <a:schemeClr val="dk1"/>
          </a:effectRef>
          <a:fontRef idx="minor">
            <a:schemeClr val="tx1"/>
          </a:fontRef>
        </p:style>
      </p:cxnSp>
      <p:cxnSp>
        <p:nvCxnSpPr>
          <p:cNvPr id="18" name="直線コネクタ 17"/>
          <p:cNvCxnSpPr>
            <a:stCxn id="3" idx="3"/>
            <a:endCxn id="12" idx="0"/>
          </p:cNvCxnSpPr>
          <p:nvPr/>
        </p:nvCxnSpPr>
        <p:spPr>
          <a:xfrm flipH="1">
            <a:off x="1981200" y="1908897"/>
            <a:ext cx="965504" cy="827378"/>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p:cNvCxnSpPr>
            <a:stCxn id="3" idx="5"/>
            <a:endCxn id="8" idx="0"/>
          </p:cNvCxnSpPr>
          <p:nvPr/>
        </p:nvCxnSpPr>
        <p:spPr>
          <a:xfrm>
            <a:off x="3461028" y="1908897"/>
            <a:ext cx="813099" cy="851622"/>
          </a:xfrm>
          <a:prstGeom prst="line">
            <a:avLst/>
          </a:prstGeom>
        </p:spPr>
        <p:style>
          <a:lnRef idx="1">
            <a:schemeClr val="dk1"/>
          </a:lnRef>
          <a:fillRef idx="0">
            <a:schemeClr val="dk1"/>
          </a:fillRef>
          <a:effectRef idx="0">
            <a:schemeClr val="dk1"/>
          </a:effectRef>
          <a:fontRef idx="minor">
            <a:schemeClr val="tx1"/>
          </a:fontRef>
        </p:style>
      </p:cxnSp>
      <p:cxnSp>
        <p:nvCxnSpPr>
          <p:cNvPr id="20" name="直線コネクタ 19"/>
          <p:cNvCxnSpPr>
            <a:stCxn id="4" idx="5"/>
            <a:endCxn id="7" idx="0"/>
          </p:cNvCxnSpPr>
          <p:nvPr/>
        </p:nvCxnSpPr>
        <p:spPr>
          <a:xfrm>
            <a:off x="8580281" y="1908897"/>
            <a:ext cx="987633" cy="886265"/>
          </a:xfrm>
          <a:prstGeom prst="line">
            <a:avLst/>
          </a:prstGeom>
        </p:spPr>
        <p:style>
          <a:lnRef idx="1">
            <a:schemeClr val="dk1"/>
          </a:lnRef>
          <a:fillRef idx="0">
            <a:schemeClr val="dk1"/>
          </a:fillRef>
          <a:effectRef idx="0">
            <a:schemeClr val="dk1"/>
          </a:effectRef>
          <a:fontRef idx="minor">
            <a:schemeClr val="tx1"/>
          </a:fontRef>
        </p:style>
      </p:cxnSp>
      <p:cxnSp>
        <p:nvCxnSpPr>
          <p:cNvPr id="21" name="直線コネクタ 20"/>
          <p:cNvCxnSpPr>
            <a:stCxn id="4" idx="3"/>
            <a:endCxn id="6" idx="0"/>
          </p:cNvCxnSpPr>
          <p:nvPr/>
        </p:nvCxnSpPr>
        <p:spPr>
          <a:xfrm flipH="1">
            <a:off x="6927276" y="1908897"/>
            <a:ext cx="1138681" cy="886261"/>
          </a:xfrm>
          <a:prstGeom prst="line">
            <a:avLst/>
          </a:prstGeom>
        </p:spPr>
        <p:style>
          <a:lnRef idx="1">
            <a:schemeClr val="dk1"/>
          </a:lnRef>
          <a:fillRef idx="0">
            <a:schemeClr val="dk1"/>
          </a:fillRef>
          <a:effectRef idx="0">
            <a:schemeClr val="dk1"/>
          </a:effectRef>
          <a:fontRef idx="minor">
            <a:schemeClr val="tx1"/>
          </a:fontRef>
        </p:style>
      </p:cxnSp>
      <p:cxnSp>
        <p:nvCxnSpPr>
          <p:cNvPr id="22" name="直線コネクタ 21"/>
          <p:cNvCxnSpPr/>
          <p:nvPr/>
        </p:nvCxnSpPr>
        <p:spPr>
          <a:xfrm>
            <a:off x="7184438" y="3398263"/>
            <a:ext cx="941254" cy="744248"/>
          </a:xfrm>
          <a:prstGeom prst="line">
            <a:avLst/>
          </a:prstGeom>
        </p:spPr>
        <p:style>
          <a:lnRef idx="1">
            <a:schemeClr val="dk1"/>
          </a:lnRef>
          <a:fillRef idx="0">
            <a:schemeClr val="dk1"/>
          </a:fillRef>
          <a:effectRef idx="0">
            <a:schemeClr val="dk1"/>
          </a:effectRef>
          <a:fontRef idx="minor">
            <a:schemeClr val="tx1"/>
          </a:fontRef>
        </p:style>
      </p:cxnSp>
      <p:cxnSp>
        <p:nvCxnSpPr>
          <p:cNvPr id="23" name="直線コネクタ 22"/>
          <p:cNvCxnSpPr>
            <a:stCxn id="6" idx="3"/>
            <a:endCxn id="9" idx="0"/>
          </p:cNvCxnSpPr>
          <p:nvPr/>
        </p:nvCxnSpPr>
        <p:spPr>
          <a:xfrm flipH="1">
            <a:off x="5936674" y="3398263"/>
            <a:ext cx="733440" cy="744248"/>
          </a:xfrm>
          <a:prstGeom prst="line">
            <a:avLst/>
          </a:prstGeom>
        </p:spPr>
        <p:style>
          <a:lnRef idx="1">
            <a:schemeClr val="dk1"/>
          </a:lnRef>
          <a:fillRef idx="0">
            <a:schemeClr val="dk1"/>
          </a:fillRef>
          <a:effectRef idx="0">
            <a:schemeClr val="dk1"/>
          </a:effectRef>
          <a:fontRef idx="minor">
            <a:schemeClr val="tx1"/>
          </a:fontRef>
        </p:style>
      </p:cxnSp>
      <p:sp>
        <p:nvSpPr>
          <p:cNvPr id="24" name="テキスト ボックス 23"/>
          <p:cNvSpPr txBox="1"/>
          <p:nvPr/>
        </p:nvSpPr>
        <p:spPr>
          <a:xfrm>
            <a:off x="5538847" y="447783"/>
            <a:ext cx="658087" cy="584775"/>
          </a:xfrm>
          <a:prstGeom prst="rect">
            <a:avLst/>
          </a:prstGeom>
          <a:noFill/>
        </p:spPr>
        <p:txBody>
          <a:bodyPr wrap="square" rtlCol="0">
            <a:spAutoFit/>
          </a:bodyPr>
          <a:lstStyle/>
          <a:p>
            <a:r>
              <a:rPr kumimoji="1" lang="en-US" altLang="ja-JP" sz="3200" dirty="0" smtClean="0"/>
              <a:t>1</a:t>
            </a:r>
            <a:endParaRPr kumimoji="1" lang="ja-JP" altLang="en-US" sz="3200" dirty="0"/>
          </a:p>
        </p:txBody>
      </p:sp>
      <p:sp>
        <p:nvSpPr>
          <p:cNvPr id="25" name="テキスト ボックス 24"/>
          <p:cNvSpPr txBox="1"/>
          <p:nvPr/>
        </p:nvSpPr>
        <p:spPr>
          <a:xfrm>
            <a:off x="3002158" y="1377425"/>
            <a:ext cx="523997" cy="584775"/>
          </a:xfrm>
          <a:prstGeom prst="rect">
            <a:avLst/>
          </a:prstGeom>
          <a:noFill/>
        </p:spPr>
        <p:txBody>
          <a:bodyPr wrap="square" rtlCol="0">
            <a:spAutoFit/>
          </a:bodyPr>
          <a:lstStyle/>
          <a:p>
            <a:r>
              <a:rPr kumimoji="1" lang="en-US" altLang="ja-JP" sz="3200" dirty="0"/>
              <a:t>2</a:t>
            </a:r>
            <a:endParaRPr kumimoji="1" lang="ja-JP" altLang="en-US" sz="3200" dirty="0"/>
          </a:p>
        </p:txBody>
      </p:sp>
      <p:sp>
        <p:nvSpPr>
          <p:cNvPr id="26" name="テキスト ボックス 25"/>
          <p:cNvSpPr txBox="1"/>
          <p:nvPr/>
        </p:nvSpPr>
        <p:spPr>
          <a:xfrm>
            <a:off x="1810502" y="2814062"/>
            <a:ext cx="523997" cy="584775"/>
          </a:xfrm>
          <a:prstGeom prst="rect">
            <a:avLst/>
          </a:prstGeom>
          <a:noFill/>
        </p:spPr>
        <p:txBody>
          <a:bodyPr wrap="square" rtlCol="0">
            <a:spAutoFit/>
          </a:bodyPr>
          <a:lstStyle/>
          <a:p>
            <a:r>
              <a:rPr kumimoji="1" lang="en-US" altLang="ja-JP" sz="3200" dirty="0"/>
              <a:t>3</a:t>
            </a:r>
            <a:endParaRPr kumimoji="1" lang="ja-JP" altLang="en-US" sz="3200" dirty="0"/>
          </a:p>
        </p:txBody>
      </p:sp>
      <p:sp>
        <p:nvSpPr>
          <p:cNvPr id="27" name="テキスト ボックス 26"/>
          <p:cNvSpPr txBox="1"/>
          <p:nvPr/>
        </p:nvSpPr>
        <p:spPr>
          <a:xfrm>
            <a:off x="920412" y="4179833"/>
            <a:ext cx="523997" cy="584775"/>
          </a:xfrm>
          <a:prstGeom prst="rect">
            <a:avLst/>
          </a:prstGeom>
          <a:noFill/>
        </p:spPr>
        <p:txBody>
          <a:bodyPr wrap="square" rtlCol="0">
            <a:spAutoFit/>
          </a:bodyPr>
          <a:lstStyle/>
          <a:p>
            <a:r>
              <a:rPr kumimoji="1" lang="en-US" altLang="ja-JP" sz="3200" dirty="0"/>
              <a:t>4</a:t>
            </a:r>
            <a:endParaRPr kumimoji="1" lang="ja-JP" altLang="en-US" sz="3200" dirty="0"/>
          </a:p>
        </p:txBody>
      </p:sp>
      <p:sp>
        <p:nvSpPr>
          <p:cNvPr id="28" name="テキスト ボックス 27"/>
          <p:cNvSpPr txBox="1"/>
          <p:nvPr/>
        </p:nvSpPr>
        <p:spPr>
          <a:xfrm>
            <a:off x="2762620" y="4152276"/>
            <a:ext cx="480266" cy="579954"/>
          </a:xfrm>
          <a:prstGeom prst="rect">
            <a:avLst/>
          </a:prstGeom>
          <a:noFill/>
        </p:spPr>
        <p:txBody>
          <a:bodyPr wrap="square" rtlCol="0">
            <a:spAutoFit/>
          </a:bodyPr>
          <a:lstStyle/>
          <a:p>
            <a:r>
              <a:rPr kumimoji="1" lang="en-US" altLang="ja-JP" sz="3200" dirty="0" smtClean="0"/>
              <a:t>5</a:t>
            </a:r>
            <a:endParaRPr kumimoji="1" lang="ja-JP" altLang="en-US" sz="3200" dirty="0"/>
          </a:p>
        </p:txBody>
      </p:sp>
      <p:sp>
        <p:nvSpPr>
          <p:cNvPr id="29" name="テキスト ボックス 28"/>
          <p:cNvSpPr txBox="1"/>
          <p:nvPr/>
        </p:nvSpPr>
        <p:spPr>
          <a:xfrm>
            <a:off x="4096792" y="2839391"/>
            <a:ext cx="523997" cy="584775"/>
          </a:xfrm>
          <a:prstGeom prst="rect">
            <a:avLst/>
          </a:prstGeom>
          <a:noFill/>
        </p:spPr>
        <p:txBody>
          <a:bodyPr wrap="square" rtlCol="0">
            <a:spAutoFit/>
          </a:bodyPr>
          <a:lstStyle/>
          <a:p>
            <a:r>
              <a:rPr kumimoji="1" lang="en-US" altLang="ja-JP" sz="3200" dirty="0"/>
              <a:t>6</a:t>
            </a:r>
            <a:endParaRPr kumimoji="1" lang="ja-JP" altLang="en-US" sz="3200" dirty="0"/>
          </a:p>
        </p:txBody>
      </p:sp>
      <p:sp>
        <p:nvSpPr>
          <p:cNvPr id="30" name="テキスト ボックス 29"/>
          <p:cNvSpPr txBox="1"/>
          <p:nvPr/>
        </p:nvSpPr>
        <p:spPr>
          <a:xfrm>
            <a:off x="8152808" y="1393999"/>
            <a:ext cx="523997" cy="584775"/>
          </a:xfrm>
          <a:prstGeom prst="rect">
            <a:avLst/>
          </a:prstGeom>
          <a:noFill/>
        </p:spPr>
        <p:txBody>
          <a:bodyPr wrap="square" rtlCol="0">
            <a:spAutoFit/>
          </a:bodyPr>
          <a:lstStyle/>
          <a:p>
            <a:r>
              <a:rPr kumimoji="1" lang="en-US" altLang="ja-JP" sz="3200" dirty="0"/>
              <a:t>7</a:t>
            </a:r>
            <a:endParaRPr kumimoji="1" lang="ja-JP" altLang="en-US" sz="3200" dirty="0"/>
          </a:p>
        </p:txBody>
      </p:sp>
      <p:sp>
        <p:nvSpPr>
          <p:cNvPr id="31" name="テキスト ボックス 30"/>
          <p:cNvSpPr txBox="1"/>
          <p:nvPr/>
        </p:nvSpPr>
        <p:spPr>
          <a:xfrm>
            <a:off x="6738348" y="2876743"/>
            <a:ext cx="523997" cy="584775"/>
          </a:xfrm>
          <a:prstGeom prst="rect">
            <a:avLst/>
          </a:prstGeom>
          <a:noFill/>
        </p:spPr>
        <p:txBody>
          <a:bodyPr wrap="square" rtlCol="0">
            <a:spAutoFit/>
          </a:bodyPr>
          <a:lstStyle/>
          <a:p>
            <a:r>
              <a:rPr kumimoji="1" lang="en-US" altLang="ja-JP" sz="3200" dirty="0"/>
              <a:t>8</a:t>
            </a:r>
            <a:endParaRPr kumimoji="1" lang="ja-JP" altLang="en-US" sz="3200" dirty="0"/>
          </a:p>
        </p:txBody>
      </p:sp>
      <p:sp>
        <p:nvSpPr>
          <p:cNvPr id="32" name="テキスト ボックス 31"/>
          <p:cNvSpPr txBox="1"/>
          <p:nvPr/>
        </p:nvSpPr>
        <p:spPr>
          <a:xfrm>
            <a:off x="5748775" y="4235408"/>
            <a:ext cx="677912" cy="584775"/>
          </a:xfrm>
          <a:prstGeom prst="rect">
            <a:avLst/>
          </a:prstGeom>
          <a:noFill/>
        </p:spPr>
        <p:txBody>
          <a:bodyPr wrap="square" rtlCol="0">
            <a:spAutoFit/>
          </a:bodyPr>
          <a:lstStyle/>
          <a:p>
            <a:r>
              <a:rPr kumimoji="1" lang="en-US" altLang="ja-JP" sz="3200" dirty="0"/>
              <a:t>9</a:t>
            </a:r>
            <a:endParaRPr kumimoji="1" lang="ja-JP" altLang="en-US" sz="3200" dirty="0"/>
          </a:p>
        </p:txBody>
      </p:sp>
      <p:sp>
        <p:nvSpPr>
          <p:cNvPr id="33" name="テキスト ボックス 32"/>
          <p:cNvSpPr txBox="1"/>
          <p:nvPr/>
        </p:nvSpPr>
        <p:spPr>
          <a:xfrm>
            <a:off x="7816830" y="4210002"/>
            <a:ext cx="653883" cy="584775"/>
          </a:xfrm>
          <a:prstGeom prst="rect">
            <a:avLst/>
          </a:prstGeom>
          <a:noFill/>
        </p:spPr>
        <p:txBody>
          <a:bodyPr wrap="square" rtlCol="0">
            <a:spAutoFit/>
          </a:bodyPr>
          <a:lstStyle/>
          <a:p>
            <a:r>
              <a:rPr kumimoji="1" lang="en-US" altLang="ja-JP" sz="3200" dirty="0" smtClean="0"/>
              <a:t>10</a:t>
            </a:r>
            <a:endParaRPr kumimoji="1" lang="ja-JP" altLang="en-US" sz="3200" dirty="0"/>
          </a:p>
        </p:txBody>
      </p:sp>
      <p:sp>
        <p:nvSpPr>
          <p:cNvPr id="34" name="テキスト ボックス 33"/>
          <p:cNvSpPr txBox="1"/>
          <p:nvPr/>
        </p:nvSpPr>
        <p:spPr>
          <a:xfrm>
            <a:off x="9268272" y="2858082"/>
            <a:ext cx="611324" cy="584775"/>
          </a:xfrm>
          <a:prstGeom prst="rect">
            <a:avLst/>
          </a:prstGeom>
          <a:noFill/>
        </p:spPr>
        <p:txBody>
          <a:bodyPr wrap="square" rtlCol="0">
            <a:spAutoFit/>
          </a:bodyPr>
          <a:lstStyle/>
          <a:p>
            <a:r>
              <a:rPr kumimoji="1" lang="en-US" altLang="ja-JP" sz="3200" dirty="0" smtClean="0"/>
              <a:t>11</a:t>
            </a:r>
            <a:endParaRPr kumimoji="1" lang="ja-JP" altLang="en-US" sz="3200" dirty="0"/>
          </a:p>
        </p:txBody>
      </p:sp>
      <p:sp>
        <p:nvSpPr>
          <p:cNvPr id="35" name="テキスト ボックス 34"/>
          <p:cNvSpPr txBox="1"/>
          <p:nvPr/>
        </p:nvSpPr>
        <p:spPr>
          <a:xfrm>
            <a:off x="3834448" y="5308711"/>
            <a:ext cx="7641234" cy="646331"/>
          </a:xfrm>
          <a:prstGeom prst="rect">
            <a:avLst/>
          </a:prstGeom>
          <a:noFill/>
        </p:spPr>
        <p:txBody>
          <a:bodyPr wrap="square" rtlCol="0">
            <a:spAutoFit/>
          </a:bodyPr>
          <a:lstStyle/>
          <a:p>
            <a:r>
              <a:rPr kumimoji="1" lang="ja-JP" altLang="en-US" sz="3600" dirty="0" smtClean="0"/>
              <a:t>状態の遷移の順番</a:t>
            </a:r>
            <a:endParaRPr kumimoji="1" lang="ja-JP" altLang="en-US" sz="3600" dirty="0"/>
          </a:p>
        </p:txBody>
      </p:sp>
    </p:spTree>
    <p:extLst>
      <p:ext uri="{BB962C8B-B14F-4D97-AF65-F5344CB8AC3E}">
        <p14:creationId xmlns:p14="http://schemas.microsoft.com/office/powerpoint/2010/main" val="4944661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深さ優先探索（</a:t>
            </a:r>
            <a:r>
              <a:rPr lang="en-US" altLang="ja-JP" dirty="0"/>
              <a:t>Depth-First</a:t>
            </a:r>
            <a:r>
              <a:rPr lang="ja-JP" altLang="en-US" dirty="0"/>
              <a:t>　</a:t>
            </a:r>
            <a:r>
              <a:rPr lang="en-US" altLang="ja-JP" dirty="0"/>
              <a:t>Search</a:t>
            </a:r>
            <a:r>
              <a:rPr lang="ja-JP" altLang="en-US" dirty="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3200" dirty="0" smtClean="0"/>
              <a:t>ある状態から出発し、遷移できなくなるまで状態を進めていき、遷移できなくなったら１つ前の状態に戻るということを繰り返して解を見つける。</a:t>
            </a:r>
            <a:endParaRPr kumimoji="1" lang="en-US" altLang="ja-JP" sz="3200" dirty="0" smtClean="0"/>
          </a:p>
          <a:p>
            <a:r>
              <a:rPr kumimoji="1" lang="ja-JP" altLang="en-US" sz="3200" dirty="0" smtClean="0"/>
              <a:t>一番はじめの状態から遷移を繰り返せば、たどり着ける全ての状態を見ることになります。したがって、全ての状態に対して操作を施したり、全状態を列挙したりできます。</a:t>
            </a:r>
            <a:endParaRPr kumimoji="1" lang="ja-JP" altLang="en-US" sz="3200" dirty="0"/>
          </a:p>
        </p:txBody>
      </p:sp>
    </p:spTree>
    <p:extLst>
      <p:ext uri="{BB962C8B-B14F-4D97-AF65-F5344CB8AC3E}">
        <p14:creationId xmlns:p14="http://schemas.microsoft.com/office/powerpoint/2010/main" val="22731310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DFS</a:t>
            </a:r>
            <a:r>
              <a:rPr lang="ja-JP" altLang="en-US" dirty="0" smtClean="0"/>
              <a:t>はスタックを（暗に）使っている</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sz="3200" dirty="0" smtClean="0"/>
              <a:t>DFS</a:t>
            </a:r>
            <a:r>
              <a:rPr lang="ja-JP" altLang="en-US" sz="3200" dirty="0" smtClean="0"/>
              <a:t>を書くとき、コードの中にスタックが出てくることはないのですが、</a:t>
            </a:r>
            <a:r>
              <a:rPr lang="en-US" altLang="ja-JP" sz="3200" dirty="0" smtClean="0"/>
              <a:t>DFS</a:t>
            </a:r>
            <a:r>
              <a:rPr lang="ja-JP" altLang="en-US" sz="3200" dirty="0" smtClean="0"/>
              <a:t>でスタックを使ってる様子を図で見て見ましょう。</a:t>
            </a:r>
            <a:endParaRPr lang="en-US" altLang="ja-JP" sz="3200" dirty="0" smtClean="0"/>
          </a:p>
          <a:p>
            <a:r>
              <a:rPr kumimoji="1" lang="ja-JP" altLang="en-US" sz="3200" dirty="0" smtClean="0"/>
              <a:t>考え方は、あるノードを探索したら、そこからいける全てのノードをスタックに入れ、また先頭のノードを探索していきます。</a:t>
            </a:r>
            <a:endParaRPr kumimoji="1" lang="ja-JP" altLang="en-US" sz="3200" dirty="0"/>
          </a:p>
        </p:txBody>
      </p:sp>
    </p:spTree>
    <p:extLst>
      <p:ext uri="{BB962C8B-B14F-4D97-AF65-F5344CB8AC3E}">
        <p14:creationId xmlns:p14="http://schemas.microsoft.com/office/powerpoint/2010/main" val="10947049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918856"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p:cNvSpPr txBox="1"/>
          <p:nvPr/>
        </p:nvSpPr>
        <p:spPr>
          <a:xfrm>
            <a:off x="3582955" y="522514"/>
            <a:ext cx="1138334" cy="861774"/>
          </a:xfrm>
          <a:prstGeom prst="rect">
            <a:avLst/>
          </a:prstGeom>
          <a:noFill/>
        </p:spPr>
        <p:txBody>
          <a:bodyPr wrap="square" rtlCol="0">
            <a:spAutoFit/>
          </a:bodyPr>
          <a:lstStyle/>
          <a:p>
            <a:r>
              <a:rPr kumimoji="1" lang="en-US" altLang="ja-JP" sz="3200" dirty="0" smtClean="0"/>
              <a:t>push</a:t>
            </a:r>
          </a:p>
          <a:p>
            <a:endParaRPr kumimoji="1" lang="ja-JP" altLang="en-US" dirty="0"/>
          </a:p>
        </p:txBody>
      </p:sp>
      <p:sp>
        <p:nvSpPr>
          <p:cNvPr id="5" name="テキスト ボックス 4"/>
          <p:cNvSpPr txBox="1"/>
          <p:nvPr/>
        </p:nvSpPr>
        <p:spPr>
          <a:xfrm>
            <a:off x="4833255" y="5125560"/>
            <a:ext cx="783771" cy="584775"/>
          </a:xfrm>
          <a:prstGeom prst="rect">
            <a:avLst/>
          </a:prstGeom>
          <a:noFill/>
        </p:spPr>
        <p:txBody>
          <a:bodyPr wrap="square" rtlCol="0">
            <a:spAutoFit/>
          </a:bodyPr>
          <a:lstStyle/>
          <a:p>
            <a:r>
              <a:rPr kumimoji="1" lang="en-US" altLang="ja-JP" sz="3200" dirty="0" smtClean="0"/>
              <a:t>1</a:t>
            </a:r>
            <a:endParaRPr kumimoji="1" lang="ja-JP" altLang="en-US" sz="3200" dirty="0"/>
          </a:p>
        </p:txBody>
      </p:sp>
      <p:sp>
        <p:nvSpPr>
          <p:cNvPr id="6" name="テキスト ボックス 5"/>
          <p:cNvSpPr txBox="1"/>
          <p:nvPr/>
        </p:nvSpPr>
        <p:spPr>
          <a:xfrm>
            <a:off x="5355771" y="522514"/>
            <a:ext cx="1810139" cy="1138773"/>
          </a:xfrm>
          <a:prstGeom prst="rect">
            <a:avLst/>
          </a:prstGeom>
          <a:noFill/>
        </p:spPr>
        <p:txBody>
          <a:bodyPr wrap="square" rtlCol="0">
            <a:spAutoFit/>
          </a:bodyPr>
          <a:lstStyle/>
          <a:p>
            <a:r>
              <a:rPr kumimoji="1" lang="en-US" altLang="ja-JP" sz="3200" dirty="0" smtClean="0"/>
              <a:t>pop</a:t>
            </a:r>
          </a:p>
          <a:p>
            <a:endParaRPr kumimoji="1" lang="en-US" altLang="ja-JP" dirty="0" smtClean="0"/>
          </a:p>
          <a:p>
            <a:endParaRPr kumimoji="1" lang="ja-JP" altLang="en-US" dirty="0"/>
          </a:p>
        </p:txBody>
      </p:sp>
      <p:cxnSp>
        <p:nvCxnSpPr>
          <p:cNvPr id="8" name="直線コネクタ 7"/>
          <p:cNvCxnSpPr/>
          <p:nvPr/>
        </p:nvCxnSpPr>
        <p:spPr>
          <a:xfrm>
            <a:off x="3918856" y="5113176"/>
            <a:ext cx="2276671" cy="0"/>
          </a:xfrm>
          <a:prstGeom prst="line">
            <a:avLst/>
          </a:prstGeom>
        </p:spPr>
        <p:style>
          <a:lnRef idx="1">
            <a:schemeClr val="dk1"/>
          </a:lnRef>
          <a:fillRef idx="0">
            <a:schemeClr val="dk1"/>
          </a:fillRef>
          <a:effectRef idx="0">
            <a:schemeClr val="dk1"/>
          </a:effectRef>
          <a:fontRef idx="minor">
            <a:schemeClr val="tx1"/>
          </a:fontRef>
        </p:style>
      </p:cxnSp>
      <p:sp>
        <p:nvSpPr>
          <p:cNvPr id="9" name="テキスト ボックス 8"/>
          <p:cNvSpPr txBox="1"/>
          <p:nvPr/>
        </p:nvSpPr>
        <p:spPr>
          <a:xfrm>
            <a:off x="3977951" y="1239485"/>
            <a:ext cx="783771" cy="584775"/>
          </a:xfrm>
          <a:prstGeom prst="rect">
            <a:avLst/>
          </a:prstGeom>
          <a:noFill/>
        </p:spPr>
        <p:txBody>
          <a:bodyPr wrap="square" rtlCol="0">
            <a:spAutoFit/>
          </a:bodyPr>
          <a:lstStyle/>
          <a:p>
            <a:r>
              <a:rPr kumimoji="1" lang="en-US" altLang="ja-JP" sz="3200" dirty="0" smtClean="0"/>
              <a:t>1</a:t>
            </a:r>
            <a:endParaRPr kumimoji="1" lang="ja-JP" altLang="en-US" sz="3200" dirty="0"/>
          </a:p>
        </p:txBody>
      </p:sp>
      <p:sp>
        <p:nvSpPr>
          <p:cNvPr id="266" name="円/楕円 265"/>
          <p:cNvSpPr/>
          <p:nvPr/>
        </p:nvSpPr>
        <p:spPr>
          <a:xfrm>
            <a:off x="9946433" y="223934"/>
            <a:ext cx="242596" cy="242596"/>
          </a:xfrm>
          <a:prstGeom prst="ellipse">
            <a:avLst/>
          </a:prstGeom>
          <a:solidFill>
            <a:srgbClr val="0070C0"/>
          </a:solid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1</a:t>
            </a:r>
            <a:endParaRPr kumimoji="1" lang="ja-JP" altLang="en-US" dirty="0"/>
          </a:p>
        </p:txBody>
      </p:sp>
      <p:sp>
        <p:nvSpPr>
          <p:cNvPr id="267" name="円/楕円 266"/>
          <p:cNvSpPr/>
          <p:nvPr/>
        </p:nvSpPr>
        <p:spPr>
          <a:xfrm>
            <a:off x="9218644" y="522514"/>
            <a:ext cx="242596"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2</a:t>
            </a:r>
            <a:endParaRPr kumimoji="1" lang="ja-JP" altLang="en-US" dirty="0"/>
          </a:p>
        </p:txBody>
      </p:sp>
      <p:sp>
        <p:nvSpPr>
          <p:cNvPr id="268" name="円/楕円 267"/>
          <p:cNvSpPr/>
          <p:nvPr/>
        </p:nvSpPr>
        <p:spPr>
          <a:xfrm>
            <a:off x="10699102" y="528734"/>
            <a:ext cx="242596"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7</a:t>
            </a:r>
            <a:endParaRPr kumimoji="1" lang="ja-JP" altLang="en-US" dirty="0"/>
          </a:p>
        </p:txBody>
      </p:sp>
      <p:sp>
        <p:nvSpPr>
          <p:cNvPr id="269" name="円/楕円 268"/>
          <p:cNvSpPr/>
          <p:nvPr/>
        </p:nvSpPr>
        <p:spPr>
          <a:xfrm>
            <a:off x="8624595" y="861526"/>
            <a:ext cx="242596"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3</a:t>
            </a:r>
            <a:endParaRPr kumimoji="1" lang="ja-JP" altLang="en-US" dirty="0"/>
          </a:p>
        </p:txBody>
      </p:sp>
      <p:sp>
        <p:nvSpPr>
          <p:cNvPr id="270" name="円/楕円 269"/>
          <p:cNvSpPr/>
          <p:nvPr/>
        </p:nvSpPr>
        <p:spPr>
          <a:xfrm>
            <a:off x="9694506" y="849304"/>
            <a:ext cx="242596"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6</a:t>
            </a:r>
            <a:endParaRPr kumimoji="1" lang="ja-JP" altLang="en-US" dirty="0"/>
          </a:p>
        </p:txBody>
      </p:sp>
      <p:sp>
        <p:nvSpPr>
          <p:cNvPr id="271" name="円/楕円 270"/>
          <p:cNvSpPr/>
          <p:nvPr/>
        </p:nvSpPr>
        <p:spPr>
          <a:xfrm>
            <a:off x="8187612" y="1289276"/>
            <a:ext cx="242596"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4</a:t>
            </a:r>
            <a:endParaRPr kumimoji="1" lang="ja-JP" altLang="en-US" dirty="0"/>
          </a:p>
        </p:txBody>
      </p:sp>
      <p:sp>
        <p:nvSpPr>
          <p:cNvPr id="272" name="円/楕円 271"/>
          <p:cNvSpPr/>
          <p:nvPr/>
        </p:nvSpPr>
        <p:spPr>
          <a:xfrm>
            <a:off x="8976048" y="1289276"/>
            <a:ext cx="242596"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5</a:t>
            </a:r>
            <a:endParaRPr kumimoji="1" lang="ja-JP" altLang="en-US" dirty="0"/>
          </a:p>
        </p:txBody>
      </p:sp>
      <p:sp>
        <p:nvSpPr>
          <p:cNvPr id="273" name="円/楕円 272"/>
          <p:cNvSpPr/>
          <p:nvPr/>
        </p:nvSpPr>
        <p:spPr>
          <a:xfrm>
            <a:off x="10273002" y="861526"/>
            <a:ext cx="242596"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8</a:t>
            </a:r>
            <a:endParaRPr kumimoji="1" lang="ja-JP" altLang="en-US" dirty="0"/>
          </a:p>
        </p:txBody>
      </p:sp>
      <p:sp>
        <p:nvSpPr>
          <p:cNvPr id="274" name="円/楕円 273"/>
          <p:cNvSpPr/>
          <p:nvPr/>
        </p:nvSpPr>
        <p:spPr>
          <a:xfrm>
            <a:off x="9965095" y="1289276"/>
            <a:ext cx="242596"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9</a:t>
            </a:r>
            <a:endParaRPr kumimoji="1" lang="ja-JP" altLang="en-US" dirty="0"/>
          </a:p>
        </p:txBody>
      </p:sp>
      <p:sp>
        <p:nvSpPr>
          <p:cNvPr id="275" name="円/楕円 274"/>
          <p:cNvSpPr/>
          <p:nvPr/>
        </p:nvSpPr>
        <p:spPr>
          <a:xfrm>
            <a:off x="10541847" y="1289276"/>
            <a:ext cx="492075"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smtClean="0"/>
              <a:t>10</a:t>
            </a:r>
            <a:endParaRPr kumimoji="1" lang="ja-JP" altLang="en-US" sz="1200" dirty="0"/>
          </a:p>
        </p:txBody>
      </p:sp>
      <p:sp>
        <p:nvSpPr>
          <p:cNvPr id="276" name="円/楕円 275"/>
          <p:cNvSpPr/>
          <p:nvPr/>
        </p:nvSpPr>
        <p:spPr>
          <a:xfrm>
            <a:off x="11221614" y="861526"/>
            <a:ext cx="551285" cy="2070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050" smtClean="0"/>
              <a:t>11</a:t>
            </a:r>
            <a:endParaRPr kumimoji="1" lang="ja-JP" altLang="en-US" sz="1050" dirty="0"/>
          </a:p>
        </p:txBody>
      </p:sp>
      <p:cxnSp>
        <p:nvCxnSpPr>
          <p:cNvPr id="279" name="直線コネクタ 278"/>
          <p:cNvCxnSpPr>
            <a:stCxn id="273" idx="5"/>
            <a:endCxn id="275" idx="0"/>
          </p:cNvCxnSpPr>
          <p:nvPr/>
        </p:nvCxnSpPr>
        <p:spPr>
          <a:xfrm>
            <a:off x="10480071" y="1068595"/>
            <a:ext cx="307814" cy="220681"/>
          </a:xfrm>
          <a:prstGeom prst="line">
            <a:avLst/>
          </a:prstGeom>
        </p:spPr>
        <p:style>
          <a:lnRef idx="1">
            <a:schemeClr val="dk1"/>
          </a:lnRef>
          <a:fillRef idx="0">
            <a:schemeClr val="dk1"/>
          </a:fillRef>
          <a:effectRef idx="0">
            <a:schemeClr val="dk1"/>
          </a:effectRef>
          <a:fontRef idx="minor">
            <a:schemeClr val="tx1"/>
          </a:fontRef>
        </p:style>
      </p:cxnSp>
      <p:cxnSp>
        <p:nvCxnSpPr>
          <p:cNvPr id="280" name="直線コネクタ 279"/>
          <p:cNvCxnSpPr>
            <a:stCxn id="273" idx="3"/>
            <a:endCxn id="274" idx="0"/>
          </p:cNvCxnSpPr>
          <p:nvPr/>
        </p:nvCxnSpPr>
        <p:spPr>
          <a:xfrm flipH="1">
            <a:off x="10086393" y="1068595"/>
            <a:ext cx="222136" cy="220681"/>
          </a:xfrm>
          <a:prstGeom prst="line">
            <a:avLst/>
          </a:prstGeom>
        </p:spPr>
        <p:style>
          <a:lnRef idx="1">
            <a:schemeClr val="dk1"/>
          </a:lnRef>
          <a:fillRef idx="0">
            <a:schemeClr val="dk1"/>
          </a:fillRef>
          <a:effectRef idx="0">
            <a:schemeClr val="dk1"/>
          </a:effectRef>
          <a:fontRef idx="minor">
            <a:schemeClr val="tx1"/>
          </a:fontRef>
        </p:style>
      </p:cxnSp>
      <p:cxnSp>
        <p:nvCxnSpPr>
          <p:cNvPr id="281" name="直線コネクタ 280"/>
          <p:cNvCxnSpPr>
            <a:stCxn id="268" idx="5"/>
            <a:endCxn id="276" idx="0"/>
          </p:cNvCxnSpPr>
          <p:nvPr/>
        </p:nvCxnSpPr>
        <p:spPr>
          <a:xfrm>
            <a:off x="10906171" y="735803"/>
            <a:ext cx="591086" cy="125723"/>
          </a:xfrm>
          <a:prstGeom prst="line">
            <a:avLst/>
          </a:prstGeom>
        </p:spPr>
        <p:style>
          <a:lnRef idx="1">
            <a:schemeClr val="dk1"/>
          </a:lnRef>
          <a:fillRef idx="0">
            <a:schemeClr val="dk1"/>
          </a:fillRef>
          <a:effectRef idx="0">
            <a:schemeClr val="dk1"/>
          </a:effectRef>
          <a:fontRef idx="minor">
            <a:schemeClr val="tx1"/>
          </a:fontRef>
        </p:style>
      </p:cxnSp>
      <p:cxnSp>
        <p:nvCxnSpPr>
          <p:cNvPr id="282" name="直線コネクタ 281"/>
          <p:cNvCxnSpPr>
            <a:stCxn id="268" idx="3"/>
            <a:endCxn id="273" idx="0"/>
          </p:cNvCxnSpPr>
          <p:nvPr/>
        </p:nvCxnSpPr>
        <p:spPr>
          <a:xfrm flipH="1">
            <a:off x="10394300" y="735803"/>
            <a:ext cx="340329" cy="125723"/>
          </a:xfrm>
          <a:prstGeom prst="line">
            <a:avLst/>
          </a:prstGeom>
        </p:spPr>
        <p:style>
          <a:lnRef idx="1">
            <a:schemeClr val="dk1"/>
          </a:lnRef>
          <a:fillRef idx="0">
            <a:schemeClr val="dk1"/>
          </a:fillRef>
          <a:effectRef idx="0">
            <a:schemeClr val="dk1"/>
          </a:effectRef>
          <a:fontRef idx="minor">
            <a:schemeClr val="tx1"/>
          </a:fontRef>
        </p:style>
      </p:cxnSp>
      <p:cxnSp>
        <p:nvCxnSpPr>
          <p:cNvPr id="283" name="直線コネクタ 282"/>
          <p:cNvCxnSpPr>
            <a:stCxn id="269" idx="3"/>
            <a:endCxn id="271" idx="0"/>
          </p:cNvCxnSpPr>
          <p:nvPr/>
        </p:nvCxnSpPr>
        <p:spPr>
          <a:xfrm flipH="1">
            <a:off x="8308910" y="1068595"/>
            <a:ext cx="351212" cy="220681"/>
          </a:xfrm>
          <a:prstGeom prst="line">
            <a:avLst/>
          </a:prstGeom>
        </p:spPr>
        <p:style>
          <a:lnRef idx="1">
            <a:schemeClr val="dk1"/>
          </a:lnRef>
          <a:fillRef idx="0">
            <a:schemeClr val="dk1"/>
          </a:fillRef>
          <a:effectRef idx="0">
            <a:schemeClr val="dk1"/>
          </a:effectRef>
          <a:fontRef idx="minor">
            <a:schemeClr val="tx1"/>
          </a:fontRef>
        </p:style>
      </p:cxnSp>
      <p:cxnSp>
        <p:nvCxnSpPr>
          <p:cNvPr id="284" name="直線コネクタ 283"/>
          <p:cNvCxnSpPr>
            <a:stCxn id="269" idx="5"/>
            <a:endCxn id="272" idx="0"/>
          </p:cNvCxnSpPr>
          <p:nvPr/>
        </p:nvCxnSpPr>
        <p:spPr>
          <a:xfrm>
            <a:off x="8831664" y="1068595"/>
            <a:ext cx="265682" cy="220681"/>
          </a:xfrm>
          <a:prstGeom prst="line">
            <a:avLst/>
          </a:prstGeom>
        </p:spPr>
        <p:style>
          <a:lnRef idx="1">
            <a:schemeClr val="dk1"/>
          </a:lnRef>
          <a:fillRef idx="0">
            <a:schemeClr val="dk1"/>
          </a:fillRef>
          <a:effectRef idx="0">
            <a:schemeClr val="dk1"/>
          </a:effectRef>
          <a:fontRef idx="minor">
            <a:schemeClr val="tx1"/>
          </a:fontRef>
        </p:style>
      </p:cxnSp>
      <p:cxnSp>
        <p:nvCxnSpPr>
          <p:cNvPr id="285" name="直線コネクタ 284"/>
          <p:cNvCxnSpPr>
            <a:stCxn id="267" idx="3"/>
            <a:endCxn id="269" idx="0"/>
          </p:cNvCxnSpPr>
          <p:nvPr/>
        </p:nvCxnSpPr>
        <p:spPr>
          <a:xfrm flipH="1">
            <a:off x="8745893" y="729583"/>
            <a:ext cx="508278" cy="131943"/>
          </a:xfrm>
          <a:prstGeom prst="line">
            <a:avLst/>
          </a:prstGeom>
        </p:spPr>
        <p:style>
          <a:lnRef idx="1">
            <a:schemeClr val="dk1"/>
          </a:lnRef>
          <a:fillRef idx="0">
            <a:schemeClr val="dk1"/>
          </a:fillRef>
          <a:effectRef idx="0">
            <a:schemeClr val="dk1"/>
          </a:effectRef>
          <a:fontRef idx="minor">
            <a:schemeClr val="tx1"/>
          </a:fontRef>
        </p:style>
      </p:cxnSp>
      <p:cxnSp>
        <p:nvCxnSpPr>
          <p:cNvPr id="286" name="直線コネクタ 285"/>
          <p:cNvCxnSpPr>
            <a:stCxn id="267" idx="5"/>
            <a:endCxn id="270" idx="0"/>
          </p:cNvCxnSpPr>
          <p:nvPr/>
        </p:nvCxnSpPr>
        <p:spPr>
          <a:xfrm>
            <a:off x="9425713" y="729583"/>
            <a:ext cx="390091" cy="119721"/>
          </a:xfrm>
          <a:prstGeom prst="line">
            <a:avLst/>
          </a:prstGeom>
        </p:spPr>
        <p:style>
          <a:lnRef idx="1">
            <a:schemeClr val="dk1"/>
          </a:lnRef>
          <a:fillRef idx="0">
            <a:schemeClr val="dk1"/>
          </a:fillRef>
          <a:effectRef idx="0">
            <a:schemeClr val="dk1"/>
          </a:effectRef>
          <a:fontRef idx="minor">
            <a:schemeClr val="tx1"/>
          </a:fontRef>
        </p:style>
      </p:cxnSp>
      <p:cxnSp>
        <p:nvCxnSpPr>
          <p:cNvPr id="287" name="直線コネクタ 286"/>
          <p:cNvCxnSpPr>
            <a:stCxn id="266" idx="3"/>
            <a:endCxn id="267" idx="0"/>
          </p:cNvCxnSpPr>
          <p:nvPr/>
        </p:nvCxnSpPr>
        <p:spPr>
          <a:xfrm flipH="1">
            <a:off x="9339942" y="431003"/>
            <a:ext cx="642018" cy="91511"/>
          </a:xfrm>
          <a:prstGeom prst="line">
            <a:avLst/>
          </a:prstGeom>
        </p:spPr>
        <p:style>
          <a:lnRef idx="1">
            <a:schemeClr val="dk1"/>
          </a:lnRef>
          <a:fillRef idx="0">
            <a:schemeClr val="dk1"/>
          </a:fillRef>
          <a:effectRef idx="0">
            <a:schemeClr val="dk1"/>
          </a:effectRef>
          <a:fontRef idx="minor">
            <a:schemeClr val="tx1"/>
          </a:fontRef>
        </p:style>
      </p:cxnSp>
      <p:cxnSp>
        <p:nvCxnSpPr>
          <p:cNvPr id="288" name="直線コネクタ 287"/>
          <p:cNvCxnSpPr>
            <a:stCxn id="266" idx="5"/>
            <a:endCxn id="268" idx="0"/>
          </p:cNvCxnSpPr>
          <p:nvPr/>
        </p:nvCxnSpPr>
        <p:spPr>
          <a:xfrm>
            <a:off x="10153502" y="431003"/>
            <a:ext cx="666898" cy="9773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982715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918856"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p:cNvSpPr txBox="1"/>
          <p:nvPr/>
        </p:nvSpPr>
        <p:spPr>
          <a:xfrm>
            <a:off x="3582955" y="522514"/>
            <a:ext cx="1138334" cy="861774"/>
          </a:xfrm>
          <a:prstGeom prst="rect">
            <a:avLst/>
          </a:prstGeom>
          <a:noFill/>
        </p:spPr>
        <p:txBody>
          <a:bodyPr wrap="square" rtlCol="0">
            <a:spAutoFit/>
          </a:bodyPr>
          <a:lstStyle/>
          <a:p>
            <a:r>
              <a:rPr kumimoji="1" lang="en-US" altLang="ja-JP" sz="3200" dirty="0" smtClean="0"/>
              <a:t>push</a:t>
            </a:r>
          </a:p>
          <a:p>
            <a:endParaRPr kumimoji="1" lang="ja-JP" altLang="en-US" dirty="0"/>
          </a:p>
        </p:txBody>
      </p:sp>
      <p:sp>
        <p:nvSpPr>
          <p:cNvPr id="5" name="テキスト ボックス 4"/>
          <p:cNvSpPr txBox="1"/>
          <p:nvPr/>
        </p:nvSpPr>
        <p:spPr>
          <a:xfrm>
            <a:off x="5551713" y="1236373"/>
            <a:ext cx="783771" cy="584775"/>
          </a:xfrm>
          <a:prstGeom prst="rect">
            <a:avLst/>
          </a:prstGeom>
          <a:noFill/>
        </p:spPr>
        <p:txBody>
          <a:bodyPr wrap="square" rtlCol="0">
            <a:spAutoFit/>
          </a:bodyPr>
          <a:lstStyle/>
          <a:p>
            <a:r>
              <a:rPr kumimoji="1" lang="en-US" altLang="ja-JP" sz="3200" dirty="0" smtClean="0"/>
              <a:t>1</a:t>
            </a:r>
            <a:endParaRPr kumimoji="1" lang="ja-JP" altLang="en-US" sz="3200" dirty="0"/>
          </a:p>
        </p:txBody>
      </p:sp>
      <p:sp>
        <p:nvSpPr>
          <p:cNvPr id="6" name="テキスト ボックス 5"/>
          <p:cNvSpPr txBox="1"/>
          <p:nvPr/>
        </p:nvSpPr>
        <p:spPr>
          <a:xfrm>
            <a:off x="5355771" y="522514"/>
            <a:ext cx="1810139" cy="1138773"/>
          </a:xfrm>
          <a:prstGeom prst="rect">
            <a:avLst/>
          </a:prstGeom>
          <a:noFill/>
        </p:spPr>
        <p:txBody>
          <a:bodyPr wrap="square" rtlCol="0">
            <a:spAutoFit/>
          </a:bodyPr>
          <a:lstStyle/>
          <a:p>
            <a:r>
              <a:rPr kumimoji="1" lang="en-US" altLang="ja-JP" sz="3200" dirty="0" smtClean="0"/>
              <a:t>pop</a:t>
            </a:r>
          </a:p>
          <a:p>
            <a:endParaRPr kumimoji="1" lang="en-US" altLang="ja-JP" dirty="0" smtClean="0"/>
          </a:p>
          <a:p>
            <a:endParaRPr kumimoji="1" lang="ja-JP" altLang="en-US" dirty="0"/>
          </a:p>
        </p:txBody>
      </p:sp>
      <p:sp>
        <p:nvSpPr>
          <p:cNvPr id="7" name="テキスト ボックス 6"/>
          <p:cNvSpPr txBox="1"/>
          <p:nvPr/>
        </p:nvSpPr>
        <p:spPr>
          <a:xfrm>
            <a:off x="3722913" y="1236373"/>
            <a:ext cx="783771" cy="584775"/>
          </a:xfrm>
          <a:prstGeom prst="rect">
            <a:avLst/>
          </a:prstGeom>
          <a:noFill/>
        </p:spPr>
        <p:txBody>
          <a:bodyPr wrap="square" rtlCol="0">
            <a:spAutoFit/>
          </a:bodyPr>
          <a:lstStyle/>
          <a:p>
            <a:r>
              <a:rPr kumimoji="1" lang="en-US" altLang="ja-JP" sz="3200" dirty="0"/>
              <a:t>2</a:t>
            </a:r>
            <a:r>
              <a:rPr kumimoji="1" lang="en-US" altLang="ja-JP" sz="3200" dirty="0" smtClean="0"/>
              <a:t>,7</a:t>
            </a:r>
            <a:endParaRPr kumimoji="1" lang="ja-JP" altLang="en-US" sz="3200" dirty="0"/>
          </a:p>
        </p:txBody>
      </p:sp>
      <p:cxnSp>
        <p:nvCxnSpPr>
          <p:cNvPr id="8" name="直線コネクタ 7"/>
          <p:cNvCxnSpPr/>
          <p:nvPr/>
        </p:nvCxnSpPr>
        <p:spPr>
          <a:xfrm>
            <a:off x="3918856" y="5113176"/>
            <a:ext cx="2276671" cy="0"/>
          </a:xfrm>
          <a:prstGeom prst="line">
            <a:avLst/>
          </a:prstGeom>
        </p:spPr>
        <p:style>
          <a:lnRef idx="1">
            <a:schemeClr val="dk1"/>
          </a:lnRef>
          <a:fillRef idx="0">
            <a:schemeClr val="dk1"/>
          </a:fillRef>
          <a:effectRef idx="0">
            <a:schemeClr val="dk1"/>
          </a:effectRef>
          <a:fontRef idx="minor">
            <a:schemeClr val="tx1"/>
          </a:fontRef>
        </p:style>
      </p:cxnSp>
      <p:cxnSp>
        <p:nvCxnSpPr>
          <p:cNvPr id="9" name="直線コネクタ 8"/>
          <p:cNvCxnSpPr/>
          <p:nvPr/>
        </p:nvCxnSpPr>
        <p:spPr>
          <a:xfrm>
            <a:off x="3918855" y="4519127"/>
            <a:ext cx="2276671" cy="0"/>
          </a:xfrm>
          <a:prstGeom prst="line">
            <a:avLst/>
          </a:prstGeom>
        </p:spPr>
        <p:style>
          <a:lnRef idx="1">
            <a:schemeClr val="dk1"/>
          </a:lnRef>
          <a:fillRef idx="0">
            <a:schemeClr val="dk1"/>
          </a:fillRef>
          <a:effectRef idx="0">
            <a:schemeClr val="dk1"/>
          </a:effectRef>
          <a:fontRef idx="minor">
            <a:schemeClr val="tx1"/>
          </a:fontRef>
        </p:style>
      </p:cxnSp>
      <p:sp>
        <p:nvSpPr>
          <p:cNvPr id="11" name="テキスト ボックス 10"/>
          <p:cNvSpPr txBox="1"/>
          <p:nvPr/>
        </p:nvSpPr>
        <p:spPr>
          <a:xfrm>
            <a:off x="4889238" y="5130196"/>
            <a:ext cx="783771" cy="584775"/>
          </a:xfrm>
          <a:prstGeom prst="rect">
            <a:avLst/>
          </a:prstGeom>
          <a:noFill/>
        </p:spPr>
        <p:txBody>
          <a:bodyPr wrap="square" rtlCol="0">
            <a:spAutoFit/>
          </a:bodyPr>
          <a:lstStyle/>
          <a:p>
            <a:r>
              <a:rPr kumimoji="1" lang="en-US" altLang="ja-JP" sz="3200" dirty="0" smtClean="0"/>
              <a:t>7</a:t>
            </a:r>
            <a:endParaRPr kumimoji="1" lang="ja-JP" altLang="en-US" sz="3200" dirty="0"/>
          </a:p>
        </p:txBody>
      </p:sp>
      <p:sp>
        <p:nvSpPr>
          <p:cNvPr id="12" name="テキスト ボックス 11"/>
          <p:cNvSpPr txBox="1"/>
          <p:nvPr/>
        </p:nvSpPr>
        <p:spPr>
          <a:xfrm>
            <a:off x="4889237" y="4523765"/>
            <a:ext cx="783771" cy="584775"/>
          </a:xfrm>
          <a:prstGeom prst="rect">
            <a:avLst/>
          </a:prstGeom>
          <a:noFill/>
        </p:spPr>
        <p:txBody>
          <a:bodyPr wrap="square" rtlCol="0">
            <a:spAutoFit/>
          </a:bodyPr>
          <a:lstStyle/>
          <a:p>
            <a:r>
              <a:rPr kumimoji="1" lang="en-US" altLang="ja-JP" sz="3200" dirty="0"/>
              <a:t>2</a:t>
            </a:r>
            <a:endParaRPr kumimoji="1" lang="ja-JP" altLang="en-US" sz="3200" dirty="0"/>
          </a:p>
        </p:txBody>
      </p:sp>
      <p:sp>
        <p:nvSpPr>
          <p:cNvPr id="68" name="円/楕円 67"/>
          <p:cNvSpPr/>
          <p:nvPr/>
        </p:nvSpPr>
        <p:spPr>
          <a:xfrm>
            <a:off x="9946433" y="223934"/>
            <a:ext cx="242596" cy="242596"/>
          </a:xfrm>
          <a:prstGeom prst="ellipse">
            <a:avLst/>
          </a:prstGeom>
          <a:solidFill>
            <a:srgbClr val="FF0000"/>
          </a:solid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1</a:t>
            </a:r>
            <a:endParaRPr lang="ja-JP" altLang="en-US" dirty="0"/>
          </a:p>
        </p:txBody>
      </p:sp>
      <p:sp>
        <p:nvSpPr>
          <p:cNvPr id="69" name="円/楕円 68"/>
          <p:cNvSpPr/>
          <p:nvPr/>
        </p:nvSpPr>
        <p:spPr>
          <a:xfrm>
            <a:off x="9218644" y="522514"/>
            <a:ext cx="242596"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2</a:t>
            </a:r>
            <a:endParaRPr kumimoji="1" lang="ja-JP" altLang="en-US" dirty="0"/>
          </a:p>
        </p:txBody>
      </p:sp>
      <p:sp>
        <p:nvSpPr>
          <p:cNvPr id="70" name="円/楕円 69"/>
          <p:cNvSpPr/>
          <p:nvPr/>
        </p:nvSpPr>
        <p:spPr>
          <a:xfrm>
            <a:off x="10699102" y="528734"/>
            <a:ext cx="242596"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7</a:t>
            </a:r>
            <a:endParaRPr kumimoji="1" lang="ja-JP" altLang="en-US" dirty="0"/>
          </a:p>
        </p:txBody>
      </p:sp>
      <p:sp>
        <p:nvSpPr>
          <p:cNvPr id="71" name="円/楕円 70"/>
          <p:cNvSpPr/>
          <p:nvPr/>
        </p:nvSpPr>
        <p:spPr>
          <a:xfrm>
            <a:off x="8624595" y="861526"/>
            <a:ext cx="242596"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3</a:t>
            </a:r>
            <a:endParaRPr kumimoji="1" lang="ja-JP" altLang="en-US" dirty="0"/>
          </a:p>
        </p:txBody>
      </p:sp>
      <p:sp>
        <p:nvSpPr>
          <p:cNvPr id="72" name="円/楕円 71"/>
          <p:cNvSpPr/>
          <p:nvPr/>
        </p:nvSpPr>
        <p:spPr>
          <a:xfrm>
            <a:off x="9694506" y="849304"/>
            <a:ext cx="242596"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6</a:t>
            </a:r>
            <a:endParaRPr kumimoji="1" lang="ja-JP" altLang="en-US" dirty="0"/>
          </a:p>
        </p:txBody>
      </p:sp>
      <p:sp>
        <p:nvSpPr>
          <p:cNvPr id="73" name="円/楕円 72"/>
          <p:cNvSpPr/>
          <p:nvPr/>
        </p:nvSpPr>
        <p:spPr>
          <a:xfrm>
            <a:off x="8187612" y="1289276"/>
            <a:ext cx="242596"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4</a:t>
            </a:r>
            <a:endParaRPr kumimoji="1" lang="ja-JP" altLang="en-US" dirty="0"/>
          </a:p>
        </p:txBody>
      </p:sp>
      <p:sp>
        <p:nvSpPr>
          <p:cNvPr id="74" name="円/楕円 73"/>
          <p:cNvSpPr/>
          <p:nvPr/>
        </p:nvSpPr>
        <p:spPr>
          <a:xfrm>
            <a:off x="8976048" y="1289276"/>
            <a:ext cx="242596"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5</a:t>
            </a:r>
            <a:endParaRPr kumimoji="1" lang="ja-JP" altLang="en-US" dirty="0"/>
          </a:p>
        </p:txBody>
      </p:sp>
      <p:sp>
        <p:nvSpPr>
          <p:cNvPr id="75" name="円/楕円 74"/>
          <p:cNvSpPr/>
          <p:nvPr/>
        </p:nvSpPr>
        <p:spPr>
          <a:xfrm>
            <a:off x="10273002" y="861526"/>
            <a:ext cx="242596"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8</a:t>
            </a:r>
            <a:endParaRPr kumimoji="1" lang="ja-JP" altLang="en-US" dirty="0"/>
          </a:p>
        </p:txBody>
      </p:sp>
      <p:sp>
        <p:nvSpPr>
          <p:cNvPr id="76" name="円/楕円 75"/>
          <p:cNvSpPr/>
          <p:nvPr/>
        </p:nvSpPr>
        <p:spPr>
          <a:xfrm>
            <a:off x="9965095" y="1289276"/>
            <a:ext cx="242596"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9</a:t>
            </a:r>
            <a:endParaRPr kumimoji="1" lang="ja-JP" altLang="en-US" dirty="0"/>
          </a:p>
        </p:txBody>
      </p:sp>
      <p:sp>
        <p:nvSpPr>
          <p:cNvPr id="77" name="円/楕円 76"/>
          <p:cNvSpPr/>
          <p:nvPr/>
        </p:nvSpPr>
        <p:spPr>
          <a:xfrm>
            <a:off x="10541847" y="1289276"/>
            <a:ext cx="492075"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smtClean="0"/>
              <a:t>10</a:t>
            </a:r>
            <a:endParaRPr kumimoji="1" lang="ja-JP" altLang="en-US" sz="1200" dirty="0"/>
          </a:p>
        </p:txBody>
      </p:sp>
      <p:sp>
        <p:nvSpPr>
          <p:cNvPr id="78" name="円/楕円 77"/>
          <p:cNvSpPr/>
          <p:nvPr/>
        </p:nvSpPr>
        <p:spPr>
          <a:xfrm>
            <a:off x="11221614" y="861526"/>
            <a:ext cx="551285" cy="2070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050" smtClean="0"/>
              <a:t>11</a:t>
            </a:r>
            <a:endParaRPr kumimoji="1" lang="ja-JP" altLang="en-US" sz="1050" dirty="0"/>
          </a:p>
        </p:txBody>
      </p:sp>
      <p:cxnSp>
        <p:nvCxnSpPr>
          <p:cNvPr id="79" name="直線コネクタ 78"/>
          <p:cNvCxnSpPr/>
          <p:nvPr/>
        </p:nvCxnSpPr>
        <p:spPr>
          <a:xfrm>
            <a:off x="10480071" y="1068595"/>
            <a:ext cx="307814" cy="220681"/>
          </a:xfrm>
          <a:prstGeom prst="line">
            <a:avLst/>
          </a:prstGeom>
        </p:spPr>
        <p:style>
          <a:lnRef idx="1">
            <a:schemeClr val="dk1"/>
          </a:lnRef>
          <a:fillRef idx="0">
            <a:schemeClr val="dk1"/>
          </a:fillRef>
          <a:effectRef idx="0">
            <a:schemeClr val="dk1"/>
          </a:effectRef>
          <a:fontRef idx="minor">
            <a:schemeClr val="tx1"/>
          </a:fontRef>
        </p:style>
      </p:cxnSp>
      <p:cxnSp>
        <p:nvCxnSpPr>
          <p:cNvPr id="80" name="直線コネクタ 79"/>
          <p:cNvCxnSpPr/>
          <p:nvPr/>
        </p:nvCxnSpPr>
        <p:spPr>
          <a:xfrm flipH="1">
            <a:off x="10086393" y="1068595"/>
            <a:ext cx="222136" cy="220681"/>
          </a:xfrm>
          <a:prstGeom prst="line">
            <a:avLst/>
          </a:prstGeom>
        </p:spPr>
        <p:style>
          <a:lnRef idx="1">
            <a:schemeClr val="dk1"/>
          </a:lnRef>
          <a:fillRef idx="0">
            <a:schemeClr val="dk1"/>
          </a:fillRef>
          <a:effectRef idx="0">
            <a:schemeClr val="dk1"/>
          </a:effectRef>
          <a:fontRef idx="minor">
            <a:schemeClr val="tx1"/>
          </a:fontRef>
        </p:style>
      </p:cxnSp>
      <p:cxnSp>
        <p:nvCxnSpPr>
          <p:cNvPr id="81" name="直線コネクタ 80"/>
          <p:cNvCxnSpPr/>
          <p:nvPr/>
        </p:nvCxnSpPr>
        <p:spPr>
          <a:xfrm>
            <a:off x="10906171" y="735803"/>
            <a:ext cx="591086" cy="125723"/>
          </a:xfrm>
          <a:prstGeom prst="line">
            <a:avLst/>
          </a:prstGeom>
        </p:spPr>
        <p:style>
          <a:lnRef idx="1">
            <a:schemeClr val="dk1"/>
          </a:lnRef>
          <a:fillRef idx="0">
            <a:schemeClr val="dk1"/>
          </a:fillRef>
          <a:effectRef idx="0">
            <a:schemeClr val="dk1"/>
          </a:effectRef>
          <a:fontRef idx="minor">
            <a:schemeClr val="tx1"/>
          </a:fontRef>
        </p:style>
      </p:cxnSp>
      <p:cxnSp>
        <p:nvCxnSpPr>
          <p:cNvPr id="82" name="直線コネクタ 81"/>
          <p:cNvCxnSpPr/>
          <p:nvPr/>
        </p:nvCxnSpPr>
        <p:spPr>
          <a:xfrm flipH="1">
            <a:off x="10394300" y="735803"/>
            <a:ext cx="340329" cy="125723"/>
          </a:xfrm>
          <a:prstGeom prst="line">
            <a:avLst/>
          </a:prstGeom>
        </p:spPr>
        <p:style>
          <a:lnRef idx="1">
            <a:schemeClr val="dk1"/>
          </a:lnRef>
          <a:fillRef idx="0">
            <a:schemeClr val="dk1"/>
          </a:fillRef>
          <a:effectRef idx="0">
            <a:schemeClr val="dk1"/>
          </a:effectRef>
          <a:fontRef idx="minor">
            <a:schemeClr val="tx1"/>
          </a:fontRef>
        </p:style>
      </p:cxnSp>
      <p:cxnSp>
        <p:nvCxnSpPr>
          <p:cNvPr id="83" name="直線コネクタ 82"/>
          <p:cNvCxnSpPr/>
          <p:nvPr/>
        </p:nvCxnSpPr>
        <p:spPr>
          <a:xfrm flipH="1">
            <a:off x="8308910" y="1068595"/>
            <a:ext cx="351212" cy="220681"/>
          </a:xfrm>
          <a:prstGeom prst="line">
            <a:avLst/>
          </a:prstGeom>
        </p:spPr>
        <p:style>
          <a:lnRef idx="1">
            <a:schemeClr val="dk1"/>
          </a:lnRef>
          <a:fillRef idx="0">
            <a:schemeClr val="dk1"/>
          </a:fillRef>
          <a:effectRef idx="0">
            <a:schemeClr val="dk1"/>
          </a:effectRef>
          <a:fontRef idx="minor">
            <a:schemeClr val="tx1"/>
          </a:fontRef>
        </p:style>
      </p:cxnSp>
      <p:cxnSp>
        <p:nvCxnSpPr>
          <p:cNvPr id="84" name="直線コネクタ 83"/>
          <p:cNvCxnSpPr/>
          <p:nvPr/>
        </p:nvCxnSpPr>
        <p:spPr>
          <a:xfrm>
            <a:off x="8831664" y="1068595"/>
            <a:ext cx="265682" cy="220681"/>
          </a:xfrm>
          <a:prstGeom prst="line">
            <a:avLst/>
          </a:prstGeom>
        </p:spPr>
        <p:style>
          <a:lnRef idx="1">
            <a:schemeClr val="dk1"/>
          </a:lnRef>
          <a:fillRef idx="0">
            <a:schemeClr val="dk1"/>
          </a:fillRef>
          <a:effectRef idx="0">
            <a:schemeClr val="dk1"/>
          </a:effectRef>
          <a:fontRef idx="minor">
            <a:schemeClr val="tx1"/>
          </a:fontRef>
        </p:style>
      </p:cxnSp>
      <p:cxnSp>
        <p:nvCxnSpPr>
          <p:cNvPr id="85" name="直線コネクタ 84"/>
          <p:cNvCxnSpPr/>
          <p:nvPr/>
        </p:nvCxnSpPr>
        <p:spPr>
          <a:xfrm flipH="1">
            <a:off x="8745893" y="729583"/>
            <a:ext cx="508278" cy="131943"/>
          </a:xfrm>
          <a:prstGeom prst="line">
            <a:avLst/>
          </a:prstGeom>
        </p:spPr>
        <p:style>
          <a:lnRef idx="1">
            <a:schemeClr val="dk1"/>
          </a:lnRef>
          <a:fillRef idx="0">
            <a:schemeClr val="dk1"/>
          </a:fillRef>
          <a:effectRef idx="0">
            <a:schemeClr val="dk1"/>
          </a:effectRef>
          <a:fontRef idx="minor">
            <a:schemeClr val="tx1"/>
          </a:fontRef>
        </p:style>
      </p:cxnSp>
      <p:cxnSp>
        <p:nvCxnSpPr>
          <p:cNvPr id="86" name="直線コネクタ 85"/>
          <p:cNvCxnSpPr/>
          <p:nvPr/>
        </p:nvCxnSpPr>
        <p:spPr>
          <a:xfrm>
            <a:off x="9425713" y="729583"/>
            <a:ext cx="390091" cy="119721"/>
          </a:xfrm>
          <a:prstGeom prst="line">
            <a:avLst/>
          </a:prstGeom>
        </p:spPr>
        <p:style>
          <a:lnRef idx="1">
            <a:schemeClr val="dk1"/>
          </a:lnRef>
          <a:fillRef idx="0">
            <a:schemeClr val="dk1"/>
          </a:fillRef>
          <a:effectRef idx="0">
            <a:schemeClr val="dk1"/>
          </a:effectRef>
          <a:fontRef idx="minor">
            <a:schemeClr val="tx1"/>
          </a:fontRef>
        </p:style>
      </p:cxnSp>
      <p:cxnSp>
        <p:nvCxnSpPr>
          <p:cNvPr id="87" name="直線コネクタ 86"/>
          <p:cNvCxnSpPr/>
          <p:nvPr/>
        </p:nvCxnSpPr>
        <p:spPr>
          <a:xfrm flipH="1">
            <a:off x="9339942" y="431003"/>
            <a:ext cx="642018" cy="91511"/>
          </a:xfrm>
          <a:prstGeom prst="line">
            <a:avLst/>
          </a:prstGeom>
        </p:spPr>
        <p:style>
          <a:lnRef idx="1">
            <a:schemeClr val="dk1"/>
          </a:lnRef>
          <a:fillRef idx="0">
            <a:schemeClr val="dk1"/>
          </a:fillRef>
          <a:effectRef idx="0">
            <a:schemeClr val="dk1"/>
          </a:effectRef>
          <a:fontRef idx="minor">
            <a:schemeClr val="tx1"/>
          </a:fontRef>
        </p:style>
      </p:cxnSp>
      <p:cxnSp>
        <p:nvCxnSpPr>
          <p:cNvPr id="88" name="直線コネクタ 87"/>
          <p:cNvCxnSpPr/>
          <p:nvPr/>
        </p:nvCxnSpPr>
        <p:spPr>
          <a:xfrm>
            <a:off x="10153502" y="431003"/>
            <a:ext cx="666898" cy="97731"/>
          </a:xfrm>
          <a:prstGeom prst="line">
            <a:avLst/>
          </a:prstGeom>
        </p:spPr>
        <p:style>
          <a:lnRef idx="1">
            <a:schemeClr val="dk1"/>
          </a:lnRef>
          <a:fillRef idx="0">
            <a:schemeClr val="dk1"/>
          </a:fillRef>
          <a:effectRef idx="0">
            <a:schemeClr val="dk1"/>
          </a:effectRef>
          <a:fontRef idx="minor">
            <a:schemeClr val="tx1"/>
          </a:fontRef>
        </p:style>
      </p:cxnSp>
      <p:sp>
        <p:nvSpPr>
          <p:cNvPr id="90" name="テキスト ボックス 89"/>
          <p:cNvSpPr txBox="1"/>
          <p:nvPr/>
        </p:nvSpPr>
        <p:spPr>
          <a:xfrm>
            <a:off x="9898380" y="3063240"/>
            <a:ext cx="184731" cy="369332"/>
          </a:xfrm>
          <a:prstGeom prst="rect">
            <a:avLst/>
          </a:prstGeom>
          <a:noFill/>
        </p:spPr>
        <p:txBody>
          <a:bodyPr wrap="none" rtlCol="0">
            <a:spAutoFit/>
          </a:bodyPr>
          <a:lstStyle/>
          <a:p>
            <a:endParaRPr kumimoji="1" lang="ja-JP" altLang="en-US" dirty="0"/>
          </a:p>
        </p:txBody>
      </p:sp>
    </p:spTree>
    <p:extLst>
      <p:ext uri="{BB962C8B-B14F-4D97-AF65-F5344CB8AC3E}">
        <p14:creationId xmlns:p14="http://schemas.microsoft.com/office/powerpoint/2010/main" val="36460196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918856"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p:cNvSpPr txBox="1"/>
          <p:nvPr/>
        </p:nvSpPr>
        <p:spPr>
          <a:xfrm>
            <a:off x="3582955" y="522514"/>
            <a:ext cx="1138334" cy="861774"/>
          </a:xfrm>
          <a:prstGeom prst="rect">
            <a:avLst/>
          </a:prstGeom>
          <a:noFill/>
        </p:spPr>
        <p:txBody>
          <a:bodyPr wrap="square" rtlCol="0">
            <a:spAutoFit/>
          </a:bodyPr>
          <a:lstStyle/>
          <a:p>
            <a:r>
              <a:rPr kumimoji="1" lang="en-US" altLang="ja-JP" sz="3200" dirty="0" smtClean="0"/>
              <a:t>push</a:t>
            </a:r>
          </a:p>
          <a:p>
            <a:endParaRPr kumimoji="1" lang="ja-JP" altLang="en-US" dirty="0"/>
          </a:p>
        </p:txBody>
      </p:sp>
      <p:sp>
        <p:nvSpPr>
          <p:cNvPr id="6" name="テキスト ボックス 5"/>
          <p:cNvSpPr txBox="1"/>
          <p:nvPr/>
        </p:nvSpPr>
        <p:spPr>
          <a:xfrm>
            <a:off x="5355771" y="522514"/>
            <a:ext cx="1810139" cy="1138773"/>
          </a:xfrm>
          <a:prstGeom prst="rect">
            <a:avLst/>
          </a:prstGeom>
          <a:noFill/>
        </p:spPr>
        <p:txBody>
          <a:bodyPr wrap="square" rtlCol="0">
            <a:spAutoFit/>
          </a:bodyPr>
          <a:lstStyle/>
          <a:p>
            <a:r>
              <a:rPr kumimoji="1" lang="en-US" altLang="ja-JP" sz="3200" dirty="0" smtClean="0"/>
              <a:t>pop</a:t>
            </a:r>
          </a:p>
          <a:p>
            <a:endParaRPr kumimoji="1" lang="en-US" altLang="ja-JP" dirty="0" smtClean="0"/>
          </a:p>
          <a:p>
            <a:endParaRPr kumimoji="1" lang="ja-JP" altLang="en-US" dirty="0"/>
          </a:p>
        </p:txBody>
      </p:sp>
      <p:sp>
        <p:nvSpPr>
          <p:cNvPr id="7" name="テキスト ボックス 6"/>
          <p:cNvSpPr txBox="1"/>
          <p:nvPr/>
        </p:nvSpPr>
        <p:spPr>
          <a:xfrm>
            <a:off x="5551712" y="1236373"/>
            <a:ext cx="783771" cy="584775"/>
          </a:xfrm>
          <a:prstGeom prst="rect">
            <a:avLst/>
          </a:prstGeom>
          <a:noFill/>
        </p:spPr>
        <p:txBody>
          <a:bodyPr wrap="square" rtlCol="0">
            <a:spAutoFit/>
          </a:bodyPr>
          <a:lstStyle/>
          <a:p>
            <a:r>
              <a:rPr kumimoji="1" lang="en-US" altLang="ja-JP" sz="3200" dirty="0"/>
              <a:t>2</a:t>
            </a:r>
            <a:endParaRPr kumimoji="1" lang="ja-JP" altLang="en-US" sz="3200" dirty="0"/>
          </a:p>
        </p:txBody>
      </p:sp>
      <p:cxnSp>
        <p:nvCxnSpPr>
          <p:cNvPr id="9" name="直線コネクタ 8"/>
          <p:cNvCxnSpPr/>
          <p:nvPr/>
        </p:nvCxnSpPr>
        <p:spPr>
          <a:xfrm>
            <a:off x="3918856" y="5113176"/>
            <a:ext cx="2276671" cy="0"/>
          </a:xfrm>
          <a:prstGeom prst="line">
            <a:avLst/>
          </a:prstGeom>
        </p:spPr>
        <p:style>
          <a:lnRef idx="1">
            <a:schemeClr val="dk1"/>
          </a:lnRef>
          <a:fillRef idx="0">
            <a:schemeClr val="dk1"/>
          </a:fillRef>
          <a:effectRef idx="0">
            <a:schemeClr val="dk1"/>
          </a:effectRef>
          <a:fontRef idx="minor">
            <a:schemeClr val="tx1"/>
          </a:fontRef>
        </p:style>
      </p:cxnSp>
      <p:cxnSp>
        <p:nvCxnSpPr>
          <p:cNvPr id="10" name="直線コネクタ 9"/>
          <p:cNvCxnSpPr/>
          <p:nvPr/>
        </p:nvCxnSpPr>
        <p:spPr>
          <a:xfrm>
            <a:off x="3918855" y="4519127"/>
            <a:ext cx="2276671" cy="0"/>
          </a:xfrm>
          <a:prstGeom prst="line">
            <a:avLst/>
          </a:prstGeom>
        </p:spPr>
        <p:style>
          <a:lnRef idx="1">
            <a:schemeClr val="dk1"/>
          </a:lnRef>
          <a:fillRef idx="0">
            <a:schemeClr val="dk1"/>
          </a:fillRef>
          <a:effectRef idx="0">
            <a:schemeClr val="dk1"/>
          </a:effectRef>
          <a:fontRef idx="minor">
            <a:schemeClr val="tx1"/>
          </a:fontRef>
        </p:style>
      </p:cxnSp>
      <p:sp>
        <p:nvSpPr>
          <p:cNvPr id="11" name="テキスト ボックス 10"/>
          <p:cNvSpPr txBox="1"/>
          <p:nvPr/>
        </p:nvSpPr>
        <p:spPr>
          <a:xfrm>
            <a:off x="4889238" y="5130196"/>
            <a:ext cx="783771" cy="584775"/>
          </a:xfrm>
          <a:prstGeom prst="rect">
            <a:avLst/>
          </a:prstGeom>
          <a:noFill/>
        </p:spPr>
        <p:txBody>
          <a:bodyPr wrap="square" rtlCol="0">
            <a:spAutoFit/>
          </a:bodyPr>
          <a:lstStyle/>
          <a:p>
            <a:r>
              <a:rPr kumimoji="1" lang="en-US" altLang="ja-JP" sz="3200" dirty="0" smtClean="0"/>
              <a:t>7</a:t>
            </a:r>
            <a:endParaRPr kumimoji="1" lang="ja-JP" altLang="en-US" sz="3200" dirty="0"/>
          </a:p>
        </p:txBody>
      </p:sp>
      <p:sp>
        <p:nvSpPr>
          <p:cNvPr id="12" name="テキスト ボックス 11"/>
          <p:cNvSpPr txBox="1"/>
          <p:nvPr/>
        </p:nvSpPr>
        <p:spPr>
          <a:xfrm>
            <a:off x="4889237" y="4523765"/>
            <a:ext cx="783771" cy="584775"/>
          </a:xfrm>
          <a:prstGeom prst="rect">
            <a:avLst/>
          </a:prstGeom>
          <a:noFill/>
        </p:spPr>
        <p:txBody>
          <a:bodyPr wrap="square" rtlCol="0">
            <a:spAutoFit/>
          </a:bodyPr>
          <a:lstStyle/>
          <a:p>
            <a:r>
              <a:rPr kumimoji="1" lang="en-US" altLang="ja-JP" sz="3200" dirty="0" smtClean="0"/>
              <a:t>6</a:t>
            </a:r>
            <a:endParaRPr kumimoji="1" lang="ja-JP" altLang="en-US" sz="3200" dirty="0"/>
          </a:p>
        </p:txBody>
      </p:sp>
      <p:sp>
        <p:nvSpPr>
          <p:cNvPr id="13" name="テキスト ボックス 12"/>
          <p:cNvSpPr txBox="1"/>
          <p:nvPr/>
        </p:nvSpPr>
        <p:spPr>
          <a:xfrm>
            <a:off x="3741573" y="1221069"/>
            <a:ext cx="783771" cy="584775"/>
          </a:xfrm>
          <a:prstGeom prst="rect">
            <a:avLst/>
          </a:prstGeom>
          <a:noFill/>
        </p:spPr>
        <p:txBody>
          <a:bodyPr wrap="square" rtlCol="0">
            <a:spAutoFit/>
          </a:bodyPr>
          <a:lstStyle/>
          <a:p>
            <a:r>
              <a:rPr kumimoji="1" lang="en-US" altLang="ja-JP" sz="3200" dirty="0" smtClean="0"/>
              <a:t>3,6</a:t>
            </a:r>
            <a:endParaRPr kumimoji="1" lang="ja-JP" altLang="en-US" sz="3200" dirty="0"/>
          </a:p>
        </p:txBody>
      </p:sp>
      <p:cxnSp>
        <p:nvCxnSpPr>
          <p:cNvPr id="14" name="直線コネクタ 13"/>
          <p:cNvCxnSpPr/>
          <p:nvPr/>
        </p:nvCxnSpPr>
        <p:spPr>
          <a:xfrm>
            <a:off x="3918855" y="3981062"/>
            <a:ext cx="2276671" cy="0"/>
          </a:xfrm>
          <a:prstGeom prst="line">
            <a:avLst/>
          </a:prstGeom>
        </p:spPr>
        <p:style>
          <a:lnRef idx="1">
            <a:schemeClr val="dk1"/>
          </a:lnRef>
          <a:fillRef idx="0">
            <a:schemeClr val="dk1"/>
          </a:fillRef>
          <a:effectRef idx="0">
            <a:schemeClr val="dk1"/>
          </a:effectRef>
          <a:fontRef idx="minor">
            <a:schemeClr val="tx1"/>
          </a:fontRef>
        </p:style>
      </p:cxnSp>
      <p:sp>
        <p:nvSpPr>
          <p:cNvPr id="15" name="テキスト ボックス 14"/>
          <p:cNvSpPr txBox="1"/>
          <p:nvPr/>
        </p:nvSpPr>
        <p:spPr>
          <a:xfrm>
            <a:off x="4889235" y="3943990"/>
            <a:ext cx="783771" cy="584775"/>
          </a:xfrm>
          <a:prstGeom prst="rect">
            <a:avLst/>
          </a:prstGeom>
          <a:noFill/>
        </p:spPr>
        <p:txBody>
          <a:bodyPr wrap="square" rtlCol="0">
            <a:spAutoFit/>
          </a:bodyPr>
          <a:lstStyle/>
          <a:p>
            <a:r>
              <a:rPr kumimoji="1" lang="en-US" altLang="ja-JP" sz="3200" dirty="0" smtClean="0"/>
              <a:t>3</a:t>
            </a:r>
            <a:endParaRPr kumimoji="1" lang="ja-JP" altLang="en-US" sz="3200" dirty="0"/>
          </a:p>
        </p:txBody>
      </p:sp>
      <p:sp>
        <p:nvSpPr>
          <p:cNvPr id="100" name="円/楕円 99"/>
          <p:cNvSpPr/>
          <p:nvPr/>
        </p:nvSpPr>
        <p:spPr>
          <a:xfrm>
            <a:off x="9946433" y="223934"/>
            <a:ext cx="242596" cy="242596"/>
          </a:xfrm>
          <a:prstGeom prst="ellipse">
            <a:avLst/>
          </a:prstGeom>
          <a:solidFill>
            <a:srgbClr val="FF0000"/>
          </a:solid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1</a:t>
            </a:r>
            <a:endParaRPr lang="ja-JP" altLang="en-US" dirty="0"/>
          </a:p>
        </p:txBody>
      </p:sp>
      <p:sp>
        <p:nvSpPr>
          <p:cNvPr id="101" name="円/楕円 100"/>
          <p:cNvSpPr/>
          <p:nvPr/>
        </p:nvSpPr>
        <p:spPr>
          <a:xfrm>
            <a:off x="9218644" y="522514"/>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2</a:t>
            </a:r>
            <a:endParaRPr kumimoji="1" lang="ja-JP" altLang="en-US" dirty="0"/>
          </a:p>
        </p:txBody>
      </p:sp>
      <p:sp>
        <p:nvSpPr>
          <p:cNvPr id="102" name="円/楕円 101"/>
          <p:cNvSpPr/>
          <p:nvPr/>
        </p:nvSpPr>
        <p:spPr>
          <a:xfrm>
            <a:off x="10699102" y="528734"/>
            <a:ext cx="242596"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7</a:t>
            </a:r>
            <a:endParaRPr kumimoji="1" lang="ja-JP" altLang="en-US" dirty="0"/>
          </a:p>
        </p:txBody>
      </p:sp>
      <p:sp>
        <p:nvSpPr>
          <p:cNvPr id="103" name="円/楕円 102"/>
          <p:cNvSpPr/>
          <p:nvPr/>
        </p:nvSpPr>
        <p:spPr>
          <a:xfrm>
            <a:off x="8624595" y="861526"/>
            <a:ext cx="242596"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3</a:t>
            </a:r>
            <a:endParaRPr kumimoji="1" lang="ja-JP" altLang="en-US" dirty="0"/>
          </a:p>
        </p:txBody>
      </p:sp>
      <p:sp>
        <p:nvSpPr>
          <p:cNvPr id="104" name="円/楕円 103"/>
          <p:cNvSpPr/>
          <p:nvPr/>
        </p:nvSpPr>
        <p:spPr>
          <a:xfrm>
            <a:off x="9694506" y="849304"/>
            <a:ext cx="242596"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6</a:t>
            </a:r>
            <a:endParaRPr kumimoji="1" lang="ja-JP" altLang="en-US" dirty="0"/>
          </a:p>
        </p:txBody>
      </p:sp>
      <p:sp>
        <p:nvSpPr>
          <p:cNvPr id="105" name="円/楕円 104"/>
          <p:cNvSpPr/>
          <p:nvPr/>
        </p:nvSpPr>
        <p:spPr>
          <a:xfrm>
            <a:off x="8187612" y="1289276"/>
            <a:ext cx="242596"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4</a:t>
            </a:r>
            <a:endParaRPr kumimoji="1" lang="ja-JP" altLang="en-US" dirty="0"/>
          </a:p>
        </p:txBody>
      </p:sp>
      <p:sp>
        <p:nvSpPr>
          <p:cNvPr id="106" name="円/楕円 105"/>
          <p:cNvSpPr/>
          <p:nvPr/>
        </p:nvSpPr>
        <p:spPr>
          <a:xfrm>
            <a:off x="8976048" y="1289276"/>
            <a:ext cx="242596"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5</a:t>
            </a:r>
            <a:endParaRPr kumimoji="1" lang="ja-JP" altLang="en-US" dirty="0"/>
          </a:p>
        </p:txBody>
      </p:sp>
      <p:sp>
        <p:nvSpPr>
          <p:cNvPr id="107" name="円/楕円 106"/>
          <p:cNvSpPr/>
          <p:nvPr/>
        </p:nvSpPr>
        <p:spPr>
          <a:xfrm>
            <a:off x="10273002" y="861526"/>
            <a:ext cx="242596"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8</a:t>
            </a:r>
            <a:endParaRPr kumimoji="1" lang="ja-JP" altLang="en-US" dirty="0"/>
          </a:p>
        </p:txBody>
      </p:sp>
      <p:sp>
        <p:nvSpPr>
          <p:cNvPr id="108" name="円/楕円 107"/>
          <p:cNvSpPr/>
          <p:nvPr/>
        </p:nvSpPr>
        <p:spPr>
          <a:xfrm>
            <a:off x="9965095" y="1289276"/>
            <a:ext cx="242596"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9</a:t>
            </a:r>
            <a:endParaRPr kumimoji="1" lang="ja-JP" altLang="en-US" dirty="0"/>
          </a:p>
        </p:txBody>
      </p:sp>
      <p:sp>
        <p:nvSpPr>
          <p:cNvPr id="109" name="円/楕円 108"/>
          <p:cNvSpPr/>
          <p:nvPr/>
        </p:nvSpPr>
        <p:spPr>
          <a:xfrm>
            <a:off x="10541847" y="1289276"/>
            <a:ext cx="492075"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smtClean="0"/>
              <a:t>10</a:t>
            </a:r>
            <a:endParaRPr kumimoji="1" lang="ja-JP" altLang="en-US" sz="1200" dirty="0"/>
          </a:p>
        </p:txBody>
      </p:sp>
      <p:sp>
        <p:nvSpPr>
          <p:cNvPr id="110" name="円/楕円 109"/>
          <p:cNvSpPr/>
          <p:nvPr/>
        </p:nvSpPr>
        <p:spPr>
          <a:xfrm>
            <a:off x="11221614" y="861526"/>
            <a:ext cx="551285" cy="2070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050" smtClean="0"/>
              <a:t>11</a:t>
            </a:r>
            <a:endParaRPr kumimoji="1" lang="ja-JP" altLang="en-US" sz="1050" dirty="0"/>
          </a:p>
        </p:txBody>
      </p:sp>
      <p:cxnSp>
        <p:nvCxnSpPr>
          <p:cNvPr id="111" name="直線コネクタ 110"/>
          <p:cNvCxnSpPr/>
          <p:nvPr/>
        </p:nvCxnSpPr>
        <p:spPr>
          <a:xfrm>
            <a:off x="10480071" y="1068595"/>
            <a:ext cx="307814" cy="220681"/>
          </a:xfrm>
          <a:prstGeom prst="line">
            <a:avLst/>
          </a:prstGeom>
        </p:spPr>
        <p:style>
          <a:lnRef idx="1">
            <a:schemeClr val="dk1"/>
          </a:lnRef>
          <a:fillRef idx="0">
            <a:schemeClr val="dk1"/>
          </a:fillRef>
          <a:effectRef idx="0">
            <a:schemeClr val="dk1"/>
          </a:effectRef>
          <a:fontRef idx="minor">
            <a:schemeClr val="tx1"/>
          </a:fontRef>
        </p:style>
      </p:cxnSp>
      <p:cxnSp>
        <p:nvCxnSpPr>
          <p:cNvPr id="112" name="直線コネクタ 111"/>
          <p:cNvCxnSpPr/>
          <p:nvPr/>
        </p:nvCxnSpPr>
        <p:spPr>
          <a:xfrm flipH="1">
            <a:off x="10086393" y="1068595"/>
            <a:ext cx="222136" cy="220681"/>
          </a:xfrm>
          <a:prstGeom prst="line">
            <a:avLst/>
          </a:prstGeom>
        </p:spPr>
        <p:style>
          <a:lnRef idx="1">
            <a:schemeClr val="dk1"/>
          </a:lnRef>
          <a:fillRef idx="0">
            <a:schemeClr val="dk1"/>
          </a:fillRef>
          <a:effectRef idx="0">
            <a:schemeClr val="dk1"/>
          </a:effectRef>
          <a:fontRef idx="minor">
            <a:schemeClr val="tx1"/>
          </a:fontRef>
        </p:style>
      </p:cxnSp>
      <p:cxnSp>
        <p:nvCxnSpPr>
          <p:cNvPr id="113" name="直線コネクタ 112"/>
          <p:cNvCxnSpPr/>
          <p:nvPr/>
        </p:nvCxnSpPr>
        <p:spPr>
          <a:xfrm>
            <a:off x="10906171" y="735803"/>
            <a:ext cx="591086" cy="125723"/>
          </a:xfrm>
          <a:prstGeom prst="line">
            <a:avLst/>
          </a:prstGeom>
        </p:spPr>
        <p:style>
          <a:lnRef idx="1">
            <a:schemeClr val="dk1"/>
          </a:lnRef>
          <a:fillRef idx="0">
            <a:schemeClr val="dk1"/>
          </a:fillRef>
          <a:effectRef idx="0">
            <a:schemeClr val="dk1"/>
          </a:effectRef>
          <a:fontRef idx="minor">
            <a:schemeClr val="tx1"/>
          </a:fontRef>
        </p:style>
      </p:cxnSp>
      <p:cxnSp>
        <p:nvCxnSpPr>
          <p:cNvPr id="114" name="直線コネクタ 113"/>
          <p:cNvCxnSpPr/>
          <p:nvPr/>
        </p:nvCxnSpPr>
        <p:spPr>
          <a:xfrm flipH="1">
            <a:off x="10394300" y="735803"/>
            <a:ext cx="340329" cy="125723"/>
          </a:xfrm>
          <a:prstGeom prst="line">
            <a:avLst/>
          </a:prstGeom>
        </p:spPr>
        <p:style>
          <a:lnRef idx="1">
            <a:schemeClr val="dk1"/>
          </a:lnRef>
          <a:fillRef idx="0">
            <a:schemeClr val="dk1"/>
          </a:fillRef>
          <a:effectRef idx="0">
            <a:schemeClr val="dk1"/>
          </a:effectRef>
          <a:fontRef idx="minor">
            <a:schemeClr val="tx1"/>
          </a:fontRef>
        </p:style>
      </p:cxnSp>
      <p:cxnSp>
        <p:nvCxnSpPr>
          <p:cNvPr id="115" name="直線コネクタ 114"/>
          <p:cNvCxnSpPr/>
          <p:nvPr/>
        </p:nvCxnSpPr>
        <p:spPr>
          <a:xfrm flipH="1">
            <a:off x="8308910" y="1068595"/>
            <a:ext cx="351212" cy="220681"/>
          </a:xfrm>
          <a:prstGeom prst="line">
            <a:avLst/>
          </a:prstGeom>
        </p:spPr>
        <p:style>
          <a:lnRef idx="1">
            <a:schemeClr val="dk1"/>
          </a:lnRef>
          <a:fillRef idx="0">
            <a:schemeClr val="dk1"/>
          </a:fillRef>
          <a:effectRef idx="0">
            <a:schemeClr val="dk1"/>
          </a:effectRef>
          <a:fontRef idx="minor">
            <a:schemeClr val="tx1"/>
          </a:fontRef>
        </p:style>
      </p:cxnSp>
      <p:cxnSp>
        <p:nvCxnSpPr>
          <p:cNvPr id="116" name="直線コネクタ 115"/>
          <p:cNvCxnSpPr/>
          <p:nvPr/>
        </p:nvCxnSpPr>
        <p:spPr>
          <a:xfrm>
            <a:off x="8831664" y="1068595"/>
            <a:ext cx="265682" cy="220681"/>
          </a:xfrm>
          <a:prstGeom prst="line">
            <a:avLst/>
          </a:prstGeom>
        </p:spPr>
        <p:style>
          <a:lnRef idx="1">
            <a:schemeClr val="dk1"/>
          </a:lnRef>
          <a:fillRef idx="0">
            <a:schemeClr val="dk1"/>
          </a:fillRef>
          <a:effectRef idx="0">
            <a:schemeClr val="dk1"/>
          </a:effectRef>
          <a:fontRef idx="minor">
            <a:schemeClr val="tx1"/>
          </a:fontRef>
        </p:style>
      </p:cxnSp>
      <p:cxnSp>
        <p:nvCxnSpPr>
          <p:cNvPr id="117" name="直線コネクタ 116"/>
          <p:cNvCxnSpPr/>
          <p:nvPr/>
        </p:nvCxnSpPr>
        <p:spPr>
          <a:xfrm flipH="1">
            <a:off x="8745893" y="729583"/>
            <a:ext cx="508278" cy="131943"/>
          </a:xfrm>
          <a:prstGeom prst="line">
            <a:avLst/>
          </a:prstGeom>
        </p:spPr>
        <p:style>
          <a:lnRef idx="1">
            <a:schemeClr val="dk1"/>
          </a:lnRef>
          <a:fillRef idx="0">
            <a:schemeClr val="dk1"/>
          </a:fillRef>
          <a:effectRef idx="0">
            <a:schemeClr val="dk1"/>
          </a:effectRef>
          <a:fontRef idx="minor">
            <a:schemeClr val="tx1"/>
          </a:fontRef>
        </p:style>
      </p:cxnSp>
      <p:cxnSp>
        <p:nvCxnSpPr>
          <p:cNvPr id="118" name="直線コネクタ 117"/>
          <p:cNvCxnSpPr/>
          <p:nvPr/>
        </p:nvCxnSpPr>
        <p:spPr>
          <a:xfrm>
            <a:off x="9425713" y="729583"/>
            <a:ext cx="390091" cy="119721"/>
          </a:xfrm>
          <a:prstGeom prst="line">
            <a:avLst/>
          </a:prstGeom>
        </p:spPr>
        <p:style>
          <a:lnRef idx="1">
            <a:schemeClr val="dk1"/>
          </a:lnRef>
          <a:fillRef idx="0">
            <a:schemeClr val="dk1"/>
          </a:fillRef>
          <a:effectRef idx="0">
            <a:schemeClr val="dk1"/>
          </a:effectRef>
          <a:fontRef idx="minor">
            <a:schemeClr val="tx1"/>
          </a:fontRef>
        </p:style>
      </p:cxnSp>
      <p:cxnSp>
        <p:nvCxnSpPr>
          <p:cNvPr id="119" name="直線コネクタ 118"/>
          <p:cNvCxnSpPr/>
          <p:nvPr/>
        </p:nvCxnSpPr>
        <p:spPr>
          <a:xfrm flipH="1">
            <a:off x="9339942" y="431003"/>
            <a:ext cx="642018" cy="91511"/>
          </a:xfrm>
          <a:prstGeom prst="line">
            <a:avLst/>
          </a:prstGeom>
        </p:spPr>
        <p:style>
          <a:lnRef idx="1">
            <a:schemeClr val="dk1"/>
          </a:lnRef>
          <a:fillRef idx="0">
            <a:schemeClr val="dk1"/>
          </a:fillRef>
          <a:effectRef idx="0">
            <a:schemeClr val="dk1"/>
          </a:effectRef>
          <a:fontRef idx="minor">
            <a:schemeClr val="tx1"/>
          </a:fontRef>
        </p:style>
      </p:cxnSp>
      <p:cxnSp>
        <p:nvCxnSpPr>
          <p:cNvPr id="120" name="直線コネクタ 119"/>
          <p:cNvCxnSpPr/>
          <p:nvPr/>
        </p:nvCxnSpPr>
        <p:spPr>
          <a:xfrm>
            <a:off x="10153502" y="431003"/>
            <a:ext cx="666898" cy="9773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05133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全探索の前に知っておいてほしい知識</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200" dirty="0" smtClean="0"/>
              <a:t>その前に、全探索のコードの中で使う考え方やデータ構造を覚えましょう。</a:t>
            </a:r>
            <a:endParaRPr kumimoji="1" lang="en-US" altLang="ja-JP" sz="3200" dirty="0" smtClean="0"/>
          </a:p>
          <a:p>
            <a:endParaRPr kumimoji="1" lang="en-US" altLang="ja-JP" sz="3200" dirty="0" smtClean="0"/>
          </a:p>
          <a:p>
            <a:r>
              <a:rPr kumimoji="1" lang="ja-JP" altLang="en-US" sz="3200" dirty="0" smtClean="0"/>
              <a:t>・再帰関数</a:t>
            </a:r>
            <a:endParaRPr kumimoji="1" lang="en-US" altLang="ja-JP" sz="3200" dirty="0" smtClean="0"/>
          </a:p>
          <a:p>
            <a:r>
              <a:rPr kumimoji="1" lang="ja-JP" altLang="en-US" sz="3200" dirty="0" smtClean="0"/>
              <a:t>・スタック（</a:t>
            </a:r>
            <a:r>
              <a:rPr kumimoji="1" lang="en-US" altLang="ja-JP" sz="3200" dirty="0" smtClean="0"/>
              <a:t>stack)</a:t>
            </a:r>
          </a:p>
          <a:p>
            <a:r>
              <a:rPr lang="ja-JP" altLang="en-US" sz="3200" dirty="0" smtClean="0"/>
              <a:t>・キュー</a:t>
            </a:r>
            <a:r>
              <a:rPr lang="en-US" altLang="ja-JP" sz="3200" dirty="0" smtClean="0"/>
              <a:t>(queue)</a:t>
            </a:r>
          </a:p>
          <a:p>
            <a:endParaRPr kumimoji="1" lang="en-US" altLang="ja-JP" dirty="0" smtClean="0"/>
          </a:p>
          <a:p>
            <a:endParaRPr kumimoji="1" lang="ja-JP" altLang="en-US" dirty="0"/>
          </a:p>
        </p:txBody>
      </p:sp>
    </p:spTree>
    <p:extLst>
      <p:ext uri="{BB962C8B-B14F-4D97-AF65-F5344CB8AC3E}">
        <p14:creationId xmlns:p14="http://schemas.microsoft.com/office/powerpoint/2010/main" val="36210479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918856"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p:cNvSpPr txBox="1"/>
          <p:nvPr/>
        </p:nvSpPr>
        <p:spPr>
          <a:xfrm>
            <a:off x="3582955" y="522514"/>
            <a:ext cx="1138334" cy="861774"/>
          </a:xfrm>
          <a:prstGeom prst="rect">
            <a:avLst/>
          </a:prstGeom>
          <a:noFill/>
        </p:spPr>
        <p:txBody>
          <a:bodyPr wrap="square" rtlCol="0">
            <a:spAutoFit/>
          </a:bodyPr>
          <a:lstStyle/>
          <a:p>
            <a:r>
              <a:rPr kumimoji="1" lang="en-US" altLang="ja-JP" sz="3200" dirty="0" smtClean="0"/>
              <a:t>push</a:t>
            </a:r>
          </a:p>
          <a:p>
            <a:endParaRPr kumimoji="1" lang="ja-JP" altLang="en-US" dirty="0"/>
          </a:p>
        </p:txBody>
      </p:sp>
      <p:sp>
        <p:nvSpPr>
          <p:cNvPr id="5" name="テキスト ボックス 4"/>
          <p:cNvSpPr txBox="1"/>
          <p:nvPr/>
        </p:nvSpPr>
        <p:spPr>
          <a:xfrm>
            <a:off x="3918856" y="1236373"/>
            <a:ext cx="783771" cy="584775"/>
          </a:xfrm>
          <a:prstGeom prst="rect">
            <a:avLst/>
          </a:prstGeom>
          <a:noFill/>
        </p:spPr>
        <p:txBody>
          <a:bodyPr wrap="square" rtlCol="0">
            <a:spAutoFit/>
          </a:bodyPr>
          <a:lstStyle/>
          <a:p>
            <a:r>
              <a:rPr kumimoji="1" lang="en-US" altLang="ja-JP" sz="3200" dirty="0" smtClean="0"/>
              <a:t>4,5</a:t>
            </a:r>
            <a:endParaRPr kumimoji="1" lang="ja-JP" altLang="en-US" sz="3200" dirty="0"/>
          </a:p>
        </p:txBody>
      </p:sp>
      <p:sp>
        <p:nvSpPr>
          <p:cNvPr id="7" name="正方形/長方形 6"/>
          <p:cNvSpPr/>
          <p:nvPr/>
        </p:nvSpPr>
        <p:spPr>
          <a:xfrm>
            <a:off x="3918856"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 name="正方形/長方形 7"/>
          <p:cNvSpPr/>
          <p:nvPr/>
        </p:nvSpPr>
        <p:spPr>
          <a:xfrm>
            <a:off x="3918856"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9" name="直線コネクタ 8"/>
          <p:cNvCxnSpPr/>
          <p:nvPr/>
        </p:nvCxnSpPr>
        <p:spPr>
          <a:xfrm>
            <a:off x="3918856" y="5113176"/>
            <a:ext cx="2276671" cy="0"/>
          </a:xfrm>
          <a:prstGeom prst="line">
            <a:avLst/>
          </a:prstGeom>
        </p:spPr>
        <p:style>
          <a:lnRef idx="1">
            <a:schemeClr val="dk1"/>
          </a:lnRef>
          <a:fillRef idx="0">
            <a:schemeClr val="dk1"/>
          </a:fillRef>
          <a:effectRef idx="0">
            <a:schemeClr val="dk1"/>
          </a:effectRef>
          <a:fontRef idx="minor">
            <a:schemeClr val="tx1"/>
          </a:fontRef>
        </p:style>
      </p:cxnSp>
      <p:cxnSp>
        <p:nvCxnSpPr>
          <p:cNvPr id="10" name="直線コネクタ 9"/>
          <p:cNvCxnSpPr/>
          <p:nvPr/>
        </p:nvCxnSpPr>
        <p:spPr>
          <a:xfrm>
            <a:off x="3918855" y="4519127"/>
            <a:ext cx="2276671" cy="0"/>
          </a:xfrm>
          <a:prstGeom prst="line">
            <a:avLst/>
          </a:prstGeom>
        </p:spPr>
        <p:style>
          <a:lnRef idx="1">
            <a:schemeClr val="dk1"/>
          </a:lnRef>
          <a:fillRef idx="0">
            <a:schemeClr val="dk1"/>
          </a:fillRef>
          <a:effectRef idx="0">
            <a:schemeClr val="dk1"/>
          </a:effectRef>
          <a:fontRef idx="minor">
            <a:schemeClr val="tx1"/>
          </a:fontRef>
        </p:style>
      </p:cxnSp>
      <p:sp>
        <p:nvSpPr>
          <p:cNvPr id="11" name="テキスト ボックス 10"/>
          <p:cNvSpPr txBox="1"/>
          <p:nvPr/>
        </p:nvSpPr>
        <p:spPr>
          <a:xfrm>
            <a:off x="4889238" y="5130196"/>
            <a:ext cx="783771" cy="584775"/>
          </a:xfrm>
          <a:prstGeom prst="rect">
            <a:avLst/>
          </a:prstGeom>
          <a:noFill/>
        </p:spPr>
        <p:txBody>
          <a:bodyPr wrap="square" rtlCol="0">
            <a:spAutoFit/>
          </a:bodyPr>
          <a:lstStyle/>
          <a:p>
            <a:r>
              <a:rPr kumimoji="1" lang="en-US" altLang="ja-JP" sz="3200" dirty="0" smtClean="0"/>
              <a:t>7</a:t>
            </a:r>
            <a:endParaRPr kumimoji="1" lang="ja-JP" altLang="en-US" sz="3200" dirty="0"/>
          </a:p>
        </p:txBody>
      </p:sp>
      <p:sp>
        <p:nvSpPr>
          <p:cNvPr id="12" name="テキスト ボックス 11"/>
          <p:cNvSpPr txBox="1"/>
          <p:nvPr/>
        </p:nvSpPr>
        <p:spPr>
          <a:xfrm>
            <a:off x="4889237" y="4523765"/>
            <a:ext cx="783771" cy="584775"/>
          </a:xfrm>
          <a:prstGeom prst="rect">
            <a:avLst/>
          </a:prstGeom>
          <a:noFill/>
        </p:spPr>
        <p:txBody>
          <a:bodyPr wrap="square" rtlCol="0">
            <a:spAutoFit/>
          </a:bodyPr>
          <a:lstStyle/>
          <a:p>
            <a:r>
              <a:rPr kumimoji="1" lang="en-US" altLang="ja-JP" sz="3200" dirty="0" smtClean="0"/>
              <a:t>6</a:t>
            </a:r>
            <a:endParaRPr kumimoji="1" lang="ja-JP" altLang="en-US" sz="3200" dirty="0"/>
          </a:p>
        </p:txBody>
      </p:sp>
      <p:cxnSp>
        <p:nvCxnSpPr>
          <p:cNvPr id="13" name="直線コネクタ 12"/>
          <p:cNvCxnSpPr/>
          <p:nvPr/>
        </p:nvCxnSpPr>
        <p:spPr>
          <a:xfrm>
            <a:off x="3918855" y="3981062"/>
            <a:ext cx="2276671" cy="0"/>
          </a:xfrm>
          <a:prstGeom prst="line">
            <a:avLst/>
          </a:prstGeom>
        </p:spPr>
        <p:style>
          <a:lnRef idx="1">
            <a:schemeClr val="dk1"/>
          </a:lnRef>
          <a:fillRef idx="0">
            <a:schemeClr val="dk1"/>
          </a:fillRef>
          <a:effectRef idx="0">
            <a:schemeClr val="dk1"/>
          </a:effectRef>
          <a:fontRef idx="minor">
            <a:schemeClr val="tx1"/>
          </a:fontRef>
        </p:style>
      </p:cxnSp>
      <p:sp>
        <p:nvSpPr>
          <p:cNvPr id="14" name="テキスト ボックス 13"/>
          <p:cNvSpPr txBox="1"/>
          <p:nvPr/>
        </p:nvSpPr>
        <p:spPr>
          <a:xfrm>
            <a:off x="4889237" y="3962344"/>
            <a:ext cx="783771" cy="584775"/>
          </a:xfrm>
          <a:prstGeom prst="rect">
            <a:avLst/>
          </a:prstGeom>
          <a:noFill/>
        </p:spPr>
        <p:txBody>
          <a:bodyPr wrap="square" rtlCol="0">
            <a:spAutoFit/>
          </a:bodyPr>
          <a:lstStyle/>
          <a:p>
            <a:r>
              <a:rPr kumimoji="1" lang="en-US" altLang="ja-JP" sz="3200" dirty="0"/>
              <a:t>5</a:t>
            </a:r>
            <a:endParaRPr kumimoji="1" lang="ja-JP" altLang="en-US" sz="3200" dirty="0"/>
          </a:p>
        </p:txBody>
      </p:sp>
      <p:sp>
        <p:nvSpPr>
          <p:cNvPr id="15" name="テキスト ボックス 14"/>
          <p:cNvSpPr txBox="1"/>
          <p:nvPr/>
        </p:nvSpPr>
        <p:spPr>
          <a:xfrm>
            <a:off x="5514390" y="1236373"/>
            <a:ext cx="783771" cy="584775"/>
          </a:xfrm>
          <a:prstGeom prst="rect">
            <a:avLst/>
          </a:prstGeom>
          <a:noFill/>
        </p:spPr>
        <p:txBody>
          <a:bodyPr wrap="square" rtlCol="0">
            <a:spAutoFit/>
          </a:bodyPr>
          <a:lstStyle/>
          <a:p>
            <a:r>
              <a:rPr kumimoji="1" lang="en-US" altLang="ja-JP" sz="3200" dirty="0"/>
              <a:t>3</a:t>
            </a:r>
            <a:endParaRPr kumimoji="1" lang="ja-JP" altLang="en-US" sz="3200" dirty="0"/>
          </a:p>
        </p:txBody>
      </p:sp>
      <p:cxnSp>
        <p:nvCxnSpPr>
          <p:cNvPr id="17" name="直線コネクタ 16"/>
          <p:cNvCxnSpPr/>
          <p:nvPr/>
        </p:nvCxnSpPr>
        <p:spPr>
          <a:xfrm>
            <a:off x="3912633" y="3405674"/>
            <a:ext cx="2276671" cy="0"/>
          </a:xfrm>
          <a:prstGeom prst="line">
            <a:avLst/>
          </a:prstGeom>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4907898" y="3404033"/>
            <a:ext cx="783771" cy="584775"/>
          </a:xfrm>
          <a:prstGeom prst="rect">
            <a:avLst/>
          </a:prstGeom>
          <a:noFill/>
        </p:spPr>
        <p:txBody>
          <a:bodyPr wrap="square" rtlCol="0">
            <a:spAutoFit/>
          </a:bodyPr>
          <a:lstStyle/>
          <a:p>
            <a:r>
              <a:rPr kumimoji="1" lang="en-US" altLang="ja-JP" sz="3200" dirty="0" smtClean="0"/>
              <a:t>4</a:t>
            </a:r>
            <a:endParaRPr kumimoji="1" lang="ja-JP" altLang="en-US" sz="3200" dirty="0"/>
          </a:p>
        </p:txBody>
      </p:sp>
      <p:sp>
        <p:nvSpPr>
          <p:cNvPr id="19" name="テキスト ボックス 18"/>
          <p:cNvSpPr txBox="1"/>
          <p:nvPr/>
        </p:nvSpPr>
        <p:spPr>
          <a:xfrm>
            <a:off x="5355771" y="522514"/>
            <a:ext cx="833533" cy="584775"/>
          </a:xfrm>
          <a:prstGeom prst="rect">
            <a:avLst/>
          </a:prstGeom>
          <a:noFill/>
        </p:spPr>
        <p:txBody>
          <a:bodyPr wrap="square" rtlCol="0">
            <a:spAutoFit/>
          </a:bodyPr>
          <a:lstStyle/>
          <a:p>
            <a:r>
              <a:rPr kumimoji="1" lang="en-US" altLang="ja-JP" sz="3200" dirty="0" smtClean="0"/>
              <a:t>pop</a:t>
            </a:r>
          </a:p>
        </p:txBody>
      </p:sp>
      <p:sp>
        <p:nvSpPr>
          <p:cNvPr id="59" name="円/楕円 58"/>
          <p:cNvSpPr/>
          <p:nvPr/>
        </p:nvSpPr>
        <p:spPr>
          <a:xfrm>
            <a:off x="9946433" y="223934"/>
            <a:ext cx="242596" cy="242596"/>
          </a:xfrm>
          <a:prstGeom prst="ellipse">
            <a:avLst/>
          </a:prstGeom>
          <a:solidFill>
            <a:srgbClr val="FF0000"/>
          </a:solid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1</a:t>
            </a:r>
            <a:endParaRPr lang="ja-JP" altLang="en-US" dirty="0"/>
          </a:p>
        </p:txBody>
      </p:sp>
      <p:sp>
        <p:nvSpPr>
          <p:cNvPr id="60" name="円/楕円 59"/>
          <p:cNvSpPr/>
          <p:nvPr/>
        </p:nvSpPr>
        <p:spPr>
          <a:xfrm>
            <a:off x="9218644" y="522514"/>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2</a:t>
            </a:r>
            <a:endParaRPr kumimoji="1" lang="ja-JP" altLang="en-US" dirty="0"/>
          </a:p>
        </p:txBody>
      </p:sp>
      <p:sp>
        <p:nvSpPr>
          <p:cNvPr id="61" name="円/楕円 60"/>
          <p:cNvSpPr/>
          <p:nvPr/>
        </p:nvSpPr>
        <p:spPr>
          <a:xfrm>
            <a:off x="10699102" y="528734"/>
            <a:ext cx="242596"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7</a:t>
            </a:r>
            <a:endParaRPr kumimoji="1" lang="ja-JP" altLang="en-US" dirty="0"/>
          </a:p>
        </p:txBody>
      </p:sp>
      <p:sp>
        <p:nvSpPr>
          <p:cNvPr id="83" name="円/楕円 82"/>
          <p:cNvSpPr/>
          <p:nvPr/>
        </p:nvSpPr>
        <p:spPr>
          <a:xfrm>
            <a:off x="8624595" y="86152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3</a:t>
            </a:r>
            <a:endParaRPr kumimoji="1" lang="ja-JP" altLang="en-US" dirty="0"/>
          </a:p>
        </p:txBody>
      </p:sp>
      <p:sp>
        <p:nvSpPr>
          <p:cNvPr id="84" name="円/楕円 83"/>
          <p:cNvSpPr/>
          <p:nvPr/>
        </p:nvSpPr>
        <p:spPr>
          <a:xfrm>
            <a:off x="9694506" y="849304"/>
            <a:ext cx="242596"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6</a:t>
            </a:r>
            <a:endParaRPr kumimoji="1" lang="ja-JP" altLang="en-US" dirty="0"/>
          </a:p>
        </p:txBody>
      </p:sp>
      <p:sp>
        <p:nvSpPr>
          <p:cNvPr id="85" name="円/楕円 84"/>
          <p:cNvSpPr/>
          <p:nvPr/>
        </p:nvSpPr>
        <p:spPr>
          <a:xfrm>
            <a:off x="8187612" y="1289276"/>
            <a:ext cx="242596"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4</a:t>
            </a:r>
            <a:endParaRPr kumimoji="1" lang="ja-JP" altLang="en-US" dirty="0"/>
          </a:p>
        </p:txBody>
      </p:sp>
      <p:sp>
        <p:nvSpPr>
          <p:cNvPr id="86" name="円/楕円 85"/>
          <p:cNvSpPr/>
          <p:nvPr/>
        </p:nvSpPr>
        <p:spPr>
          <a:xfrm>
            <a:off x="8976048" y="1289276"/>
            <a:ext cx="242596"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5</a:t>
            </a:r>
            <a:endParaRPr kumimoji="1" lang="ja-JP" altLang="en-US" dirty="0"/>
          </a:p>
        </p:txBody>
      </p:sp>
      <p:sp>
        <p:nvSpPr>
          <p:cNvPr id="87" name="円/楕円 86"/>
          <p:cNvSpPr/>
          <p:nvPr/>
        </p:nvSpPr>
        <p:spPr>
          <a:xfrm>
            <a:off x="10273002" y="861526"/>
            <a:ext cx="242596"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8</a:t>
            </a:r>
            <a:endParaRPr kumimoji="1" lang="ja-JP" altLang="en-US" dirty="0"/>
          </a:p>
        </p:txBody>
      </p:sp>
      <p:sp>
        <p:nvSpPr>
          <p:cNvPr id="88" name="円/楕円 87"/>
          <p:cNvSpPr/>
          <p:nvPr/>
        </p:nvSpPr>
        <p:spPr>
          <a:xfrm>
            <a:off x="9965095" y="1289276"/>
            <a:ext cx="242596"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9</a:t>
            </a:r>
            <a:endParaRPr kumimoji="1" lang="ja-JP" altLang="en-US" dirty="0"/>
          </a:p>
        </p:txBody>
      </p:sp>
      <p:sp>
        <p:nvSpPr>
          <p:cNvPr id="89" name="円/楕円 88"/>
          <p:cNvSpPr/>
          <p:nvPr/>
        </p:nvSpPr>
        <p:spPr>
          <a:xfrm>
            <a:off x="10541847" y="1289276"/>
            <a:ext cx="492075"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smtClean="0"/>
              <a:t>10</a:t>
            </a:r>
            <a:endParaRPr kumimoji="1" lang="ja-JP" altLang="en-US" sz="1200" dirty="0"/>
          </a:p>
        </p:txBody>
      </p:sp>
      <p:sp>
        <p:nvSpPr>
          <p:cNvPr id="90" name="円/楕円 89"/>
          <p:cNvSpPr/>
          <p:nvPr/>
        </p:nvSpPr>
        <p:spPr>
          <a:xfrm>
            <a:off x="11221614" y="861526"/>
            <a:ext cx="551285" cy="2070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050" smtClean="0"/>
              <a:t>11</a:t>
            </a:r>
            <a:endParaRPr kumimoji="1" lang="ja-JP" altLang="en-US" sz="1050" dirty="0"/>
          </a:p>
        </p:txBody>
      </p:sp>
      <p:cxnSp>
        <p:nvCxnSpPr>
          <p:cNvPr id="91" name="直線コネクタ 90"/>
          <p:cNvCxnSpPr/>
          <p:nvPr/>
        </p:nvCxnSpPr>
        <p:spPr>
          <a:xfrm>
            <a:off x="10480071" y="1068595"/>
            <a:ext cx="307814" cy="220681"/>
          </a:xfrm>
          <a:prstGeom prst="line">
            <a:avLst/>
          </a:prstGeom>
        </p:spPr>
        <p:style>
          <a:lnRef idx="1">
            <a:schemeClr val="dk1"/>
          </a:lnRef>
          <a:fillRef idx="0">
            <a:schemeClr val="dk1"/>
          </a:fillRef>
          <a:effectRef idx="0">
            <a:schemeClr val="dk1"/>
          </a:effectRef>
          <a:fontRef idx="minor">
            <a:schemeClr val="tx1"/>
          </a:fontRef>
        </p:style>
      </p:cxnSp>
      <p:cxnSp>
        <p:nvCxnSpPr>
          <p:cNvPr id="92" name="直線コネクタ 91"/>
          <p:cNvCxnSpPr/>
          <p:nvPr/>
        </p:nvCxnSpPr>
        <p:spPr>
          <a:xfrm flipH="1">
            <a:off x="10086393" y="1068595"/>
            <a:ext cx="222136" cy="220681"/>
          </a:xfrm>
          <a:prstGeom prst="line">
            <a:avLst/>
          </a:prstGeom>
        </p:spPr>
        <p:style>
          <a:lnRef idx="1">
            <a:schemeClr val="dk1"/>
          </a:lnRef>
          <a:fillRef idx="0">
            <a:schemeClr val="dk1"/>
          </a:fillRef>
          <a:effectRef idx="0">
            <a:schemeClr val="dk1"/>
          </a:effectRef>
          <a:fontRef idx="minor">
            <a:schemeClr val="tx1"/>
          </a:fontRef>
        </p:style>
      </p:cxnSp>
      <p:cxnSp>
        <p:nvCxnSpPr>
          <p:cNvPr id="93" name="直線コネクタ 92"/>
          <p:cNvCxnSpPr/>
          <p:nvPr/>
        </p:nvCxnSpPr>
        <p:spPr>
          <a:xfrm>
            <a:off x="10906171" y="735803"/>
            <a:ext cx="591086" cy="125723"/>
          </a:xfrm>
          <a:prstGeom prst="line">
            <a:avLst/>
          </a:prstGeom>
        </p:spPr>
        <p:style>
          <a:lnRef idx="1">
            <a:schemeClr val="dk1"/>
          </a:lnRef>
          <a:fillRef idx="0">
            <a:schemeClr val="dk1"/>
          </a:fillRef>
          <a:effectRef idx="0">
            <a:schemeClr val="dk1"/>
          </a:effectRef>
          <a:fontRef idx="minor">
            <a:schemeClr val="tx1"/>
          </a:fontRef>
        </p:style>
      </p:cxnSp>
      <p:cxnSp>
        <p:nvCxnSpPr>
          <p:cNvPr id="94" name="直線コネクタ 93"/>
          <p:cNvCxnSpPr/>
          <p:nvPr/>
        </p:nvCxnSpPr>
        <p:spPr>
          <a:xfrm flipH="1">
            <a:off x="10394300" y="735803"/>
            <a:ext cx="340329" cy="125723"/>
          </a:xfrm>
          <a:prstGeom prst="line">
            <a:avLst/>
          </a:prstGeom>
        </p:spPr>
        <p:style>
          <a:lnRef idx="1">
            <a:schemeClr val="dk1"/>
          </a:lnRef>
          <a:fillRef idx="0">
            <a:schemeClr val="dk1"/>
          </a:fillRef>
          <a:effectRef idx="0">
            <a:schemeClr val="dk1"/>
          </a:effectRef>
          <a:fontRef idx="minor">
            <a:schemeClr val="tx1"/>
          </a:fontRef>
        </p:style>
      </p:cxnSp>
      <p:cxnSp>
        <p:nvCxnSpPr>
          <p:cNvPr id="95" name="直線コネクタ 94"/>
          <p:cNvCxnSpPr/>
          <p:nvPr/>
        </p:nvCxnSpPr>
        <p:spPr>
          <a:xfrm flipH="1">
            <a:off x="8308910" y="1068595"/>
            <a:ext cx="351212" cy="220681"/>
          </a:xfrm>
          <a:prstGeom prst="line">
            <a:avLst/>
          </a:prstGeom>
        </p:spPr>
        <p:style>
          <a:lnRef idx="1">
            <a:schemeClr val="dk1"/>
          </a:lnRef>
          <a:fillRef idx="0">
            <a:schemeClr val="dk1"/>
          </a:fillRef>
          <a:effectRef idx="0">
            <a:schemeClr val="dk1"/>
          </a:effectRef>
          <a:fontRef idx="minor">
            <a:schemeClr val="tx1"/>
          </a:fontRef>
        </p:style>
      </p:cxnSp>
      <p:cxnSp>
        <p:nvCxnSpPr>
          <p:cNvPr id="96" name="直線コネクタ 95"/>
          <p:cNvCxnSpPr/>
          <p:nvPr/>
        </p:nvCxnSpPr>
        <p:spPr>
          <a:xfrm>
            <a:off x="8831664" y="1068595"/>
            <a:ext cx="265682" cy="220681"/>
          </a:xfrm>
          <a:prstGeom prst="line">
            <a:avLst/>
          </a:prstGeom>
        </p:spPr>
        <p:style>
          <a:lnRef idx="1">
            <a:schemeClr val="dk1"/>
          </a:lnRef>
          <a:fillRef idx="0">
            <a:schemeClr val="dk1"/>
          </a:fillRef>
          <a:effectRef idx="0">
            <a:schemeClr val="dk1"/>
          </a:effectRef>
          <a:fontRef idx="minor">
            <a:schemeClr val="tx1"/>
          </a:fontRef>
        </p:style>
      </p:cxnSp>
      <p:cxnSp>
        <p:nvCxnSpPr>
          <p:cNvPr id="97" name="直線コネクタ 96"/>
          <p:cNvCxnSpPr/>
          <p:nvPr/>
        </p:nvCxnSpPr>
        <p:spPr>
          <a:xfrm flipH="1">
            <a:off x="8745893" y="729583"/>
            <a:ext cx="508278" cy="131943"/>
          </a:xfrm>
          <a:prstGeom prst="line">
            <a:avLst/>
          </a:prstGeom>
        </p:spPr>
        <p:style>
          <a:lnRef idx="1">
            <a:schemeClr val="dk1"/>
          </a:lnRef>
          <a:fillRef idx="0">
            <a:schemeClr val="dk1"/>
          </a:fillRef>
          <a:effectRef idx="0">
            <a:schemeClr val="dk1"/>
          </a:effectRef>
          <a:fontRef idx="minor">
            <a:schemeClr val="tx1"/>
          </a:fontRef>
        </p:style>
      </p:cxnSp>
      <p:cxnSp>
        <p:nvCxnSpPr>
          <p:cNvPr id="98" name="直線コネクタ 97"/>
          <p:cNvCxnSpPr/>
          <p:nvPr/>
        </p:nvCxnSpPr>
        <p:spPr>
          <a:xfrm>
            <a:off x="9425713" y="729583"/>
            <a:ext cx="390091" cy="119721"/>
          </a:xfrm>
          <a:prstGeom prst="line">
            <a:avLst/>
          </a:prstGeom>
        </p:spPr>
        <p:style>
          <a:lnRef idx="1">
            <a:schemeClr val="dk1"/>
          </a:lnRef>
          <a:fillRef idx="0">
            <a:schemeClr val="dk1"/>
          </a:fillRef>
          <a:effectRef idx="0">
            <a:schemeClr val="dk1"/>
          </a:effectRef>
          <a:fontRef idx="minor">
            <a:schemeClr val="tx1"/>
          </a:fontRef>
        </p:style>
      </p:cxnSp>
      <p:cxnSp>
        <p:nvCxnSpPr>
          <p:cNvPr id="99" name="直線コネクタ 98"/>
          <p:cNvCxnSpPr/>
          <p:nvPr/>
        </p:nvCxnSpPr>
        <p:spPr>
          <a:xfrm flipH="1">
            <a:off x="9339942" y="431003"/>
            <a:ext cx="642018" cy="91511"/>
          </a:xfrm>
          <a:prstGeom prst="line">
            <a:avLst/>
          </a:prstGeom>
        </p:spPr>
        <p:style>
          <a:lnRef idx="1">
            <a:schemeClr val="dk1"/>
          </a:lnRef>
          <a:fillRef idx="0">
            <a:schemeClr val="dk1"/>
          </a:fillRef>
          <a:effectRef idx="0">
            <a:schemeClr val="dk1"/>
          </a:effectRef>
          <a:fontRef idx="minor">
            <a:schemeClr val="tx1"/>
          </a:fontRef>
        </p:style>
      </p:cxnSp>
      <p:cxnSp>
        <p:nvCxnSpPr>
          <p:cNvPr id="100" name="直線コネクタ 99"/>
          <p:cNvCxnSpPr/>
          <p:nvPr/>
        </p:nvCxnSpPr>
        <p:spPr>
          <a:xfrm>
            <a:off x="10153502" y="431003"/>
            <a:ext cx="666898" cy="9773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813586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3918856"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2" name="テキスト ボックス 21"/>
          <p:cNvSpPr txBox="1"/>
          <p:nvPr/>
        </p:nvSpPr>
        <p:spPr>
          <a:xfrm>
            <a:off x="3582955" y="522514"/>
            <a:ext cx="1138334" cy="861774"/>
          </a:xfrm>
          <a:prstGeom prst="rect">
            <a:avLst/>
          </a:prstGeom>
          <a:noFill/>
        </p:spPr>
        <p:txBody>
          <a:bodyPr wrap="square" rtlCol="0">
            <a:spAutoFit/>
          </a:bodyPr>
          <a:lstStyle/>
          <a:p>
            <a:r>
              <a:rPr kumimoji="1" lang="en-US" altLang="ja-JP" sz="3200" dirty="0" smtClean="0"/>
              <a:t>push</a:t>
            </a:r>
          </a:p>
          <a:p>
            <a:endParaRPr kumimoji="1" lang="ja-JP" altLang="en-US" dirty="0"/>
          </a:p>
        </p:txBody>
      </p:sp>
      <p:sp>
        <p:nvSpPr>
          <p:cNvPr id="23" name="正方形/長方形 22"/>
          <p:cNvSpPr/>
          <p:nvPr/>
        </p:nvSpPr>
        <p:spPr>
          <a:xfrm>
            <a:off x="3918856"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4" name="テキスト ボックス 23"/>
          <p:cNvSpPr txBox="1"/>
          <p:nvPr/>
        </p:nvSpPr>
        <p:spPr>
          <a:xfrm>
            <a:off x="3582955" y="522514"/>
            <a:ext cx="1138334" cy="861774"/>
          </a:xfrm>
          <a:prstGeom prst="rect">
            <a:avLst/>
          </a:prstGeom>
          <a:noFill/>
        </p:spPr>
        <p:txBody>
          <a:bodyPr wrap="square" rtlCol="0">
            <a:spAutoFit/>
          </a:bodyPr>
          <a:lstStyle/>
          <a:p>
            <a:r>
              <a:rPr kumimoji="1" lang="en-US" altLang="ja-JP" sz="3200" dirty="0" smtClean="0"/>
              <a:t>push</a:t>
            </a:r>
          </a:p>
          <a:p>
            <a:endParaRPr kumimoji="1" lang="ja-JP" altLang="en-US" dirty="0"/>
          </a:p>
        </p:txBody>
      </p:sp>
      <p:sp>
        <p:nvSpPr>
          <p:cNvPr id="25" name="正方形/長方形 24"/>
          <p:cNvSpPr/>
          <p:nvPr/>
        </p:nvSpPr>
        <p:spPr>
          <a:xfrm>
            <a:off x="3918856"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7" name="直線コネクタ 26"/>
          <p:cNvCxnSpPr/>
          <p:nvPr/>
        </p:nvCxnSpPr>
        <p:spPr>
          <a:xfrm>
            <a:off x="3918856" y="5113176"/>
            <a:ext cx="2276671" cy="0"/>
          </a:xfrm>
          <a:prstGeom prst="line">
            <a:avLst/>
          </a:prstGeom>
        </p:spPr>
        <p:style>
          <a:lnRef idx="1">
            <a:schemeClr val="dk1"/>
          </a:lnRef>
          <a:fillRef idx="0">
            <a:schemeClr val="dk1"/>
          </a:fillRef>
          <a:effectRef idx="0">
            <a:schemeClr val="dk1"/>
          </a:effectRef>
          <a:fontRef idx="minor">
            <a:schemeClr val="tx1"/>
          </a:fontRef>
        </p:style>
      </p:cxnSp>
      <p:cxnSp>
        <p:nvCxnSpPr>
          <p:cNvPr id="28" name="直線コネクタ 27"/>
          <p:cNvCxnSpPr/>
          <p:nvPr/>
        </p:nvCxnSpPr>
        <p:spPr>
          <a:xfrm>
            <a:off x="3918855" y="4519127"/>
            <a:ext cx="2276671" cy="0"/>
          </a:xfrm>
          <a:prstGeom prst="line">
            <a:avLst/>
          </a:prstGeom>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4889238" y="5130196"/>
            <a:ext cx="783771" cy="584775"/>
          </a:xfrm>
          <a:prstGeom prst="rect">
            <a:avLst/>
          </a:prstGeom>
          <a:noFill/>
        </p:spPr>
        <p:txBody>
          <a:bodyPr wrap="square" rtlCol="0">
            <a:spAutoFit/>
          </a:bodyPr>
          <a:lstStyle/>
          <a:p>
            <a:r>
              <a:rPr kumimoji="1" lang="en-US" altLang="ja-JP" sz="3200" dirty="0" smtClean="0"/>
              <a:t>7</a:t>
            </a:r>
            <a:endParaRPr kumimoji="1" lang="ja-JP" altLang="en-US" sz="3200" dirty="0"/>
          </a:p>
        </p:txBody>
      </p:sp>
      <p:sp>
        <p:nvSpPr>
          <p:cNvPr id="30" name="テキスト ボックス 29"/>
          <p:cNvSpPr txBox="1"/>
          <p:nvPr/>
        </p:nvSpPr>
        <p:spPr>
          <a:xfrm>
            <a:off x="4889237" y="4523765"/>
            <a:ext cx="783771" cy="584775"/>
          </a:xfrm>
          <a:prstGeom prst="rect">
            <a:avLst/>
          </a:prstGeom>
          <a:noFill/>
        </p:spPr>
        <p:txBody>
          <a:bodyPr wrap="square" rtlCol="0">
            <a:spAutoFit/>
          </a:bodyPr>
          <a:lstStyle/>
          <a:p>
            <a:r>
              <a:rPr kumimoji="1" lang="en-US" altLang="ja-JP" sz="3200" dirty="0" smtClean="0"/>
              <a:t>6</a:t>
            </a:r>
            <a:endParaRPr kumimoji="1" lang="ja-JP" altLang="en-US" sz="3200" dirty="0"/>
          </a:p>
        </p:txBody>
      </p:sp>
      <p:cxnSp>
        <p:nvCxnSpPr>
          <p:cNvPr id="31" name="直線コネクタ 30"/>
          <p:cNvCxnSpPr/>
          <p:nvPr/>
        </p:nvCxnSpPr>
        <p:spPr>
          <a:xfrm>
            <a:off x="3918855" y="3981062"/>
            <a:ext cx="2276671" cy="0"/>
          </a:xfrm>
          <a:prstGeom prst="line">
            <a:avLst/>
          </a:prstGeom>
        </p:spPr>
        <p:style>
          <a:lnRef idx="1">
            <a:schemeClr val="dk1"/>
          </a:lnRef>
          <a:fillRef idx="0">
            <a:schemeClr val="dk1"/>
          </a:fillRef>
          <a:effectRef idx="0">
            <a:schemeClr val="dk1"/>
          </a:effectRef>
          <a:fontRef idx="minor">
            <a:schemeClr val="tx1"/>
          </a:fontRef>
        </p:style>
      </p:cxnSp>
      <p:sp>
        <p:nvSpPr>
          <p:cNvPr id="32" name="テキスト ボックス 31"/>
          <p:cNvSpPr txBox="1"/>
          <p:nvPr/>
        </p:nvSpPr>
        <p:spPr>
          <a:xfrm>
            <a:off x="4889237" y="3962344"/>
            <a:ext cx="783771" cy="584775"/>
          </a:xfrm>
          <a:prstGeom prst="rect">
            <a:avLst/>
          </a:prstGeom>
          <a:noFill/>
        </p:spPr>
        <p:txBody>
          <a:bodyPr wrap="square" rtlCol="0">
            <a:spAutoFit/>
          </a:bodyPr>
          <a:lstStyle/>
          <a:p>
            <a:r>
              <a:rPr kumimoji="1" lang="en-US" altLang="ja-JP" sz="3200" dirty="0"/>
              <a:t>5</a:t>
            </a:r>
            <a:endParaRPr kumimoji="1" lang="ja-JP" altLang="en-US" sz="3200" dirty="0"/>
          </a:p>
        </p:txBody>
      </p:sp>
      <p:sp>
        <p:nvSpPr>
          <p:cNvPr id="33" name="テキスト ボックス 32"/>
          <p:cNvSpPr txBox="1"/>
          <p:nvPr/>
        </p:nvSpPr>
        <p:spPr>
          <a:xfrm>
            <a:off x="5573482" y="1236373"/>
            <a:ext cx="783771" cy="584775"/>
          </a:xfrm>
          <a:prstGeom prst="rect">
            <a:avLst/>
          </a:prstGeom>
          <a:noFill/>
        </p:spPr>
        <p:txBody>
          <a:bodyPr wrap="square" rtlCol="0">
            <a:spAutoFit/>
          </a:bodyPr>
          <a:lstStyle/>
          <a:p>
            <a:r>
              <a:rPr kumimoji="1" lang="en-US" altLang="ja-JP" sz="3200" dirty="0" smtClean="0"/>
              <a:t>4</a:t>
            </a:r>
            <a:endParaRPr kumimoji="1" lang="ja-JP" altLang="en-US" sz="3200" dirty="0"/>
          </a:p>
        </p:txBody>
      </p:sp>
      <p:sp>
        <p:nvSpPr>
          <p:cNvPr id="34" name="テキスト ボックス 33"/>
          <p:cNvSpPr txBox="1"/>
          <p:nvPr/>
        </p:nvSpPr>
        <p:spPr>
          <a:xfrm>
            <a:off x="5355771" y="522514"/>
            <a:ext cx="833533" cy="584775"/>
          </a:xfrm>
          <a:prstGeom prst="rect">
            <a:avLst/>
          </a:prstGeom>
          <a:noFill/>
        </p:spPr>
        <p:txBody>
          <a:bodyPr wrap="square" rtlCol="0">
            <a:spAutoFit/>
          </a:bodyPr>
          <a:lstStyle/>
          <a:p>
            <a:r>
              <a:rPr kumimoji="1" lang="en-US" altLang="ja-JP" sz="3200" dirty="0" smtClean="0"/>
              <a:t>pop</a:t>
            </a:r>
          </a:p>
        </p:txBody>
      </p:sp>
      <p:sp>
        <p:nvSpPr>
          <p:cNvPr id="79" name="円/楕円 78"/>
          <p:cNvSpPr/>
          <p:nvPr/>
        </p:nvSpPr>
        <p:spPr>
          <a:xfrm>
            <a:off x="9946433" y="223934"/>
            <a:ext cx="242596" cy="242596"/>
          </a:xfrm>
          <a:prstGeom prst="ellipse">
            <a:avLst/>
          </a:prstGeom>
          <a:solidFill>
            <a:srgbClr val="FF0000"/>
          </a:solid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1</a:t>
            </a:r>
            <a:endParaRPr lang="ja-JP" altLang="en-US" dirty="0"/>
          </a:p>
        </p:txBody>
      </p:sp>
      <p:sp>
        <p:nvSpPr>
          <p:cNvPr id="80" name="円/楕円 79"/>
          <p:cNvSpPr/>
          <p:nvPr/>
        </p:nvSpPr>
        <p:spPr>
          <a:xfrm>
            <a:off x="9218644" y="522514"/>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2</a:t>
            </a:r>
            <a:endParaRPr kumimoji="1" lang="ja-JP" altLang="en-US" dirty="0"/>
          </a:p>
        </p:txBody>
      </p:sp>
      <p:sp>
        <p:nvSpPr>
          <p:cNvPr id="81" name="円/楕円 80"/>
          <p:cNvSpPr/>
          <p:nvPr/>
        </p:nvSpPr>
        <p:spPr>
          <a:xfrm>
            <a:off x="10699102" y="528734"/>
            <a:ext cx="242596"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7</a:t>
            </a:r>
            <a:endParaRPr kumimoji="1" lang="ja-JP" altLang="en-US" dirty="0"/>
          </a:p>
        </p:txBody>
      </p:sp>
      <p:sp>
        <p:nvSpPr>
          <p:cNvPr id="82" name="円/楕円 81"/>
          <p:cNvSpPr/>
          <p:nvPr/>
        </p:nvSpPr>
        <p:spPr>
          <a:xfrm>
            <a:off x="8624595" y="86152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3</a:t>
            </a:r>
            <a:endParaRPr kumimoji="1" lang="ja-JP" altLang="en-US" dirty="0"/>
          </a:p>
        </p:txBody>
      </p:sp>
      <p:sp>
        <p:nvSpPr>
          <p:cNvPr id="83" name="円/楕円 82"/>
          <p:cNvSpPr/>
          <p:nvPr/>
        </p:nvSpPr>
        <p:spPr>
          <a:xfrm>
            <a:off x="9694506" y="849304"/>
            <a:ext cx="242596"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6</a:t>
            </a:r>
            <a:endParaRPr kumimoji="1" lang="ja-JP" altLang="en-US" dirty="0"/>
          </a:p>
        </p:txBody>
      </p:sp>
      <p:sp>
        <p:nvSpPr>
          <p:cNvPr id="84" name="円/楕円 83"/>
          <p:cNvSpPr/>
          <p:nvPr/>
        </p:nvSpPr>
        <p:spPr>
          <a:xfrm>
            <a:off x="8187612" y="128927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4</a:t>
            </a:r>
            <a:endParaRPr kumimoji="1" lang="ja-JP" altLang="en-US" dirty="0"/>
          </a:p>
        </p:txBody>
      </p:sp>
      <p:sp>
        <p:nvSpPr>
          <p:cNvPr id="85" name="円/楕円 84"/>
          <p:cNvSpPr/>
          <p:nvPr/>
        </p:nvSpPr>
        <p:spPr>
          <a:xfrm>
            <a:off x="8976048" y="1289276"/>
            <a:ext cx="242596"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5</a:t>
            </a:r>
            <a:endParaRPr kumimoji="1" lang="ja-JP" altLang="en-US" dirty="0"/>
          </a:p>
        </p:txBody>
      </p:sp>
      <p:sp>
        <p:nvSpPr>
          <p:cNvPr id="86" name="円/楕円 85"/>
          <p:cNvSpPr/>
          <p:nvPr/>
        </p:nvSpPr>
        <p:spPr>
          <a:xfrm>
            <a:off x="10273002" y="861526"/>
            <a:ext cx="242596"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8</a:t>
            </a:r>
            <a:endParaRPr kumimoji="1" lang="ja-JP" altLang="en-US" dirty="0"/>
          </a:p>
        </p:txBody>
      </p:sp>
      <p:sp>
        <p:nvSpPr>
          <p:cNvPr id="87" name="円/楕円 86"/>
          <p:cNvSpPr/>
          <p:nvPr/>
        </p:nvSpPr>
        <p:spPr>
          <a:xfrm>
            <a:off x="9965095" y="1289276"/>
            <a:ext cx="242596"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9</a:t>
            </a:r>
            <a:endParaRPr kumimoji="1" lang="ja-JP" altLang="en-US" dirty="0"/>
          </a:p>
        </p:txBody>
      </p:sp>
      <p:sp>
        <p:nvSpPr>
          <p:cNvPr id="88" name="円/楕円 87"/>
          <p:cNvSpPr/>
          <p:nvPr/>
        </p:nvSpPr>
        <p:spPr>
          <a:xfrm>
            <a:off x="10541847" y="1289276"/>
            <a:ext cx="492075"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smtClean="0"/>
              <a:t>10</a:t>
            </a:r>
            <a:endParaRPr kumimoji="1" lang="ja-JP" altLang="en-US" sz="1200" dirty="0"/>
          </a:p>
        </p:txBody>
      </p:sp>
      <p:sp>
        <p:nvSpPr>
          <p:cNvPr id="89" name="円/楕円 88"/>
          <p:cNvSpPr/>
          <p:nvPr/>
        </p:nvSpPr>
        <p:spPr>
          <a:xfrm>
            <a:off x="11221614" y="861526"/>
            <a:ext cx="551285" cy="2070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050" smtClean="0"/>
              <a:t>11</a:t>
            </a:r>
            <a:endParaRPr kumimoji="1" lang="ja-JP" altLang="en-US" sz="1050" dirty="0"/>
          </a:p>
        </p:txBody>
      </p:sp>
      <p:cxnSp>
        <p:nvCxnSpPr>
          <p:cNvPr id="90" name="直線コネクタ 89"/>
          <p:cNvCxnSpPr/>
          <p:nvPr/>
        </p:nvCxnSpPr>
        <p:spPr>
          <a:xfrm>
            <a:off x="10480071" y="1068595"/>
            <a:ext cx="307814" cy="220681"/>
          </a:xfrm>
          <a:prstGeom prst="line">
            <a:avLst/>
          </a:prstGeom>
        </p:spPr>
        <p:style>
          <a:lnRef idx="1">
            <a:schemeClr val="dk1"/>
          </a:lnRef>
          <a:fillRef idx="0">
            <a:schemeClr val="dk1"/>
          </a:fillRef>
          <a:effectRef idx="0">
            <a:schemeClr val="dk1"/>
          </a:effectRef>
          <a:fontRef idx="minor">
            <a:schemeClr val="tx1"/>
          </a:fontRef>
        </p:style>
      </p:cxnSp>
      <p:cxnSp>
        <p:nvCxnSpPr>
          <p:cNvPr id="91" name="直線コネクタ 90"/>
          <p:cNvCxnSpPr/>
          <p:nvPr/>
        </p:nvCxnSpPr>
        <p:spPr>
          <a:xfrm flipH="1">
            <a:off x="10086393" y="1068595"/>
            <a:ext cx="222136" cy="220681"/>
          </a:xfrm>
          <a:prstGeom prst="line">
            <a:avLst/>
          </a:prstGeom>
        </p:spPr>
        <p:style>
          <a:lnRef idx="1">
            <a:schemeClr val="dk1"/>
          </a:lnRef>
          <a:fillRef idx="0">
            <a:schemeClr val="dk1"/>
          </a:fillRef>
          <a:effectRef idx="0">
            <a:schemeClr val="dk1"/>
          </a:effectRef>
          <a:fontRef idx="minor">
            <a:schemeClr val="tx1"/>
          </a:fontRef>
        </p:style>
      </p:cxnSp>
      <p:cxnSp>
        <p:nvCxnSpPr>
          <p:cNvPr id="92" name="直線コネクタ 91"/>
          <p:cNvCxnSpPr/>
          <p:nvPr/>
        </p:nvCxnSpPr>
        <p:spPr>
          <a:xfrm>
            <a:off x="10906171" y="735803"/>
            <a:ext cx="591086" cy="125723"/>
          </a:xfrm>
          <a:prstGeom prst="line">
            <a:avLst/>
          </a:prstGeom>
        </p:spPr>
        <p:style>
          <a:lnRef idx="1">
            <a:schemeClr val="dk1"/>
          </a:lnRef>
          <a:fillRef idx="0">
            <a:schemeClr val="dk1"/>
          </a:fillRef>
          <a:effectRef idx="0">
            <a:schemeClr val="dk1"/>
          </a:effectRef>
          <a:fontRef idx="minor">
            <a:schemeClr val="tx1"/>
          </a:fontRef>
        </p:style>
      </p:cxnSp>
      <p:cxnSp>
        <p:nvCxnSpPr>
          <p:cNvPr id="93" name="直線コネクタ 92"/>
          <p:cNvCxnSpPr/>
          <p:nvPr/>
        </p:nvCxnSpPr>
        <p:spPr>
          <a:xfrm flipH="1">
            <a:off x="10394300" y="735803"/>
            <a:ext cx="340329" cy="125723"/>
          </a:xfrm>
          <a:prstGeom prst="line">
            <a:avLst/>
          </a:prstGeom>
        </p:spPr>
        <p:style>
          <a:lnRef idx="1">
            <a:schemeClr val="dk1"/>
          </a:lnRef>
          <a:fillRef idx="0">
            <a:schemeClr val="dk1"/>
          </a:fillRef>
          <a:effectRef idx="0">
            <a:schemeClr val="dk1"/>
          </a:effectRef>
          <a:fontRef idx="minor">
            <a:schemeClr val="tx1"/>
          </a:fontRef>
        </p:style>
      </p:cxnSp>
      <p:cxnSp>
        <p:nvCxnSpPr>
          <p:cNvPr id="94" name="直線コネクタ 93"/>
          <p:cNvCxnSpPr/>
          <p:nvPr/>
        </p:nvCxnSpPr>
        <p:spPr>
          <a:xfrm flipH="1">
            <a:off x="8308910" y="1068595"/>
            <a:ext cx="351212" cy="220681"/>
          </a:xfrm>
          <a:prstGeom prst="line">
            <a:avLst/>
          </a:prstGeom>
        </p:spPr>
        <p:style>
          <a:lnRef idx="1">
            <a:schemeClr val="dk1"/>
          </a:lnRef>
          <a:fillRef idx="0">
            <a:schemeClr val="dk1"/>
          </a:fillRef>
          <a:effectRef idx="0">
            <a:schemeClr val="dk1"/>
          </a:effectRef>
          <a:fontRef idx="minor">
            <a:schemeClr val="tx1"/>
          </a:fontRef>
        </p:style>
      </p:cxnSp>
      <p:cxnSp>
        <p:nvCxnSpPr>
          <p:cNvPr id="95" name="直線コネクタ 94"/>
          <p:cNvCxnSpPr/>
          <p:nvPr/>
        </p:nvCxnSpPr>
        <p:spPr>
          <a:xfrm>
            <a:off x="8831664" y="1068595"/>
            <a:ext cx="265682" cy="220681"/>
          </a:xfrm>
          <a:prstGeom prst="line">
            <a:avLst/>
          </a:prstGeom>
        </p:spPr>
        <p:style>
          <a:lnRef idx="1">
            <a:schemeClr val="dk1"/>
          </a:lnRef>
          <a:fillRef idx="0">
            <a:schemeClr val="dk1"/>
          </a:fillRef>
          <a:effectRef idx="0">
            <a:schemeClr val="dk1"/>
          </a:effectRef>
          <a:fontRef idx="minor">
            <a:schemeClr val="tx1"/>
          </a:fontRef>
        </p:style>
      </p:cxnSp>
      <p:cxnSp>
        <p:nvCxnSpPr>
          <p:cNvPr id="96" name="直線コネクタ 95"/>
          <p:cNvCxnSpPr/>
          <p:nvPr/>
        </p:nvCxnSpPr>
        <p:spPr>
          <a:xfrm flipH="1">
            <a:off x="8745893" y="729583"/>
            <a:ext cx="508278" cy="131943"/>
          </a:xfrm>
          <a:prstGeom prst="line">
            <a:avLst/>
          </a:prstGeom>
        </p:spPr>
        <p:style>
          <a:lnRef idx="1">
            <a:schemeClr val="dk1"/>
          </a:lnRef>
          <a:fillRef idx="0">
            <a:schemeClr val="dk1"/>
          </a:fillRef>
          <a:effectRef idx="0">
            <a:schemeClr val="dk1"/>
          </a:effectRef>
          <a:fontRef idx="minor">
            <a:schemeClr val="tx1"/>
          </a:fontRef>
        </p:style>
      </p:cxnSp>
      <p:cxnSp>
        <p:nvCxnSpPr>
          <p:cNvPr id="97" name="直線コネクタ 96"/>
          <p:cNvCxnSpPr/>
          <p:nvPr/>
        </p:nvCxnSpPr>
        <p:spPr>
          <a:xfrm>
            <a:off x="9425713" y="729583"/>
            <a:ext cx="390091" cy="119721"/>
          </a:xfrm>
          <a:prstGeom prst="line">
            <a:avLst/>
          </a:prstGeom>
        </p:spPr>
        <p:style>
          <a:lnRef idx="1">
            <a:schemeClr val="dk1"/>
          </a:lnRef>
          <a:fillRef idx="0">
            <a:schemeClr val="dk1"/>
          </a:fillRef>
          <a:effectRef idx="0">
            <a:schemeClr val="dk1"/>
          </a:effectRef>
          <a:fontRef idx="minor">
            <a:schemeClr val="tx1"/>
          </a:fontRef>
        </p:style>
      </p:cxnSp>
      <p:cxnSp>
        <p:nvCxnSpPr>
          <p:cNvPr id="98" name="直線コネクタ 97"/>
          <p:cNvCxnSpPr/>
          <p:nvPr/>
        </p:nvCxnSpPr>
        <p:spPr>
          <a:xfrm flipH="1">
            <a:off x="9339942" y="431003"/>
            <a:ext cx="642018" cy="91511"/>
          </a:xfrm>
          <a:prstGeom prst="line">
            <a:avLst/>
          </a:prstGeom>
        </p:spPr>
        <p:style>
          <a:lnRef idx="1">
            <a:schemeClr val="dk1"/>
          </a:lnRef>
          <a:fillRef idx="0">
            <a:schemeClr val="dk1"/>
          </a:fillRef>
          <a:effectRef idx="0">
            <a:schemeClr val="dk1"/>
          </a:effectRef>
          <a:fontRef idx="minor">
            <a:schemeClr val="tx1"/>
          </a:fontRef>
        </p:style>
      </p:cxnSp>
      <p:cxnSp>
        <p:nvCxnSpPr>
          <p:cNvPr id="99" name="直線コネクタ 98"/>
          <p:cNvCxnSpPr/>
          <p:nvPr/>
        </p:nvCxnSpPr>
        <p:spPr>
          <a:xfrm>
            <a:off x="10153502" y="431003"/>
            <a:ext cx="666898" cy="9773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134597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3918856"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p:cNvSpPr txBox="1"/>
          <p:nvPr/>
        </p:nvSpPr>
        <p:spPr>
          <a:xfrm>
            <a:off x="3582955" y="522514"/>
            <a:ext cx="1138334" cy="861774"/>
          </a:xfrm>
          <a:prstGeom prst="rect">
            <a:avLst/>
          </a:prstGeom>
          <a:noFill/>
        </p:spPr>
        <p:txBody>
          <a:bodyPr wrap="square" rtlCol="0">
            <a:spAutoFit/>
          </a:bodyPr>
          <a:lstStyle/>
          <a:p>
            <a:r>
              <a:rPr kumimoji="1" lang="en-US" altLang="ja-JP" sz="3200" dirty="0" smtClean="0"/>
              <a:t>push</a:t>
            </a:r>
          </a:p>
          <a:p>
            <a:endParaRPr kumimoji="1" lang="ja-JP" altLang="en-US" dirty="0"/>
          </a:p>
        </p:txBody>
      </p:sp>
      <p:sp>
        <p:nvSpPr>
          <p:cNvPr id="5" name="正方形/長方形 4"/>
          <p:cNvSpPr/>
          <p:nvPr/>
        </p:nvSpPr>
        <p:spPr>
          <a:xfrm>
            <a:off x="3918856"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3582955" y="522514"/>
            <a:ext cx="1138334" cy="861774"/>
          </a:xfrm>
          <a:prstGeom prst="rect">
            <a:avLst/>
          </a:prstGeom>
          <a:noFill/>
        </p:spPr>
        <p:txBody>
          <a:bodyPr wrap="square" rtlCol="0">
            <a:spAutoFit/>
          </a:bodyPr>
          <a:lstStyle/>
          <a:p>
            <a:r>
              <a:rPr kumimoji="1" lang="en-US" altLang="ja-JP" sz="3200" dirty="0" smtClean="0"/>
              <a:t>push</a:t>
            </a:r>
          </a:p>
          <a:p>
            <a:endParaRPr kumimoji="1" lang="ja-JP" altLang="en-US" dirty="0"/>
          </a:p>
        </p:txBody>
      </p:sp>
      <p:sp>
        <p:nvSpPr>
          <p:cNvPr id="7" name="正方形/長方形 6"/>
          <p:cNvSpPr/>
          <p:nvPr/>
        </p:nvSpPr>
        <p:spPr>
          <a:xfrm>
            <a:off x="3918856"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 name="正方形/長方形 7"/>
          <p:cNvSpPr/>
          <p:nvPr/>
        </p:nvSpPr>
        <p:spPr>
          <a:xfrm>
            <a:off x="3918856"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9" name="直線コネクタ 8"/>
          <p:cNvCxnSpPr/>
          <p:nvPr/>
        </p:nvCxnSpPr>
        <p:spPr>
          <a:xfrm>
            <a:off x="3918856" y="5113176"/>
            <a:ext cx="2276671" cy="0"/>
          </a:xfrm>
          <a:prstGeom prst="line">
            <a:avLst/>
          </a:prstGeom>
        </p:spPr>
        <p:style>
          <a:lnRef idx="1">
            <a:schemeClr val="dk1"/>
          </a:lnRef>
          <a:fillRef idx="0">
            <a:schemeClr val="dk1"/>
          </a:fillRef>
          <a:effectRef idx="0">
            <a:schemeClr val="dk1"/>
          </a:effectRef>
          <a:fontRef idx="minor">
            <a:schemeClr val="tx1"/>
          </a:fontRef>
        </p:style>
      </p:cxnSp>
      <p:cxnSp>
        <p:nvCxnSpPr>
          <p:cNvPr id="10" name="直線コネクタ 9"/>
          <p:cNvCxnSpPr/>
          <p:nvPr/>
        </p:nvCxnSpPr>
        <p:spPr>
          <a:xfrm>
            <a:off x="3918855" y="4519127"/>
            <a:ext cx="2276671" cy="0"/>
          </a:xfrm>
          <a:prstGeom prst="line">
            <a:avLst/>
          </a:prstGeom>
        </p:spPr>
        <p:style>
          <a:lnRef idx="1">
            <a:schemeClr val="dk1"/>
          </a:lnRef>
          <a:fillRef idx="0">
            <a:schemeClr val="dk1"/>
          </a:fillRef>
          <a:effectRef idx="0">
            <a:schemeClr val="dk1"/>
          </a:effectRef>
          <a:fontRef idx="minor">
            <a:schemeClr val="tx1"/>
          </a:fontRef>
        </p:style>
      </p:cxnSp>
      <p:sp>
        <p:nvSpPr>
          <p:cNvPr id="11" name="テキスト ボックス 10"/>
          <p:cNvSpPr txBox="1"/>
          <p:nvPr/>
        </p:nvSpPr>
        <p:spPr>
          <a:xfrm>
            <a:off x="4889238" y="5130196"/>
            <a:ext cx="783771" cy="584775"/>
          </a:xfrm>
          <a:prstGeom prst="rect">
            <a:avLst/>
          </a:prstGeom>
          <a:noFill/>
        </p:spPr>
        <p:txBody>
          <a:bodyPr wrap="square" rtlCol="0">
            <a:spAutoFit/>
          </a:bodyPr>
          <a:lstStyle/>
          <a:p>
            <a:r>
              <a:rPr kumimoji="1" lang="en-US" altLang="ja-JP" sz="3200" dirty="0" smtClean="0"/>
              <a:t>7</a:t>
            </a:r>
            <a:endParaRPr kumimoji="1" lang="ja-JP" altLang="en-US" sz="3200" dirty="0"/>
          </a:p>
        </p:txBody>
      </p:sp>
      <p:sp>
        <p:nvSpPr>
          <p:cNvPr id="12" name="テキスト ボックス 11"/>
          <p:cNvSpPr txBox="1"/>
          <p:nvPr/>
        </p:nvSpPr>
        <p:spPr>
          <a:xfrm>
            <a:off x="4889237" y="4523765"/>
            <a:ext cx="783771" cy="584775"/>
          </a:xfrm>
          <a:prstGeom prst="rect">
            <a:avLst/>
          </a:prstGeom>
          <a:noFill/>
        </p:spPr>
        <p:txBody>
          <a:bodyPr wrap="square" rtlCol="0">
            <a:spAutoFit/>
          </a:bodyPr>
          <a:lstStyle/>
          <a:p>
            <a:r>
              <a:rPr kumimoji="1" lang="en-US" altLang="ja-JP" sz="3200" dirty="0" smtClean="0"/>
              <a:t>6</a:t>
            </a:r>
            <a:endParaRPr kumimoji="1" lang="ja-JP" altLang="en-US" sz="3200" dirty="0"/>
          </a:p>
        </p:txBody>
      </p:sp>
      <p:sp>
        <p:nvSpPr>
          <p:cNvPr id="15" name="テキスト ボックス 14"/>
          <p:cNvSpPr txBox="1"/>
          <p:nvPr/>
        </p:nvSpPr>
        <p:spPr>
          <a:xfrm>
            <a:off x="5573482" y="1236373"/>
            <a:ext cx="783771" cy="584775"/>
          </a:xfrm>
          <a:prstGeom prst="rect">
            <a:avLst/>
          </a:prstGeom>
          <a:noFill/>
        </p:spPr>
        <p:txBody>
          <a:bodyPr wrap="square" rtlCol="0">
            <a:spAutoFit/>
          </a:bodyPr>
          <a:lstStyle/>
          <a:p>
            <a:r>
              <a:rPr kumimoji="1" lang="en-US" altLang="ja-JP" sz="3200" dirty="0" smtClean="0"/>
              <a:t>5</a:t>
            </a:r>
            <a:endParaRPr kumimoji="1" lang="ja-JP" altLang="en-US" sz="3200" dirty="0"/>
          </a:p>
        </p:txBody>
      </p:sp>
      <p:sp>
        <p:nvSpPr>
          <p:cNvPr id="16" name="テキスト ボックス 15"/>
          <p:cNvSpPr txBox="1"/>
          <p:nvPr/>
        </p:nvSpPr>
        <p:spPr>
          <a:xfrm>
            <a:off x="5355771" y="522514"/>
            <a:ext cx="833533" cy="584775"/>
          </a:xfrm>
          <a:prstGeom prst="rect">
            <a:avLst/>
          </a:prstGeom>
          <a:noFill/>
        </p:spPr>
        <p:txBody>
          <a:bodyPr wrap="square" rtlCol="0">
            <a:spAutoFit/>
          </a:bodyPr>
          <a:lstStyle/>
          <a:p>
            <a:r>
              <a:rPr kumimoji="1" lang="en-US" altLang="ja-JP" sz="3200" dirty="0" smtClean="0"/>
              <a:t>pop</a:t>
            </a:r>
          </a:p>
        </p:txBody>
      </p:sp>
      <p:sp>
        <p:nvSpPr>
          <p:cNvPr id="77" name="円/楕円 76"/>
          <p:cNvSpPr/>
          <p:nvPr/>
        </p:nvSpPr>
        <p:spPr>
          <a:xfrm>
            <a:off x="9946433" y="223934"/>
            <a:ext cx="242596" cy="242596"/>
          </a:xfrm>
          <a:prstGeom prst="ellipse">
            <a:avLst/>
          </a:prstGeom>
          <a:solidFill>
            <a:srgbClr val="FF0000"/>
          </a:solid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1</a:t>
            </a:r>
            <a:endParaRPr lang="ja-JP" altLang="en-US" dirty="0"/>
          </a:p>
        </p:txBody>
      </p:sp>
      <p:sp>
        <p:nvSpPr>
          <p:cNvPr id="78" name="円/楕円 77"/>
          <p:cNvSpPr/>
          <p:nvPr/>
        </p:nvSpPr>
        <p:spPr>
          <a:xfrm>
            <a:off x="9218644" y="522514"/>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2</a:t>
            </a:r>
            <a:endParaRPr kumimoji="1" lang="ja-JP" altLang="en-US" dirty="0"/>
          </a:p>
        </p:txBody>
      </p:sp>
      <p:sp>
        <p:nvSpPr>
          <p:cNvPr id="79" name="円/楕円 78"/>
          <p:cNvSpPr/>
          <p:nvPr/>
        </p:nvSpPr>
        <p:spPr>
          <a:xfrm>
            <a:off x="10699102" y="528734"/>
            <a:ext cx="242596"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7</a:t>
            </a:r>
            <a:endParaRPr kumimoji="1" lang="ja-JP" altLang="en-US" dirty="0"/>
          </a:p>
        </p:txBody>
      </p:sp>
      <p:sp>
        <p:nvSpPr>
          <p:cNvPr id="80" name="円/楕円 79"/>
          <p:cNvSpPr/>
          <p:nvPr/>
        </p:nvSpPr>
        <p:spPr>
          <a:xfrm>
            <a:off x="8624595" y="86152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3</a:t>
            </a:r>
            <a:endParaRPr kumimoji="1" lang="ja-JP" altLang="en-US" dirty="0"/>
          </a:p>
        </p:txBody>
      </p:sp>
      <p:sp>
        <p:nvSpPr>
          <p:cNvPr id="81" name="円/楕円 80"/>
          <p:cNvSpPr/>
          <p:nvPr/>
        </p:nvSpPr>
        <p:spPr>
          <a:xfrm>
            <a:off x="9694506" y="849304"/>
            <a:ext cx="242596"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6</a:t>
            </a:r>
            <a:endParaRPr kumimoji="1" lang="ja-JP" altLang="en-US" dirty="0"/>
          </a:p>
        </p:txBody>
      </p:sp>
      <p:sp>
        <p:nvSpPr>
          <p:cNvPr id="82" name="円/楕円 81"/>
          <p:cNvSpPr/>
          <p:nvPr/>
        </p:nvSpPr>
        <p:spPr>
          <a:xfrm>
            <a:off x="8187612" y="128927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4</a:t>
            </a:r>
            <a:endParaRPr kumimoji="1" lang="ja-JP" altLang="en-US" dirty="0"/>
          </a:p>
        </p:txBody>
      </p:sp>
      <p:sp>
        <p:nvSpPr>
          <p:cNvPr id="83" name="円/楕円 82"/>
          <p:cNvSpPr/>
          <p:nvPr/>
        </p:nvSpPr>
        <p:spPr>
          <a:xfrm>
            <a:off x="8976048" y="128927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5</a:t>
            </a:r>
            <a:endParaRPr kumimoji="1" lang="ja-JP" altLang="en-US" dirty="0"/>
          </a:p>
        </p:txBody>
      </p:sp>
      <p:sp>
        <p:nvSpPr>
          <p:cNvPr id="84" name="円/楕円 83"/>
          <p:cNvSpPr/>
          <p:nvPr/>
        </p:nvSpPr>
        <p:spPr>
          <a:xfrm>
            <a:off x="10273002" y="861526"/>
            <a:ext cx="242596"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8</a:t>
            </a:r>
            <a:endParaRPr kumimoji="1" lang="ja-JP" altLang="en-US" dirty="0"/>
          </a:p>
        </p:txBody>
      </p:sp>
      <p:sp>
        <p:nvSpPr>
          <p:cNvPr id="85" name="円/楕円 84"/>
          <p:cNvSpPr/>
          <p:nvPr/>
        </p:nvSpPr>
        <p:spPr>
          <a:xfrm>
            <a:off x="9965095" y="1289276"/>
            <a:ext cx="242596"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9</a:t>
            </a:r>
            <a:endParaRPr kumimoji="1" lang="ja-JP" altLang="en-US" dirty="0"/>
          </a:p>
        </p:txBody>
      </p:sp>
      <p:sp>
        <p:nvSpPr>
          <p:cNvPr id="86" name="円/楕円 85"/>
          <p:cNvSpPr/>
          <p:nvPr/>
        </p:nvSpPr>
        <p:spPr>
          <a:xfrm>
            <a:off x="10541847" y="1289276"/>
            <a:ext cx="492075"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smtClean="0"/>
              <a:t>10</a:t>
            </a:r>
            <a:endParaRPr kumimoji="1" lang="ja-JP" altLang="en-US" sz="1200" dirty="0"/>
          </a:p>
        </p:txBody>
      </p:sp>
      <p:sp>
        <p:nvSpPr>
          <p:cNvPr id="87" name="円/楕円 86"/>
          <p:cNvSpPr/>
          <p:nvPr/>
        </p:nvSpPr>
        <p:spPr>
          <a:xfrm>
            <a:off x="11221614" y="861526"/>
            <a:ext cx="551285" cy="2070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050" smtClean="0"/>
              <a:t>11</a:t>
            </a:r>
            <a:endParaRPr kumimoji="1" lang="ja-JP" altLang="en-US" sz="1050" dirty="0"/>
          </a:p>
        </p:txBody>
      </p:sp>
      <p:cxnSp>
        <p:nvCxnSpPr>
          <p:cNvPr id="88" name="直線コネクタ 87"/>
          <p:cNvCxnSpPr/>
          <p:nvPr/>
        </p:nvCxnSpPr>
        <p:spPr>
          <a:xfrm>
            <a:off x="10480071" y="1068595"/>
            <a:ext cx="307814" cy="220681"/>
          </a:xfrm>
          <a:prstGeom prst="line">
            <a:avLst/>
          </a:prstGeom>
        </p:spPr>
        <p:style>
          <a:lnRef idx="1">
            <a:schemeClr val="dk1"/>
          </a:lnRef>
          <a:fillRef idx="0">
            <a:schemeClr val="dk1"/>
          </a:fillRef>
          <a:effectRef idx="0">
            <a:schemeClr val="dk1"/>
          </a:effectRef>
          <a:fontRef idx="minor">
            <a:schemeClr val="tx1"/>
          </a:fontRef>
        </p:style>
      </p:cxnSp>
      <p:cxnSp>
        <p:nvCxnSpPr>
          <p:cNvPr id="89" name="直線コネクタ 88"/>
          <p:cNvCxnSpPr/>
          <p:nvPr/>
        </p:nvCxnSpPr>
        <p:spPr>
          <a:xfrm flipH="1">
            <a:off x="10086393" y="1068595"/>
            <a:ext cx="222136" cy="220681"/>
          </a:xfrm>
          <a:prstGeom prst="line">
            <a:avLst/>
          </a:prstGeom>
        </p:spPr>
        <p:style>
          <a:lnRef idx="1">
            <a:schemeClr val="dk1"/>
          </a:lnRef>
          <a:fillRef idx="0">
            <a:schemeClr val="dk1"/>
          </a:fillRef>
          <a:effectRef idx="0">
            <a:schemeClr val="dk1"/>
          </a:effectRef>
          <a:fontRef idx="minor">
            <a:schemeClr val="tx1"/>
          </a:fontRef>
        </p:style>
      </p:cxnSp>
      <p:cxnSp>
        <p:nvCxnSpPr>
          <p:cNvPr id="90" name="直線コネクタ 89"/>
          <p:cNvCxnSpPr/>
          <p:nvPr/>
        </p:nvCxnSpPr>
        <p:spPr>
          <a:xfrm>
            <a:off x="10906171" y="735803"/>
            <a:ext cx="591086" cy="125723"/>
          </a:xfrm>
          <a:prstGeom prst="line">
            <a:avLst/>
          </a:prstGeom>
        </p:spPr>
        <p:style>
          <a:lnRef idx="1">
            <a:schemeClr val="dk1"/>
          </a:lnRef>
          <a:fillRef idx="0">
            <a:schemeClr val="dk1"/>
          </a:fillRef>
          <a:effectRef idx="0">
            <a:schemeClr val="dk1"/>
          </a:effectRef>
          <a:fontRef idx="minor">
            <a:schemeClr val="tx1"/>
          </a:fontRef>
        </p:style>
      </p:cxnSp>
      <p:cxnSp>
        <p:nvCxnSpPr>
          <p:cNvPr id="91" name="直線コネクタ 90"/>
          <p:cNvCxnSpPr/>
          <p:nvPr/>
        </p:nvCxnSpPr>
        <p:spPr>
          <a:xfrm flipH="1">
            <a:off x="10394300" y="735803"/>
            <a:ext cx="340329" cy="125723"/>
          </a:xfrm>
          <a:prstGeom prst="line">
            <a:avLst/>
          </a:prstGeom>
        </p:spPr>
        <p:style>
          <a:lnRef idx="1">
            <a:schemeClr val="dk1"/>
          </a:lnRef>
          <a:fillRef idx="0">
            <a:schemeClr val="dk1"/>
          </a:fillRef>
          <a:effectRef idx="0">
            <a:schemeClr val="dk1"/>
          </a:effectRef>
          <a:fontRef idx="minor">
            <a:schemeClr val="tx1"/>
          </a:fontRef>
        </p:style>
      </p:cxnSp>
      <p:cxnSp>
        <p:nvCxnSpPr>
          <p:cNvPr id="92" name="直線コネクタ 91"/>
          <p:cNvCxnSpPr/>
          <p:nvPr/>
        </p:nvCxnSpPr>
        <p:spPr>
          <a:xfrm flipH="1">
            <a:off x="8308910" y="1068595"/>
            <a:ext cx="351212" cy="220681"/>
          </a:xfrm>
          <a:prstGeom prst="line">
            <a:avLst/>
          </a:prstGeom>
        </p:spPr>
        <p:style>
          <a:lnRef idx="1">
            <a:schemeClr val="dk1"/>
          </a:lnRef>
          <a:fillRef idx="0">
            <a:schemeClr val="dk1"/>
          </a:fillRef>
          <a:effectRef idx="0">
            <a:schemeClr val="dk1"/>
          </a:effectRef>
          <a:fontRef idx="minor">
            <a:schemeClr val="tx1"/>
          </a:fontRef>
        </p:style>
      </p:cxnSp>
      <p:cxnSp>
        <p:nvCxnSpPr>
          <p:cNvPr id="93" name="直線コネクタ 92"/>
          <p:cNvCxnSpPr/>
          <p:nvPr/>
        </p:nvCxnSpPr>
        <p:spPr>
          <a:xfrm>
            <a:off x="8831664" y="1068595"/>
            <a:ext cx="265682" cy="220681"/>
          </a:xfrm>
          <a:prstGeom prst="line">
            <a:avLst/>
          </a:prstGeom>
        </p:spPr>
        <p:style>
          <a:lnRef idx="1">
            <a:schemeClr val="dk1"/>
          </a:lnRef>
          <a:fillRef idx="0">
            <a:schemeClr val="dk1"/>
          </a:fillRef>
          <a:effectRef idx="0">
            <a:schemeClr val="dk1"/>
          </a:effectRef>
          <a:fontRef idx="minor">
            <a:schemeClr val="tx1"/>
          </a:fontRef>
        </p:style>
      </p:cxnSp>
      <p:cxnSp>
        <p:nvCxnSpPr>
          <p:cNvPr id="94" name="直線コネクタ 93"/>
          <p:cNvCxnSpPr/>
          <p:nvPr/>
        </p:nvCxnSpPr>
        <p:spPr>
          <a:xfrm flipH="1">
            <a:off x="8745893" y="729583"/>
            <a:ext cx="508278" cy="131943"/>
          </a:xfrm>
          <a:prstGeom prst="line">
            <a:avLst/>
          </a:prstGeom>
        </p:spPr>
        <p:style>
          <a:lnRef idx="1">
            <a:schemeClr val="dk1"/>
          </a:lnRef>
          <a:fillRef idx="0">
            <a:schemeClr val="dk1"/>
          </a:fillRef>
          <a:effectRef idx="0">
            <a:schemeClr val="dk1"/>
          </a:effectRef>
          <a:fontRef idx="minor">
            <a:schemeClr val="tx1"/>
          </a:fontRef>
        </p:style>
      </p:cxnSp>
      <p:cxnSp>
        <p:nvCxnSpPr>
          <p:cNvPr id="95" name="直線コネクタ 94"/>
          <p:cNvCxnSpPr/>
          <p:nvPr/>
        </p:nvCxnSpPr>
        <p:spPr>
          <a:xfrm>
            <a:off x="9425713" y="729583"/>
            <a:ext cx="390091" cy="119721"/>
          </a:xfrm>
          <a:prstGeom prst="line">
            <a:avLst/>
          </a:prstGeom>
        </p:spPr>
        <p:style>
          <a:lnRef idx="1">
            <a:schemeClr val="dk1"/>
          </a:lnRef>
          <a:fillRef idx="0">
            <a:schemeClr val="dk1"/>
          </a:fillRef>
          <a:effectRef idx="0">
            <a:schemeClr val="dk1"/>
          </a:effectRef>
          <a:fontRef idx="minor">
            <a:schemeClr val="tx1"/>
          </a:fontRef>
        </p:style>
      </p:cxnSp>
      <p:cxnSp>
        <p:nvCxnSpPr>
          <p:cNvPr id="96" name="直線コネクタ 95"/>
          <p:cNvCxnSpPr/>
          <p:nvPr/>
        </p:nvCxnSpPr>
        <p:spPr>
          <a:xfrm flipH="1">
            <a:off x="9339942" y="431003"/>
            <a:ext cx="642018" cy="91511"/>
          </a:xfrm>
          <a:prstGeom prst="line">
            <a:avLst/>
          </a:prstGeom>
        </p:spPr>
        <p:style>
          <a:lnRef idx="1">
            <a:schemeClr val="dk1"/>
          </a:lnRef>
          <a:fillRef idx="0">
            <a:schemeClr val="dk1"/>
          </a:fillRef>
          <a:effectRef idx="0">
            <a:schemeClr val="dk1"/>
          </a:effectRef>
          <a:fontRef idx="minor">
            <a:schemeClr val="tx1"/>
          </a:fontRef>
        </p:style>
      </p:cxnSp>
      <p:cxnSp>
        <p:nvCxnSpPr>
          <p:cNvPr id="97" name="直線コネクタ 96"/>
          <p:cNvCxnSpPr/>
          <p:nvPr/>
        </p:nvCxnSpPr>
        <p:spPr>
          <a:xfrm>
            <a:off x="10153502" y="431003"/>
            <a:ext cx="666898" cy="9773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061302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918856"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 name="テキスト ボックス 2"/>
          <p:cNvSpPr txBox="1"/>
          <p:nvPr/>
        </p:nvSpPr>
        <p:spPr>
          <a:xfrm>
            <a:off x="3582955" y="522514"/>
            <a:ext cx="1138334" cy="861774"/>
          </a:xfrm>
          <a:prstGeom prst="rect">
            <a:avLst/>
          </a:prstGeom>
          <a:noFill/>
        </p:spPr>
        <p:txBody>
          <a:bodyPr wrap="square" rtlCol="0">
            <a:spAutoFit/>
          </a:bodyPr>
          <a:lstStyle/>
          <a:p>
            <a:r>
              <a:rPr kumimoji="1" lang="en-US" altLang="ja-JP" sz="3200" dirty="0" smtClean="0"/>
              <a:t>push</a:t>
            </a:r>
          </a:p>
          <a:p>
            <a:endParaRPr kumimoji="1" lang="ja-JP" altLang="en-US" dirty="0"/>
          </a:p>
        </p:txBody>
      </p:sp>
      <p:sp>
        <p:nvSpPr>
          <p:cNvPr id="4" name="正方形/長方形 3"/>
          <p:cNvSpPr/>
          <p:nvPr/>
        </p:nvSpPr>
        <p:spPr>
          <a:xfrm>
            <a:off x="3918856"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テキスト ボックス 4"/>
          <p:cNvSpPr txBox="1"/>
          <p:nvPr/>
        </p:nvSpPr>
        <p:spPr>
          <a:xfrm>
            <a:off x="3582955" y="522514"/>
            <a:ext cx="1138334" cy="861774"/>
          </a:xfrm>
          <a:prstGeom prst="rect">
            <a:avLst/>
          </a:prstGeom>
          <a:noFill/>
        </p:spPr>
        <p:txBody>
          <a:bodyPr wrap="square" rtlCol="0">
            <a:spAutoFit/>
          </a:bodyPr>
          <a:lstStyle/>
          <a:p>
            <a:r>
              <a:rPr kumimoji="1" lang="en-US" altLang="ja-JP" sz="3200" dirty="0" smtClean="0"/>
              <a:t>push</a:t>
            </a:r>
          </a:p>
          <a:p>
            <a:endParaRPr kumimoji="1" lang="ja-JP" altLang="en-US" dirty="0"/>
          </a:p>
        </p:txBody>
      </p:sp>
      <p:sp>
        <p:nvSpPr>
          <p:cNvPr id="6" name="正方形/長方形 5"/>
          <p:cNvSpPr/>
          <p:nvPr/>
        </p:nvSpPr>
        <p:spPr>
          <a:xfrm>
            <a:off x="3918856"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 name="正方形/長方形 6"/>
          <p:cNvSpPr/>
          <p:nvPr/>
        </p:nvSpPr>
        <p:spPr>
          <a:xfrm>
            <a:off x="3918856"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 name="直線コネクタ 7"/>
          <p:cNvCxnSpPr/>
          <p:nvPr/>
        </p:nvCxnSpPr>
        <p:spPr>
          <a:xfrm>
            <a:off x="3918856" y="5113176"/>
            <a:ext cx="2276671" cy="0"/>
          </a:xfrm>
          <a:prstGeom prst="line">
            <a:avLst/>
          </a:prstGeom>
        </p:spPr>
        <p:style>
          <a:lnRef idx="1">
            <a:schemeClr val="dk1"/>
          </a:lnRef>
          <a:fillRef idx="0">
            <a:schemeClr val="dk1"/>
          </a:fillRef>
          <a:effectRef idx="0">
            <a:schemeClr val="dk1"/>
          </a:effectRef>
          <a:fontRef idx="minor">
            <a:schemeClr val="tx1"/>
          </a:fontRef>
        </p:style>
      </p:cxnSp>
      <p:sp>
        <p:nvSpPr>
          <p:cNvPr id="10" name="テキスト ボックス 9"/>
          <p:cNvSpPr txBox="1"/>
          <p:nvPr/>
        </p:nvSpPr>
        <p:spPr>
          <a:xfrm>
            <a:off x="4889238" y="5130196"/>
            <a:ext cx="783771" cy="584775"/>
          </a:xfrm>
          <a:prstGeom prst="rect">
            <a:avLst/>
          </a:prstGeom>
          <a:noFill/>
        </p:spPr>
        <p:txBody>
          <a:bodyPr wrap="square" rtlCol="0">
            <a:spAutoFit/>
          </a:bodyPr>
          <a:lstStyle/>
          <a:p>
            <a:r>
              <a:rPr kumimoji="1" lang="en-US" altLang="ja-JP" sz="3200" dirty="0" smtClean="0"/>
              <a:t>7</a:t>
            </a:r>
            <a:endParaRPr kumimoji="1" lang="ja-JP" altLang="en-US" sz="3200" dirty="0"/>
          </a:p>
        </p:txBody>
      </p:sp>
      <p:sp>
        <p:nvSpPr>
          <p:cNvPr id="12" name="テキスト ボックス 11"/>
          <p:cNvSpPr txBox="1"/>
          <p:nvPr/>
        </p:nvSpPr>
        <p:spPr>
          <a:xfrm>
            <a:off x="5573482" y="1236373"/>
            <a:ext cx="783771" cy="584775"/>
          </a:xfrm>
          <a:prstGeom prst="rect">
            <a:avLst/>
          </a:prstGeom>
          <a:noFill/>
        </p:spPr>
        <p:txBody>
          <a:bodyPr wrap="square" rtlCol="0">
            <a:spAutoFit/>
          </a:bodyPr>
          <a:lstStyle/>
          <a:p>
            <a:r>
              <a:rPr kumimoji="1" lang="en-US" altLang="ja-JP" sz="3200" dirty="0" smtClean="0"/>
              <a:t>6</a:t>
            </a:r>
            <a:endParaRPr kumimoji="1" lang="ja-JP" altLang="en-US" sz="3200" dirty="0"/>
          </a:p>
        </p:txBody>
      </p:sp>
      <p:sp>
        <p:nvSpPr>
          <p:cNvPr id="15" name="テキスト ボックス 14"/>
          <p:cNvSpPr txBox="1"/>
          <p:nvPr/>
        </p:nvSpPr>
        <p:spPr>
          <a:xfrm>
            <a:off x="5355771" y="522514"/>
            <a:ext cx="833533" cy="584775"/>
          </a:xfrm>
          <a:prstGeom prst="rect">
            <a:avLst/>
          </a:prstGeom>
          <a:noFill/>
        </p:spPr>
        <p:txBody>
          <a:bodyPr wrap="square" rtlCol="0">
            <a:spAutoFit/>
          </a:bodyPr>
          <a:lstStyle/>
          <a:p>
            <a:r>
              <a:rPr kumimoji="1" lang="en-US" altLang="ja-JP" sz="3200" dirty="0" smtClean="0"/>
              <a:t>pop</a:t>
            </a:r>
          </a:p>
        </p:txBody>
      </p:sp>
      <p:sp>
        <p:nvSpPr>
          <p:cNvPr id="75" name="円/楕円 74"/>
          <p:cNvSpPr/>
          <p:nvPr/>
        </p:nvSpPr>
        <p:spPr>
          <a:xfrm>
            <a:off x="9946433" y="223934"/>
            <a:ext cx="242596" cy="242596"/>
          </a:xfrm>
          <a:prstGeom prst="ellipse">
            <a:avLst/>
          </a:prstGeom>
          <a:solidFill>
            <a:srgbClr val="FF0000"/>
          </a:solid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1</a:t>
            </a:r>
            <a:endParaRPr lang="ja-JP" altLang="en-US" dirty="0"/>
          </a:p>
        </p:txBody>
      </p:sp>
      <p:sp>
        <p:nvSpPr>
          <p:cNvPr id="76" name="円/楕円 75"/>
          <p:cNvSpPr/>
          <p:nvPr/>
        </p:nvSpPr>
        <p:spPr>
          <a:xfrm>
            <a:off x="9218644" y="522514"/>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2</a:t>
            </a:r>
            <a:endParaRPr kumimoji="1" lang="ja-JP" altLang="en-US" dirty="0"/>
          </a:p>
        </p:txBody>
      </p:sp>
      <p:sp>
        <p:nvSpPr>
          <p:cNvPr id="77" name="円/楕円 76"/>
          <p:cNvSpPr/>
          <p:nvPr/>
        </p:nvSpPr>
        <p:spPr>
          <a:xfrm>
            <a:off x="10699102" y="528734"/>
            <a:ext cx="242596"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7</a:t>
            </a:r>
            <a:endParaRPr kumimoji="1" lang="ja-JP" altLang="en-US" dirty="0"/>
          </a:p>
        </p:txBody>
      </p:sp>
      <p:sp>
        <p:nvSpPr>
          <p:cNvPr id="78" name="円/楕円 77"/>
          <p:cNvSpPr/>
          <p:nvPr/>
        </p:nvSpPr>
        <p:spPr>
          <a:xfrm>
            <a:off x="8624595" y="86152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3</a:t>
            </a:r>
            <a:endParaRPr kumimoji="1" lang="ja-JP" altLang="en-US" dirty="0"/>
          </a:p>
        </p:txBody>
      </p:sp>
      <p:sp>
        <p:nvSpPr>
          <p:cNvPr id="79" name="円/楕円 78"/>
          <p:cNvSpPr/>
          <p:nvPr/>
        </p:nvSpPr>
        <p:spPr>
          <a:xfrm>
            <a:off x="9694506" y="849304"/>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6</a:t>
            </a:r>
            <a:endParaRPr kumimoji="1" lang="ja-JP" altLang="en-US" dirty="0"/>
          </a:p>
        </p:txBody>
      </p:sp>
      <p:sp>
        <p:nvSpPr>
          <p:cNvPr id="80" name="円/楕円 79"/>
          <p:cNvSpPr/>
          <p:nvPr/>
        </p:nvSpPr>
        <p:spPr>
          <a:xfrm>
            <a:off x="8187612" y="128927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4</a:t>
            </a:r>
            <a:endParaRPr kumimoji="1" lang="ja-JP" altLang="en-US" dirty="0"/>
          </a:p>
        </p:txBody>
      </p:sp>
      <p:sp>
        <p:nvSpPr>
          <p:cNvPr id="81" name="円/楕円 80"/>
          <p:cNvSpPr/>
          <p:nvPr/>
        </p:nvSpPr>
        <p:spPr>
          <a:xfrm>
            <a:off x="8976048" y="128927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5</a:t>
            </a:r>
            <a:endParaRPr kumimoji="1" lang="ja-JP" altLang="en-US" dirty="0"/>
          </a:p>
        </p:txBody>
      </p:sp>
      <p:sp>
        <p:nvSpPr>
          <p:cNvPr id="82" name="円/楕円 81"/>
          <p:cNvSpPr/>
          <p:nvPr/>
        </p:nvSpPr>
        <p:spPr>
          <a:xfrm>
            <a:off x="10273002" y="861526"/>
            <a:ext cx="242596"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8</a:t>
            </a:r>
            <a:endParaRPr kumimoji="1" lang="ja-JP" altLang="en-US" dirty="0"/>
          </a:p>
        </p:txBody>
      </p:sp>
      <p:sp>
        <p:nvSpPr>
          <p:cNvPr id="83" name="円/楕円 82"/>
          <p:cNvSpPr/>
          <p:nvPr/>
        </p:nvSpPr>
        <p:spPr>
          <a:xfrm>
            <a:off x="9965095" y="1289276"/>
            <a:ext cx="242596"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9</a:t>
            </a:r>
            <a:endParaRPr kumimoji="1" lang="ja-JP" altLang="en-US" dirty="0"/>
          </a:p>
        </p:txBody>
      </p:sp>
      <p:sp>
        <p:nvSpPr>
          <p:cNvPr id="84" name="円/楕円 83"/>
          <p:cNvSpPr/>
          <p:nvPr/>
        </p:nvSpPr>
        <p:spPr>
          <a:xfrm>
            <a:off x="10541847" y="1289276"/>
            <a:ext cx="492075"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smtClean="0"/>
              <a:t>10</a:t>
            </a:r>
            <a:endParaRPr kumimoji="1" lang="ja-JP" altLang="en-US" sz="1200" dirty="0"/>
          </a:p>
        </p:txBody>
      </p:sp>
      <p:sp>
        <p:nvSpPr>
          <p:cNvPr id="85" name="円/楕円 84"/>
          <p:cNvSpPr/>
          <p:nvPr/>
        </p:nvSpPr>
        <p:spPr>
          <a:xfrm>
            <a:off x="11221614" y="861526"/>
            <a:ext cx="551285" cy="2070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050" smtClean="0"/>
              <a:t>11</a:t>
            </a:r>
            <a:endParaRPr kumimoji="1" lang="ja-JP" altLang="en-US" sz="1050" dirty="0"/>
          </a:p>
        </p:txBody>
      </p:sp>
      <p:cxnSp>
        <p:nvCxnSpPr>
          <p:cNvPr id="86" name="直線コネクタ 85"/>
          <p:cNvCxnSpPr/>
          <p:nvPr/>
        </p:nvCxnSpPr>
        <p:spPr>
          <a:xfrm>
            <a:off x="10480071" y="1068595"/>
            <a:ext cx="307814" cy="220681"/>
          </a:xfrm>
          <a:prstGeom prst="line">
            <a:avLst/>
          </a:prstGeom>
        </p:spPr>
        <p:style>
          <a:lnRef idx="1">
            <a:schemeClr val="dk1"/>
          </a:lnRef>
          <a:fillRef idx="0">
            <a:schemeClr val="dk1"/>
          </a:fillRef>
          <a:effectRef idx="0">
            <a:schemeClr val="dk1"/>
          </a:effectRef>
          <a:fontRef idx="minor">
            <a:schemeClr val="tx1"/>
          </a:fontRef>
        </p:style>
      </p:cxnSp>
      <p:cxnSp>
        <p:nvCxnSpPr>
          <p:cNvPr id="87" name="直線コネクタ 86"/>
          <p:cNvCxnSpPr/>
          <p:nvPr/>
        </p:nvCxnSpPr>
        <p:spPr>
          <a:xfrm flipH="1">
            <a:off x="10086393" y="1068595"/>
            <a:ext cx="222136" cy="220681"/>
          </a:xfrm>
          <a:prstGeom prst="line">
            <a:avLst/>
          </a:prstGeom>
        </p:spPr>
        <p:style>
          <a:lnRef idx="1">
            <a:schemeClr val="dk1"/>
          </a:lnRef>
          <a:fillRef idx="0">
            <a:schemeClr val="dk1"/>
          </a:fillRef>
          <a:effectRef idx="0">
            <a:schemeClr val="dk1"/>
          </a:effectRef>
          <a:fontRef idx="minor">
            <a:schemeClr val="tx1"/>
          </a:fontRef>
        </p:style>
      </p:cxnSp>
      <p:cxnSp>
        <p:nvCxnSpPr>
          <p:cNvPr id="88" name="直線コネクタ 87"/>
          <p:cNvCxnSpPr/>
          <p:nvPr/>
        </p:nvCxnSpPr>
        <p:spPr>
          <a:xfrm>
            <a:off x="10906171" y="735803"/>
            <a:ext cx="591086" cy="125723"/>
          </a:xfrm>
          <a:prstGeom prst="line">
            <a:avLst/>
          </a:prstGeom>
        </p:spPr>
        <p:style>
          <a:lnRef idx="1">
            <a:schemeClr val="dk1"/>
          </a:lnRef>
          <a:fillRef idx="0">
            <a:schemeClr val="dk1"/>
          </a:fillRef>
          <a:effectRef idx="0">
            <a:schemeClr val="dk1"/>
          </a:effectRef>
          <a:fontRef idx="minor">
            <a:schemeClr val="tx1"/>
          </a:fontRef>
        </p:style>
      </p:cxnSp>
      <p:cxnSp>
        <p:nvCxnSpPr>
          <p:cNvPr id="89" name="直線コネクタ 88"/>
          <p:cNvCxnSpPr/>
          <p:nvPr/>
        </p:nvCxnSpPr>
        <p:spPr>
          <a:xfrm flipH="1">
            <a:off x="10394300" y="735803"/>
            <a:ext cx="340329" cy="125723"/>
          </a:xfrm>
          <a:prstGeom prst="line">
            <a:avLst/>
          </a:prstGeom>
        </p:spPr>
        <p:style>
          <a:lnRef idx="1">
            <a:schemeClr val="dk1"/>
          </a:lnRef>
          <a:fillRef idx="0">
            <a:schemeClr val="dk1"/>
          </a:fillRef>
          <a:effectRef idx="0">
            <a:schemeClr val="dk1"/>
          </a:effectRef>
          <a:fontRef idx="minor">
            <a:schemeClr val="tx1"/>
          </a:fontRef>
        </p:style>
      </p:cxnSp>
      <p:cxnSp>
        <p:nvCxnSpPr>
          <p:cNvPr id="90" name="直線コネクタ 89"/>
          <p:cNvCxnSpPr/>
          <p:nvPr/>
        </p:nvCxnSpPr>
        <p:spPr>
          <a:xfrm flipH="1">
            <a:off x="8308910" y="1068595"/>
            <a:ext cx="351212" cy="220681"/>
          </a:xfrm>
          <a:prstGeom prst="line">
            <a:avLst/>
          </a:prstGeom>
        </p:spPr>
        <p:style>
          <a:lnRef idx="1">
            <a:schemeClr val="dk1"/>
          </a:lnRef>
          <a:fillRef idx="0">
            <a:schemeClr val="dk1"/>
          </a:fillRef>
          <a:effectRef idx="0">
            <a:schemeClr val="dk1"/>
          </a:effectRef>
          <a:fontRef idx="minor">
            <a:schemeClr val="tx1"/>
          </a:fontRef>
        </p:style>
      </p:cxnSp>
      <p:cxnSp>
        <p:nvCxnSpPr>
          <p:cNvPr id="91" name="直線コネクタ 90"/>
          <p:cNvCxnSpPr/>
          <p:nvPr/>
        </p:nvCxnSpPr>
        <p:spPr>
          <a:xfrm>
            <a:off x="8831664" y="1068595"/>
            <a:ext cx="265682" cy="220681"/>
          </a:xfrm>
          <a:prstGeom prst="line">
            <a:avLst/>
          </a:prstGeom>
        </p:spPr>
        <p:style>
          <a:lnRef idx="1">
            <a:schemeClr val="dk1"/>
          </a:lnRef>
          <a:fillRef idx="0">
            <a:schemeClr val="dk1"/>
          </a:fillRef>
          <a:effectRef idx="0">
            <a:schemeClr val="dk1"/>
          </a:effectRef>
          <a:fontRef idx="minor">
            <a:schemeClr val="tx1"/>
          </a:fontRef>
        </p:style>
      </p:cxnSp>
      <p:cxnSp>
        <p:nvCxnSpPr>
          <p:cNvPr id="92" name="直線コネクタ 91"/>
          <p:cNvCxnSpPr/>
          <p:nvPr/>
        </p:nvCxnSpPr>
        <p:spPr>
          <a:xfrm flipH="1">
            <a:off x="8745893" y="729583"/>
            <a:ext cx="508278" cy="131943"/>
          </a:xfrm>
          <a:prstGeom prst="line">
            <a:avLst/>
          </a:prstGeom>
        </p:spPr>
        <p:style>
          <a:lnRef idx="1">
            <a:schemeClr val="dk1"/>
          </a:lnRef>
          <a:fillRef idx="0">
            <a:schemeClr val="dk1"/>
          </a:fillRef>
          <a:effectRef idx="0">
            <a:schemeClr val="dk1"/>
          </a:effectRef>
          <a:fontRef idx="minor">
            <a:schemeClr val="tx1"/>
          </a:fontRef>
        </p:style>
      </p:cxnSp>
      <p:cxnSp>
        <p:nvCxnSpPr>
          <p:cNvPr id="93" name="直線コネクタ 92"/>
          <p:cNvCxnSpPr/>
          <p:nvPr/>
        </p:nvCxnSpPr>
        <p:spPr>
          <a:xfrm>
            <a:off x="9425713" y="729583"/>
            <a:ext cx="390091" cy="119721"/>
          </a:xfrm>
          <a:prstGeom prst="line">
            <a:avLst/>
          </a:prstGeom>
        </p:spPr>
        <p:style>
          <a:lnRef idx="1">
            <a:schemeClr val="dk1"/>
          </a:lnRef>
          <a:fillRef idx="0">
            <a:schemeClr val="dk1"/>
          </a:fillRef>
          <a:effectRef idx="0">
            <a:schemeClr val="dk1"/>
          </a:effectRef>
          <a:fontRef idx="minor">
            <a:schemeClr val="tx1"/>
          </a:fontRef>
        </p:style>
      </p:cxnSp>
      <p:cxnSp>
        <p:nvCxnSpPr>
          <p:cNvPr id="94" name="直線コネクタ 93"/>
          <p:cNvCxnSpPr/>
          <p:nvPr/>
        </p:nvCxnSpPr>
        <p:spPr>
          <a:xfrm flipH="1">
            <a:off x="9339942" y="431003"/>
            <a:ext cx="642018" cy="91511"/>
          </a:xfrm>
          <a:prstGeom prst="line">
            <a:avLst/>
          </a:prstGeom>
        </p:spPr>
        <p:style>
          <a:lnRef idx="1">
            <a:schemeClr val="dk1"/>
          </a:lnRef>
          <a:fillRef idx="0">
            <a:schemeClr val="dk1"/>
          </a:fillRef>
          <a:effectRef idx="0">
            <a:schemeClr val="dk1"/>
          </a:effectRef>
          <a:fontRef idx="minor">
            <a:schemeClr val="tx1"/>
          </a:fontRef>
        </p:style>
      </p:cxnSp>
      <p:cxnSp>
        <p:nvCxnSpPr>
          <p:cNvPr id="95" name="直線コネクタ 94"/>
          <p:cNvCxnSpPr/>
          <p:nvPr/>
        </p:nvCxnSpPr>
        <p:spPr>
          <a:xfrm>
            <a:off x="10153502" y="431003"/>
            <a:ext cx="666898" cy="9773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234360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3918856"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p:cNvSpPr txBox="1"/>
          <p:nvPr/>
        </p:nvSpPr>
        <p:spPr>
          <a:xfrm>
            <a:off x="3582955" y="522514"/>
            <a:ext cx="1138334" cy="861774"/>
          </a:xfrm>
          <a:prstGeom prst="rect">
            <a:avLst/>
          </a:prstGeom>
          <a:noFill/>
        </p:spPr>
        <p:txBody>
          <a:bodyPr wrap="square" rtlCol="0">
            <a:spAutoFit/>
          </a:bodyPr>
          <a:lstStyle/>
          <a:p>
            <a:r>
              <a:rPr kumimoji="1" lang="en-US" altLang="ja-JP" sz="3200" dirty="0" smtClean="0"/>
              <a:t>push</a:t>
            </a:r>
          </a:p>
          <a:p>
            <a:endParaRPr kumimoji="1" lang="ja-JP" altLang="en-US" dirty="0"/>
          </a:p>
        </p:txBody>
      </p:sp>
      <p:sp>
        <p:nvSpPr>
          <p:cNvPr id="5" name="正方形/長方形 4"/>
          <p:cNvSpPr/>
          <p:nvPr/>
        </p:nvSpPr>
        <p:spPr>
          <a:xfrm>
            <a:off x="3918856"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3582955" y="522514"/>
            <a:ext cx="1138334" cy="861774"/>
          </a:xfrm>
          <a:prstGeom prst="rect">
            <a:avLst/>
          </a:prstGeom>
          <a:noFill/>
        </p:spPr>
        <p:txBody>
          <a:bodyPr wrap="square" rtlCol="0">
            <a:spAutoFit/>
          </a:bodyPr>
          <a:lstStyle/>
          <a:p>
            <a:r>
              <a:rPr kumimoji="1" lang="en-US" altLang="ja-JP" sz="3200" dirty="0" smtClean="0"/>
              <a:t>push</a:t>
            </a:r>
          </a:p>
          <a:p>
            <a:endParaRPr kumimoji="1" lang="ja-JP" altLang="en-US" dirty="0"/>
          </a:p>
        </p:txBody>
      </p:sp>
      <p:sp>
        <p:nvSpPr>
          <p:cNvPr id="7" name="正方形/長方形 6"/>
          <p:cNvSpPr/>
          <p:nvPr/>
        </p:nvSpPr>
        <p:spPr>
          <a:xfrm>
            <a:off x="3918856"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 name="正方形/長方形 7"/>
          <p:cNvSpPr/>
          <p:nvPr/>
        </p:nvSpPr>
        <p:spPr>
          <a:xfrm>
            <a:off x="3918856"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9" name="直線コネクタ 8"/>
          <p:cNvCxnSpPr/>
          <p:nvPr/>
        </p:nvCxnSpPr>
        <p:spPr>
          <a:xfrm>
            <a:off x="3918856" y="5113176"/>
            <a:ext cx="2276671" cy="0"/>
          </a:xfrm>
          <a:prstGeom prst="line">
            <a:avLst/>
          </a:prstGeom>
        </p:spPr>
        <p:style>
          <a:lnRef idx="1">
            <a:schemeClr val="dk1"/>
          </a:lnRef>
          <a:fillRef idx="0">
            <a:schemeClr val="dk1"/>
          </a:fillRef>
          <a:effectRef idx="0">
            <a:schemeClr val="dk1"/>
          </a:effectRef>
          <a:fontRef idx="minor">
            <a:schemeClr val="tx1"/>
          </a:fontRef>
        </p:style>
      </p:cxnSp>
      <p:cxnSp>
        <p:nvCxnSpPr>
          <p:cNvPr id="10" name="直線コネクタ 9"/>
          <p:cNvCxnSpPr/>
          <p:nvPr/>
        </p:nvCxnSpPr>
        <p:spPr>
          <a:xfrm>
            <a:off x="3918855" y="4519127"/>
            <a:ext cx="2276671" cy="0"/>
          </a:xfrm>
          <a:prstGeom prst="line">
            <a:avLst/>
          </a:prstGeom>
        </p:spPr>
        <p:style>
          <a:lnRef idx="1">
            <a:schemeClr val="dk1"/>
          </a:lnRef>
          <a:fillRef idx="0">
            <a:schemeClr val="dk1"/>
          </a:fillRef>
          <a:effectRef idx="0">
            <a:schemeClr val="dk1"/>
          </a:effectRef>
          <a:fontRef idx="minor">
            <a:schemeClr val="tx1"/>
          </a:fontRef>
        </p:style>
      </p:cxnSp>
      <p:sp>
        <p:nvSpPr>
          <p:cNvPr id="11" name="テキスト ボックス 10"/>
          <p:cNvSpPr txBox="1"/>
          <p:nvPr/>
        </p:nvSpPr>
        <p:spPr>
          <a:xfrm>
            <a:off x="4889238" y="5130196"/>
            <a:ext cx="783771" cy="584775"/>
          </a:xfrm>
          <a:prstGeom prst="rect">
            <a:avLst/>
          </a:prstGeom>
          <a:noFill/>
        </p:spPr>
        <p:txBody>
          <a:bodyPr wrap="square" rtlCol="0">
            <a:spAutoFit/>
          </a:bodyPr>
          <a:lstStyle/>
          <a:p>
            <a:r>
              <a:rPr kumimoji="1" lang="en-US" altLang="ja-JP" sz="3200" dirty="0" smtClean="0"/>
              <a:t>11</a:t>
            </a:r>
            <a:endParaRPr kumimoji="1" lang="ja-JP" altLang="en-US" sz="3200" dirty="0"/>
          </a:p>
        </p:txBody>
      </p:sp>
      <p:sp>
        <p:nvSpPr>
          <p:cNvPr id="12" name="テキスト ボックス 11"/>
          <p:cNvSpPr txBox="1"/>
          <p:nvPr/>
        </p:nvSpPr>
        <p:spPr>
          <a:xfrm>
            <a:off x="4889237" y="4523765"/>
            <a:ext cx="783771" cy="584775"/>
          </a:xfrm>
          <a:prstGeom prst="rect">
            <a:avLst/>
          </a:prstGeom>
          <a:noFill/>
        </p:spPr>
        <p:txBody>
          <a:bodyPr wrap="square" rtlCol="0">
            <a:spAutoFit/>
          </a:bodyPr>
          <a:lstStyle/>
          <a:p>
            <a:r>
              <a:rPr kumimoji="1" lang="en-US" altLang="ja-JP" sz="3200" dirty="0" smtClean="0"/>
              <a:t>8</a:t>
            </a:r>
            <a:endParaRPr kumimoji="1" lang="ja-JP" altLang="en-US" sz="3200" dirty="0"/>
          </a:p>
        </p:txBody>
      </p:sp>
      <p:sp>
        <p:nvSpPr>
          <p:cNvPr id="15" name="テキスト ボックス 14"/>
          <p:cNvSpPr txBox="1"/>
          <p:nvPr/>
        </p:nvSpPr>
        <p:spPr>
          <a:xfrm>
            <a:off x="5573482" y="1236373"/>
            <a:ext cx="783771" cy="584775"/>
          </a:xfrm>
          <a:prstGeom prst="rect">
            <a:avLst/>
          </a:prstGeom>
          <a:noFill/>
        </p:spPr>
        <p:txBody>
          <a:bodyPr wrap="square" rtlCol="0">
            <a:spAutoFit/>
          </a:bodyPr>
          <a:lstStyle/>
          <a:p>
            <a:r>
              <a:rPr kumimoji="1" lang="en-US" altLang="ja-JP" sz="3200" dirty="0"/>
              <a:t>7</a:t>
            </a:r>
            <a:endParaRPr kumimoji="1" lang="ja-JP" altLang="en-US" sz="3200" dirty="0"/>
          </a:p>
        </p:txBody>
      </p:sp>
      <p:sp>
        <p:nvSpPr>
          <p:cNvPr id="16" name="テキスト ボックス 15"/>
          <p:cNvSpPr txBox="1"/>
          <p:nvPr/>
        </p:nvSpPr>
        <p:spPr>
          <a:xfrm>
            <a:off x="5355771" y="522514"/>
            <a:ext cx="833533" cy="584775"/>
          </a:xfrm>
          <a:prstGeom prst="rect">
            <a:avLst/>
          </a:prstGeom>
          <a:noFill/>
        </p:spPr>
        <p:txBody>
          <a:bodyPr wrap="square" rtlCol="0">
            <a:spAutoFit/>
          </a:bodyPr>
          <a:lstStyle/>
          <a:p>
            <a:r>
              <a:rPr kumimoji="1" lang="en-US" altLang="ja-JP" sz="3200" dirty="0" smtClean="0"/>
              <a:t>pop</a:t>
            </a:r>
          </a:p>
        </p:txBody>
      </p:sp>
      <p:sp>
        <p:nvSpPr>
          <p:cNvPr id="14" name="テキスト ボックス 13"/>
          <p:cNvSpPr txBox="1"/>
          <p:nvPr/>
        </p:nvSpPr>
        <p:spPr>
          <a:xfrm>
            <a:off x="3918856" y="1236373"/>
            <a:ext cx="970381" cy="584775"/>
          </a:xfrm>
          <a:prstGeom prst="rect">
            <a:avLst/>
          </a:prstGeom>
          <a:noFill/>
        </p:spPr>
        <p:txBody>
          <a:bodyPr wrap="square" rtlCol="0">
            <a:spAutoFit/>
          </a:bodyPr>
          <a:lstStyle/>
          <a:p>
            <a:r>
              <a:rPr kumimoji="1" lang="en-US" altLang="ja-JP" sz="3200" dirty="0" smtClean="0"/>
              <a:t>8,11</a:t>
            </a:r>
          </a:p>
        </p:txBody>
      </p:sp>
      <p:sp>
        <p:nvSpPr>
          <p:cNvPr id="57" name="円/楕円 56"/>
          <p:cNvSpPr/>
          <p:nvPr/>
        </p:nvSpPr>
        <p:spPr>
          <a:xfrm>
            <a:off x="9946433" y="223934"/>
            <a:ext cx="242596" cy="242596"/>
          </a:xfrm>
          <a:prstGeom prst="ellipse">
            <a:avLst/>
          </a:prstGeom>
          <a:solidFill>
            <a:srgbClr val="FF0000"/>
          </a:solid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1</a:t>
            </a:r>
            <a:endParaRPr lang="ja-JP" altLang="en-US" dirty="0"/>
          </a:p>
        </p:txBody>
      </p:sp>
      <p:sp>
        <p:nvSpPr>
          <p:cNvPr id="58" name="円/楕円 57"/>
          <p:cNvSpPr/>
          <p:nvPr/>
        </p:nvSpPr>
        <p:spPr>
          <a:xfrm>
            <a:off x="9218644" y="522514"/>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2</a:t>
            </a:r>
            <a:endParaRPr kumimoji="1" lang="ja-JP" altLang="en-US" dirty="0"/>
          </a:p>
        </p:txBody>
      </p:sp>
      <p:sp>
        <p:nvSpPr>
          <p:cNvPr id="59" name="円/楕円 58"/>
          <p:cNvSpPr/>
          <p:nvPr/>
        </p:nvSpPr>
        <p:spPr>
          <a:xfrm>
            <a:off x="10699102" y="528734"/>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7</a:t>
            </a:r>
            <a:endParaRPr kumimoji="1" lang="ja-JP" altLang="en-US" dirty="0"/>
          </a:p>
        </p:txBody>
      </p:sp>
      <p:sp>
        <p:nvSpPr>
          <p:cNvPr id="60" name="円/楕円 59"/>
          <p:cNvSpPr/>
          <p:nvPr/>
        </p:nvSpPr>
        <p:spPr>
          <a:xfrm>
            <a:off x="8624595" y="86152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3</a:t>
            </a:r>
            <a:endParaRPr kumimoji="1" lang="ja-JP" altLang="en-US" dirty="0"/>
          </a:p>
        </p:txBody>
      </p:sp>
      <p:sp>
        <p:nvSpPr>
          <p:cNvPr id="61" name="円/楕円 60"/>
          <p:cNvSpPr/>
          <p:nvPr/>
        </p:nvSpPr>
        <p:spPr>
          <a:xfrm>
            <a:off x="9694506" y="849304"/>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6</a:t>
            </a:r>
            <a:endParaRPr kumimoji="1" lang="ja-JP" altLang="en-US" dirty="0"/>
          </a:p>
        </p:txBody>
      </p:sp>
      <p:sp>
        <p:nvSpPr>
          <p:cNvPr id="62" name="円/楕円 61"/>
          <p:cNvSpPr/>
          <p:nvPr/>
        </p:nvSpPr>
        <p:spPr>
          <a:xfrm>
            <a:off x="8187612" y="128927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4</a:t>
            </a:r>
            <a:endParaRPr kumimoji="1" lang="ja-JP" altLang="en-US" dirty="0"/>
          </a:p>
        </p:txBody>
      </p:sp>
      <p:sp>
        <p:nvSpPr>
          <p:cNvPr id="63" name="円/楕円 62"/>
          <p:cNvSpPr/>
          <p:nvPr/>
        </p:nvSpPr>
        <p:spPr>
          <a:xfrm>
            <a:off x="8976048" y="128927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5</a:t>
            </a:r>
            <a:endParaRPr kumimoji="1" lang="ja-JP" altLang="en-US" dirty="0"/>
          </a:p>
        </p:txBody>
      </p:sp>
      <p:sp>
        <p:nvSpPr>
          <p:cNvPr id="64" name="円/楕円 63"/>
          <p:cNvSpPr/>
          <p:nvPr/>
        </p:nvSpPr>
        <p:spPr>
          <a:xfrm>
            <a:off x="10273002" y="861526"/>
            <a:ext cx="242596"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8</a:t>
            </a:r>
            <a:endParaRPr kumimoji="1" lang="ja-JP" altLang="en-US" dirty="0"/>
          </a:p>
        </p:txBody>
      </p:sp>
      <p:sp>
        <p:nvSpPr>
          <p:cNvPr id="65" name="円/楕円 64"/>
          <p:cNvSpPr/>
          <p:nvPr/>
        </p:nvSpPr>
        <p:spPr>
          <a:xfrm>
            <a:off x="9965095" y="1289276"/>
            <a:ext cx="242596"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9</a:t>
            </a:r>
            <a:endParaRPr kumimoji="1" lang="ja-JP" altLang="en-US" dirty="0"/>
          </a:p>
        </p:txBody>
      </p:sp>
      <p:sp>
        <p:nvSpPr>
          <p:cNvPr id="66" name="円/楕円 65"/>
          <p:cNvSpPr/>
          <p:nvPr/>
        </p:nvSpPr>
        <p:spPr>
          <a:xfrm>
            <a:off x="10541847" y="1289276"/>
            <a:ext cx="492075"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smtClean="0"/>
              <a:t>10</a:t>
            </a:r>
            <a:endParaRPr kumimoji="1" lang="ja-JP" altLang="en-US" sz="1200" dirty="0"/>
          </a:p>
        </p:txBody>
      </p:sp>
      <p:sp>
        <p:nvSpPr>
          <p:cNvPr id="67" name="円/楕円 66"/>
          <p:cNvSpPr/>
          <p:nvPr/>
        </p:nvSpPr>
        <p:spPr>
          <a:xfrm>
            <a:off x="11221614" y="861526"/>
            <a:ext cx="551285" cy="207069"/>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050" smtClean="0"/>
              <a:t>11</a:t>
            </a:r>
            <a:endParaRPr kumimoji="1" lang="ja-JP" altLang="en-US" sz="1050" dirty="0"/>
          </a:p>
        </p:txBody>
      </p:sp>
      <p:cxnSp>
        <p:nvCxnSpPr>
          <p:cNvPr id="68" name="直線コネクタ 67"/>
          <p:cNvCxnSpPr/>
          <p:nvPr/>
        </p:nvCxnSpPr>
        <p:spPr>
          <a:xfrm>
            <a:off x="10480071" y="1068595"/>
            <a:ext cx="307814" cy="220681"/>
          </a:xfrm>
          <a:prstGeom prst="line">
            <a:avLst/>
          </a:prstGeom>
        </p:spPr>
        <p:style>
          <a:lnRef idx="1">
            <a:schemeClr val="dk1"/>
          </a:lnRef>
          <a:fillRef idx="0">
            <a:schemeClr val="dk1"/>
          </a:fillRef>
          <a:effectRef idx="0">
            <a:schemeClr val="dk1"/>
          </a:effectRef>
          <a:fontRef idx="minor">
            <a:schemeClr val="tx1"/>
          </a:fontRef>
        </p:style>
      </p:cxnSp>
      <p:cxnSp>
        <p:nvCxnSpPr>
          <p:cNvPr id="69" name="直線コネクタ 68"/>
          <p:cNvCxnSpPr/>
          <p:nvPr/>
        </p:nvCxnSpPr>
        <p:spPr>
          <a:xfrm flipH="1">
            <a:off x="10086393" y="1068595"/>
            <a:ext cx="222136" cy="220681"/>
          </a:xfrm>
          <a:prstGeom prst="line">
            <a:avLst/>
          </a:prstGeom>
        </p:spPr>
        <p:style>
          <a:lnRef idx="1">
            <a:schemeClr val="dk1"/>
          </a:lnRef>
          <a:fillRef idx="0">
            <a:schemeClr val="dk1"/>
          </a:fillRef>
          <a:effectRef idx="0">
            <a:schemeClr val="dk1"/>
          </a:effectRef>
          <a:fontRef idx="minor">
            <a:schemeClr val="tx1"/>
          </a:fontRef>
        </p:style>
      </p:cxnSp>
      <p:cxnSp>
        <p:nvCxnSpPr>
          <p:cNvPr id="70" name="直線コネクタ 69"/>
          <p:cNvCxnSpPr/>
          <p:nvPr/>
        </p:nvCxnSpPr>
        <p:spPr>
          <a:xfrm>
            <a:off x="10906171" y="735803"/>
            <a:ext cx="591086" cy="125723"/>
          </a:xfrm>
          <a:prstGeom prst="line">
            <a:avLst/>
          </a:prstGeom>
        </p:spPr>
        <p:style>
          <a:lnRef idx="1">
            <a:schemeClr val="dk1"/>
          </a:lnRef>
          <a:fillRef idx="0">
            <a:schemeClr val="dk1"/>
          </a:fillRef>
          <a:effectRef idx="0">
            <a:schemeClr val="dk1"/>
          </a:effectRef>
          <a:fontRef idx="minor">
            <a:schemeClr val="tx1"/>
          </a:fontRef>
        </p:style>
      </p:cxnSp>
      <p:cxnSp>
        <p:nvCxnSpPr>
          <p:cNvPr id="71" name="直線コネクタ 70"/>
          <p:cNvCxnSpPr/>
          <p:nvPr/>
        </p:nvCxnSpPr>
        <p:spPr>
          <a:xfrm flipH="1">
            <a:off x="10394300" y="735803"/>
            <a:ext cx="340329" cy="125723"/>
          </a:xfrm>
          <a:prstGeom prst="line">
            <a:avLst/>
          </a:prstGeom>
        </p:spPr>
        <p:style>
          <a:lnRef idx="1">
            <a:schemeClr val="dk1"/>
          </a:lnRef>
          <a:fillRef idx="0">
            <a:schemeClr val="dk1"/>
          </a:fillRef>
          <a:effectRef idx="0">
            <a:schemeClr val="dk1"/>
          </a:effectRef>
          <a:fontRef idx="minor">
            <a:schemeClr val="tx1"/>
          </a:fontRef>
        </p:style>
      </p:cxnSp>
      <p:cxnSp>
        <p:nvCxnSpPr>
          <p:cNvPr id="72" name="直線コネクタ 71"/>
          <p:cNvCxnSpPr/>
          <p:nvPr/>
        </p:nvCxnSpPr>
        <p:spPr>
          <a:xfrm flipH="1">
            <a:off x="8308910" y="1068595"/>
            <a:ext cx="351212" cy="220681"/>
          </a:xfrm>
          <a:prstGeom prst="line">
            <a:avLst/>
          </a:prstGeom>
        </p:spPr>
        <p:style>
          <a:lnRef idx="1">
            <a:schemeClr val="dk1"/>
          </a:lnRef>
          <a:fillRef idx="0">
            <a:schemeClr val="dk1"/>
          </a:fillRef>
          <a:effectRef idx="0">
            <a:schemeClr val="dk1"/>
          </a:effectRef>
          <a:fontRef idx="minor">
            <a:schemeClr val="tx1"/>
          </a:fontRef>
        </p:style>
      </p:cxnSp>
      <p:cxnSp>
        <p:nvCxnSpPr>
          <p:cNvPr id="73" name="直線コネクタ 72"/>
          <p:cNvCxnSpPr/>
          <p:nvPr/>
        </p:nvCxnSpPr>
        <p:spPr>
          <a:xfrm>
            <a:off x="8831664" y="1068595"/>
            <a:ext cx="265682" cy="220681"/>
          </a:xfrm>
          <a:prstGeom prst="line">
            <a:avLst/>
          </a:prstGeom>
        </p:spPr>
        <p:style>
          <a:lnRef idx="1">
            <a:schemeClr val="dk1"/>
          </a:lnRef>
          <a:fillRef idx="0">
            <a:schemeClr val="dk1"/>
          </a:fillRef>
          <a:effectRef idx="0">
            <a:schemeClr val="dk1"/>
          </a:effectRef>
          <a:fontRef idx="minor">
            <a:schemeClr val="tx1"/>
          </a:fontRef>
        </p:style>
      </p:cxnSp>
      <p:cxnSp>
        <p:nvCxnSpPr>
          <p:cNvPr id="74" name="直線コネクタ 73"/>
          <p:cNvCxnSpPr/>
          <p:nvPr/>
        </p:nvCxnSpPr>
        <p:spPr>
          <a:xfrm flipH="1">
            <a:off x="8745893" y="729583"/>
            <a:ext cx="508278" cy="131943"/>
          </a:xfrm>
          <a:prstGeom prst="line">
            <a:avLst/>
          </a:prstGeom>
        </p:spPr>
        <p:style>
          <a:lnRef idx="1">
            <a:schemeClr val="dk1"/>
          </a:lnRef>
          <a:fillRef idx="0">
            <a:schemeClr val="dk1"/>
          </a:fillRef>
          <a:effectRef idx="0">
            <a:schemeClr val="dk1"/>
          </a:effectRef>
          <a:fontRef idx="minor">
            <a:schemeClr val="tx1"/>
          </a:fontRef>
        </p:style>
      </p:cxnSp>
      <p:cxnSp>
        <p:nvCxnSpPr>
          <p:cNvPr id="75" name="直線コネクタ 74"/>
          <p:cNvCxnSpPr/>
          <p:nvPr/>
        </p:nvCxnSpPr>
        <p:spPr>
          <a:xfrm>
            <a:off x="9425713" y="729583"/>
            <a:ext cx="390091" cy="119721"/>
          </a:xfrm>
          <a:prstGeom prst="line">
            <a:avLst/>
          </a:prstGeom>
        </p:spPr>
        <p:style>
          <a:lnRef idx="1">
            <a:schemeClr val="dk1"/>
          </a:lnRef>
          <a:fillRef idx="0">
            <a:schemeClr val="dk1"/>
          </a:fillRef>
          <a:effectRef idx="0">
            <a:schemeClr val="dk1"/>
          </a:effectRef>
          <a:fontRef idx="minor">
            <a:schemeClr val="tx1"/>
          </a:fontRef>
        </p:style>
      </p:cxnSp>
      <p:cxnSp>
        <p:nvCxnSpPr>
          <p:cNvPr id="76" name="直線コネクタ 75"/>
          <p:cNvCxnSpPr/>
          <p:nvPr/>
        </p:nvCxnSpPr>
        <p:spPr>
          <a:xfrm flipH="1">
            <a:off x="9339942" y="431003"/>
            <a:ext cx="642018" cy="91511"/>
          </a:xfrm>
          <a:prstGeom prst="line">
            <a:avLst/>
          </a:prstGeom>
        </p:spPr>
        <p:style>
          <a:lnRef idx="1">
            <a:schemeClr val="dk1"/>
          </a:lnRef>
          <a:fillRef idx="0">
            <a:schemeClr val="dk1"/>
          </a:fillRef>
          <a:effectRef idx="0">
            <a:schemeClr val="dk1"/>
          </a:effectRef>
          <a:fontRef idx="minor">
            <a:schemeClr val="tx1"/>
          </a:fontRef>
        </p:style>
      </p:cxnSp>
      <p:cxnSp>
        <p:nvCxnSpPr>
          <p:cNvPr id="77" name="直線コネクタ 76"/>
          <p:cNvCxnSpPr/>
          <p:nvPr/>
        </p:nvCxnSpPr>
        <p:spPr>
          <a:xfrm>
            <a:off x="10153502" y="431003"/>
            <a:ext cx="666898" cy="9773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148113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3918856"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p:cNvSpPr txBox="1"/>
          <p:nvPr/>
        </p:nvSpPr>
        <p:spPr>
          <a:xfrm>
            <a:off x="3582955" y="522514"/>
            <a:ext cx="1138334" cy="861774"/>
          </a:xfrm>
          <a:prstGeom prst="rect">
            <a:avLst/>
          </a:prstGeom>
          <a:noFill/>
        </p:spPr>
        <p:txBody>
          <a:bodyPr wrap="square" rtlCol="0">
            <a:spAutoFit/>
          </a:bodyPr>
          <a:lstStyle/>
          <a:p>
            <a:r>
              <a:rPr kumimoji="1" lang="en-US" altLang="ja-JP" sz="3200" dirty="0" smtClean="0"/>
              <a:t>push</a:t>
            </a:r>
          </a:p>
          <a:p>
            <a:endParaRPr kumimoji="1" lang="ja-JP" altLang="en-US" dirty="0"/>
          </a:p>
        </p:txBody>
      </p:sp>
      <p:sp>
        <p:nvSpPr>
          <p:cNvPr id="5" name="正方形/長方形 4"/>
          <p:cNvSpPr/>
          <p:nvPr/>
        </p:nvSpPr>
        <p:spPr>
          <a:xfrm>
            <a:off x="3918856"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3582955" y="522514"/>
            <a:ext cx="1138334" cy="861774"/>
          </a:xfrm>
          <a:prstGeom prst="rect">
            <a:avLst/>
          </a:prstGeom>
          <a:noFill/>
        </p:spPr>
        <p:txBody>
          <a:bodyPr wrap="square" rtlCol="0">
            <a:spAutoFit/>
          </a:bodyPr>
          <a:lstStyle/>
          <a:p>
            <a:r>
              <a:rPr kumimoji="1" lang="en-US" altLang="ja-JP" sz="3200" dirty="0" smtClean="0"/>
              <a:t>push</a:t>
            </a:r>
          </a:p>
          <a:p>
            <a:endParaRPr kumimoji="1" lang="ja-JP" altLang="en-US" dirty="0"/>
          </a:p>
        </p:txBody>
      </p:sp>
      <p:sp>
        <p:nvSpPr>
          <p:cNvPr id="7" name="正方形/長方形 6"/>
          <p:cNvSpPr/>
          <p:nvPr/>
        </p:nvSpPr>
        <p:spPr>
          <a:xfrm>
            <a:off x="3918856"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 name="正方形/長方形 7"/>
          <p:cNvSpPr/>
          <p:nvPr/>
        </p:nvSpPr>
        <p:spPr>
          <a:xfrm>
            <a:off x="3918856"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9" name="直線コネクタ 8"/>
          <p:cNvCxnSpPr/>
          <p:nvPr/>
        </p:nvCxnSpPr>
        <p:spPr>
          <a:xfrm>
            <a:off x="3918856" y="5113176"/>
            <a:ext cx="2276671" cy="0"/>
          </a:xfrm>
          <a:prstGeom prst="line">
            <a:avLst/>
          </a:prstGeom>
        </p:spPr>
        <p:style>
          <a:lnRef idx="1">
            <a:schemeClr val="dk1"/>
          </a:lnRef>
          <a:fillRef idx="0">
            <a:schemeClr val="dk1"/>
          </a:fillRef>
          <a:effectRef idx="0">
            <a:schemeClr val="dk1"/>
          </a:effectRef>
          <a:fontRef idx="minor">
            <a:schemeClr val="tx1"/>
          </a:fontRef>
        </p:style>
      </p:cxnSp>
      <p:cxnSp>
        <p:nvCxnSpPr>
          <p:cNvPr id="10" name="直線コネクタ 9"/>
          <p:cNvCxnSpPr/>
          <p:nvPr/>
        </p:nvCxnSpPr>
        <p:spPr>
          <a:xfrm>
            <a:off x="3918855" y="4519127"/>
            <a:ext cx="2276671" cy="0"/>
          </a:xfrm>
          <a:prstGeom prst="line">
            <a:avLst/>
          </a:prstGeom>
        </p:spPr>
        <p:style>
          <a:lnRef idx="1">
            <a:schemeClr val="dk1"/>
          </a:lnRef>
          <a:fillRef idx="0">
            <a:schemeClr val="dk1"/>
          </a:fillRef>
          <a:effectRef idx="0">
            <a:schemeClr val="dk1"/>
          </a:effectRef>
          <a:fontRef idx="minor">
            <a:schemeClr val="tx1"/>
          </a:fontRef>
        </p:style>
      </p:cxnSp>
      <p:sp>
        <p:nvSpPr>
          <p:cNvPr id="11" name="テキスト ボックス 10"/>
          <p:cNvSpPr txBox="1"/>
          <p:nvPr/>
        </p:nvSpPr>
        <p:spPr>
          <a:xfrm>
            <a:off x="4795931" y="5127878"/>
            <a:ext cx="783771" cy="584775"/>
          </a:xfrm>
          <a:prstGeom prst="rect">
            <a:avLst/>
          </a:prstGeom>
          <a:noFill/>
        </p:spPr>
        <p:txBody>
          <a:bodyPr wrap="square" rtlCol="0">
            <a:spAutoFit/>
          </a:bodyPr>
          <a:lstStyle/>
          <a:p>
            <a:r>
              <a:rPr kumimoji="1" lang="en-US" altLang="ja-JP" sz="3200" dirty="0" smtClean="0"/>
              <a:t>11</a:t>
            </a:r>
            <a:endParaRPr kumimoji="1" lang="ja-JP" altLang="en-US" sz="3200" dirty="0"/>
          </a:p>
        </p:txBody>
      </p:sp>
      <p:sp>
        <p:nvSpPr>
          <p:cNvPr id="12" name="テキスト ボックス 11"/>
          <p:cNvSpPr txBox="1"/>
          <p:nvPr/>
        </p:nvSpPr>
        <p:spPr>
          <a:xfrm>
            <a:off x="4795932" y="4523765"/>
            <a:ext cx="783771" cy="584775"/>
          </a:xfrm>
          <a:prstGeom prst="rect">
            <a:avLst/>
          </a:prstGeom>
          <a:noFill/>
        </p:spPr>
        <p:txBody>
          <a:bodyPr wrap="square" rtlCol="0">
            <a:spAutoFit/>
          </a:bodyPr>
          <a:lstStyle/>
          <a:p>
            <a:r>
              <a:rPr kumimoji="1" lang="en-US" altLang="ja-JP" sz="3200" dirty="0" smtClean="0"/>
              <a:t>10</a:t>
            </a:r>
            <a:endParaRPr kumimoji="1" lang="ja-JP" altLang="en-US" sz="3200" dirty="0"/>
          </a:p>
        </p:txBody>
      </p:sp>
      <p:sp>
        <p:nvSpPr>
          <p:cNvPr id="15" name="テキスト ボックス 14"/>
          <p:cNvSpPr txBox="1"/>
          <p:nvPr/>
        </p:nvSpPr>
        <p:spPr>
          <a:xfrm>
            <a:off x="5573482" y="1236373"/>
            <a:ext cx="783771" cy="584775"/>
          </a:xfrm>
          <a:prstGeom prst="rect">
            <a:avLst/>
          </a:prstGeom>
          <a:noFill/>
        </p:spPr>
        <p:txBody>
          <a:bodyPr wrap="square" rtlCol="0">
            <a:spAutoFit/>
          </a:bodyPr>
          <a:lstStyle/>
          <a:p>
            <a:r>
              <a:rPr kumimoji="1" lang="en-US" altLang="ja-JP" sz="3200" dirty="0" smtClean="0"/>
              <a:t>8</a:t>
            </a:r>
            <a:endParaRPr kumimoji="1" lang="ja-JP" altLang="en-US" sz="3200" dirty="0"/>
          </a:p>
        </p:txBody>
      </p:sp>
      <p:sp>
        <p:nvSpPr>
          <p:cNvPr id="16" name="テキスト ボックス 15"/>
          <p:cNvSpPr txBox="1"/>
          <p:nvPr/>
        </p:nvSpPr>
        <p:spPr>
          <a:xfrm>
            <a:off x="5355771" y="522514"/>
            <a:ext cx="833533" cy="584775"/>
          </a:xfrm>
          <a:prstGeom prst="rect">
            <a:avLst/>
          </a:prstGeom>
          <a:noFill/>
        </p:spPr>
        <p:txBody>
          <a:bodyPr wrap="square" rtlCol="0">
            <a:spAutoFit/>
          </a:bodyPr>
          <a:lstStyle/>
          <a:p>
            <a:r>
              <a:rPr kumimoji="1" lang="en-US" altLang="ja-JP" sz="3200" dirty="0" smtClean="0"/>
              <a:t>pop</a:t>
            </a:r>
          </a:p>
        </p:txBody>
      </p:sp>
      <p:sp>
        <p:nvSpPr>
          <p:cNvPr id="14" name="テキスト ボックス 13"/>
          <p:cNvSpPr txBox="1"/>
          <p:nvPr/>
        </p:nvSpPr>
        <p:spPr>
          <a:xfrm>
            <a:off x="3918856" y="1236373"/>
            <a:ext cx="970381" cy="584775"/>
          </a:xfrm>
          <a:prstGeom prst="rect">
            <a:avLst/>
          </a:prstGeom>
          <a:noFill/>
        </p:spPr>
        <p:txBody>
          <a:bodyPr wrap="square" rtlCol="0">
            <a:spAutoFit/>
          </a:bodyPr>
          <a:lstStyle/>
          <a:p>
            <a:r>
              <a:rPr kumimoji="1" lang="en-US" altLang="ja-JP" sz="3200" dirty="0" smtClean="0"/>
              <a:t>9,10</a:t>
            </a:r>
          </a:p>
        </p:txBody>
      </p:sp>
      <p:cxnSp>
        <p:nvCxnSpPr>
          <p:cNvPr id="17" name="直線コネクタ 16"/>
          <p:cNvCxnSpPr/>
          <p:nvPr/>
        </p:nvCxnSpPr>
        <p:spPr>
          <a:xfrm>
            <a:off x="3918855" y="3906417"/>
            <a:ext cx="2276671" cy="0"/>
          </a:xfrm>
          <a:prstGeom prst="line">
            <a:avLst/>
          </a:prstGeom>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4920338" y="3931243"/>
            <a:ext cx="783771" cy="584775"/>
          </a:xfrm>
          <a:prstGeom prst="rect">
            <a:avLst/>
          </a:prstGeom>
          <a:noFill/>
        </p:spPr>
        <p:txBody>
          <a:bodyPr wrap="square" rtlCol="0">
            <a:spAutoFit/>
          </a:bodyPr>
          <a:lstStyle/>
          <a:p>
            <a:r>
              <a:rPr kumimoji="1" lang="en-US" altLang="ja-JP" sz="3200" dirty="0"/>
              <a:t>9</a:t>
            </a:r>
            <a:endParaRPr kumimoji="1" lang="ja-JP" altLang="en-US" sz="3200" dirty="0"/>
          </a:p>
        </p:txBody>
      </p:sp>
      <p:sp>
        <p:nvSpPr>
          <p:cNvPr id="80" name="円/楕円 79"/>
          <p:cNvSpPr/>
          <p:nvPr/>
        </p:nvSpPr>
        <p:spPr>
          <a:xfrm>
            <a:off x="9946433" y="223934"/>
            <a:ext cx="242596" cy="242596"/>
          </a:xfrm>
          <a:prstGeom prst="ellipse">
            <a:avLst/>
          </a:prstGeom>
          <a:solidFill>
            <a:srgbClr val="FF0000"/>
          </a:solid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1</a:t>
            </a:r>
            <a:endParaRPr lang="ja-JP" altLang="en-US" dirty="0"/>
          </a:p>
        </p:txBody>
      </p:sp>
      <p:sp>
        <p:nvSpPr>
          <p:cNvPr id="81" name="円/楕円 80"/>
          <p:cNvSpPr/>
          <p:nvPr/>
        </p:nvSpPr>
        <p:spPr>
          <a:xfrm>
            <a:off x="9218644" y="522514"/>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2</a:t>
            </a:r>
            <a:endParaRPr kumimoji="1" lang="ja-JP" altLang="en-US" dirty="0"/>
          </a:p>
        </p:txBody>
      </p:sp>
      <p:sp>
        <p:nvSpPr>
          <p:cNvPr id="82" name="円/楕円 81"/>
          <p:cNvSpPr/>
          <p:nvPr/>
        </p:nvSpPr>
        <p:spPr>
          <a:xfrm>
            <a:off x="10699102" y="528734"/>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7</a:t>
            </a:r>
            <a:endParaRPr kumimoji="1" lang="ja-JP" altLang="en-US" dirty="0"/>
          </a:p>
        </p:txBody>
      </p:sp>
      <p:sp>
        <p:nvSpPr>
          <p:cNvPr id="83" name="円/楕円 82"/>
          <p:cNvSpPr/>
          <p:nvPr/>
        </p:nvSpPr>
        <p:spPr>
          <a:xfrm>
            <a:off x="8624595" y="86152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3</a:t>
            </a:r>
            <a:endParaRPr kumimoji="1" lang="ja-JP" altLang="en-US" dirty="0"/>
          </a:p>
        </p:txBody>
      </p:sp>
      <p:sp>
        <p:nvSpPr>
          <p:cNvPr id="84" name="円/楕円 83"/>
          <p:cNvSpPr/>
          <p:nvPr/>
        </p:nvSpPr>
        <p:spPr>
          <a:xfrm>
            <a:off x="9694506" y="849304"/>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6</a:t>
            </a:r>
            <a:endParaRPr kumimoji="1" lang="ja-JP" altLang="en-US" dirty="0"/>
          </a:p>
        </p:txBody>
      </p:sp>
      <p:sp>
        <p:nvSpPr>
          <p:cNvPr id="85" name="円/楕円 84"/>
          <p:cNvSpPr/>
          <p:nvPr/>
        </p:nvSpPr>
        <p:spPr>
          <a:xfrm>
            <a:off x="8187612" y="128927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4</a:t>
            </a:r>
            <a:endParaRPr kumimoji="1" lang="ja-JP" altLang="en-US" dirty="0"/>
          </a:p>
        </p:txBody>
      </p:sp>
      <p:sp>
        <p:nvSpPr>
          <p:cNvPr id="86" name="円/楕円 85"/>
          <p:cNvSpPr/>
          <p:nvPr/>
        </p:nvSpPr>
        <p:spPr>
          <a:xfrm>
            <a:off x="8976048" y="128927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5</a:t>
            </a:r>
            <a:endParaRPr kumimoji="1" lang="ja-JP" altLang="en-US" dirty="0"/>
          </a:p>
        </p:txBody>
      </p:sp>
      <p:sp>
        <p:nvSpPr>
          <p:cNvPr id="87" name="円/楕円 86"/>
          <p:cNvSpPr/>
          <p:nvPr/>
        </p:nvSpPr>
        <p:spPr>
          <a:xfrm>
            <a:off x="10273002" y="86152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8</a:t>
            </a:r>
            <a:endParaRPr kumimoji="1" lang="ja-JP" altLang="en-US" dirty="0"/>
          </a:p>
        </p:txBody>
      </p:sp>
      <p:sp>
        <p:nvSpPr>
          <p:cNvPr id="88" name="円/楕円 87"/>
          <p:cNvSpPr/>
          <p:nvPr/>
        </p:nvSpPr>
        <p:spPr>
          <a:xfrm>
            <a:off x="9965095" y="1289276"/>
            <a:ext cx="242596"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9</a:t>
            </a:r>
            <a:endParaRPr kumimoji="1" lang="ja-JP" altLang="en-US" dirty="0"/>
          </a:p>
        </p:txBody>
      </p:sp>
      <p:sp>
        <p:nvSpPr>
          <p:cNvPr id="89" name="円/楕円 88"/>
          <p:cNvSpPr/>
          <p:nvPr/>
        </p:nvSpPr>
        <p:spPr>
          <a:xfrm>
            <a:off x="10541847" y="1289276"/>
            <a:ext cx="492075"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smtClean="0"/>
              <a:t>10</a:t>
            </a:r>
            <a:endParaRPr kumimoji="1" lang="ja-JP" altLang="en-US" sz="1200" dirty="0"/>
          </a:p>
        </p:txBody>
      </p:sp>
      <p:sp>
        <p:nvSpPr>
          <p:cNvPr id="90" name="円/楕円 89"/>
          <p:cNvSpPr/>
          <p:nvPr/>
        </p:nvSpPr>
        <p:spPr>
          <a:xfrm>
            <a:off x="11221614" y="861526"/>
            <a:ext cx="551285" cy="207069"/>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050" smtClean="0"/>
              <a:t>11</a:t>
            </a:r>
            <a:endParaRPr kumimoji="1" lang="ja-JP" altLang="en-US" sz="1050" dirty="0"/>
          </a:p>
        </p:txBody>
      </p:sp>
      <p:cxnSp>
        <p:nvCxnSpPr>
          <p:cNvPr id="91" name="直線コネクタ 90"/>
          <p:cNvCxnSpPr/>
          <p:nvPr/>
        </p:nvCxnSpPr>
        <p:spPr>
          <a:xfrm>
            <a:off x="10480071" y="1068595"/>
            <a:ext cx="307814" cy="220681"/>
          </a:xfrm>
          <a:prstGeom prst="line">
            <a:avLst/>
          </a:prstGeom>
        </p:spPr>
        <p:style>
          <a:lnRef idx="1">
            <a:schemeClr val="dk1"/>
          </a:lnRef>
          <a:fillRef idx="0">
            <a:schemeClr val="dk1"/>
          </a:fillRef>
          <a:effectRef idx="0">
            <a:schemeClr val="dk1"/>
          </a:effectRef>
          <a:fontRef idx="minor">
            <a:schemeClr val="tx1"/>
          </a:fontRef>
        </p:style>
      </p:cxnSp>
      <p:cxnSp>
        <p:nvCxnSpPr>
          <p:cNvPr id="92" name="直線コネクタ 91"/>
          <p:cNvCxnSpPr/>
          <p:nvPr/>
        </p:nvCxnSpPr>
        <p:spPr>
          <a:xfrm flipH="1">
            <a:off x="10086393" y="1068595"/>
            <a:ext cx="222136" cy="220681"/>
          </a:xfrm>
          <a:prstGeom prst="line">
            <a:avLst/>
          </a:prstGeom>
        </p:spPr>
        <p:style>
          <a:lnRef idx="1">
            <a:schemeClr val="dk1"/>
          </a:lnRef>
          <a:fillRef idx="0">
            <a:schemeClr val="dk1"/>
          </a:fillRef>
          <a:effectRef idx="0">
            <a:schemeClr val="dk1"/>
          </a:effectRef>
          <a:fontRef idx="minor">
            <a:schemeClr val="tx1"/>
          </a:fontRef>
        </p:style>
      </p:cxnSp>
      <p:cxnSp>
        <p:nvCxnSpPr>
          <p:cNvPr id="93" name="直線コネクタ 92"/>
          <p:cNvCxnSpPr/>
          <p:nvPr/>
        </p:nvCxnSpPr>
        <p:spPr>
          <a:xfrm>
            <a:off x="10906171" y="735803"/>
            <a:ext cx="591086" cy="125723"/>
          </a:xfrm>
          <a:prstGeom prst="line">
            <a:avLst/>
          </a:prstGeom>
        </p:spPr>
        <p:style>
          <a:lnRef idx="1">
            <a:schemeClr val="dk1"/>
          </a:lnRef>
          <a:fillRef idx="0">
            <a:schemeClr val="dk1"/>
          </a:fillRef>
          <a:effectRef idx="0">
            <a:schemeClr val="dk1"/>
          </a:effectRef>
          <a:fontRef idx="minor">
            <a:schemeClr val="tx1"/>
          </a:fontRef>
        </p:style>
      </p:cxnSp>
      <p:cxnSp>
        <p:nvCxnSpPr>
          <p:cNvPr id="94" name="直線コネクタ 93"/>
          <p:cNvCxnSpPr/>
          <p:nvPr/>
        </p:nvCxnSpPr>
        <p:spPr>
          <a:xfrm flipH="1">
            <a:off x="10394300" y="735803"/>
            <a:ext cx="340329" cy="125723"/>
          </a:xfrm>
          <a:prstGeom prst="line">
            <a:avLst/>
          </a:prstGeom>
        </p:spPr>
        <p:style>
          <a:lnRef idx="1">
            <a:schemeClr val="dk1"/>
          </a:lnRef>
          <a:fillRef idx="0">
            <a:schemeClr val="dk1"/>
          </a:fillRef>
          <a:effectRef idx="0">
            <a:schemeClr val="dk1"/>
          </a:effectRef>
          <a:fontRef idx="minor">
            <a:schemeClr val="tx1"/>
          </a:fontRef>
        </p:style>
      </p:cxnSp>
      <p:cxnSp>
        <p:nvCxnSpPr>
          <p:cNvPr id="95" name="直線コネクタ 94"/>
          <p:cNvCxnSpPr/>
          <p:nvPr/>
        </p:nvCxnSpPr>
        <p:spPr>
          <a:xfrm flipH="1">
            <a:off x="8308910" y="1068595"/>
            <a:ext cx="351212" cy="220681"/>
          </a:xfrm>
          <a:prstGeom prst="line">
            <a:avLst/>
          </a:prstGeom>
        </p:spPr>
        <p:style>
          <a:lnRef idx="1">
            <a:schemeClr val="dk1"/>
          </a:lnRef>
          <a:fillRef idx="0">
            <a:schemeClr val="dk1"/>
          </a:fillRef>
          <a:effectRef idx="0">
            <a:schemeClr val="dk1"/>
          </a:effectRef>
          <a:fontRef idx="minor">
            <a:schemeClr val="tx1"/>
          </a:fontRef>
        </p:style>
      </p:cxnSp>
      <p:cxnSp>
        <p:nvCxnSpPr>
          <p:cNvPr id="96" name="直線コネクタ 95"/>
          <p:cNvCxnSpPr/>
          <p:nvPr/>
        </p:nvCxnSpPr>
        <p:spPr>
          <a:xfrm>
            <a:off x="8831664" y="1068595"/>
            <a:ext cx="265682" cy="220681"/>
          </a:xfrm>
          <a:prstGeom prst="line">
            <a:avLst/>
          </a:prstGeom>
        </p:spPr>
        <p:style>
          <a:lnRef idx="1">
            <a:schemeClr val="dk1"/>
          </a:lnRef>
          <a:fillRef idx="0">
            <a:schemeClr val="dk1"/>
          </a:fillRef>
          <a:effectRef idx="0">
            <a:schemeClr val="dk1"/>
          </a:effectRef>
          <a:fontRef idx="minor">
            <a:schemeClr val="tx1"/>
          </a:fontRef>
        </p:style>
      </p:cxnSp>
      <p:cxnSp>
        <p:nvCxnSpPr>
          <p:cNvPr id="97" name="直線コネクタ 96"/>
          <p:cNvCxnSpPr/>
          <p:nvPr/>
        </p:nvCxnSpPr>
        <p:spPr>
          <a:xfrm flipH="1">
            <a:off x="8745893" y="729583"/>
            <a:ext cx="508278" cy="131943"/>
          </a:xfrm>
          <a:prstGeom prst="line">
            <a:avLst/>
          </a:prstGeom>
        </p:spPr>
        <p:style>
          <a:lnRef idx="1">
            <a:schemeClr val="dk1"/>
          </a:lnRef>
          <a:fillRef idx="0">
            <a:schemeClr val="dk1"/>
          </a:fillRef>
          <a:effectRef idx="0">
            <a:schemeClr val="dk1"/>
          </a:effectRef>
          <a:fontRef idx="minor">
            <a:schemeClr val="tx1"/>
          </a:fontRef>
        </p:style>
      </p:cxnSp>
      <p:cxnSp>
        <p:nvCxnSpPr>
          <p:cNvPr id="98" name="直線コネクタ 97"/>
          <p:cNvCxnSpPr/>
          <p:nvPr/>
        </p:nvCxnSpPr>
        <p:spPr>
          <a:xfrm>
            <a:off x="9425713" y="729583"/>
            <a:ext cx="390091" cy="119721"/>
          </a:xfrm>
          <a:prstGeom prst="line">
            <a:avLst/>
          </a:prstGeom>
        </p:spPr>
        <p:style>
          <a:lnRef idx="1">
            <a:schemeClr val="dk1"/>
          </a:lnRef>
          <a:fillRef idx="0">
            <a:schemeClr val="dk1"/>
          </a:fillRef>
          <a:effectRef idx="0">
            <a:schemeClr val="dk1"/>
          </a:effectRef>
          <a:fontRef idx="minor">
            <a:schemeClr val="tx1"/>
          </a:fontRef>
        </p:style>
      </p:cxnSp>
      <p:cxnSp>
        <p:nvCxnSpPr>
          <p:cNvPr id="99" name="直線コネクタ 98"/>
          <p:cNvCxnSpPr/>
          <p:nvPr/>
        </p:nvCxnSpPr>
        <p:spPr>
          <a:xfrm flipH="1">
            <a:off x="9339942" y="431003"/>
            <a:ext cx="642018" cy="91511"/>
          </a:xfrm>
          <a:prstGeom prst="line">
            <a:avLst/>
          </a:prstGeom>
        </p:spPr>
        <p:style>
          <a:lnRef idx="1">
            <a:schemeClr val="dk1"/>
          </a:lnRef>
          <a:fillRef idx="0">
            <a:schemeClr val="dk1"/>
          </a:fillRef>
          <a:effectRef idx="0">
            <a:schemeClr val="dk1"/>
          </a:effectRef>
          <a:fontRef idx="minor">
            <a:schemeClr val="tx1"/>
          </a:fontRef>
        </p:style>
      </p:cxnSp>
      <p:cxnSp>
        <p:nvCxnSpPr>
          <p:cNvPr id="100" name="直線コネクタ 99"/>
          <p:cNvCxnSpPr/>
          <p:nvPr/>
        </p:nvCxnSpPr>
        <p:spPr>
          <a:xfrm>
            <a:off x="10153502" y="431003"/>
            <a:ext cx="666898" cy="9773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184684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3918856"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p:cNvSpPr txBox="1"/>
          <p:nvPr/>
        </p:nvSpPr>
        <p:spPr>
          <a:xfrm>
            <a:off x="3582955" y="522514"/>
            <a:ext cx="1138334" cy="861774"/>
          </a:xfrm>
          <a:prstGeom prst="rect">
            <a:avLst/>
          </a:prstGeom>
          <a:noFill/>
        </p:spPr>
        <p:txBody>
          <a:bodyPr wrap="square" rtlCol="0">
            <a:spAutoFit/>
          </a:bodyPr>
          <a:lstStyle/>
          <a:p>
            <a:r>
              <a:rPr kumimoji="1" lang="en-US" altLang="ja-JP" sz="3200" dirty="0" smtClean="0"/>
              <a:t>push</a:t>
            </a:r>
          </a:p>
          <a:p>
            <a:endParaRPr kumimoji="1" lang="ja-JP" altLang="en-US" dirty="0"/>
          </a:p>
        </p:txBody>
      </p:sp>
      <p:sp>
        <p:nvSpPr>
          <p:cNvPr id="5" name="正方形/長方形 4"/>
          <p:cNvSpPr/>
          <p:nvPr/>
        </p:nvSpPr>
        <p:spPr>
          <a:xfrm>
            <a:off x="3918856"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3582955" y="522514"/>
            <a:ext cx="1138334" cy="861774"/>
          </a:xfrm>
          <a:prstGeom prst="rect">
            <a:avLst/>
          </a:prstGeom>
          <a:noFill/>
        </p:spPr>
        <p:txBody>
          <a:bodyPr wrap="square" rtlCol="0">
            <a:spAutoFit/>
          </a:bodyPr>
          <a:lstStyle/>
          <a:p>
            <a:r>
              <a:rPr kumimoji="1" lang="en-US" altLang="ja-JP" sz="3200" dirty="0" smtClean="0"/>
              <a:t>push</a:t>
            </a:r>
          </a:p>
          <a:p>
            <a:endParaRPr kumimoji="1" lang="ja-JP" altLang="en-US" dirty="0"/>
          </a:p>
        </p:txBody>
      </p:sp>
      <p:sp>
        <p:nvSpPr>
          <p:cNvPr id="7" name="正方形/長方形 6"/>
          <p:cNvSpPr/>
          <p:nvPr/>
        </p:nvSpPr>
        <p:spPr>
          <a:xfrm>
            <a:off x="3918856"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 name="正方形/長方形 7"/>
          <p:cNvSpPr/>
          <p:nvPr/>
        </p:nvSpPr>
        <p:spPr>
          <a:xfrm>
            <a:off x="3918856"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9" name="直線コネクタ 8"/>
          <p:cNvCxnSpPr/>
          <p:nvPr/>
        </p:nvCxnSpPr>
        <p:spPr>
          <a:xfrm>
            <a:off x="3918856" y="5113176"/>
            <a:ext cx="2276671" cy="0"/>
          </a:xfrm>
          <a:prstGeom prst="line">
            <a:avLst/>
          </a:prstGeom>
        </p:spPr>
        <p:style>
          <a:lnRef idx="1">
            <a:schemeClr val="dk1"/>
          </a:lnRef>
          <a:fillRef idx="0">
            <a:schemeClr val="dk1"/>
          </a:fillRef>
          <a:effectRef idx="0">
            <a:schemeClr val="dk1"/>
          </a:effectRef>
          <a:fontRef idx="minor">
            <a:schemeClr val="tx1"/>
          </a:fontRef>
        </p:style>
      </p:cxnSp>
      <p:cxnSp>
        <p:nvCxnSpPr>
          <p:cNvPr id="10" name="直線コネクタ 9"/>
          <p:cNvCxnSpPr/>
          <p:nvPr/>
        </p:nvCxnSpPr>
        <p:spPr>
          <a:xfrm>
            <a:off x="3918855" y="4519127"/>
            <a:ext cx="2276671" cy="0"/>
          </a:xfrm>
          <a:prstGeom prst="line">
            <a:avLst/>
          </a:prstGeom>
        </p:spPr>
        <p:style>
          <a:lnRef idx="1">
            <a:schemeClr val="dk1"/>
          </a:lnRef>
          <a:fillRef idx="0">
            <a:schemeClr val="dk1"/>
          </a:fillRef>
          <a:effectRef idx="0">
            <a:schemeClr val="dk1"/>
          </a:effectRef>
          <a:fontRef idx="minor">
            <a:schemeClr val="tx1"/>
          </a:fontRef>
        </p:style>
      </p:cxnSp>
      <p:sp>
        <p:nvSpPr>
          <p:cNvPr id="11" name="テキスト ボックス 10"/>
          <p:cNvSpPr txBox="1"/>
          <p:nvPr/>
        </p:nvSpPr>
        <p:spPr>
          <a:xfrm>
            <a:off x="4889238" y="5130196"/>
            <a:ext cx="783771" cy="584775"/>
          </a:xfrm>
          <a:prstGeom prst="rect">
            <a:avLst/>
          </a:prstGeom>
          <a:noFill/>
        </p:spPr>
        <p:txBody>
          <a:bodyPr wrap="square" rtlCol="0">
            <a:spAutoFit/>
          </a:bodyPr>
          <a:lstStyle/>
          <a:p>
            <a:r>
              <a:rPr kumimoji="1" lang="en-US" altLang="ja-JP" sz="3200" dirty="0" smtClean="0"/>
              <a:t>11</a:t>
            </a:r>
            <a:endParaRPr kumimoji="1" lang="ja-JP" altLang="en-US" sz="3200" dirty="0"/>
          </a:p>
        </p:txBody>
      </p:sp>
      <p:sp>
        <p:nvSpPr>
          <p:cNvPr id="12" name="テキスト ボックス 11"/>
          <p:cNvSpPr txBox="1"/>
          <p:nvPr/>
        </p:nvSpPr>
        <p:spPr>
          <a:xfrm>
            <a:off x="4889237" y="4523765"/>
            <a:ext cx="783771" cy="584775"/>
          </a:xfrm>
          <a:prstGeom prst="rect">
            <a:avLst/>
          </a:prstGeom>
          <a:noFill/>
        </p:spPr>
        <p:txBody>
          <a:bodyPr wrap="square" rtlCol="0">
            <a:spAutoFit/>
          </a:bodyPr>
          <a:lstStyle/>
          <a:p>
            <a:r>
              <a:rPr kumimoji="1" lang="en-US" altLang="ja-JP" sz="3200" dirty="0" smtClean="0"/>
              <a:t>10</a:t>
            </a:r>
            <a:endParaRPr kumimoji="1" lang="ja-JP" altLang="en-US" sz="3200" dirty="0"/>
          </a:p>
        </p:txBody>
      </p:sp>
      <p:sp>
        <p:nvSpPr>
          <p:cNvPr id="15" name="テキスト ボックス 14"/>
          <p:cNvSpPr txBox="1"/>
          <p:nvPr/>
        </p:nvSpPr>
        <p:spPr>
          <a:xfrm>
            <a:off x="5573482" y="1236373"/>
            <a:ext cx="783771" cy="584775"/>
          </a:xfrm>
          <a:prstGeom prst="rect">
            <a:avLst/>
          </a:prstGeom>
          <a:noFill/>
        </p:spPr>
        <p:txBody>
          <a:bodyPr wrap="square" rtlCol="0">
            <a:spAutoFit/>
          </a:bodyPr>
          <a:lstStyle/>
          <a:p>
            <a:r>
              <a:rPr kumimoji="1" lang="en-US" altLang="ja-JP" sz="3200" dirty="0"/>
              <a:t>9</a:t>
            </a:r>
            <a:endParaRPr kumimoji="1" lang="ja-JP" altLang="en-US" sz="3200" dirty="0"/>
          </a:p>
        </p:txBody>
      </p:sp>
      <p:sp>
        <p:nvSpPr>
          <p:cNvPr id="16" name="テキスト ボックス 15"/>
          <p:cNvSpPr txBox="1"/>
          <p:nvPr/>
        </p:nvSpPr>
        <p:spPr>
          <a:xfrm>
            <a:off x="5355771" y="522514"/>
            <a:ext cx="833533" cy="584775"/>
          </a:xfrm>
          <a:prstGeom prst="rect">
            <a:avLst/>
          </a:prstGeom>
          <a:noFill/>
        </p:spPr>
        <p:txBody>
          <a:bodyPr wrap="square" rtlCol="0">
            <a:spAutoFit/>
          </a:bodyPr>
          <a:lstStyle/>
          <a:p>
            <a:r>
              <a:rPr kumimoji="1" lang="en-US" altLang="ja-JP" sz="3200" dirty="0" smtClean="0"/>
              <a:t>pop</a:t>
            </a:r>
          </a:p>
        </p:txBody>
      </p:sp>
      <p:sp>
        <p:nvSpPr>
          <p:cNvPr id="77" name="円/楕円 76"/>
          <p:cNvSpPr/>
          <p:nvPr/>
        </p:nvSpPr>
        <p:spPr>
          <a:xfrm>
            <a:off x="9946433" y="223934"/>
            <a:ext cx="242596" cy="242596"/>
          </a:xfrm>
          <a:prstGeom prst="ellipse">
            <a:avLst/>
          </a:prstGeom>
          <a:solidFill>
            <a:srgbClr val="FF0000"/>
          </a:solid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1</a:t>
            </a:r>
            <a:endParaRPr lang="ja-JP" altLang="en-US" dirty="0"/>
          </a:p>
        </p:txBody>
      </p:sp>
      <p:sp>
        <p:nvSpPr>
          <p:cNvPr id="78" name="円/楕円 77"/>
          <p:cNvSpPr/>
          <p:nvPr/>
        </p:nvSpPr>
        <p:spPr>
          <a:xfrm>
            <a:off x="9218644" y="522514"/>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2</a:t>
            </a:r>
            <a:endParaRPr kumimoji="1" lang="ja-JP" altLang="en-US" dirty="0"/>
          </a:p>
        </p:txBody>
      </p:sp>
      <p:sp>
        <p:nvSpPr>
          <p:cNvPr id="79" name="円/楕円 78"/>
          <p:cNvSpPr/>
          <p:nvPr/>
        </p:nvSpPr>
        <p:spPr>
          <a:xfrm>
            <a:off x="10699102" y="528734"/>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7</a:t>
            </a:r>
            <a:endParaRPr kumimoji="1" lang="ja-JP" altLang="en-US" dirty="0"/>
          </a:p>
        </p:txBody>
      </p:sp>
      <p:sp>
        <p:nvSpPr>
          <p:cNvPr id="80" name="円/楕円 79"/>
          <p:cNvSpPr/>
          <p:nvPr/>
        </p:nvSpPr>
        <p:spPr>
          <a:xfrm>
            <a:off x="8624595" y="86152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3</a:t>
            </a:r>
            <a:endParaRPr kumimoji="1" lang="ja-JP" altLang="en-US" dirty="0"/>
          </a:p>
        </p:txBody>
      </p:sp>
      <p:sp>
        <p:nvSpPr>
          <p:cNvPr id="81" name="円/楕円 80"/>
          <p:cNvSpPr/>
          <p:nvPr/>
        </p:nvSpPr>
        <p:spPr>
          <a:xfrm>
            <a:off x="9694506" y="849304"/>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6</a:t>
            </a:r>
            <a:endParaRPr kumimoji="1" lang="ja-JP" altLang="en-US" dirty="0"/>
          </a:p>
        </p:txBody>
      </p:sp>
      <p:sp>
        <p:nvSpPr>
          <p:cNvPr id="82" name="円/楕円 81"/>
          <p:cNvSpPr/>
          <p:nvPr/>
        </p:nvSpPr>
        <p:spPr>
          <a:xfrm>
            <a:off x="8187612" y="128927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4</a:t>
            </a:r>
            <a:endParaRPr kumimoji="1" lang="ja-JP" altLang="en-US" dirty="0"/>
          </a:p>
        </p:txBody>
      </p:sp>
      <p:sp>
        <p:nvSpPr>
          <p:cNvPr id="83" name="円/楕円 82"/>
          <p:cNvSpPr/>
          <p:nvPr/>
        </p:nvSpPr>
        <p:spPr>
          <a:xfrm>
            <a:off x="8976048" y="128927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5</a:t>
            </a:r>
            <a:endParaRPr kumimoji="1" lang="ja-JP" altLang="en-US" dirty="0"/>
          </a:p>
        </p:txBody>
      </p:sp>
      <p:sp>
        <p:nvSpPr>
          <p:cNvPr id="84" name="円/楕円 83"/>
          <p:cNvSpPr/>
          <p:nvPr/>
        </p:nvSpPr>
        <p:spPr>
          <a:xfrm>
            <a:off x="10273002" y="86152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8</a:t>
            </a:r>
            <a:endParaRPr kumimoji="1" lang="ja-JP" altLang="en-US" dirty="0"/>
          </a:p>
        </p:txBody>
      </p:sp>
      <p:sp>
        <p:nvSpPr>
          <p:cNvPr id="85" name="円/楕円 84"/>
          <p:cNvSpPr/>
          <p:nvPr/>
        </p:nvSpPr>
        <p:spPr>
          <a:xfrm>
            <a:off x="9965095" y="128927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9</a:t>
            </a:r>
            <a:endParaRPr kumimoji="1" lang="ja-JP" altLang="en-US" dirty="0"/>
          </a:p>
        </p:txBody>
      </p:sp>
      <p:sp>
        <p:nvSpPr>
          <p:cNvPr id="86" name="円/楕円 85"/>
          <p:cNvSpPr/>
          <p:nvPr/>
        </p:nvSpPr>
        <p:spPr>
          <a:xfrm>
            <a:off x="10541847" y="1289276"/>
            <a:ext cx="492075"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smtClean="0"/>
              <a:t>10</a:t>
            </a:r>
            <a:endParaRPr kumimoji="1" lang="ja-JP" altLang="en-US" sz="1200" dirty="0"/>
          </a:p>
        </p:txBody>
      </p:sp>
      <p:sp>
        <p:nvSpPr>
          <p:cNvPr id="87" name="円/楕円 86"/>
          <p:cNvSpPr/>
          <p:nvPr/>
        </p:nvSpPr>
        <p:spPr>
          <a:xfrm>
            <a:off x="11221614" y="861526"/>
            <a:ext cx="551285" cy="207069"/>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050" smtClean="0"/>
              <a:t>11</a:t>
            </a:r>
            <a:endParaRPr kumimoji="1" lang="ja-JP" altLang="en-US" sz="1050" dirty="0"/>
          </a:p>
        </p:txBody>
      </p:sp>
      <p:cxnSp>
        <p:nvCxnSpPr>
          <p:cNvPr id="88" name="直線コネクタ 87"/>
          <p:cNvCxnSpPr/>
          <p:nvPr/>
        </p:nvCxnSpPr>
        <p:spPr>
          <a:xfrm>
            <a:off x="10480071" y="1068595"/>
            <a:ext cx="307814" cy="220681"/>
          </a:xfrm>
          <a:prstGeom prst="line">
            <a:avLst/>
          </a:prstGeom>
        </p:spPr>
        <p:style>
          <a:lnRef idx="1">
            <a:schemeClr val="dk1"/>
          </a:lnRef>
          <a:fillRef idx="0">
            <a:schemeClr val="dk1"/>
          </a:fillRef>
          <a:effectRef idx="0">
            <a:schemeClr val="dk1"/>
          </a:effectRef>
          <a:fontRef idx="minor">
            <a:schemeClr val="tx1"/>
          </a:fontRef>
        </p:style>
      </p:cxnSp>
      <p:cxnSp>
        <p:nvCxnSpPr>
          <p:cNvPr id="89" name="直線コネクタ 88"/>
          <p:cNvCxnSpPr/>
          <p:nvPr/>
        </p:nvCxnSpPr>
        <p:spPr>
          <a:xfrm flipH="1">
            <a:off x="10086393" y="1068595"/>
            <a:ext cx="222136" cy="220681"/>
          </a:xfrm>
          <a:prstGeom prst="line">
            <a:avLst/>
          </a:prstGeom>
        </p:spPr>
        <p:style>
          <a:lnRef idx="1">
            <a:schemeClr val="dk1"/>
          </a:lnRef>
          <a:fillRef idx="0">
            <a:schemeClr val="dk1"/>
          </a:fillRef>
          <a:effectRef idx="0">
            <a:schemeClr val="dk1"/>
          </a:effectRef>
          <a:fontRef idx="minor">
            <a:schemeClr val="tx1"/>
          </a:fontRef>
        </p:style>
      </p:cxnSp>
      <p:cxnSp>
        <p:nvCxnSpPr>
          <p:cNvPr id="90" name="直線コネクタ 89"/>
          <p:cNvCxnSpPr/>
          <p:nvPr/>
        </p:nvCxnSpPr>
        <p:spPr>
          <a:xfrm>
            <a:off x="10906171" y="735803"/>
            <a:ext cx="591086" cy="125723"/>
          </a:xfrm>
          <a:prstGeom prst="line">
            <a:avLst/>
          </a:prstGeom>
        </p:spPr>
        <p:style>
          <a:lnRef idx="1">
            <a:schemeClr val="dk1"/>
          </a:lnRef>
          <a:fillRef idx="0">
            <a:schemeClr val="dk1"/>
          </a:fillRef>
          <a:effectRef idx="0">
            <a:schemeClr val="dk1"/>
          </a:effectRef>
          <a:fontRef idx="minor">
            <a:schemeClr val="tx1"/>
          </a:fontRef>
        </p:style>
      </p:cxnSp>
      <p:cxnSp>
        <p:nvCxnSpPr>
          <p:cNvPr id="91" name="直線コネクタ 90"/>
          <p:cNvCxnSpPr/>
          <p:nvPr/>
        </p:nvCxnSpPr>
        <p:spPr>
          <a:xfrm flipH="1">
            <a:off x="10394300" y="735803"/>
            <a:ext cx="340329" cy="125723"/>
          </a:xfrm>
          <a:prstGeom prst="line">
            <a:avLst/>
          </a:prstGeom>
        </p:spPr>
        <p:style>
          <a:lnRef idx="1">
            <a:schemeClr val="dk1"/>
          </a:lnRef>
          <a:fillRef idx="0">
            <a:schemeClr val="dk1"/>
          </a:fillRef>
          <a:effectRef idx="0">
            <a:schemeClr val="dk1"/>
          </a:effectRef>
          <a:fontRef idx="minor">
            <a:schemeClr val="tx1"/>
          </a:fontRef>
        </p:style>
      </p:cxnSp>
      <p:cxnSp>
        <p:nvCxnSpPr>
          <p:cNvPr id="92" name="直線コネクタ 91"/>
          <p:cNvCxnSpPr/>
          <p:nvPr/>
        </p:nvCxnSpPr>
        <p:spPr>
          <a:xfrm flipH="1">
            <a:off x="8308910" y="1068595"/>
            <a:ext cx="351212" cy="220681"/>
          </a:xfrm>
          <a:prstGeom prst="line">
            <a:avLst/>
          </a:prstGeom>
        </p:spPr>
        <p:style>
          <a:lnRef idx="1">
            <a:schemeClr val="dk1"/>
          </a:lnRef>
          <a:fillRef idx="0">
            <a:schemeClr val="dk1"/>
          </a:fillRef>
          <a:effectRef idx="0">
            <a:schemeClr val="dk1"/>
          </a:effectRef>
          <a:fontRef idx="minor">
            <a:schemeClr val="tx1"/>
          </a:fontRef>
        </p:style>
      </p:cxnSp>
      <p:cxnSp>
        <p:nvCxnSpPr>
          <p:cNvPr id="93" name="直線コネクタ 92"/>
          <p:cNvCxnSpPr/>
          <p:nvPr/>
        </p:nvCxnSpPr>
        <p:spPr>
          <a:xfrm>
            <a:off x="8831664" y="1068595"/>
            <a:ext cx="265682" cy="220681"/>
          </a:xfrm>
          <a:prstGeom prst="line">
            <a:avLst/>
          </a:prstGeom>
        </p:spPr>
        <p:style>
          <a:lnRef idx="1">
            <a:schemeClr val="dk1"/>
          </a:lnRef>
          <a:fillRef idx="0">
            <a:schemeClr val="dk1"/>
          </a:fillRef>
          <a:effectRef idx="0">
            <a:schemeClr val="dk1"/>
          </a:effectRef>
          <a:fontRef idx="minor">
            <a:schemeClr val="tx1"/>
          </a:fontRef>
        </p:style>
      </p:cxnSp>
      <p:cxnSp>
        <p:nvCxnSpPr>
          <p:cNvPr id="94" name="直線コネクタ 93"/>
          <p:cNvCxnSpPr/>
          <p:nvPr/>
        </p:nvCxnSpPr>
        <p:spPr>
          <a:xfrm flipH="1">
            <a:off x="8745893" y="729583"/>
            <a:ext cx="508278" cy="131943"/>
          </a:xfrm>
          <a:prstGeom prst="line">
            <a:avLst/>
          </a:prstGeom>
        </p:spPr>
        <p:style>
          <a:lnRef idx="1">
            <a:schemeClr val="dk1"/>
          </a:lnRef>
          <a:fillRef idx="0">
            <a:schemeClr val="dk1"/>
          </a:fillRef>
          <a:effectRef idx="0">
            <a:schemeClr val="dk1"/>
          </a:effectRef>
          <a:fontRef idx="minor">
            <a:schemeClr val="tx1"/>
          </a:fontRef>
        </p:style>
      </p:cxnSp>
      <p:cxnSp>
        <p:nvCxnSpPr>
          <p:cNvPr id="95" name="直線コネクタ 94"/>
          <p:cNvCxnSpPr/>
          <p:nvPr/>
        </p:nvCxnSpPr>
        <p:spPr>
          <a:xfrm>
            <a:off x="9425713" y="729583"/>
            <a:ext cx="390091" cy="119721"/>
          </a:xfrm>
          <a:prstGeom prst="line">
            <a:avLst/>
          </a:prstGeom>
        </p:spPr>
        <p:style>
          <a:lnRef idx="1">
            <a:schemeClr val="dk1"/>
          </a:lnRef>
          <a:fillRef idx="0">
            <a:schemeClr val="dk1"/>
          </a:fillRef>
          <a:effectRef idx="0">
            <a:schemeClr val="dk1"/>
          </a:effectRef>
          <a:fontRef idx="minor">
            <a:schemeClr val="tx1"/>
          </a:fontRef>
        </p:style>
      </p:cxnSp>
      <p:cxnSp>
        <p:nvCxnSpPr>
          <p:cNvPr id="96" name="直線コネクタ 95"/>
          <p:cNvCxnSpPr/>
          <p:nvPr/>
        </p:nvCxnSpPr>
        <p:spPr>
          <a:xfrm flipH="1">
            <a:off x="9339942" y="431003"/>
            <a:ext cx="642018" cy="91511"/>
          </a:xfrm>
          <a:prstGeom prst="line">
            <a:avLst/>
          </a:prstGeom>
        </p:spPr>
        <p:style>
          <a:lnRef idx="1">
            <a:schemeClr val="dk1"/>
          </a:lnRef>
          <a:fillRef idx="0">
            <a:schemeClr val="dk1"/>
          </a:fillRef>
          <a:effectRef idx="0">
            <a:schemeClr val="dk1"/>
          </a:effectRef>
          <a:fontRef idx="minor">
            <a:schemeClr val="tx1"/>
          </a:fontRef>
        </p:style>
      </p:cxnSp>
      <p:cxnSp>
        <p:nvCxnSpPr>
          <p:cNvPr id="97" name="直線コネクタ 96"/>
          <p:cNvCxnSpPr/>
          <p:nvPr/>
        </p:nvCxnSpPr>
        <p:spPr>
          <a:xfrm>
            <a:off x="10153502" y="431003"/>
            <a:ext cx="666898" cy="9773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128546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3918856"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p:cNvSpPr txBox="1"/>
          <p:nvPr/>
        </p:nvSpPr>
        <p:spPr>
          <a:xfrm>
            <a:off x="3582955" y="522514"/>
            <a:ext cx="1138334" cy="861774"/>
          </a:xfrm>
          <a:prstGeom prst="rect">
            <a:avLst/>
          </a:prstGeom>
          <a:noFill/>
        </p:spPr>
        <p:txBody>
          <a:bodyPr wrap="square" rtlCol="0">
            <a:spAutoFit/>
          </a:bodyPr>
          <a:lstStyle/>
          <a:p>
            <a:r>
              <a:rPr kumimoji="1" lang="en-US" altLang="ja-JP" sz="3200" dirty="0" smtClean="0"/>
              <a:t>push</a:t>
            </a:r>
          </a:p>
          <a:p>
            <a:endParaRPr kumimoji="1" lang="ja-JP" altLang="en-US" dirty="0"/>
          </a:p>
        </p:txBody>
      </p:sp>
      <p:sp>
        <p:nvSpPr>
          <p:cNvPr id="5" name="正方形/長方形 4"/>
          <p:cNvSpPr/>
          <p:nvPr/>
        </p:nvSpPr>
        <p:spPr>
          <a:xfrm>
            <a:off x="3918856"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3582955" y="522514"/>
            <a:ext cx="1138334" cy="861774"/>
          </a:xfrm>
          <a:prstGeom prst="rect">
            <a:avLst/>
          </a:prstGeom>
          <a:noFill/>
        </p:spPr>
        <p:txBody>
          <a:bodyPr wrap="square" rtlCol="0">
            <a:spAutoFit/>
          </a:bodyPr>
          <a:lstStyle/>
          <a:p>
            <a:r>
              <a:rPr kumimoji="1" lang="en-US" altLang="ja-JP" sz="3200" dirty="0" smtClean="0"/>
              <a:t>push</a:t>
            </a:r>
          </a:p>
          <a:p>
            <a:endParaRPr kumimoji="1" lang="ja-JP" altLang="en-US" dirty="0"/>
          </a:p>
        </p:txBody>
      </p:sp>
      <p:sp>
        <p:nvSpPr>
          <p:cNvPr id="7" name="正方形/長方形 6"/>
          <p:cNvSpPr/>
          <p:nvPr/>
        </p:nvSpPr>
        <p:spPr>
          <a:xfrm>
            <a:off x="3918856"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 name="正方形/長方形 7"/>
          <p:cNvSpPr/>
          <p:nvPr/>
        </p:nvSpPr>
        <p:spPr>
          <a:xfrm>
            <a:off x="3918856"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9" name="直線コネクタ 8"/>
          <p:cNvCxnSpPr/>
          <p:nvPr/>
        </p:nvCxnSpPr>
        <p:spPr>
          <a:xfrm>
            <a:off x="3918856" y="5113176"/>
            <a:ext cx="2276671" cy="0"/>
          </a:xfrm>
          <a:prstGeom prst="line">
            <a:avLst/>
          </a:prstGeom>
        </p:spPr>
        <p:style>
          <a:lnRef idx="1">
            <a:schemeClr val="dk1"/>
          </a:lnRef>
          <a:fillRef idx="0">
            <a:schemeClr val="dk1"/>
          </a:fillRef>
          <a:effectRef idx="0">
            <a:schemeClr val="dk1"/>
          </a:effectRef>
          <a:fontRef idx="minor">
            <a:schemeClr val="tx1"/>
          </a:fontRef>
        </p:style>
      </p:cxnSp>
      <p:sp>
        <p:nvSpPr>
          <p:cNvPr id="11" name="テキスト ボックス 10"/>
          <p:cNvSpPr txBox="1"/>
          <p:nvPr/>
        </p:nvSpPr>
        <p:spPr>
          <a:xfrm>
            <a:off x="4814594" y="5130196"/>
            <a:ext cx="783771" cy="584775"/>
          </a:xfrm>
          <a:prstGeom prst="rect">
            <a:avLst/>
          </a:prstGeom>
          <a:noFill/>
        </p:spPr>
        <p:txBody>
          <a:bodyPr wrap="square" rtlCol="0">
            <a:spAutoFit/>
          </a:bodyPr>
          <a:lstStyle/>
          <a:p>
            <a:r>
              <a:rPr kumimoji="1" lang="en-US" altLang="ja-JP" sz="3200" dirty="0" smtClean="0"/>
              <a:t>11</a:t>
            </a:r>
            <a:endParaRPr kumimoji="1" lang="ja-JP" altLang="en-US" sz="3200" dirty="0"/>
          </a:p>
        </p:txBody>
      </p:sp>
      <p:sp>
        <p:nvSpPr>
          <p:cNvPr id="15" name="テキスト ボックス 14"/>
          <p:cNvSpPr txBox="1"/>
          <p:nvPr/>
        </p:nvSpPr>
        <p:spPr>
          <a:xfrm>
            <a:off x="5573482" y="1236373"/>
            <a:ext cx="783771" cy="584775"/>
          </a:xfrm>
          <a:prstGeom prst="rect">
            <a:avLst/>
          </a:prstGeom>
          <a:noFill/>
        </p:spPr>
        <p:txBody>
          <a:bodyPr wrap="square" rtlCol="0">
            <a:spAutoFit/>
          </a:bodyPr>
          <a:lstStyle/>
          <a:p>
            <a:r>
              <a:rPr kumimoji="1" lang="en-US" altLang="ja-JP" sz="3200" dirty="0" smtClean="0"/>
              <a:t>10</a:t>
            </a:r>
            <a:endParaRPr kumimoji="1" lang="ja-JP" altLang="en-US" sz="3200" dirty="0"/>
          </a:p>
        </p:txBody>
      </p:sp>
      <p:sp>
        <p:nvSpPr>
          <p:cNvPr id="16" name="テキスト ボックス 15"/>
          <p:cNvSpPr txBox="1"/>
          <p:nvPr/>
        </p:nvSpPr>
        <p:spPr>
          <a:xfrm>
            <a:off x="5355771" y="522514"/>
            <a:ext cx="833533" cy="584775"/>
          </a:xfrm>
          <a:prstGeom prst="rect">
            <a:avLst/>
          </a:prstGeom>
          <a:noFill/>
        </p:spPr>
        <p:txBody>
          <a:bodyPr wrap="square" rtlCol="0">
            <a:spAutoFit/>
          </a:bodyPr>
          <a:lstStyle/>
          <a:p>
            <a:r>
              <a:rPr kumimoji="1" lang="en-US" altLang="ja-JP" sz="3200" dirty="0" smtClean="0"/>
              <a:t>pop</a:t>
            </a:r>
          </a:p>
        </p:txBody>
      </p:sp>
      <p:sp>
        <p:nvSpPr>
          <p:cNvPr id="75" name="円/楕円 74"/>
          <p:cNvSpPr/>
          <p:nvPr/>
        </p:nvSpPr>
        <p:spPr>
          <a:xfrm>
            <a:off x="9946433" y="223934"/>
            <a:ext cx="242596" cy="242596"/>
          </a:xfrm>
          <a:prstGeom prst="ellipse">
            <a:avLst/>
          </a:prstGeom>
          <a:solidFill>
            <a:srgbClr val="FF0000"/>
          </a:solid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1</a:t>
            </a:r>
            <a:endParaRPr lang="ja-JP" altLang="en-US" dirty="0"/>
          </a:p>
        </p:txBody>
      </p:sp>
      <p:sp>
        <p:nvSpPr>
          <p:cNvPr id="76" name="円/楕円 75"/>
          <p:cNvSpPr/>
          <p:nvPr/>
        </p:nvSpPr>
        <p:spPr>
          <a:xfrm>
            <a:off x="9218644" y="522514"/>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2</a:t>
            </a:r>
            <a:endParaRPr kumimoji="1" lang="ja-JP" altLang="en-US" dirty="0"/>
          </a:p>
        </p:txBody>
      </p:sp>
      <p:sp>
        <p:nvSpPr>
          <p:cNvPr id="77" name="円/楕円 76"/>
          <p:cNvSpPr/>
          <p:nvPr/>
        </p:nvSpPr>
        <p:spPr>
          <a:xfrm>
            <a:off x="10699102" y="528734"/>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7</a:t>
            </a:r>
            <a:endParaRPr kumimoji="1" lang="ja-JP" altLang="en-US" dirty="0"/>
          </a:p>
        </p:txBody>
      </p:sp>
      <p:sp>
        <p:nvSpPr>
          <p:cNvPr id="78" name="円/楕円 77"/>
          <p:cNvSpPr/>
          <p:nvPr/>
        </p:nvSpPr>
        <p:spPr>
          <a:xfrm>
            <a:off x="8624595" y="86152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3</a:t>
            </a:r>
            <a:endParaRPr kumimoji="1" lang="ja-JP" altLang="en-US" dirty="0"/>
          </a:p>
        </p:txBody>
      </p:sp>
      <p:sp>
        <p:nvSpPr>
          <p:cNvPr id="79" name="円/楕円 78"/>
          <p:cNvSpPr/>
          <p:nvPr/>
        </p:nvSpPr>
        <p:spPr>
          <a:xfrm>
            <a:off x="9694506" y="849304"/>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6</a:t>
            </a:r>
            <a:endParaRPr kumimoji="1" lang="ja-JP" altLang="en-US" dirty="0"/>
          </a:p>
        </p:txBody>
      </p:sp>
      <p:sp>
        <p:nvSpPr>
          <p:cNvPr id="80" name="円/楕円 79"/>
          <p:cNvSpPr/>
          <p:nvPr/>
        </p:nvSpPr>
        <p:spPr>
          <a:xfrm>
            <a:off x="8187612" y="128927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4</a:t>
            </a:r>
            <a:endParaRPr kumimoji="1" lang="ja-JP" altLang="en-US" dirty="0"/>
          </a:p>
        </p:txBody>
      </p:sp>
      <p:sp>
        <p:nvSpPr>
          <p:cNvPr id="81" name="円/楕円 80"/>
          <p:cNvSpPr/>
          <p:nvPr/>
        </p:nvSpPr>
        <p:spPr>
          <a:xfrm>
            <a:off x="8976048" y="128927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5</a:t>
            </a:r>
            <a:endParaRPr kumimoji="1" lang="ja-JP" altLang="en-US" dirty="0"/>
          </a:p>
        </p:txBody>
      </p:sp>
      <p:sp>
        <p:nvSpPr>
          <p:cNvPr id="82" name="円/楕円 81"/>
          <p:cNvSpPr/>
          <p:nvPr/>
        </p:nvSpPr>
        <p:spPr>
          <a:xfrm>
            <a:off x="10273002" y="86152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8</a:t>
            </a:r>
            <a:endParaRPr kumimoji="1" lang="ja-JP" altLang="en-US" dirty="0"/>
          </a:p>
        </p:txBody>
      </p:sp>
      <p:sp>
        <p:nvSpPr>
          <p:cNvPr id="83" name="円/楕円 82"/>
          <p:cNvSpPr/>
          <p:nvPr/>
        </p:nvSpPr>
        <p:spPr>
          <a:xfrm>
            <a:off x="9965095" y="128927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9</a:t>
            </a:r>
            <a:endParaRPr kumimoji="1" lang="ja-JP" altLang="en-US" dirty="0"/>
          </a:p>
        </p:txBody>
      </p:sp>
      <p:sp>
        <p:nvSpPr>
          <p:cNvPr id="84" name="円/楕円 83"/>
          <p:cNvSpPr/>
          <p:nvPr/>
        </p:nvSpPr>
        <p:spPr>
          <a:xfrm>
            <a:off x="10541847" y="1289276"/>
            <a:ext cx="492075"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smtClean="0"/>
              <a:t>10</a:t>
            </a:r>
            <a:endParaRPr kumimoji="1" lang="ja-JP" altLang="en-US" sz="1200" dirty="0"/>
          </a:p>
        </p:txBody>
      </p:sp>
      <p:sp>
        <p:nvSpPr>
          <p:cNvPr id="85" name="円/楕円 84"/>
          <p:cNvSpPr/>
          <p:nvPr/>
        </p:nvSpPr>
        <p:spPr>
          <a:xfrm>
            <a:off x="11221614" y="861526"/>
            <a:ext cx="551285" cy="207069"/>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050" smtClean="0"/>
              <a:t>11</a:t>
            </a:r>
            <a:endParaRPr kumimoji="1" lang="ja-JP" altLang="en-US" sz="1050" dirty="0"/>
          </a:p>
        </p:txBody>
      </p:sp>
      <p:cxnSp>
        <p:nvCxnSpPr>
          <p:cNvPr id="86" name="直線コネクタ 85"/>
          <p:cNvCxnSpPr/>
          <p:nvPr/>
        </p:nvCxnSpPr>
        <p:spPr>
          <a:xfrm>
            <a:off x="10480071" y="1068595"/>
            <a:ext cx="307814" cy="220681"/>
          </a:xfrm>
          <a:prstGeom prst="line">
            <a:avLst/>
          </a:prstGeom>
        </p:spPr>
        <p:style>
          <a:lnRef idx="1">
            <a:schemeClr val="dk1"/>
          </a:lnRef>
          <a:fillRef idx="0">
            <a:schemeClr val="dk1"/>
          </a:fillRef>
          <a:effectRef idx="0">
            <a:schemeClr val="dk1"/>
          </a:effectRef>
          <a:fontRef idx="minor">
            <a:schemeClr val="tx1"/>
          </a:fontRef>
        </p:style>
      </p:cxnSp>
      <p:cxnSp>
        <p:nvCxnSpPr>
          <p:cNvPr id="87" name="直線コネクタ 86"/>
          <p:cNvCxnSpPr/>
          <p:nvPr/>
        </p:nvCxnSpPr>
        <p:spPr>
          <a:xfrm flipH="1">
            <a:off x="10086393" y="1068595"/>
            <a:ext cx="222136" cy="220681"/>
          </a:xfrm>
          <a:prstGeom prst="line">
            <a:avLst/>
          </a:prstGeom>
        </p:spPr>
        <p:style>
          <a:lnRef idx="1">
            <a:schemeClr val="dk1"/>
          </a:lnRef>
          <a:fillRef idx="0">
            <a:schemeClr val="dk1"/>
          </a:fillRef>
          <a:effectRef idx="0">
            <a:schemeClr val="dk1"/>
          </a:effectRef>
          <a:fontRef idx="minor">
            <a:schemeClr val="tx1"/>
          </a:fontRef>
        </p:style>
      </p:cxnSp>
      <p:cxnSp>
        <p:nvCxnSpPr>
          <p:cNvPr id="88" name="直線コネクタ 87"/>
          <p:cNvCxnSpPr/>
          <p:nvPr/>
        </p:nvCxnSpPr>
        <p:spPr>
          <a:xfrm>
            <a:off x="10906171" y="735803"/>
            <a:ext cx="591086" cy="125723"/>
          </a:xfrm>
          <a:prstGeom prst="line">
            <a:avLst/>
          </a:prstGeom>
        </p:spPr>
        <p:style>
          <a:lnRef idx="1">
            <a:schemeClr val="dk1"/>
          </a:lnRef>
          <a:fillRef idx="0">
            <a:schemeClr val="dk1"/>
          </a:fillRef>
          <a:effectRef idx="0">
            <a:schemeClr val="dk1"/>
          </a:effectRef>
          <a:fontRef idx="minor">
            <a:schemeClr val="tx1"/>
          </a:fontRef>
        </p:style>
      </p:cxnSp>
      <p:cxnSp>
        <p:nvCxnSpPr>
          <p:cNvPr id="89" name="直線コネクタ 88"/>
          <p:cNvCxnSpPr/>
          <p:nvPr/>
        </p:nvCxnSpPr>
        <p:spPr>
          <a:xfrm flipH="1">
            <a:off x="10394300" y="735803"/>
            <a:ext cx="340329" cy="125723"/>
          </a:xfrm>
          <a:prstGeom prst="line">
            <a:avLst/>
          </a:prstGeom>
        </p:spPr>
        <p:style>
          <a:lnRef idx="1">
            <a:schemeClr val="dk1"/>
          </a:lnRef>
          <a:fillRef idx="0">
            <a:schemeClr val="dk1"/>
          </a:fillRef>
          <a:effectRef idx="0">
            <a:schemeClr val="dk1"/>
          </a:effectRef>
          <a:fontRef idx="minor">
            <a:schemeClr val="tx1"/>
          </a:fontRef>
        </p:style>
      </p:cxnSp>
      <p:cxnSp>
        <p:nvCxnSpPr>
          <p:cNvPr id="90" name="直線コネクタ 89"/>
          <p:cNvCxnSpPr/>
          <p:nvPr/>
        </p:nvCxnSpPr>
        <p:spPr>
          <a:xfrm flipH="1">
            <a:off x="8308910" y="1068595"/>
            <a:ext cx="351212" cy="220681"/>
          </a:xfrm>
          <a:prstGeom prst="line">
            <a:avLst/>
          </a:prstGeom>
        </p:spPr>
        <p:style>
          <a:lnRef idx="1">
            <a:schemeClr val="dk1"/>
          </a:lnRef>
          <a:fillRef idx="0">
            <a:schemeClr val="dk1"/>
          </a:fillRef>
          <a:effectRef idx="0">
            <a:schemeClr val="dk1"/>
          </a:effectRef>
          <a:fontRef idx="minor">
            <a:schemeClr val="tx1"/>
          </a:fontRef>
        </p:style>
      </p:cxnSp>
      <p:cxnSp>
        <p:nvCxnSpPr>
          <p:cNvPr id="91" name="直線コネクタ 90"/>
          <p:cNvCxnSpPr/>
          <p:nvPr/>
        </p:nvCxnSpPr>
        <p:spPr>
          <a:xfrm>
            <a:off x="8831664" y="1068595"/>
            <a:ext cx="265682" cy="220681"/>
          </a:xfrm>
          <a:prstGeom prst="line">
            <a:avLst/>
          </a:prstGeom>
        </p:spPr>
        <p:style>
          <a:lnRef idx="1">
            <a:schemeClr val="dk1"/>
          </a:lnRef>
          <a:fillRef idx="0">
            <a:schemeClr val="dk1"/>
          </a:fillRef>
          <a:effectRef idx="0">
            <a:schemeClr val="dk1"/>
          </a:effectRef>
          <a:fontRef idx="minor">
            <a:schemeClr val="tx1"/>
          </a:fontRef>
        </p:style>
      </p:cxnSp>
      <p:cxnSp>
        <p:nvCxnSpPr>
          <p:cNvPr id="92" name="直線コネクタ 91"/>
          <p:cNvCxnSpPr/>
          <p:nvPr/>
        </p:nvCxnSpPr>
        <p:spPr>
          <a:xfrm flipH="1">
            <a:off x="8745893" y="729583"/>
            <a:ext cx="508278" cy="131943"/>
          </a:xfrm>
          <a:prstGeom prst="line">
            <a:avLst/>
          </a:prstGeom>
        </p:spPr>
        <p:style>
          <a:lnRef idx="1">
            <a:schemeClr val="dk1"/>
          </a:lnRef>
          <a:fillRef idx="0">
            <a:schemeClr val="dk1"/>
          </a:fillRef>
          <a:effectRef idx="0">
            <a:schemeClr val="dk1"/>
          </a:effectRef>
          <a:fontRef idx="minor">
            <a:schemeClr val="tx1"/>
          </a:fontRef>
        </p:style>
      </p:cxnSp>
      <p:cxnSp>
        <p:nvCxnSpPr>
          <p:cNvPr id="93" name="直線コネクタ 92"/>
          <p:cNvCxnSpPr/>
          <p:nvPr/>
        </p:nvCxnSpPr>
        <p:spPr>
          <a:xfrm>
            <a:off x="9425713" y="729583"/>
            <a:ext cx="390091" cy="119721"/>
          </a:xfrm>
          <a:prstGeom prst="line">
            <a:avLst/>
          </a:prstGeom>
        </p:spPr>
        <p:style>
          <a:lnRef idx="1">
            <a:schemeClr val="dk1"/>
          </a:lnRef>
          <a:fillRef idx="0">
            <a:schemeClr val="dk1"/>
          </a:fillRef>
          <a:effectRef idx="0">
            <a:schemeClr val="dk1"/>
          </a:effectRef>
          <a:fontRef idx="minor">
            <a:schemeClr val="tx1"/>
          </a:fontRef>
        </p:style>
      </p:cxnSp>
      <p:cxnSp>
        <p:nvCxnSpPr>
          <p:cNvPr id="94" name="直線コネクタ 93"/>
          <p:cNvCxnSpPr/>
          <p:nvPr/>
        </p:nvCxnSpPr>
        <p:spPr>
          <a:xfrm flipH="1">
            <a:off x="9339942" y="431003"/>
            <a:ext cx="642018" cy="91511"/>
          </a:xfrm>
          <a:prstGeom prst="line">
            <a:avLst/>
          </a:prstGeom>
        </p:spPr>
        <p:style>
          <a:lnRef idx="1">
            <a:schemeClr val="dk1"/>
          </a:lnRef>
          <a:fillRef idx="0">
            <a:schemeClr val="dk1"/>
          </a:fillRef>
          <a:effectRef idx="0">
            <a:schemeClr val="dk1"/>
          </a:effectRef>
          <a:fontRef idx="minor">
            <a:schemeClr val="tx1"/>
          </a:fontRef>
        </p:style>
      </p:cxnSp>
      <p:cxnSp>
        <p:nvCxnSpPr>
          <p:cNvPr id="95" name="直線コネクタ 94"/>
          <p:cNvCxnSpPr/>
          <p:nvPr/>
        </p:nvCxnSpPr>
        <p:spPr>
          <a:xfrm>
            <a:off x="10153502" y="431003"/>
            <a:ext cx="666898" cy="9773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094969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3918856"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p:cNvSpPr txBox="1"/>
          <p:nvPr/>
        </p:nvSpPr>
        <p:spPr>
          <a:xfrm>
            <a:off x="3582955" y="522514"/>
            <a:ext cx="1138334" cy="861774"/>
          </a:xfrm>
          <a:prstGeom prst="rect">
            <a:avLst/>
          </a:prstGeom>
          <a:noFill/>
        </p:spPr>
        <p:txBody>
          <a:bodyPr wrap="square" rtlCol="0">
            <a:spAutoFit/>
          </a:bodyPr>
          <a:lstStyle/>
          <a:p>
            <a:r>
              <a:rPr kumimoji="1" lang="en-US" altLang="ja-JP" sz="3200" dirty="0" smtClean="0"/>
              <a:t>push</a:t>
            </a:r>
          </a:p>
          <a:p>
            <a:endParaRPr kumimoji="1" lang="ja-JP" altLang="en-US" dirty="0"/>
          </a:p>
        </p:txBody>
      </p:sp>
      <p:sp>
        <p:nvSpPr>
          <p:cNvPr id="5" name="正方形/長方形 4"/>
          <p:cNvSpPr/>
          <p:nvPr/>
        </p:nvSpPr>
        <p:spPr>
          <a:xfrm>
            <a:off x="3918856"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3582955" y="522514"/>
            <a:ext cx="1138334" cy="861774"/>
          </a:xfrm>
          <a:prstGeom prst="rect">
            <a:avLst/>
          </a:prstGeom>
          <a:noFill/>
        </p:spPr>
        <p:txBody>
          <a:bodyPr wrap="square" rtlCol="0">
            <a:spAutoFit/>
          </a:bodyPr>
          <a:lstStyle/>
          <a:p>
            <a:r>
              <a:rPr kumimoji="1" lang="en-US" altLang="ja-JP" sz="3200" dirty="0" smtClean="0"/>
              <a:t>push</a:t>
            </a:r>
          </a:p>
          <a:p>
            <a:endParaRPr kumimoji="1" lang="ja-JP" altLang="en-US" dirty="0"/>
          </a:p>
        </p:txBody>
      </p:sp>
      <p:sp>
        <p:nvSpPr>
          <p:cNvPr id="7" name="正方形/長方形 6"/>
          <p:cNvSpPr/>
          <p:nvPr/>
        </p:nvSpPr>
        <p:spPr>
          <a:xfrm>
            <a:off x="3918856"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5" name="テキスト ボックス 14"/>
          <p:cNvSpPr txBox="1"/>
          <p:nvPr/>
        </p:nvSpPr>
        <p:spPr>
          <a:xfrm>
            <a:off x="5573482" y="1236373"/>
            <a:ext cx="783771" cy="584775"/>
          </a:xfrm>
          <a:prstGeom prst="rect">
            <a:avLst/>
          </a:prstGeom>
          <a:noFill/>
        </p:spPr>
        <p:txBody>
          <a:bodyPr wrap="square" rtlCol="0">
            <a:spAutoFit/>
          </a:bodyPr>
          <a:lstStyle/>
          <a:p>
            <a:r>
              <a:rPr kumimoji="1" lang="en-US" altLang="ja-JP" sz="3200" dirty="0" smtClean="0"/>
              <a:t>11</a:t>
            </a:r>
            <a:endParaRPr kumimoji="1" lang="ja-JP" altLang="en-US" sz="3200" dirty="0"/>
          </a:p>
        </p:txBody>
      </p:sp>
      <p:sp>
        <p:nvSpPr>
          <p:cNvPr id="16" name="テキスト ボックス 15"/>
          <p:cNvSpPr txBox="1"/>
          <p:nvPr/>
        </p:nvSpPr>
        <p:spPr>
          <a:xfrm>
            <a:off x="5355771" y="522514"/>
            <a:ext cx="833533" cy="584775"/>
          </a:xfrm>
          <a:prstGeom prst="rect">
            <a:avLst/>
          </a:prstGeom>
          <a:noFill/>
        </p:spPr>
        <p:txBody>
          <a:bodyPr wrap="square" rtlCol="0">
            <a:spAutoFit/>
          </a:bodyPr>
          <a:lstStyle/>
          <a:p>
            <a:r>
              <a:rPr kumimoji="1" lang="en-US" altLang="ja-JP" sz="3200" dirty="0" smtClean="0"/>
              <a:t>pop</a:t>
            </a:r>
          </a:p>
        </p:txBody>
      </p:sp>
      <p:sp>
        <p:nvSpPr>
          <p:cNvPr id="73" name="円/楕円 72"/>
          <p:cNvSpPr/>
          <p:nvPr/>
        </p:nvSpPr>
        <p:spPr>
          <a:xfrm>
            <a:off x="9946433" y="223934"/>
            <a:ext cx="242596" cy="242596"/>
          </a:xfrm>
          <a:prstGeom prst="ellipse">
            <a:avLst/>
          </a:prstGeom>
          <a:solidFill>
            <a:srgbClr val="FF0000"/>
          </a:solid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1</a:t>
            </a:r>
            <a:endParaRPr lang="ja-JP" altLang="en-US" dirty="0"/>
          </a:p>
        </p:txBody>
      </p:sp>
      <p:sp>
        <p:nvSpPr>
          <p:cNvPr id="74" name="円/楕円 73"/>
          <p:cNvSpPr/>
          <p:nvPr/>
        </p:nvSpPr>
        <p:spPr>
          <a:xfrm>
            <a:off x="9218644" y="522514"/>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2</a:t>
            </a:r>
            <a:endParaRPr kumimoji="1" lang="ja-JP" altLang="en-US" dirty="0"/>
          </a:p>
        </p:txBody>
      </p:sp>
      <p:sp>
        <p:nvSpPr>
          <p:cNvPr id="75" name="円/楕円 74"/>
          <p:cNvSpPr/>
          <p:nvPr/>
        </p:nvSpPr>
        <p:spPr>
          <a:xfrm>
            <a:off x="10699102" y="528734"/>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7</a:t>
            </a:r>
            <a:endParaRPr kumimoji="1" lang="ja-JP" altLang="en-US" dirty="0"/>
          </a:p>
        </p:txBody>
      </p:sp>
      <p:sp>
        <p:nvSpPr>
          <p:cNvPr id="76" name="円/楕円 75"/>
          <p:cNvSpPr/>
          <p:nvPr/>
        </p:nvSpPr>
        <p:spPr>
          <a:xfrm>
            <a:off x="8624595" y="86152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3</a:t>
            </a:r>
            <a:endParaRPr kumimoji="1" lang="ja-JP" altLang="en-US" dirty="0"/>
          </a:p>
        </p:txBody>
      </p:sp>
      <p:sp>
        <p:nvSpPr>
          <p:cNvPr id="77" name="円/楕円 76"/>
          <p:cNvSpPr/>
          <p:nvPr/>
        </p:nvSpPr>
        <p:spPr>
          <a:xfrm>
            <a:off x="9694506" y="849304"/>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6</a:t>
            </a:r>
            <a:endParaRPr kumimoji="1" lang="ja-JP" altLang="en-US" dirty="0"/>
          </a:p>
        </p:txBody>
      </p:sp>
      <p:sp>
        <p:nvSpPr>
          <p:cNvPr id="78" name="円/楕円 77"/>
          <p:cNvSpPr/>
          <p:nvPr/>
        </p:nvSpPr>
        <p:spPr>
          <a:xfrm>
            <a:off x="8187612" y="128927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4</a:t>
            </a:r>
            <a:endParaRPr kumimoji="1" lang="ja-JP" altLang="en-US" dirty="0"/>
          </a:p>
        </p:txBody>
      </p:sp>
      <p:sp>
        <p:nvSpPr>
          <p:cNvPr id="79" name="円/楕円 78"/>
          <p:cNvSpPr/>
          <p:nvPr/>
        </p:nvSpPr>
        <p:spPr>
          <a:xfrm>
            <a:off x="8976048" y="128927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5</a:t>
            </a:r>
            <a:endParaRPr kumimoji="1" lang="ja-JP" altLang="en-US" dirty="0"/>
          </a:p>
        </p:txBody>
      </p:sp>
      <p:sp>
        <p:nvSpPr>
          <p:cNvPr id="80" name="円/楕円 79"/>
          <p:cNvSpPr/>
          <p:nvPr/>
        </p:nvSpPr>
        <p:spPr>
          <a:xfrm>
            <a:off x="10273002" y="86152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8</a:t>
            </a:r>
            <a:endParaRPr kumimoji="1" lang="ja-JP" altLang="en-US" dirty="0"/>
          </a:p>
        </p:txBody>
      </p:sp>
      <p:sp>
        <p:nvSpPr>
          <p:cNvPr id="81" name="円/楕円 80"/>
          <p:cNvSpPr/>
          <p:nvPr/>
        </p:nvSpPr>
        <p:spPr>
          <a:xfrm>
            <a:off x="9965095" y="128927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9</a:t>
            </a:r>
            <a:endParaRPr kumimoji="1" lang="ja-JP" altLang="en-US" dirty="0"/>
          </a:p>
        </p:txBody>
      </p:sp>
      <p:sp>
        <p:nvSpPr>
          <p:cNvPr id="82" name="円/楕円 81"/>
          <p:cNvSpPr/>
          <p:nvPr/>
        </p:nvSpPr>
        <p:spPr>
          <a:xfrm>
            <a:off x="10541847" y="1289276"/>
            <a:ext cx="492075"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smtClean="0"/>
              <a:t>10</a:t>
            </a:r>
            <a:endParaRPr kumimoji="1" lang="ja-JP" altLang="en-US" sz="1200" dirty="0"/>
          </a:p>
        </p:txBody>
      </p:sp>
      <p:sp>
        <p:nvSpPr>
          <p:cNvPr id="83" name="円/楕円 82"/>
          <p:cNvSpPr/>
          <p:nvPr/>
        </p:nvSpPr>
        <p:spPr>
          <a:xfrm>
            <a:off x="11221614" y="861526"/>
            <a:ext cx="551285" cy="207069"/>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050" smtClean="0"/>
              <a:t>11</a:t>
            </a:r>
            <a:endParaRPr kumimoji="1" lang="ja-JP" altLang="en-US" sz="1050" dirty="0"/>
          </a:p>
        </p:txBody>
      </p:sp>
      <p:cxnSp>
        <p:nvCxnSpPr>
          <p:cNvPr id="84" name="直線コネクタ 83"/>
          <p:cNvCxnSpPr/>
          <p:nvPr/>
        </p:nvCxnSpPr>
        <p:spPr>
          <a:xfrm>
            <a:off x="10480071" y="1068595"/>
            <a:ext cx="307814" cy="220681"/>
          </a:xfrm>
          <a:prstGeom prst="line">
            <a:avLst/>
          </a:prstGeom>
        </p:spPr>
        <p:style>
          <a:lnRef idx="1">
            <a:schemeClr val="dk1"/>
          </a:lnRef>
          <a:fillRef idx="0">
            <a:schemeClr val="dk1"/>
          </a:fillRef>
          <a:effectRef idx="0">
            <a:schemeClr val="dk1"/>
          </a:effectRef>
          <a:fontRef idx="minor">
            <a:schemeClr val="tx1"/>
          </a:fontRef>
        </p:style>
      </p:cxnSp>
      <p:cxnSp>
        <p:nvCxnSpPr>
          <p:cNvPr id="85" name="直線コネクタ 84"/>
          <p:cNvCxnSpPr/>
          <p:nvPr/>
        </p:nvCxnSpPr>
        <p:spPr>
          <a:xfrm flipH="1">
            <a:off x="10086393" y="1068595"/>
            <a:ext cx="222136" cy="220681"/>
          </a:xfrm>
          <a:prstGeom prst="line">
            <a:avLst/>
          </a:prstGeom>
        </p:spPr>
        <p:style>
          <a:lnRef idx="1">
            <a:schemeClr val="dk1"/>
          </a:lnRef>
          <a:fillRef idx="0">
            <a:schemeClr val="dk1"/>
          </a:fillRef>
          <a:effectRef idx="0">
            <a:schemeClr val="dk1"/>
          </a:effectRef>
          <a:fontRef idx="minor">
            <a:schemeClr val="tx1"/>
          </a:fontRef>
        </p:style>
      </p:cxnSp>
      <p:cxnSp>
        <p:nvCxnSpPr>
          <p:cNvPr id="86" name="直線コネクタ 85"/>
          <p:cNvCxnSpPr/>
          <p:nvPr/>
        </p:nvCxnSpPr>
        <p:spPr>
          <a:xfrm>
            <a:off x="10906171" y="735803"/>
            <a:ext cx="591086" cy="125723"/>
          </a:xfrm>
          <a:prstGeom prst="line">
            <a:avLst/>
          </a:prstGeom>
        </p:spPr>
        <p:style>
          <a:lnRef idx="1">
            <a:schemeClr val="dk1"/>
          </a:lnRef>
          <a:fillRef idx="0">
            <a:schemeClr val="dk1"/>
          </a:fillRef>
          <a:effectRef idx="0">
            <a:schemeClr val="dk1"/>
          </a:effectRef>
          <a:fontRef idx="minor">
            <a:schemeClr val="tx1"/>
          </a:fontRef>
        </p:style>
      </p:cxnSp>
      <p:cxnSp>
        <p:nvCxnSpPr>
          <p:cNvPr id="87" name="直線コネクタ 86"/>
          <p:cNvCxnSpPr/>
          <p:nvPr/>
        </p:nvCxnSpPr>
        <p:spPr>
          <a:xfrm flipH="1">
            <a:off x="10394300" y="735803"/>
            <a:ext cx="340329" cy="125723"/>
          </a:xfrm>
          <a:prstGeom prst="line">
            <a:avLst/>
          </a:prstGeom>
        </p:spPr>
        <p:style>
          <a:lnRef idx="1">
            <a:schemeClr val="dk1"/>
          </a:lnRef>
          <a:fillRef idx="0">
            <a:schemeClr val="dk1"/>
          </a:fillRef>
          <a:effectRef idx="0">
            <a:schemeClr val="dk1"/>
          </a:effectRef>
          <a:fontRef idx="minor">
            <a:schemeClr val="tx1"/>
          </a:fontRef>
        </p:style>
      </p:cxnSp>
      <p:cxnSp>
        <p:nvCxnSpPr>
          <p:cNvPr id="88" name="直線コネクタ 87"/>
          <p:cNvCxnSpPr/>
          <p:nvPr/>
        </p:nvCxnSpPr>
        <p:spPr>
          <a:xfrm flipH="1">
            <a:off x="8308910" y="1068595"/>
            <a:ext cx="351212" cy="220681"/>
          </a:xfrm>
          <a:prstGeom prst="line">
            <a:avLst/>
          </a:prstGeom>
        </p:spPr>
        <p:style>
          <a:lnRef idx="1">
            <a:schemeClr val="dk1"/>
          </a:lnRef>
          <a:fillRef idx="0">
            <a:schemeClr val="dk1"/>
          </a:fillRef>
          <a:effectRef idx="0">
            <a:schemeClr val="dk1"/>
          </a:effectRef>
          <a:fontRef idx="minor">
            <a:schemeClr val="tx1"/>
          </a:fontRef>
        </p:style>
      </p:cxnSp>
      <p:cxnSp>
        <p:nvCxnSpPr>
          <p:cNvPr id="89" name="直線コネクタ 88"/>
          <p:cNvCxnSpPr/>
          <p:nvPr/>
        </p:nvCxnSpPr>
        <p:spPr>
          <a:xfrm>
            <a:off x="8831664" y="1068595"/>
            <a:ext cx="265682" cy="220681"/>
          </a:xfrm>
          <a:prstGeom prst="line">
            <a:avLst/>
          </a:prstGeom>
        </p:spPr>
        <p:style>
          <a:lnRef idx="1">
            <a:schemeClr val="dk1"/>
          </a:lnRef>
          <a:fillRef idx="0">
            <a:schemeClr val="dk1"/>
          </a:fillRef>
          <a:effectRef idx="0">
            <a:schemeClr val="dk1"/>
          </a:effectRef>
          <a:fontRef idx="minor">
            <a:schemeClr val="tx1"/>
          </a:fontRef>
        </p:style>
      </p:cxnSp>
      <p:cxnSp>
        <p:nvCxnSpPr>
          <p:cNvPr id="90" name="直線コネクタ 89"/>
          <p:cNvCxnSpPr/>
          <p:nvPr/>
        </p:nvCxnSpPr>
        <p:spPr>
          <a:xfrm flipH="1">
            <a:off x="8745893" y="729583"/>
            <a:ext cx="508278" cy="131943"/>
          </a:xfrm>
          <a:prstGeom prst="line">
            <a:avLst/>
          </a:prstGeom>
        </p:spPr>
        <p:style>
          <a:lnRef idx="1">
            <a:schemeClr val="dk1"/>
          </a:lnRef>
          <a:fillRef idx="0">
            <a:schemeClr val="dk1"/>
          </a:fillRef>
          <a:effectRef idx="0">
            <a:schemeClr val="dk1"/>
          </a:effectRef>
          <a:fontRef idx="minor">
            <a:schemeClr val="tx1"/>
          </a:fontRef>
        </p:style>
      </p:cxnSp>
      <p:cxnSp>
        <p:nvCxnSpPr>
          <p:cNvPr id="91" name="直線コネクタ 90"/>
          <p:cNvCxnSpPr/>
          <p:nvPr/>
        </p:nvCxnSpPr>
        <p:spPr>
          <a:xfrm>
            <a:off x="9425713" y="729583"/>
            <a:ext cx="390091" cy="119721"/>
          </a:xfrm>
          <a:prstGeom prst="line">
            <a:avLst/>
          </a:prstGeom>
        </p:spPr>
        <p:style>
          <a:lnRef idx="1">
            <a:schemeClr val="dk1"/>
          </a:lnRef>
          <a:fillRef idx="0">
            <a:schemeClr val="dk1"/>
          </a:fillRef>
          <a:effectRef idx="0">
            <a:schemeClr val="dk1"/>
          </a:effectRef>
          <a:fontRef idx="minor">
            <a:schemeClr val="tx1"/>
          </a:fontRef>
        </p:style>
      </p:cxnSp>
      <p:cxnSp>
        <p:nvCxnSpPr>
          <p:cNvPr id="92" name="直線コネクタ 91"/>
          <p:cNvCxnSpPr/>
          <p:nvPr/>
        </p:nvCxnSpPr>
        <p:spPr>
          <a:xfrm flipH="1">
            <a:off x="9339942" y="431003"/>
            <a:ext cx="642018" cy="91511"/>
          </a:xfrm>
          <a:prstGeom prst="line">
            <a:avLst/>
          </a:prstGeom>
        </p:spPr>
        <p:style>
          <a:lnRef idx="1">
            <a:schemeClr val="dk1"/>
          </a:lnRef>
          <a:fillRef idx="0">
            <a:schemeClr val="dk1"/>
          </a:fillRef>
          <a:effectRef idx="0">
            <a:schemeClr val="dk1"/>
          </a:effectRef>
          <a:fontRef idx="minor">
            <a:schemeClr val="tx1"/>
          </a:fontRef>
        </p:style>
      </p:cxnSp>
      <p:cxnSp>
        <p:nvCxnSpPr>
          <p:cNvPr id="93" name="直線コネクタ 92"/>
          <p:cNvCxnSpPr/>
          <p:nvPr/>
        </p:nvCxnSpPr>
        <p:spPr>
          <a:xfrm>
            <a:off x="10153502" y="431003"/>
            <a:ext cx="666898" cy="9773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521509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pic>
        <p:nvPicPr>
          <p:cNvPr id="5" name="コンテンツ プレースホルダ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2235" y="286603"/>
            <a:ext cx="7708490" cy="5868988"/>
          </a:xfrm>
          <a:prstGeom prst="rect">
            <a:avLst/>
          </a:prstGeom>
        </p:spPr>
      </p:pic>
      <p:sp>
        <p:nvSpPr>
          <p:cNvPr id="6" name="コンテンツ プレースホルダー 5"/>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133404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再帰関数</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400" dirty="0" smtClean="0"/>
              <a:t>再帰関数とは、関数の中で同じ関数を呼び出すことを再帰呼び出しといい、再帰呼び出しをする関数を再帰関数といいます。</a:t>
            </a:r>
            <a:endParaRPr lang="en-US" altLang="ja-JP" sz="2400" dirty="0" smtClean="0"/>
          </a:p>
          <a:p>
            <a:pPr marL="0" indent="0">
              <a:buNone/>
            </a:pPr>
            <a:r>
              <a:rPr lang="ja-JP" altLang="en-US" sz="2400" dirty="0" smtClean="0"/>
              <a:t>例：フィボナッチ数列を計算する関数</a:t>
            </a:r>
            <a:r>
              <a:rPr lang="en-US" altLang="ja-JP" sz="2400" dirty="0" err="1" smtClean="0"/>
              <a:t>int</a:t>
            </a:r>
            <a:r>
              <a:rPr lang="en-US" altLang="ja-JP" sz="2400" dirty="0" smtClean="0"/>
              <a:t> </a:t>
            </a:r>
            <a:r>
              <a:rPr lang="ja-JP" altLang="en-US" sz="2400" dirty="0" err="1" smtClean="0"/>
              <a:t>f</a:t>
            </a:r>
            <a:r>
              <a:rPr lang="en-US" altLang="ja-JP" sz="2400" dirty="0" err="1" smtClean="0"/>
              <a:t>ib</a:t>
            </a:r>
            <a:r>
              <a:rPr lang="en-US" altLang="ja-JP" sz="2400" dirty="0" smtClean="0"/>
              <a:t>(</a:t>
            </a:r>
            <a:r>
              <a:rPr lang="en-US" altLang="ja-JP" sz="2400" dirty="0" err="1" smtClean="0"/>
              <a:t>int</a:t>
            </a:r>
            <a:r>
              <a:rPr lang="en-US" altLang="ja-JP" sz="2400" dirty="0" smtClean="0"/>
              <a:t> n)</a:t>
            </a:r>
          </a:p>
          <a:p>
            <a:pPr marL="0" indent="0">
              <a:buNone/>
            </a:pPr>
            <a:r>
              <a:rPr kumimoji="1" lang="en-US" altLang="ja-JP" sz="2400" dirty="0" err="1" smtClean="0"/>
              <a:t>Int</a:t>
            </a:r>
            <a:r>
              <a:rPr kumimoji="1" lang="en-US" altLang="ja-JP" sz="2400" dirty="0" smtClean="0"/>
              <a:t> </a:t>
            </a:r>
            <a:r>
              <a:rPr kumimoji="1" lang="en-US" altLang="ja-JP" sz="2400" dirty="0" smtClean="0">
                <a:solidFill>
                  <a:srgbClr val="FF0000"/>
                </a:solidFill>
              </a:rPr>
              <a:t>fib</a:t>
            </a:r>
            <a:r>
              <a:rPr kumimoji="1" lang="en-US" altLang="ja-JP" sz="2400" dirty="0" smtClean="0"/>
              <a:t>( </a:t>
            </a:r>
            <a:r>
              <a:rPr kumimoji="1" lang="en-US" altLang="ja-JP" sz="2400" dirty="0" err="1" smtClean="0"/>
              <a:t>int</a:t>
            </a:r>
            <a:r>
              <a:rPr kumimoji="1" lang="en-US" altLang="ja-JP" sz="2400" dirty="0" smtClean="0"/>
              <a:t> n){</a:t>
            </a:r>
          </a:p>
          <a:p>
            <a:pPr marL="0" indent="0">
              <a:buNone/>
            </a:pPr>
            <a:r>
              <a:rPr lang="en-US" altLang="ja-JP" sz="2400" dirty="0"/>
              <a:t>	</a:t>
            </a:r>
            <a:r>
              <a:rPr lang="en-US" altLang="ja-JP" sz="2400" dirty="0" smtClean="0"/>
              <a:t>if(n &lt;= 1) return n;               </a:t>
            </a:r>
            <a:r>
              <a:rPr lang="en-US" altLang="ja-JP" sz="2400" dirty="0" smtClean="0">
                <a:solidFill>
                  <a:srgbClr val="92D050"/>
                </a:solidFill>
              </a:rPr>
              <a:t>//</a:t>
            </a:r>
            <a:r>
              <a:rPr lang="ja-JP" altLang="en-US" sz="2400" dirty="0" smtClean="0">
                <a:solidFill>
                  <a:srgbClr val="92D050"/>
                </a:solidFill>
              </a:rPr>
              <a:t>停止条件</a:t>
            </a:r>
            <a:endParaRPr lang="en-US" altLang="ja-JP" sz="2400" dirty="0" smtClean="0">
              <a:solidFill>
                <a:srgbClr val="92D050"/>
              </a:solidFill>
            </a:endParaRPr>
          </a:p>
          <a:p>
            <a:pPr marL="0" indent="0">
              <a:buNone/>
            </a:pPr>
            <a:r>
              <a:rPr kumimoji="1" lang="en-US" altLang="ja-JP" sz="2400" dirty="0"/>
              <a:t>	</a:t>
            </a:r>
            <a:r>
              <a:rPr kumimoji="1" lang="en-US" altLang="ja-JP" sz="2400" dirty="0" smtClean="0"/>
              <a:t>return </a:t>
            </a:r>
            <a:r>
              <a:rPr lang="en-US" altLang="ja-JP" sz="2400" dirty="0">
                <a:solidFill>
                  <a:srgbClr val="FF0000"/>
                </a:solidFill>
              </a:rPr>
              <a:t>fib(n-1) </a:t>
            </a:r>
            <a:r>
              <a:rPr kumimoji="1" lang="en-US" altLang="ja-JP" sz="2400" dirty="0" smtClean="0"/>
              <a:t>+ </a:t>
            </a:r>
            <a:r>
              <a:rPr kumimoji="1" lang="en-US" altLang="ja-JP" sz="2400" dirty="0" smtClean="0">
                <a:solidFill>
                  <a:srgbClr val="FF0000"/>
                </a:solidFill>
              </a:rPr>
              <a:t>fib(n-2)</a:t>
            </a:r>
            <a:r>
              <a:rPr kumimoji="1" lang="en-US" altLang="ja-JP" sz="2400" dirty="0" smtClean="0">
                <a:solidFill>
                  <a:schemeClr val="tx1"/>
                </a:solidFill>
              </a:rPr>
              <a:t>;    </a:t>
            </a:r>
            <a:r>
              <a:rPr kumimoji="1" lang="en-US" altLang="ja-JP" sz="2400" dirty="0" smtClean="0">
                <a:solidFill>
                  <a:srgbClr val="92D050"/>
                </a:solidFill>
              </a:rPr>
              <a:t>// </a:t>
            </a:r>
            <a:r>
              <a:rPr kumimoji="1" lang="ja-JP" altLang="en-US" sz="2400" dirty="0" smtClean="0">
                <a:solidFill>
                  <a:srgbClr val="92D050"/>
                </a:solidFill>
              </a:rPr>
              <a:t>関数</a:t>
            </a:r>
            <a:r>
              <a:rPr kumimoji="1" lang="en-US" altLang="ja-JP" sz="2400" dirty="0" smtClean="0">
                <a:solidFill>
                  <a:srgbClr val="92D050"/>
                </a:solidFill>
              </a:rPr>
              <a:t>fib</a:t>
            </a:r>
            <a:r>
              <a:rPr kumimoji="1" lang="ja-JP" altLang="en-US" sz="2400" dirty="0" smtClean="0">
                <a:solidFill>
                  <a:srgbClr val="92D050"/>
                </a:solidFill>
              </a:rPr>
              <a:t>の中で関数</a:t>
            </a:r>
            <a:r>
              <a:rPr kumimoji="1" lang="en-US" altLang="ja-JP" sz="2400" dirty="0" smtClean="0">
                <a:solidFill>
                  <a:srgbClr val="92D050"/>
                </a:solidFill>
              </a:rPr>
              <a:t>fib</a:t>
            </a:r>
            <a:r>
              <a:rPr kumimoji="1" lang="ja-JP" altLang="en-US" sz="2400" dirty="0" smtClean="0">
                <a:solidFill>
                  <a:srgbClr val="92D050"/>
                </a:solidFill>
              </a:rPr>
              <a:t>が呼び出されている</a:t>
            </a:r>
            <a:endParaRPr kumimoji="1" lang="en-US" altLang="ja-JP" sz="2400" dirty="0" smtClean="0">
              <a:solidFill>
                <a:srgbClr val="92D050"/>
              </a:solidFill>
            </a:endParaRPr>
          </a:p>
          <a:p>
            <a:pPr marL="0" indent="0">
              <a:buNone/>
            </a:pPr>
            <a:r>
              <a:rPr lang="en-US" altLang="ja-JP" sz="2400" dirty="0"/>
              <a:t>}</a:t>
            </a:r>
            <a:r>
              <a:rPr kumimoji="1" lang="en-US" altLang="ja-JP" sz="2400" dirty="0" smtClean="0"/>
              <a:t> </a:t>
            </a:r>
          </a:p>
          <a:p>
            <a:pPr marL="0" indent="0">
              <a:buNone/>
            </a:pPr>
            <a:r>
              <a:rPr lang="en-US" altLang="ja-JP" sz="2400" dirty="0" smtClean="0"/>
              <a:t> fib(</a:t>
            </a:r>
            <a:r>
              <a:rPr lang="en-US" altLang="ja-JP" sz="2400" dirty="0"/>
              <a:t>0</a:t>
            </a:r>
            <a:r>
              <a:rPr lang="en-US" altLang="ja-JP" sz="2400" dirty="0" smtClean="0"/>
              <a:t>)=0 , fib(1)=1 , fib(2)=1, fib(3)=</a:t>
            </a:r>
            <a:r>
              <a:rPr lang="en-US" altLang="ja-JP" sz="2400" dirty="0"/>
              <a:t>2</a:t>
            </a:r>
            <a:r>
              <a:rPr lang="en-US" altLang="ja-JP" sz="2400" dirty="0" smtClean="0"/>
              <a:t> , fib(4)=</a:t>
            </a:r>
            <a:r>
              <a:rPr lang="en-US" altLang="ja-JP" sz="2400" dirty="0"/>
              <a:t>3</a:t>
            </a:r>
            <a:r>
              <a:rPr lang="en-US" altLang="ja-JP" sz="2400" dirty="0" smtClean="0"/>
              <a:t> , fib(5)=5 , fib(6)=8 , …</a:t>
            </a:r>
          </a:p>
        </p:txBody>
      </p:sp>
    </p:spTree>
    <p:extLst>
      <p:ext uri="{BB962C8B-B14F-4D97-AF65-F5344CB8AC3E}">
        <p14:creationId xmlns:p14="http://schemas.microsoft.com/office/powerpoint/2010/main" val="27310560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円/楕円 1"/>
          <p:cNvSpPr/>
          <p:nvPr/>
        </p:nvSpPr>
        <p:spPr>
          <a:xfrm>
            <a:off x="5379028" y="368219"/>
            <a:ext cx="727364" cy="706582"/>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 name="円/楕円 2"/>
          <p:cNvSpPr/>
          <p:nvPr/>
        </p:nvSpPr>
        <p:spPr>
          <a:xfrm>
            <a:off x="2840184" y="1305792"/>
            <a:ext cx="727364" cy="706582"/>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円/楕円 3"/>
          <p:cNvSpPr/>
          <p:nvPr/>
        </p:nvSpPr>
        <p:spPr>
          <a:xfrm>
            <a:off x="7959437" y="1305792"/>
            <a:ext cx="727364" cy="706582"/>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円/楕円 4"/>
          <p:cNvSpPr/>
          <p:nvPr/>
        </p:nvSpPr>
        <p:spPr>
          <a:xfrm>
            <a:off x="7762010" y="4142511"/>
            <a:ext cx="727364" cy="7065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円/楕円 5"/>
          <p:cNvSpPr/>
          <p:nvPr/>
        </p:nvSpPr>
        <p:spPr>
          <a:xfrm>
            <a:off x="6563594" y="2795158"/>
            <a:ext cx="727364" cy="706582"/>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円/楕円 6"/>
          <p:cNvSpPr/>
          <p:nvPr/>
        </p:nvSpPr>
        <p:spPr>
          <a:xfrm>
            <a:off x="9185571" y="2795162"/>
            <a:ext cx="727364" cy="7065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円/楕円 7"/>
          <p:cNvSpPr/>
          <p:nvPr/>
        </p:nvSpPr>
        <p:spPr>
          <a:xfrm>
            <a:off x="3910445" y="2760519"/>
            <a:ext cx="727364" cy="7065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円/楕円 8"/>
          <p:cNvSpPr/>
          <p:nvPr/>
        </p:nvSpPr>
        <p:spPr>
          <a:xfrm>
            <a:off x="5572992" y="4142511"/>
            <a:ext cx="727364" cy="706582"/>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円/楕円 9"/>
          <p:cNvSpPr/>
          <p:nvPr/>
        </p:nvSpPr>
        <p:spPr>
          <a:xfrm>
            <a:off x="2566555" y="4083629"/>
            <a:ext cx="727364" cy="706582"/>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円/楕円 10"/>
          <p:cNvSpPr/>
          <p:nvPr/>
        </p:nvSpPr>
        <p:spPr>
          <a:xfrm>
            <a:off x="741219" y="4083629"/>
            <a:ext cx="727364" cy="7065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円/楕円 11"/>
          <p:cNvSpPr/>
          <p:nvPr/>
        </p:nvSpPr>
        <p:spPr>
          <a:xfrm>
            <a:off x="1617518" y="2736275"/>
            <a:ext cx="727364" cy="706582"/>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4" name="直線コネクタ 13"/>
          <p:cNvCxnSpPr>
            <a:stCxn id="2" idx="3"/>
            <a:endCxn id="3" idx="0"/>
          </p:cNvCxnSpPr>
          <p:nvPr/>
        </p:nvCxnSpPr>
        <p:spPr>
          <a:xfrm flipH="1">
            <a:off x="3203866" y="971324"/>
            <a:ext cx="2281682" cy="334468"/>
          </a:xfrm>
          <a:prstGeom prst="line">
            <a:avLst/>
          </a:prstGeom>
        </p:spPr>
        <p:style>
          <a:lnRef idx="1">
            <a:schemeClr val="dk1"/>
          </a:lnRef>
          <a:fillRef idx="0">
            <a:schemeClr val="dk1"/>
          </a:fillRef>
          <a:effectRef idx="0">
            <a:schemeClr val="dk1"/>
          </a:effectRef>
          <a:fontRef idx="minor">
            <a:schemeClr val="tx1"/>
          </a:fontRef>
        </p:style>
      </p:cxnSp>
      <p:cxnSp>
        <p:nvCxnSpPr>
          <p:cNvPr id="15" name="直線コネクタ 14"/>
          <p:cNvCxnSpPr>
            <a:stCxn id="2" idx="5"/>
            <a:endCxn id="4" idx="0"/>
          </p:cNvCxnSpPr>
          <p:nvPr/>
        </p:nvCxnSpPr>
        <p:spPr>
          <a:xfrm>
            <a:off x="5999872" y="971324"/>
            <a:ext cx="2323247" cy="334468"/>
          </a:xfrm>
          <a:prstGeom prst="line">
            <a:avLst/>
          </a:prstGeom>
        </p:spPr>
        <p:style>
          <a:lnRef idx="1">
            <a:schemeClr val="dk1"/>
          </a:lnRef>
          <a:fillRef idx="0">
            <a:schemeClr val="dk1"/>
          </a:fillRef>
          <a:effectRef idx="0">
            <a:schemeClr val="dk1"/>
          </a:effectRef>
          <a:fontRef idx="minor">
            <a:schemeClr val="tx1"/>
          </a:fontRef>
        </p:style>
      </p:cxnSp>
      <p:cxnSp>
        <p:nvCxnSpPr>
          <p:cNvPr id="16" name="直線コネクタ 15"/>
          <p:cNvCxnSpPr>
            <a:stCxn id="12" idx="3"/>
            <a:endCxn id="11" idx="0"/>
          </p:cNvCxnSpPr>
          <p:nvPr/>
        </p:nvCxnSpPr>
        <p:spPr>
          <a:xfrm flipH="1">
            <a:off x="1104901" y="3339380"/>
            <a:ext cx="619137" cy="744249"/>
          </a:xfrm>
          <a:prstGeom prst="line">
            <a:avLst/>
          </a:prstGeom>
        </p:spPr>
        <p:style>
          <a:lnRef idx="1">
            <a:schemeClr val="dk1"/>
          </a:lnRef>
          <a:fillRef idx="0">
            <a:schemeClr val="dk1"/>
          </a:fillRef>
          <a:effectRef idx="0">
            <a:schemeClr val="dk1"/>
          </a:effectRef>
          <a:fontRef idx="minor">
            <a:schemeClr val="tx1"/>
          </a:fontRef>
        </p:style>
      </p:cxnSp>
      <p:cxnSp>
        <p:nvCxnSpPr>
          <p:cNvPr id="17" name="直線コネクタ 16"/>
          <p:cNvCxnSpPr>
            <a:stCxn id="12" idx="5"/>
            <a:endCxn id="10" idx="0"/>
          </p:cNvCxnSpPr>
          <p:nvPr/>
        </p:nvCxnSpPr>
        <p:spPr>
          <a:xfrm>
            <a:off x="2238362" y="3339380"/>
            <a:ext cx="691875" cy="744249"/>
          </a:xfrm>
          <a:prstGeom prst="line">
            <a:avLst/>
          </a:prstGeom>
        </p:spPr>
        <p:style>
          <a:lnRef idx="1">
            <a:schemeClr val="dk1"/>
          </a:lnRef>
          <a:fillRef idx="0">
            <a:schemeClr val="dk1"/>
          </a:fillRef>
          <a:effectRef idx="0">
            <a:schemeClr val="dk1"/>
          </a:effectRef>
          <a:fontRef idx="minor">
            <a:schemeClr val="tx1"/>
          </a:fontRef>
        </p:style>
      </p:cxnSp>
      <p:cxnSp>
        <p:nvCxnSpPr>
          <p:cNvPr id="18" name="直線コネクタ 17"/>
          <p:cNvCxnSpPr>
            <a:stCxn id="3" idx="3"/>
            <a:endCxn id="12" idx="0"/>
          </p:cNvCxnSpPr>
          <p:nvPr/>
        </p:nvCxnSpPr>
        <p:spPr>
          <a:xfrm flipH="1">
            <a:off x="1981200" y="1908897"/>
            <a:ext cx="965504" cy="827378"/>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p:cNvCxnSpPr>
            <a:stCxn id="3" idx="5"/>
            <a:endCxn id="8" idx="0"/>
          </p:cNvCxnSpPr>
          <p:nvPr/>
        </p:nvCxnSpPr>
        <p:spPr>
          <a:xfrm>
            <a:off x="3461028" y="1908897"/>
            <a:ext cx="813099" cy="851622"/>
          </a:xfrm>
          <a:prstGeom prst="line">
            <a:avLst/>
          </a:prstGeom>
        </p:spPr>
        <p:style>
          <a:lnRef idx="1">
            <a:schemeClr val="dk1"/>
          </a:lnRef>
          <a:fillRef idx="0">
            <a:schemeClr val="dk1"/>
          </a:fillRef>
          <a:effectRef idx="0">
            <a:schemeClr val="dk1"/>
          </a:effectRef>
          <a:fontRef idx="minor">
            <a:schemeClr val="tx1"/>
          </a:fontRef>
        </p:style>
      </p:cxnSp>
      <p:cxnSp>
        <p:nvCxnSpPr>
          <p:cNvPr id="20" name="直線コネクタ 19"/>
          <p:cNvCxnSpPr>
            <a:stCxn id="4" idx="5"/>
            <a:endCxn id="7" idx="0"/>
          </p:cNvCxnSpPr>
          <p:nvPr/>
        </p:nvCxnSpPr>
        <p:spPr>
          <a:xfrm>
            <a:off x="8580281" y="1908897"/>
            <a:ext cx="968972" cy="886265"/>
          </a:xfrm>
          <a:prstGeom prst="line">
            <a:avLst/>
          </a:prstGeom>
        </p:spPr>
        <p:style>
          <a:lnRef idx="1">
            <a:schemeClr val="dk1"/>
          </a:lnRef>
          <a:fillRef idx="0">
            <a:schemeClr val="dk1"/>
          </a:fillRef>
          <a:effectRef idx="0">
            <a:schemeClr val="dk1"/>
          </a:effectRef>
          <a:fontRef idx="minor">
            <a:schemeClr val="tx1"/>
          </a:fontRef>
        </p:style>
      </p:cxnSp>
      <p:cxnSp>
        <p:nvCxnSpPr>
          <p:cNvPr id="21" name="直線コネクタ 20"/>
          <p:cNvCxnSpPr>
            <a:stCxn id="4" idx="3"/>
            <a:endCxn id="6" idx="0"/>
          </p:cNvCxnSpPr>
          <p:nvPr/>
        </p:nvCxnSpPr>
        <p:spPr>
          <a:xfrm flipH="1">
            <a:off x="6927276" y="1908897"/>
            <a:ext cx="1138681" cy="886261"/>
          </a:xfrm>
          <a:prstGeom prst="line">
            <a:avLst/>
          </a:prstGeom>
        </p:spPr>
        <p:style>
          <a:lnRef idx="1">
            <a:schemeClr val="dk1"/>
          </a:lnRef>
          <a:fillRef idx="0">
            <a:schemeClr val="dk1"/>
          </a:fillRef>
          <a:effectRef idx="0">
            <a:schemeClr val="dk1"/>
          </a:effectRef>
          <a:fontRef idx="minor">
            <a:schemeClr val="tx1"/>
          </a:fontRef>
        </p:style>
      </p:cxnSp>
      <p:cxnSp>
        <p:nvCxnSpPr>
          <p:cNvPr id="22" name="直線コネクタ 21"/>
          <p:cNvCxnSpPr>
            <a:stCxn id="6" idx="5"/>
            <a:endCxn id="5" idx="0"/>
          </p:cNvCxnSpPr>
          <p:nvPr/>
        </p:nvCxnSpPr>
        <p:spPr>
          <a:xfrm>
            <a:off x="7184438" y="3398263"/>
            <a:ext cx="941254" cy="744248"/>
          </a:xfrm>
          <a:prstGeom prst="line">
            <a:avLst/>
          </a:prstGeom>
        </p:spPr>
        <p:style>
          <a:lnRef idx="1">
            <a:schemeClr val="dk1"/>
          </a:lnRef>
          <a:fillRef idx="0">
            <a:schemeClr val="dk1"/>
          </a:fillRef>
          <a:effectRef idx="0">
            <a:schemeClr val="dk1"/>
          </a:effectRef>
          <a:fontRef idx="minor">
            <a:schemeClr val="tx1"/>
          </a:fontRef>
        </p:style>
      </p:cxnSp>
      <p:cxnSp>
        <p:nvCxnSpPr>
          <p:cNvPr id="23" name="直線コネクタ 22"/>
          <p:cNvCxnSpPr>
            <a:stCxn id="6" idx="3"/>
            <a:endCxn id="9" idx="0"/>
          </p:cNvCxnSpPr>
          <p:nvPr/>
        </p:nvCxnSpPr>
        <p:spPr>
          <a:xfrm flipH="1">
            <a:off x="5936674" y="3398263"/>
            <a:ext cx="733440" cy="744248"/>
          </a:xfrm>
          <a:prstGeom prst="line">
            <a:avLst/>
          </a:prstGeom>
        </p:spPr>
        <p:style>
          <a:lnRef idx="1">
            <a:schemeClr val="dk1"/>
          </a:lnRef>
          <a:fillRef idx="0">
            <a:schemeClr val="dk1"/>
          </a:fillRef>
          <a:effectRef idx="0">
            <a:schemeClr val="dk1"/>
          </a:effectRef>
          <a:fontRef idx="minor">
            <a:schemeClr val="tx1"/>
          </a:fontRef>
        </p:style>
      </p:cxnSp>
      <p:sp>
        <p:nvSpPr>
          <p:cNvPr id="24" name="角丸四角形吹き出し 23"/>
          <p:cNvSpPr/>
          <p:nvPr/>
        </p:nvSpPr>
        <p:spPr>
          <a:xfrm>
            <a:off x="3657601" y="3642123"/>
            <a:ext cx="1797291" cy="457691"/>
          </a:xfrm>
          <a:prstGeom prst="wedgeRoundRectCallout">
            <a:avLst>
              <a:gd name="adj1" fmla="val 39804"/>
              <a:gd name="adj2" fmla="val 10116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depth=3,s=3,n=1</a:t>
            </a:r>
            <a:endParaRPr kumimoji="1" lang="ja-JP" altLang="en-US" dirty="0"/>
          </a:p>
        </p:txBody>
      </p:sp>
      <p:sp>
        <p:nvSpPr>
          <p:cNvPr id="25" name="角丸四角形吹き出し 24"/>
          <p:cNvSpPr/>
          <p:nvPr/>
        </p:nvSpPr>
        <p:spPr>
          <a:xfrm>
            <a:off x="4574971" y="1942365"/>
            <a:ext cx="1894620" cy="457691"/>
          </a:xfrm>
          <a:prstGeom prst="wedgeRoundRectCallout">
            <a:avLst>
              <a:gd name="adj1" fmla="val 38959"/>
              <a:gd name="adj2" fmla="val 9042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depth=2,s=5,n=2</a:t>
            </a:r>
            <a:endParaRPr kumimoji="1" lang="ja-JP" altLang="en-US" dirty="0"/>
          </a:p>
        </p:txBody>
      </p:sp>
      <p:sp>
        <p:nvSpPr>
          <p:cNvPr id="26" name="角丸四角形吹き出し 25"/>
          <p:cNvSpPr/>
          <p:nvPr/>
        </p:nvSpPr>
        <p:spPr>
          <a:xfrm>
            <a:off x="8610338" y="366864"/>
            <a:ext cx="1910167" cy="457691"/>
          </a:xfrm>
          <a:prstGeom prst="wedgeRoundRectCallout">
            <a:avLst>
              <a:gd name="adj1" fmla="val -53242"/>
              <a:gd name="adj2" fmla="val 12694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d</a:t>
            </a:r>
            <a:r>
              <a:rPr kumimoji="1" lang="en-US" altLang="ja-JP" dirty="0" smtClean="0"/>
              <a:t>epth=1,s=6,n=3</a:t>
            </a:r>
            <a:endParaRPr kumimoji="1" lang="ja-JP" altLang="en-US" dirty="0"/>
          </a:p>
        </p:txBody>
      </p:sp>
      <p:sp>
        <p:nvSpPr>
          <p:cNvPr id="28" name="角丸四角形吹き出し 27"/>
          <p:cNvSpPr/>
          <p:nvPr/>
        </p:nvSpPr>
        <p:spPr>
          <a:xfrm>
            <a:off x="3203866" y="87822"/>
            <a:ext cx="1915387" cy="457691"/>
          </a:xfrm>
          <a:prstGeom prst="wedgeRoundRectCallout">
            <a:avLst>
              <a:gd name="adj1" fmla="val 48591"/>
              <a:gd name="adj2" fmla="val 9472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depth=0,s=6,n=3</a:t>
            </a:r>
            <a:endParaRPr kumimoji="1" lang="ja-JP" altLang="en-US" dirty="0"/>
          </a:p>
        </p:txBody>
      </p:sp>
      <p:sp>
        <p:nvSpPr>
          <p:cNvPr id="29" name="テキスト ボックス 28"/>
          <p:cNvSpPr txBox="1"/>
          <p:nvPr/>
        </p:nvSpPr>
        <p:spPr>
          <a:xfrm>
            <a:off x="10000384" y="224390"/>
            <a:ext cx="995794" cy="1200329"/>
          </a:xfrm>
          <a:prstGeom prst="rect">
            <a:avLst/>
          </a:prstGeom>
          <a:noFill/>
        </p:spPr>
        <p:txBody>
          <a:bodyPr wrap="square" rtlCol="0">
            <a:spAutoFit/>
          </a:bodyPr>
          <a:lstStyle/>
          <a:p>
            <a:endParaRPr kumimoji="1" lang="en-US" altLang="ja-JP" sz="2400" dirty="0" smtClean="0"/>
          </a:p>
          <a:p>
            <a:endParaRPr kumimoji="1" lang="en-US" altLang="ja-JP" sz="2400" dirty="0"/>
          </a:p>
          <a:p>
            <a:r>
              <a:rPr kumimoji="1" lang="ja-JP" altLang="en-US" sz="2400" dirty="0" smtClean="0"/>
              <a:t>・・・</a:t>
            </a:r>
            <a:r>
              <a:rPr kumimoji="1" lang="en-US" altLang="ja-JP" sz="2400" dirty="0" smtClean="0"/>
              <a:t>0</a:t>
            </a:r>
            <a:endParaRPr kumimoji="1" lang="ja-JP" altLang="en-US" sz="2400" dirty="0"/>
          </a:p>
        </p:txBody>
      </p:sp>
      <p:sp>
        <p:nvSpPr>
          <p:cNvPr id="30" name="テキスト ボックス 29"/>
          <p:cNvSpPr txBox="1"/>
          <p:nvPr/>
        </p:nvSpPr>
        <p:spPr>
          <a:xfrm>
            <a:off x="10036755" y="1594829"/>
            <a:ext cx="995794" cy="1200329"/>
          </a:xfrm>
          <a:prstGeom prst="rect">
            <a:avLst/>
          </a:prstGeom>
          <a:noFill/>
        </p:spPr>
        <p:txBody>
          <a:bodyPr wrap="square" rtlCol="0">
            <a:spAutoFit/>
          </a:bodyPr>
          <a:lstStyle/>
          <a:p>
            <a:endParaRPr kumimoji="1" lang="en-US" altLang="ja-JP" sz="2400" dirty="0" smtClean="0"/>
          </a:p>
          <a:p>
            <a:endParaRPr kumimoji="1" lang="en-US" altLang="ja-JP" sz="2400" dirty="0"/>
          </a:p>
          <a:p>
            <a:r>
              <a:rPr kumimoji="1" lang="ja-JP" altLang="en-US" sz="2400" dirty="0" smtClean="0"/>
              <a:t>・・・</a:t>
            </a:r>
            <a:r>
              <a:rPr kumimoji="1" lang="en-US" altLang="ja-JP" sz="2400" dirty="0" smtClean="0"/>
              <a:t>1</a:t>
            </a:r>
            <a:endParaRPr kumimoji="1" lang="ja-JP" altLang="en-US" sz="2400" dirty="0"/>
          </a:p>
        </p:txBody>
      </p:sp>
      <p:sp>
        <p:nvSpPr>
          <p:cNvPr id="31" name="テキスト ボックス 30"/>
          <p:cNvSpPr txBox="1"/>
          <p:nvPr/>
        </p:nvSpPr>
        <p:spPr>
          <a:xfrm>
            <a:off x="10020305" y="3041958"/>
            <a:ext cx="995794" cy="1200329"/>
          </a:xfrm>
          <a:prstGeom prst="rect">
            <a:avLst/>
          </a:prstGeom>
          <a:noFill/>
        </p:spPr>
        <p:txBody>
          <a:bodyPr wrap="square" rtlCol="0">
            <a:spAutoFit/>
          </a:bodyPr>
          <a:lstStyle/>
          <a:p>
            <a:endParaRPr kumimoji="1" lang="en-US" altLang="ja-JP" sz="2400" dirty="0" smtClean="0"/>
          </a:p>
          <a:p>
            <a:endParaRPr kumimoji="1" lang="en-US" altLang="ja-JP" sz="2400" dirty="0"/>
          </a:p>
          <a:p>
            <a:r>
              <a:rPr kumimoji="1" lang="ja-JP" altLang="en-US" sz="2400" dirty="0" smtClean="0"/>
              <a:t>・・・</a:t>
            </a:r>
            <a:r>
              <a:rPr kumimoji="1" lang="en-US" altLang="ja-JP" sz="2400" dirty="0" smtClean="0"/>
              <a:t>2</a:t>
            </a:r>
            <a:endParaRPr kumimoji="1" lang="ja-JP" altLang="en-US" sz="2400" dirty="0"/>
          </a:p>
        </p:txBody>
      </p:sp>
      <p:cxnSp>
        <p:nvCxnSpPr>
          <p:cNvPr id="33" name="直線コネクタ 32"/>
          <p:cNvCxnSpPr>
            <a:stCxn id="9" idx="3"/>
          </p:cNvCxnSpPr>
          <p:nvPr/>
        </p:nvCxnSpPr>
        <p:spPr>
          <a:xfrm flipH="1">
            <a:off x="4984955" y="4745616"/>
            <a:ext cx="694557" cy="740784"/>
          </a:xfrm>
          <a:prstGeom prst="line">
            <a:avLst/>
          </a:prstGeom>
        </p:spPr>
        <p:style>
          <a:lnRef idx="1">
            <a:schemeClr val="dk1"/>
          </a:lnRef>
          <a:fillRef idx="0">
            <a:schemeClr val="dk1"/>
          </a:fillRef>
          <a:effectRef idx="0">
            <a:schemeClr val="dk1"/>
          </a:effectRef>
          <a:fontRef idx="minor">
            <a:schemeClr val="tx1"/>
          </a:fontRef>
        </p:style>
      </p:cxnSp>
      <p:sp>
        <p:nvSpPr>
          <p:cNvPr id="36" name="円/楕円 35"/>
          <p:cNvSpPr/>
          <p:nvPr/>
        </p:nvSpPr>
        <p:spPr>
          <a:xfrm>
            <a:off x="4344707" y="5382923"/>
            <a:ext cx="727364" cy="706582"/>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7" name="テキスト ボックス 36"/>
          <p:cNvSpPr txBox="1"/>
          <p:nvPr/>
        </p:nvSpPr>
        <p:spPr>
          <a:xfrm>
            <a:off x="10020305" y="4399200"/>
            <a:ext cx="995794" cy="1200329"/>
          </a:xfrm>
          <a:prstGeom prst="rect">
            <a:avLst/>
          </a:prstGeom>
          <a:noFill/>
        </p:spPr>
        <p:txBody>
          <a:bodyPr wrap="square" rtlCol="0">
            <a:spAutoFit/>
          </a:bodyPr>
          <a:lstStyle/>
          <a:p>
            <a:endParaRPr kumimoji="1" lang="en-US" altLang="ja-JP" sz="2400" dirty="0" smtClean="0"/>
          </a:p>
          <a:p>
            <a:endParaRPr kumimoji="1" lang="en-US" altLang="ja-JP" sz="2400" dirty="0"/>
          </a:p>
          <a:p>
            <a:r>
              <a:rPr kumimoji="1" lang="ja-JP" altLang="en-US" sz="2400" dirty="0" smtClean="0"/>
              <a:t>・・・</a:t>
            </a:r>
            <a:r>
              <a:rPr kumimoji="1" lang="en-US" altLang="ja-JP" sz="2400" dirty="0" smtClean="0"/>
              <a:t>3</a:t>
            </a:r>
            <a:endParaRPr kumimoji="1" lang="ja-JP" altLang="en-US" sz="2400" dirty="0"/>
          </a:p>
        </p:txBody>
      </p:sp>
      <p:sp>
        <p:nvSpPr>
          <p:cNvPr id="39" name="角丸四角形吹き出し 38"/>
          <p:cNvSpPr/>
          <p:nvPr/>
        </p:nvSpPr>
        <p:spPr>
          <a:xfrm>
            <a:off x="2282334" y="4578684"/>
            <a:ext cx="1797291" cy="457691"/>
          </a:xfrm>
          <a:prstGeom prst="wedgeRoundRectCallout">
            <a:avLst>
              <a:gd name="adj1" fmla="val 55122"/>
              <a:gd name="adj2" fmla="val 152725"/>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depth=4,s=0,n=0</a:t>
            </a:r>
            <a:endParaRPr kumimoji="1" lang="ja-JP" altLang="en-US" dirty="0"/>
          </a:p>
        </p:txBody>
      </p:sp>
    </p:spTree>
    <p:extLst>
      <p:ext uri="{BB962C8B-B14F-4D97-AF65-F5344CB8AC3E}">
        <p14:creationId xmlns:p14="http://schemas.microsoft.com/office/powerpoint/2010/main" val="87317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計算量のお話</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pPr marL="0" lvl="0" indent="0">
                  <a:lnSpc>
                    <a:spcPct val="100000"/>
                  </a:lnSpc>
                  <a:spcBef>
                    <a:spcPts val="0"/>
                  </a:spcBef>
                  <a:spcAft>
                    <a:spcPts val="0"/>
                  </a:spcAft>
                  <a:buClrTx/>
                  <a:buSzTx/>
                  <a:buNone/>
                </a:pPr>
                <a:r>
                  <a:rPr lang="ja-JP" altLang="en-US" sz="3200" dirty="0" smtClean="0"/>
                  <a:t>０</a:t>
                </a:r>
                <a:r>
                  <a:rPr lang="en-US" altLang="ja-JP" sz="3200" dirty="0" smtClean="0"/>
                  <a:t>〜</a:t>
                </a:r>
                <a:r>
                  <a:rPr lang="ja-JP" altLang="en-US" sz="3200" dirty="0" smtClean="0"/>
                  <a:t>９の数字をそれぞれ、選ぶ、選ばないという状態があるので、状態数は</a:t>
                </a:r>
                <a14:m>
                  <m:oMath xmlns:m="http://schemas.openxmlformats.org/officeDocument/2006/math">
                    <m:sSup>
                      <m:sSupPr>
                        <m:ctrlPr>
                          <a:rPr lang="en-US" altLang="ja-JP" sz="3200" i="1" smtClean="0">
                            <a:latin typeface="Cambria Math" charset="0"/>
                          </a:rPr>
                        </m:ctrlPr>
                      </m:sSupPr>
                      <m:e>
                        <m:r>
                          <a:rPr lang="en-US" altLang="ja-JP" sz="3200" b="0" i="1" smtClean="0">
                            <a:latin typeface="Cambria Math" charset="0"/>
                          </a:rPr>
                          <m:t>2</m:t>
                        </m:r>
                      </m:e>
                      <m:sup>
                        <m:r>
                          <a:rPr lang="en-US" altLang="ja-JP" sz="3200" b="0" i="1" smtClean="0">
                            <a:latin typeface="Cambria Math" charset="0"/>
                          </a:rPr>
                          <m:t>𝑛</m:t>
                        </m:r>
                        <m:r>
                          <a:rPr lang="en-US" altLang="ja-JP" sz="3200" b="0" i="1" smtClean="0">
                            <a:latin typeface="Cambria Math" charset="0"/>
                          </a:rPr>
                          <m:t>+1</m:t>
                        </m:r>
                      </m:sup>
                    </m:sSup>
                    <m:r>
                      <a:rPr lang="en-US" altLang="ja-JP" sz="3200" b="0" i="1" smtClean="0">
                        <a:latin typeface="Cambria Math" charset="0"/>
                      </a:rPr>
                      <m:t>−1</m:t>
                    </m:r>
                  </m:oMath>
                </a14:m>
                <a:r>
                  <a:rPr kumimoji="1" lang="ja-JP" altLang="en-US" sz="3200" dirty="0" smtClean="0"/>
                  <a:t>なので</a:t>
                </a:r>
                <a:r>
                  <a:rPr kumimoji="1" lang="en-US" altLang="ja-JP" sz="3200" dirty="0" smtClean="0"/>
                  <a:t>O(</a:t>
                </a:r>
                <a14:m>
                  <m:oMath xmlns:m="http://schemas.openxmlformats.org/officeDocument/2006/math">
                    <m:sSup>
                      <m:sSupPr>
                        <m:ctrlPr>
                          <a:rPr lang="en-US" altLang="ja-JP" sz="3200" i="1">
                            <a:latin typeface="Cambria Math" charset="0"/>
                          </a:rPr>
                        </m:ctrlPr>
                      </m:sSupPr>
                      <m:e>
                        <m:r>
                          <a:rPr lang="en-US" altLang="ja-JP" sz="3200" i="1">
                            <a:latin typeface="Cambria Math" charset="0"/>
                          </a:rPr>
                          <m:t>2</m:t>
                        </m:r>
                      </m:e>
                      <m:sup>
                        <m:r>
                          <a:rPr lang="en-US" altLang="ja-JP" sz="3200" i="1">
                            <a:latin typeface="Cambria Math" charset="0"/>
                          </a:rPr>
                          <m:t>𝑛</m:t>
                        </m:r>
                      </m:sup>
                    </m:sSup>
                  </m:oMath>
                </a14:m>
                <a:r>
                  <a:rPr kumimoji="1" lang="en-US" altLang="ja-JP" sz="3200" dirty="0" smtClean="0"/>
                  <a:t>)</a:t>
                </a:r>
                <a:r>
                  <a:rPr kumimoji="1" lang="ja-JP" altLang="en-US" sz="3200" dirty="0" smtClean="0"/>
                  <a:t>になります。</a:t>
                </a:r>
                <a:endParaRPr kumimoji="1" lang="en-US" altLang="ja-JP" sz="3200" dirty="0" smtClean="0"/>
              </a:p>
              <a:p>
                <a:pPr marL="0" lvl="0" indent="0">
                  <a:lnSpc>
                    <a:spcPct val="100000"/>
                  </a:lnSpc>
                  <a:spcBef>
                    <a:spcPts val="0"/>
                  </a:spcBef>
                  <a:spcAft>
                    <a:spcPts val="0"/>
                  </a:spcAft>
                  <a:buClrTx/>
                  <a:buSzTx/>
                  <a:buNone/>
                </a:pPr>
                <a:r>
                  <a:rPr lang="ja-JP" altLang="en-US" sz="3200" dirty="0" smtClean="0"/>
                  <a:t>今回だと大きくても</a:t>
                </a:r>
                <a14:m>
                  <m:oMath xmlns:m="http://schemas.openxmlformats.org/officeDocument/2006/math">
                    <m:sSup>
                      <m:sSupPr>
                        <m:ctrlPr>
                          <a:rPr lang="en-US" altLang="ja-JP" sz="3200" i="1">
                            <a:latin typeface="Cambria Math" charset="0"/>
                          </a:rPr>
                        </m:ctrlPr>
                      </m:sSupPr>
                      <m:e>
                        <m:r>
                          <a:rPr lang="en-US" altLang="ja-JP" sz="3200" i="1">
                            <a:latin typeface="Cambria Math" charset="0"/>
                          </a:rPr>
                          <m:t>2</m:t>
                        </m:r>
                      </m:e>
                      <m:sup>
                        <m:r>
                          <a:rPr lang="en-US" altLang="ja-JP" sz="3200" b="0" i="1" smtClean="0">
                            <a:latin typeface="Cambria Math" charset="0"/>
                          </a:rPr>
                          <m:t>10</m:t>
                        </m:r>
                      </m:sup>
                    </m:sSup>
                    <m:r>
                      <a:rPr lang="ja-JP" altLang="en-US" sz="3200" b="0" i="1" smtClean="0">
                        <a:latin typeface="Cambria Math" charset="0"/>
                      </a:rPr>
                      <m:t>回</m:t>
                    </m:r>
                    <m:r>
                      <a:rPr lang="ja-JP" altLang="en-US" sz="3200" i="1" smtClean="0">
                        <a:latin typeface="Cambria Math" charset="0"/>
                      </a:rPr>
                      <m:t>なので大丈夫</m:t>
                    </m:r>
                  </m:oMath>
                </a14:m>
                <a:endParaRPr lang="en-US" altLang="ja-JP" sz="3200" dirty="0"/>
              </a:p>
              <a:p>
                <a:pPr marL="0" lvl="0" indent="0">
                  <a:lnSpc>
                    <a:spcPct val="100000"/>
                  </a:lnSpc>
                  <a:spcBef>
                    <a:spcPts val="0"/>
                  </a:spcBef>
                  <a:spcAft>
                    <a:spcPts val="0"/>
                  </a:spcAft>
                  <a:buClrTx/>
                  <a:buSzTx/>
                  <a:buNone/>
                </a:pPr>
                <a:r>
                  <a:rPr kumimoji="1" lang="ja-JP" altLang="en-US" sz="3200" dirty="0" smtClean="0"/>
                  <a:t>ここで状態数とは、さっきのグラフの○の数のこと。</a:t>
                </a:r>
                <a:endParaRPr kumimoji="1" lang="ja-JP" altLang="en-US" sz="32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2424" t="-1970" r="-163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031826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計算量のお話</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200" dirty="0" smtClean="0"/>
              <a:t>深さ優先探索や幅優先探索は、全ての状態を探索するので、計算量は</a:t>
            </a:r>
            <a:r>
              <a:rPr kumimoji="1" lang="en-US" altLang="ja-JP" sz="3200" dirty="0" smtClean="0"/>
              <a:t>O(|V|)</a:t>
            </a:r>
            <a:r>
              <a:rPr kumimoji="1" lang="ja-JP" altLang="en-US" sz="3200" dirty="0" smtClean="0"/>
              <a:t>になる。</a:t>
            </a:r>
            <a:r>
              <a:rPr kumimoji="1" lang="en-US" altLang="ja-JP" sz="3200" dirty="0" smtClean="0"/>
              <a:t>|V|</a:t>
            </a:r>
            <a:r>
              <a:rPr kumimoji="1" lang="ja-JP" altLang="en-US" sz="3200" dirty="0" smtClean="0"/>
              <a:t>は頂点数。</a:t>
            </a:r>
            <a:endParaRPr kumimoji="1" lang="ja-JP" altLang="en-US" sz="3200" dirty="0"/>
          </a:p>
        </p:txBody>
      </p:sp>
    </p:spTree>
    <p:extLst>
      <p:ext uri="{BB962C8B-B14F-4D97-AF65-F5344CB8AC3E}">
        <p14:creationId xmlns:p14="http://schemas.microsoft.com/office/powerpoint/2010/main" val="1673607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計算量のお話</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r>
                  <a:rPr kumimoji="1" lang="ja-JP" altLang="en-US" dirty="0" smtClean="0"/>
                  <a:t>そもそも計算量とは？</a:t>
                </a:r>
                <a:endParaRPr kumimoji="1" lang="en-US" altLang="ja-JP" dirty="0" smtClean="0"/>
              </a:p>
              <a:p>
                <a:r>
                  <a:rPr kumimoji="1" lang="ja-JP" altLang="en-US" dirty="0" smtClean="0"/>
                  <a:t>→問題を解くのにどれくらいの計算をするか。</a:t>
                </a:r>
                <a:endParaRPr kumimoji="1" lang="en-US" altLang="ja-JP" dirty="0" smtClean="0"/>
              </a:p>
              <a:p>
                <a:r>
                  <a:rPr lang="ja-JP" altLang="en-US" dirty="0" smtClean="0"/>
                  <a:t>競技プログラミングではプログラム自体の速度も重要になるので必要な計算。自分で計算して</a:t>
                </a:r>
                <a:endParaRPr lang="en-US" altLang="ja-JP" dirty="0" smtClean="0"/>
              </a:p>
              <a:p>
                <a:r>
                  <a:rPr lang="ja-JP" altLang="en-US" dirty="0" smtClean="0"/>
                  <a:t>プログラムが制限時間以内に間に合うかどうかを見積もる。</a:t>
                </a:r>
                <a:endParaRPr lang="en-US" altLang="ja-JP" dirty="0" smtClean="0"/>
              </a:p>
              <a:p>
                <a:r>
                  <a:rPr lang="en-US" altLang="ja-JP" dirty="0" smtClean="0"/>
                  <a:t>O(N),O(</a:t>
                </a:r>
                <a:r>
                  <a:rPr lang="en-US" altLang="ja-JP" dirty="0" err="1" smtClean="0"/>
                  <a:t>logN</a:t>
                </a:r>
                <a:r>
                  <a:rPr lang="en-US" altLang="ja-JP" dirty="0" smtClean="0"/>
                  <a:t>),O(</a:t>
                </a:r>
                <a14:m>
                  <m:oMath xmlns:m="http://schemas.openxmlformats.org/officeDocument/2006/math">
                    <m:sSup>
                      <m:sSupPr>
                        <m:ctrlPr>
                          <a:rPr lang="en-US" altLang="ja-JP" i="1" smtClean="0">
                            <a:latin typeface="Cambria Math" charset="0"/>
                          </a:rPr>
                        </m:ctrlPr>
                      </m:sSupPr>
                      <m:e>
                        <m:r>
                          <a:rPr lang="en-US" altLang="ja-JP" b="0" i="1" smtClean="0">
                            <a:latin typeface="Cambria Math" charset="0"/>
                          </a:rPr>
                          <m:t>𝑁</m:t>
                        </m:r>
                      </m:e>
                      <m:sup>
                        <m:r>
                          <a:rPr lang="en-US" altLang="ja-JP" b="0" i="1" smtClean="0">
                            <a:latin typeface="Cambria Math" charset="0"/>
                          </a:rPr>
                          <m:t>2</m:t>
                        </m:r>
                      </m:sup>
                    </m:sSup>
                    <m:r>
                      <a:rPr lang="en-US" altLang="ja-JP" b="0" i="1" smtClean="0">
                        <a:latin typeface="Cambria Math" charset="0"/>
                      </a:rPr>
                      <m:t>),</m:t>
                    </m:r>
                  </m:oMath>
                </a14:m>
                <a:r>
                  <a:rPr lang="en-US" altLang="ja-JP" dirty="0" smtClean="0"/>
                  <a:t>O(</a:t>
                </a:r>
                <a14:m>
                  <m:oMath xmlns:m="http://schemas.openxmlformats.org/officeDocument/2006/math">
                    <m:sSup>
                      <m:sSupPr>
                        <m:ctrlPr>
                          <a:rPr lang="en-US" altLang="ja-JP" i="1" smtClean="0">
                            <a:latin typeface="Cambria Math" charset="0"/>
                          </a:rPr>
                        </m:ctrlPr>
                      </m:sSupPr>
                      <m:e>
                        <m:r>
                          <a:rPr lang="en-US" altLang="ja-JP" b="0" i="1" smtClean="0">
                            <a:latin typeface="Cambria Math" charset="0"/>
                          </a:rPr>
                          <m:t>2</m:t>
                        </m:r>
                      </m:e>
                      <m:sup>
                        <m:r>
                          <a:rPr lang="en-US" altLang="ja-JP" b="0" i="1" smtClean="0">
                            <a:latin typeface="Cambria Math" charset="0"/>
                          </a:rPr>
                          <m:t>𝑛</m:t>
                        </m:r>
                      </m:sup>
                    </m:sSup>
                  </m:oMath>
                </a14:m>
                <a:r>
                  <a:rPr lang="en-US" altLang="ja-JP" dirty="0" smtClean="0"/>
                  <a:t>)</a:t>
                </a:r>
                <a:r>
                  <a:rPr lang="ja-JP" altLang="en-US" dirty="0" smtClean="0"/>
                  <a:t>とか書くことが多い。</a:t>
                </a:r>
                <a:endParaRPr lang="en-US" altLang="ja-JP" dirty="0" smtClean="0"/>
              </a:p>
              <a:p>
                <a:r>
                  <a:rPr lang="ja-JP" altLang="en-US" dirty="0" smtClean="0"/>
                  <a:t>教養の微積分学でランダウの記号をやったと思うけどそれと同じ感じ。</a:t>
                </a:r>
                <a:endParaRPr lang="en-US" altLang="ja-JP" dirty="0" smtClean="0"/>
              </a:p>
              <a:p>
                <a:r>
                  <a:rPr lang="en-US" altLang="ja-JP" dirty="0" smtClean="0"/>
                  <a:t>X→</a:t>
                </a:r>
                <a:r>
                  <a:rPr lang="ja-JP" altLang="en-US" dirty="0" smtClean="0"/>
                  <a:t>∞の時、</a:t>
                </a:r>
                <a:r>
                  <a:rPr lang="en-US" altLang="ja-JP" dirty="0" smtClean="0"/>
                  <a:t>f(x) = 3</a:t>
                </a:r>
                <a14:m>
                  <m:oMath xmlns:m="http://schemas.openxmlformats.org/officeDocument/2006/math">
                    <m:sSup>
                      <m:sSupPr>
                        <m:ctrlPr>
                          <a:rPr lang="en-US" altLang="ja-JP" i="1" smtClean="0">
                            <a:latin typeface="Cambria Math" charset="0"/>
                          </a:rPr>
                        </m:ctrlPr>
                      </m:sSupPr>
                      <m:e>
                        <m:r>
                          <a:rPr lang="en-US" altLang="ja-JP" b="0" i="1" smtClean="0">
                            <a:latin typeface="Cambria Math" charset="0"/>
                          </a:rPr>
                          <m:t>𝑥</m:t>
                        </m:r>
                      </m:e>
                      <m:sup>
                        <m:r>
                          <a:rPr lang="en-US" altLang="ja-JP" b="0" i="1" smtClean="0">
                            <a:latin typeface="Cambria Math" charset="0"/>
                          </a:rPr>
                          <m:t>2</m:t>
                        </m:r>
                      </m:sup>
                    </m:sSup>
                  </m:oMath>
                </a14:m>
                <a:r>
                  <a:rPr lang="en-US" altLang="ja-JP" dirty="0" smtClean="0"/>
                  <a:t> + 4x+ 5 </a:t>
                </a:r>
                <a:r>
                  <a:rPr lang="ja-JP" altLang="en-US" dirty="0" smtClean="0"/>
                  <a:t>は</a:t>
                </a:r>
                <a:endParaRPr lang="en-US" altLang="ja-JP" dirty="0" smtClean="0"/>
              </a:p>
              <a:p>
                <a:r>
                  <a:rPr lang="en-US" altLang="ja-JP" dirty="0" smtClean="0"/>
                  <a:t>f</a:t>
                </a:r>
                <a:r>
                  <a:rPr lang="ja-JP" altLang="en-US" dirty="0" smtClean="0"/>
                  <a:t>（</a:t>
                </a:r>
                <a:r>
                  <a:rPr lang="en-US" altLang="ja-JP" dirty="0" smtClean="0"/>
                  <a:t>x</a:t>
                </a:r>
                <a:r>
                  <a:rPr lang="ja-JP" altLang="en-US" dirty="0" smtClean="0"/>
                  <a:t>）</a:t>
                </a:r>
                <a:r>
                  <a:rPr lang="en-US" altLang="ja-JP" dirty="0" smtClean="0"/>
                  <a:t> = O(</a:t>
                </a:r>
                <a14:m>
                  <m:oMath xmlns:m="http://schemas.openxmlformats.org/officeDocument/2006/math">
                    <m:sSup>
                      <m:sSupPr>
                        <m:ctrlPr>
                          <a:rPr lang="en-US" altLang="ja-JP" i="1" smtClean="0">
                            <a:latin typeface="Cambria Math" charset="0"/>
                          </a:rPr>
                        </m:ctrlPr>
                      </m:sSupPr>
                      <m:e>
                        <m:r>
                          <a:rPr lang="en-US" altLang="ja-JP" b="0" i="1" smtClean="0">
                            <a:latin typeface="Cambria Math" charset="0"/>
                          </a:rPr>
                          <m:t>𝑥</m:t>
                        </m:r>
                      </m:e>
                      <m:sup>
                        <m:r>
                          <a:rPr lang="en-US" altLang="ja-JP" b="0" i="1" smtClean="0">
                            <a:latin typeface="Cambria Math" charset="0"/>
                          </a:rPr>
                          <m:t>2</m:t>
                        </m:r>
                      </m:sup>
                    </m:sSup>
                  </m:oMath>
                </a14:m>
                <a:r>
                  <a:rPr lang="en-US" altLang="ja-JP" dirty="0" smtClean="0"/>
                  <a:t>)</a:t>
                </a:r>
              </a:p>
              <a:p>
                <a:r>
                  <a:rPr lang="ja-JP" altLang="en-US" dirty="0" smtClean="0"/>
                  <a:t>である。</a:t>
                </a:r>
                <a:endParaRPr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606" t="-2121" r="-788" b="-12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751418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DFS</a:t>
            </a:r>
            <a:r>
              <a:rPr kumimoji="1" lang="ja-JP" altLang="en-US" dirty="0" smtClean="0"/>
              <a:t>を使って解く問題</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Sum of </a:t>
            </a:r>
            <a:r>
              <a:rPr kumimoji="1" lang="en-US" altLang="ja-JP" dirty="0" err="1" smtClean="0"/>
              <a:t>Intager</a:t>
            </a:r>
            <a:endParaRPr kumimoji="1" lang="en-US" altLang="ja-JP" dirty="0" smtClean="0"/>
          </a:p>
          <a:p>
            <a:r>
              <a:rPr lang="en-US" altLang="ja-JP" dirty="0">
                <a:hlinkClick r:id="rId2"/>
              </a:rPr>
              <a:t>http://</a:t>
            </a:r>
            <a:r>
              <a:rPr lang="en-US" altLang="ja-JP" dirty="0" smtClean="0">
                <a:hlinkClick r:id="rId2"/>
              </a:rPr>
              <a:t>judge.u-aizu.ac.jp/onlinejudge/description.jsp?id=0030&amp;lang=jprs</a:t>
            </a:r>
            <a:endParaRPr lang="en-US" altLang="ja-JP" dirty="0" smtClean="0"/>
          </a:p>
          <a:p>
            <a:r>
              <a:rPr lang="en-US" altLang="ja-JP" dirty="0" smtClean="0"/>
              <a:t>Ball</a:t>
            </a:r>
          </a:p>
          <a:p>
            <a:r>
              <a:rPr lang="en-US" altLang="ja-JP" dirty="0">
                <a:hlinkClick r:id="rId3"/>
              </a:rPr>
              <a:t>http://</a:t>
            </a:r>
            <a:r>
              <a:rPr lang="en-US" altLang="ja-JP" dirty="0" smtClean="0">
                <a:hlinkClick r:id="rId3"/>
              </a:rPr>
              <a:t>judge.u-aizu.ac.jp/onlinejudge/description.jsp?id=0033</a:t>
            </a:r>
            <a:endParaRPr lang="en-US" altLang="ja-JP" dirty="0" smtClean="0"/>
          </a:p>
          <a:p>
            <a:r>
              <a:rPr lang="en-US" altLang="ja-JP" dirty="0" smtClean="0"/>
              <a:t>Split Up!</a:t>
            </a:r>
          </a:p>
          <a:p>
            <a:r>
              <a:rPr lang="en-US" altLang="ja-JP" dirty="0">
                <a:hlinkClick r:id="rId4"/>
              </a:rPr>
              <a:t>http://</a:t>
            </a:r>
            <a:r>
              <a:rPr lang="en-US" altLang="ja-JP" dirty="0" smtClean="0">
                <a:hlinkClick r:id="rId4"/>
              </a:rPr>
              <a:t>judge.u-aizu.ac.jp/onlinejudge/description.jsp?id=1045</a:t>
            </a:r>
            <a:endParaRPr lang="en-US" altLang="ja-JP" dirty="0" smtClean="0"/>
          </a:p>
          <a:p>
            <a:endParaRPr lang="en-US" altLang="ja-JP" dirty="0" smtClean="0"/>
          </a:p>
          <a:p>
            <a:endParaRPr kumimoji="1" lang="ja-JP" altLang="en-US" dirty="0"/>
          </a:p>
        </p:txBody>
      </p:sp>
    </p:spTree>
    <p:extLst>
      <p:ext uri="{BB962C8B-B14F-4D97-AF65-F5344CB8AC3E}">
        <p14:creationId xmlns:p14="http://schemas.microsoft.com/office/powerpoint/2010/main" val="16275938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幅</a:t>
            </a:r>
            <a:r>
              <a:rPr kumimoji="1" lang="ja-JP" altLang="en-US" dirty="0" smtClean="0"/>
              <a:t>優先探索（</a:t>
            </a:r>
            <a:r>
              <a:rPr kumimoji="1" lang="en-US" altLang="ja-JP" dirty="0" smtClean="0"/>
              <a:t>Breadth-First</a:t>
            </a:r>
            <a:r>
              <a:rPr kumimoji="1" lang="ja-JP" altLang="en-US" dirty="0" smtClean="0"/>
              <a:t>　</a:t>
            </a:r>
            <a:r>
              <a:rPr kumimoji="1" lang="en-US" altLang="ja-JP" dirty="0" smtClean="0"/>
              <a:t>Search</a:t>
            </a:r>
            <a:r>
              <a:rPr kumimoji="1" lang="ja-JP" altLang="en-US" dirty="0" smtClean="0"/>
              <a:t>）</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3200" dirty="0" smtClean="0"/>
              <a:t>幅</a:t>
            </a:r>
            <a:r>
              <a:rPr kumimoji="1" lang="ja-JP" altLang="en-US" sz="3200" dirty="0" smtClean="0"/>
              <a:t>優先探索（</a:t>
            </a:r>
            <a:r>
              <a:rPr lang="en-US" altLang="ja-JP" sz="3200" dirty="0" err="1" smtClean="0"/>
              <a:t>B</a:t>
            </a:r>
            <a:r>
              <a:rPr kumimoji="1" lang="en-US" altLang="ja-JP" sz="3200" dirty="0" err="1" smtClean="0"/>
              <a:t>FS:Breadth</a:t>
            </a:r>
            <a:r>
              <a:rPr lang="en-US" altLang="ja-JP" sz="3200" dirty="0" err="1" smtClean="0"/>
              <a:t>-First</a:t>
            </a:r>
            <a:r>
              <a:rPr lang="ja-JP" altLang="en-US" sz="3200" dirty="0"/>
              <a:t>　</a:t>
            </a:r>
            <a:r>
              <a:rPr lang="en-US" altLang="ja-JP" sz="3200" dirty="0" smtClean="0"/>
              <a:t>Search</a:t>
            </a:r>
            <a:r>
              <a:rPr lang="ja-JP" altLang="en-US" sz="3200" dirty="0" smtClean="0"/>
              <a:t>）も、グラフの探索アルゴリズムの一つです。</a:t>
            </a:r>
            <a:endParaRPr lang="en-US" altLang="ja-JP" sz="3200" dirty="0" smtClean="0"/>
          </a:p>
          <a:p>
            <a:endParaRPr kumimoji="1" lang="en-US" altLang="ja-JP" sz="3200" dirty="0" smtClean="0"/>
          </a:p>
          <a:p>
            <a:endParaRPr kumimoji="1" lang="ja-JP" altLang="en-US" sz="3200" dirty="0"/>
          </a:p>
        </p:txBody>
      </p:sp>
    </p:spTree>
    <p:extLst>
      <p:ext uri="{BB962C8B-B14F-4D97-AF65-F5344CB8AC3E}">
        <p14:creationId xmlns:p14="http://schemas.microsoft.com/office/powerpoint/2010/main" val="32715881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円/楕円 1"/>
          <p:cNvSpPr/>
          <p:nvPr/>
        </p:nvSpPr>
        <p:spPr>
          <a:xfrm>
            <a:off x="5379028" y="368219"/>
            <a:ext cx="727364" cy="7065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 name="円/楕円 2"/>
          <p:cNvSpPr/>
          <p:nvPr/>
        </p:nvSpPr>
        <p:spPr>
          <a:xfrm>
            <a:off x="2840184" y="1305792"/>
            <a:ext cx="727364" cy="7065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円/楕円 3"/>
          <p:cNvSpPr/>
          <p:nvPr/>
        </p:nvSpPr>
        <p:spPr>
          <a:xfrm>
            <a:off x="7959437" y="1305792"/>
            <a:ext cx="727364" cy="7065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円/楕円 5"/>
          <p:cNvSpPr/>
          <p:nvPr/>
        </p:nvSpPr>
        <p:spPr>
          <a:xfrm>
            <a:off x="7762010" y="4142511"/>
            <a:ext cx="727364" cy="7065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円/楕円 6"/>
          <p:cNvSpPr/>
          <p:nvPr/>
        </p:nvSpPr>
        <p:spPr>
          <a:xfrm>
            <a:off x="6563594" y="2795158"/>
            <a:ext cx="727364" cy="7065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円/楕円 7"/>
          <p:cNvSpPr/>
          <p:nvPr/>
        </p:nvSpPr>
        <p:spPr>
          <a:xfrm>
            <a:off x="9204232" y="2795162"/>
            <a:ext cx="727364" cy="7065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円/楕円 8"/>
          <p:cNvSpPr/>
          <p:nvPr/>
        </p:nvSpPr>
        <p:spPr>
          <a:xfrm>
            <a:off x="3910445" y="2760519"/>
            <a:ext cx="727364" cy="7065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円/楕円 9"/>
          <p:cNvSpPr/>
          <p:nvPr/>
        </p:nvSpPr>
        <p:spPr>
          <a:xfrm>
            <a:off x="5572992" y="4142511"/>
            <a:ext cx="727364" cy="7065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円/楕円 10"/>
          <p:cNvSpPr/>
          <p:nvPr/>
        </p:nvSpPr>
        <p:spPr>
          <a:xfrm>
            <a:off x="2566555" y="4083629"/>
            <a:ext cx="727364" cy="7065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円/楕円 11"/>
          <p:cNvSpPr/>
          <p:nvPr/>
        </p:nvSpPr>
        <p:spPr>
          <a:xfrm>
            <a:off x="741219" y="4083629"/>
            <a:ext cx="727364" cy="7065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 name="円/楕円 12"/>
          <p:cNvSpPr/>
          <p:nvPr/>
        </p:nvSpPr>
        <p:spPr>
          <a:xfrm>
            <a:off x="1617518" y="2736275"/>
            <a:ext cx="727364" cy="7065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32" name="直線コネクタ 31"/>
          <p:cNvCxnSpPr>
            <a:stCxn id="2" idx="3"/>
            <a:endCxn id="3" idx="0"/>
          </p:cNvCxnSpPr>
          <p:nvPr/>
        </p:nvCxnSpPr>
        <p:spPr>
          <a:xfrm flipH="1">
            <a:off x="3203866" y="971324"/>
            <a:ext cx="2281682" cy="334468"/>
          </a:xfrm>
          <a:prstGeom prst="line">
            <a:avLst/>
          </a:prstGeom>
        </p:spPr>
        <p:style>
          <a:lnRef idx="1">
            <a:schemeClr val="dk1"/>
          </a:lnRef>
          <a:fillRef idx="0">
            <a:schemeClr val="dk1"/>
          </a:fillRef>
          <a:effectRef idx="0">
            <a:schemeClr val="dk1"/>
          </a:effectRef>
          <a:fontRef idx="minor">
            <a:schemeClr val="tx1"/>
          </a:fontRef>
        </p:style>
      </p:cxnSp>
      <p:cxnSp>
        <p:nvCxnSpPr>
          <p:cNvPr id="36" name="直線コネクタ 35"/>
          <p:cNvCxnSpPr>
            <a:stCxn id="2" idx="5"/>
            <a:endCxn id="4" idx="0"/>
          </p:cNvCxnSpPr>
          <p:nvPr/>
        </p:nvCxnSpPr>
        <p:spPr>
          <a:xfrm>
            <a:off x="5999872" y="971324"/>
            <a:ext cx="2323247" cy="334468"/>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p:cNvCxnSpPr>
            <a:stCxn id="13" idx="3"/>
            <a:endCxn id="12" idx="0"/>
          </p:cNvCxnSpPr>
          <p:nvPr/>
        </p:nvCxnSpPr>
        <p:spPr>
          <a:xfrm flipH="1">
            <a:off x="1104901" y="3339380"/>
            <a:ext cx="619137" cy="744249"/>
          </a:xfrm>
          <a:prstGeom prst="line">
            <a:avLst/>
          </a:prstGeom>
        </p:spPr>
        <p:style>
          <a:lnRef idx="1">
            <a:schemeClr val="dk1"/>
          </a:lnRef>
          <a:fillRef idx="0">
            <a:schemeClr val="dk1"/>
          </a:fillRef>
          <a:effectRef idx="0">
            <a:schemeClr val="dk1"/>
          </a:effectRef>
          <a:fontRef idx="minor">
            <a:schemeClr val="tx1"/>
          </a:fontRef>
        </p:style>
      </p:cxnSp>
      <p:cxnSp>
        <p:nvCxnSpPr>
          <p:cNvPr id="48" name="直線コネクタ 47"/>
          <p:cNvCxnSpPr>
            <a:stCxn id="13" idx="5"/>
            <a:endCxn id="11" idx="0"/>
          </p:cNvCxnSpPr>
          <p:nvPr/>
        </p:nvCxnSpPr>
        <p:spPr>
          <a:xfrm>
            <a:off x="2238362" y="3339380"/>
            <a:ext cx="691875" cy="744249"/>
          </a:xfrm>
          <a:prstGeom prst="line">
            <a:avLst/>
          </a:prstGeom>
        </p:spPr>
        <p:style>
          <a:lnRef idx="1">
            <a:schemeClr val="dk1"/>
          </a:lnRef>
          <a:fillRef idx="0">
            <a:schemeClr val="dk1"/>
          </a:fillRef>
          <a:effectRef idx="0">
            <a:schemeClr val="dk1"/>
          </a:effectRef>
          <a:fontRef idx="minor">
            <a:schemeClr val="tx1"/>
          </a:fontRef>
        </p:style>
      </p:cxnSp>
      <p:cxnSp>
        <p:nvCxnSpPr>
          <p:cNvPr id="49" name="直線コネクタ 48"/>
          <p:cNvCxnSpPr>
            <a:stCxn id="3" idx="3"/>
            <a:endCxn id="13" idx="0"/>
          </p:cNvCxnSpPr>
          <p:nvPr/>
        </p:nvCxnSpPr>
        <p:spPr>
          <a:xfrm flipH="1">
            <a:off x="1981200" y="1908897"/>
            <a:ext cx="965504" cy="827378"/>
          </a:xfrm>
          <a:prstGeom prst="line">
            <a:avLst/>
          </a:prstGeom>
        </p:spPr>
        <p:style>
          <a:lnRef idx="1">
            <a:schemeClr val="dk1"/>
          </a:lnRef>
          <a:fillRef idx="0">
            <a:schemeClr val="dk1"/>
          </a:fillRef>
          <a:effectRef idx="0">
            <a:schemeClr val="dk1"/>
          </a:effectRef>
          <a:fontRef idx="minor">
            <a:schemeClr val="tx1"/>
          </a:fontRef>
        </p:style>
      </p:cxnSp>
      <p:cxnSp>
        <p:nvCxnSpPr>
          <p:cNvPr id="50" name="直線コネクタ 49"/>
          <p:cNvCxnSpPr>
            <a:stCxn id="3" idx="5"/>
            <a:endCxn id="9" idx="0"/>
          </p:cNvCxnSpPr>
          <p:nvPr/>
        </p:nvCxnSpPr>
        <p:spPr>
          <a:xfrm>
            <a:off x="3461028" y="1908897"/>
            <a:ext cx="813099" cy="851622"/>
          </a:xfrm>
          <a:prstGeom prst="line">
            <a:avLst/>
          </a:prstGeom>
        </p:spPr>
        <p:style>
          <a:lnRef idx="1">
            <a:schemeClr val="dk1"/>
          </a:lnRef>
          <a:fillRef idx="0">
            <a:schemeClr val="dk1"/>
          </a:fillRef>
          <a:effectRef idx="0">
            <a:schemeClr val="dk1"/>
          </a:effectRef>
          <a:fontRef idx="minor">
            <a:schemeClr val="tx1"/>
          </a:fontRef>
        </p:style>
      </p:cxnSp>
      <p:cxnSp>
        <p:nvCxnSpPr>
          <p:cNvPr id="52" name="直線コネクタ 51"/>
          <p:cNvCxnSpPr>
            <a:stCxn id="4" idx="5"/>
            <a:endCxn id="8" idx="0"/>
          </p:cNvCxnSpPr>
          <p:nvPr/>
        </p:nvCxnSpPr>
        <p:spPr>
          <a:xfrm>
            <a:off x="8580281" y="1908897"/>
            <a:ext cx="987633" cy="886265"/>
          </a:xfrm>
          <a:prstGeom prst="line">
            <a:avLst/>
          </a:prstGeom>
        </p:spPr>
        <p:style>
          <a:lnRef idx="1">
            <a:schemeClr val="dk1"/>
          </a:lnRef>
          <a:fillRef idx="0">
            <a:schemeClr val="dk1"/>
          </a:fillRef>
          <a:effectRef idx="0">
            <a:schemeClr val="dk1"/>
          </a:effectRef>
          <a:fontRef idx="minor">
            <a:schemeClr val="tx1"/>
          </a:fontRef>
        </p:style>
      </p:cxnSp>
      <p:cxnSp>
        <p:nvCxnSpPr>
          <p:cNvPr id="53" name="直線コネクタ 52"/>
          <p:cNvCxnSpPr>
            <a:stCxn id="4" idx="3"/>
            <a:endCxn id="7" idx="0"/>
          </p:cNvCxnSpPr>
          <p:nvPr/>
        </p:nvCxnSpPr>
        <p:spPr>
          <a:xfrm flipH="1">
            <a:off x="6927276" y="1908897"/>
            <a:ext cx="1138681" cy="886261"/>
          </a:xfrm>
          <a:prstGeom prst="line">
            <a:avLst/>
          </a:prstGeom>
        </p:spPr>
        <p:style>
          <a:lnRef idx="1">
            <a:schemeClr val="dk1"/>
          </a:lnRef>
          <a:fillRef idx="0">
            <a:schemeClr val="dk1"/>
          </a:fillRef>
          <a:effectRef idx="0">
            <a:schemeClr val="dk1"/>
          </a:effectRef>
          <a:fontRef idx="minor">
            <a:schemeClr val="tx1"/>
          </a:fontRef>
        </p:style>
      </p:cxnSp>
      <p:cxnSp>
        <p:nvCxnSpPr>
          <p:cNvPr id="54" name="直線コネクタ 53"/>
          <p:cNvCxnSpPr/>
          <p:nvPr/>
        </p:nvCxnSpPr>
        <p:spPr>
          <a:xfrm>
            <a:off x="7184438" y="3398263"/>
            <a:ext cx="941254" cy="744248"/>
          </a:xfrm>
          <a:prstGeom prst="line">
            <a:avLst/>
          </a:prstGeom>
        </p:spPr>
        <p:style>
          <a:lnRef idx="1">
            <a:schemeClr val="dk1"/>
          </a:lnRef>
          <a:fillRef idx="0">
            <a:schemeClr val="dk1"/>
          </a:fillRef>
          <a:effectRef idx="0">
            <a:schemeClr val="dk1"/>
          </a:effectRef>
          <a:fontRef idx="minor">
            <a:schemeClr val="tx1"/>
          </a:fontRef>
        </p:style>
      </p:cxnSp>
      <p:cxnSp>
        <p:nvCxnSpPr>
          <p:cNvPr id="55" name="直線コネクタ 54"/>
          <p:cNvCxnSpPr>
            <a:stCxn id="7" idx="3"/>
            <a:endCxn id="10" idx="0"/>
          </p:cNvCxnSpPr>
          <p:nvPr/>
        </p:nvCxnSpPr>
        <p:spPr>
          <a:xfrm flipH="1">
            <a:off x="5936674" y="3398263"/>
            <a:ext cx="733440" cy="744248"/>
          </a:xfrm>
          <a:prstGeom prst="line">
            <a:avLst/>
          </a:prstGeom>
        </p:spPr>
        <p:style>
          <a:lnRef idx="1">
            <a:schemeClr val="dk1"/>
          </a:lnRef>
          <a:fillRef idx="0">
            <a:schemeClr val="dk1"/>
          </a:fillRef>
          <a:effectRef idx="0">
            <a:schemeClr val="dk1"/>
          </a:effectRef>
          <a:fontRef idx="minor">
            <a:schemeClr val="tx1"/>
          </a:fontRef>
        </p:style>
      </p:cxnSp>
      <p:sp>
        <p:nvSpPr>
          <p:cNvPr id="15" name="テキスト ボックス 14"/>
          <p:cNvSpPr txBox="1"/>
          <p:nvPr/>
        </p:nvSpPr>
        <p:spPr>
          <a:xfrm>
            <a:off x="5538847" y="447783"/>
            <a:ext cx="658087" cy="584775"/>
          </a:xfrm>
          <a:prstGeom prst="rect">
            <a:avLst/>
          </a:prstGeom>
          <a:noFill/>
        </p:spPr>
        <p:txBody>
          <a:bodyPr wrap="square" rtlCol="0">
            <a:spAutoFit/>
          </a:bodyPr>
          <a:lstStyle/>
          <a:p>
            <a:r>
              <a:rPr kumimoji="1" lang="en-US" altLang="ja-JP" sz="3200" dirty="0" smtClean="0"/>
              <a:t>1</a:t>
            </a:r>
            <a:endParaRPr kumimoji="1" lang="ja-JP" altLang="en-US" sz="3200" dirty="0"/>
          </a:p>
        </p:txBody>
      </p:sp>
      <p:sp>
        <p:nvSpPr>
          <p:cNvPr id="27" name="テキスト ボックス 26"/>
          <p:cNvSpPr txBox="1"/>
          <p:nvPr/>
        </p:nvSpPr>
        <p:spPr>
          <a:xfrm>
            <a:off x="3002158" y="1377425"/>
            <a:ext cx="523997" cy="584775"/>
          </a:xfrm>
          <a:prstGeom prst="rect">
            <a:avLst/>
          </a:prstGeom>
          <a:noFill/>
        </p:spPr>
        <p:txBody>
          <a:bodyPr wrap="square" rtlCol="0">
            <a:spAutoFit/>
          </a:bodyPr>
          <a:lstStyle/>
          <a:p>
            <a:r>
              <a:rPr kumimoji="1" lang="en-US" altLang="ja-JP" sz="3200" dirty="0"/>
              <a:t>2</a:t>
            </a:r>
            <a:endParaRPr kumimoji="1" lang="ja-JP" altLang="en-US" sz="3200" dirty="0"/>
          </a:p>
        </p:txBody>
      </p:sp>
      <p:sp>
        <p:nvSpPr>
          <p:cNvPr id="29" name="テキスト ボックス 28"/>
          <p:cNvSpPr txBox="1"/>
          <p:nvPr/>
        </p:nvSpPr>
        <p:spPr>
          <a:xfrm>
            <a:off x="1779329" y="2793280"/>
            <a:ext cx="523997" cy="584775"/>
          </a:xfrm>
          <a:prstGeom prst="rect">
            <a:avLst/>
          </a:prstGeom>
          <a:noFill/>
        </p:spPr>
        <p:txBody>
          <a:bodyPr wrap="square" rtlCol="0">
            <a:spAutoFit/>
          </a:bodyPr>
          <a:lstStyle/>
          <a:p>
            <a:r>
              <a:rPr kumimoji="1" lang="en-US" altLang="ja-JP" sz="3200" dirty="0"/>
              <a:t>4</a:t>
            </a:r>
            <a:endParaRPr kumimoji="1" lang="ja-JP" altLang="en-US" sz="3200" dirty="0"/>
          </a:p>
        </p:txBody>
      </p:sp>
      <p:sp>
        <p:nvSpPr>
          <p:cNvPr id="30" name="テキスト ボックス 29"/>
          <p:cNvSpPr txBox="1"/>
          <p:nvPr/>
        </p:nvSpPr>
        <p:spPr>
          <a:xfrm>
            <a:off x="899630" y="4148660"/>
            <a:ext cx="523997" cy="584775"/>
          </a:xfrm>
          <a:prstGeom prst="rect">
            <a:avLst/>
          </a:prstGeom>
          <a:noFill/>
        </p:spPr>
        <p:txBody>
          <a:bodyPr wrap="square" rtlCol="0">
            <a:spAutoFit/>
          </a:bodyPr>
          <a:lstStyle/>
          <a:p>
            <a:r>
              <a:rPr kumimoji="1" lang="en-US" altLang="ja-JP" sz="3200" dirty="0" smtClean="0"/>
              <a:t>8</a:t>
            </a:r>
            <a:endParaRPr kumimoji="1" lang="ja-JP" altLang="en-US" sz="3200" dirty="0"/>
          </a:p>
        </p:txBody>
      </p:sp>
      <p:sp>
        <p:nvSpPr>
          <p:cNvPr id="31" name="テキスト ボックス 30"/>
          <p:cNvSpPr txBox="1"/>
          <p:nvPr/>
        </p:nvSpPr>
        <p:spPr>
          <a:xfrm>
            <a:off x="2752229" y="4141885"/>
            <a:ext cx="480266" cy="579954"/>
          </a:xfrm>
          <a:prstGeom prst="rect">
            <a:avLst/>
          </a:prstGeom>
          <a:noFill/>
        </p:spPr>
        <p:txBody>
          <a:bodyPr wrap="square" rtlCol="0">
            <a:spAutoFit/>
          </a:bodyPr>
          <a:lstStyle/>
          <a:p>
            <a:r>
              <a:rPr kumimoji="1" lang="en-US" altLang="ja-JP" sz="3200" dirty="0" smtClean="0"/>
              <a:t>9</a:t>
            </a:r>
            <a:endParaRPr kumimoji="1" lang="ja-JP" altLang="en-US" sz="3200" dirty="0"/>
          </a:p>
        </p:txBody>
      </p:sp>
      <p:sp>
        <p:nvSpPr>
          <p:cNvPr id="33" name="テキスト ボックス 32"/>
          <p:cNvSpPr txBox="1"/>
          <p:nvPr/>
        </p:nvSpPr>
        <p:spPr>
          <a:xfrm>
            <a:off x="4086401" y="2829000"/>
            <a:ext cx="523997" cy="584775"/>
          </a:xfrm>
          <a:prstGeom prst="rect">
            <a:avLst/>
          </a:prstGeom>
          <a:noFill/>
        </p:spPr>
        <p:txBody>
          <a:bodyPr wrap="square" rtlCol="0">
            <a:spAutoFit/>
          </a:bodyPr>
          <a:lstStyle/>
          <a:p>
            <a:r>
              <a:rPr kumimoji="1" lang="en-US" altLang="ja-JP" sz="3200" dirty="0"/>
              <a:t>5</a:t>
            </a:r>
            <a:endParaRPr kumimoji="1" lang="ja-JP" altLang="en-US" sz="3200" dirty="0"/>
          </a:p>
        </p:txBody>
      </p:sp>
      <p:sp>
        <p:nvSpPr>
          <p:cNvPr id="34" name="テキスト ボックス 33"/>
          <p:cNvSpPr txBox="1"/>
          <p:nvPr/>
        </p:nvSpPr>
        <p:spPr>
          <a:xfrm>
            <a:off x="8142417" y="1362826"/>
            <a:ext cx="523997" cy="584775"/>
          </a:xfrm>
          <a:prstGeom prst="rect">
            <a:avLst/>
          </a:prstGeom>
          <a:noFill/>
        </p:spPr>
        <p:txBody>
          <a:bodyPr wrap="square" rtlCol="0">
            <a:spAutoFit/>
          </a:bodyPr>
          <a:lstStyle/>
          <a:p>
            <a:r>
              <a:rPr kumimoji="1" lang="en-US" altLang="ja-JP" sz="3200" dirty="0"/>
              <a:t>3</a:t>
            </a:r>
            <a:endParaRPr kumimoji="1" lang="ja-JP" altLang="en-US" sz="3200" dirty="0"/>
          </a:p>
        </p:txBody>
      </p:sp>
      <p:sp>
        <p:nvSpPr>
          <p:cNvPr id="35" name="テキスト ボックス 34"/>
          <p:cNvSpPr txBox="1"/>
          <p:nvPr/>
        </p:nvSpPr>
        <p:spPr>
          <a:xfrm>
            <a:off x="6727957" y="2855961"/>
            <a:ext cx="523997" cy="584775"/>
          </a:xfrm>
          <a:prstGeom prst="rect">
            <a:avLst/>
          </a:prstGeom>
          <a:noFill/>
        </p:spPr>
        <p:txBody>
          <a:bodyPr wrap="square" rtlCol="0">
            <a:spAutoFit/>
          </a:bodyPr>
          <a:lstStyle/>
          <a:p>
            <a:r>
              <a:rPr kumimoji="1" lang="en-US" altLang="ja-JP" sz="3200" dirty="0" smtClean="0"/>
              <a:t>6</a:t>
            </a:r>
            <a:endParaRPr kumimoji="1" lang="ja-JP" altLang="en-US" sz="3200" dirty="0"/>
          </a:p>
        </p:txBody>
      </p:sp>
      <p:sp>
        <p:nvSpPr>
          <p:cNvPr id="37" name="テキスト ボックス 36"/>
          <p:cNvSpPr txBox="1"/>
          <p:nvPr/>
        </p:nvSpPr>
        <p:spPr>
          <a:xfrm>
            <a:off x="5655256" y="4204235"/>
            <a:ext cx="677912" cy="584775"/>
          </a:xfrm>
          <a:prstGeom prst="rect">
            <a:avLst/>
          </a:prstGeom>
          <a:noFill/>
        </p:spPr>
        <p:txBody>
          <a:bodyPr wrap="square" rtlCol="0">
            <a:spAutoFit/>
          </a:bodyPr>
          <a:lstStyle/>
          <a:p>
            <a:r>
              <a:rPr kumimoji="1" lang="en-US" altLang="ja-JP" sz="3200" dirty="0" smtClean="0"/>
              <a:t>10</a:t>
            </a:r>
            <a:endParaRPr kumimoji="1" lang="ja-JP" altLang="en-US" sz="3200" dirty="0"/>
          </a:p>
        </p:txBody>
      </p:sp>
      <p:sp>
        <p:nvSpPr>
          <p:cNvPr id="38" name="テキスト ボックス 37"/>
          <p:cNvSpPr txBox="1"/>
          <p:nvPr/>
        </p:nvSpPr>
        <p:spPr>
          <a:xfrm>
            <a:off x="7837612" y="4199611"/>
            <a:ext cx="653883" cy="584775"/>
          </a:xfrm>
          <a:prstGeom prst="rect">
            <a:avLst/>
          </a:prstGeom>
          <a:noFill/>
        </p:spPr>
        <p:txBody>
          <a:bodyPr wrap="square" rtlCol="0">
            <a:spAutoFit/>
          </a:bodyPr>
          <a:lstStyle/>
          <a:p>
            <a:r>
              <a:rPr kumimoji="1" lang="en-US" altLang="ja-JP" sz="3200" dirty="0" smtClean="0"/>
              <a:t>11</a:t>
            </a:r>
            <a:endParaRPr kumimoji="1" lang="ja-JP" altLang="en-US" sz="3200" dirty="0"/>
          </a:p>
        </p:txBody>
      </p:sp>
      <p:sp>
        <p:nvSpPr>
          <p:cNvPr id="39" name="テキスト ボックス 38"/>
          <p:cNvSpPr txBox="1"/>
          <p:nvPr/>
        </p:nvSpPr>
        <p:spPr>
          <a:xfrm>
            <a:off x="9382573" y="2868473"/>
            <a:ext cx="611324" cy="584775"/>
          </a:xfrm>
          <a:prstGeom prst="rect">
            <a:avLst/>
          </a:prstGeom>
          <a:noFill/>
        </p:spPr>
        <p:txBody>
          <a:bodyPr wrap="square" rtlCol="0">
            <a:spAutoFit/>
          </a:bodyPr>
          <a:lstStyle/>
          <a:p>
            <a:r>
              <a:rPr kumimoji="1" lang="en-US" altLang="ja-JP" sz="3200" dirty="0" smtClean="0"/>
              <a:t>7</a:t>
            </a:r>
          </a:p>
        </p:txBody>
      </p:sp>
      <p:sp>
        <p:nvSpPr>
          <p:cNvPr id="40" name="テキスト ボックス 39"/>
          <p:cNvSpPr txBox="1"/>
          <p:nvPr/>
        </p:nvSpPr>
        <p:spPr>
          <a:xfrm>
            <a:off x="3834448" y="5308711"/>
            <a:ext cx="7641234" cy="646331"/>
          </a:xfrm>
          <a:prstGeom prst="rect">
            <a:avLst/>
          </a:prstGeom>
          <a:noFill/>
        </p:spPr>
        <p:txBody>
          <a:bodyPr wrap="square" rtlCol="0">
            <a:spAutoFit/>
          </a:bodyPr>
          <a:lstStyle/>
          <a:p>
            <a:r>
              <a:rPr kumimoji="1" lang="ja-JP" altLang="en-US" sz="3600" dirty="0" smtClean="0"/>
              <a:t>状態の遷移の順番</a:t>
            </a:r>
            <a:endParaRPr kumimoji="1" lang="ja-JP" altLang="en-US" sz="3600" dirty="0"/>
          </a:p>
        </p:txBody>
      </p:sp>
    </p:spTree>
    <p:extLst>
      <p:ext uri="{BB962C8B-B14F-4D97-AF65-F5344CB8AC3E}">
        <p14:creationId xmlns:p14="http://schemas.microsoft.com/office/powerpoint/2010/main" val="23802583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幅</a:t>
            </a:r>
            <a:r>
              <a:rPr lang="ja-JP" altLang="en-US" dirty="0" smtClean="0"/>
              <a:t>優先</a:t>
            </a:r>
            <a:r>
              <a:rPr lang="ja-JP" altLang="en-US" dirty="0"/>
              <a:t>探索</a:t>
            </a:r>
            <a:r>
              <a:rPr lang="ja-JP" altLang="en-US" dirty="0" smtClean="0"/>
              <a:t>（</a:t>
            </a:r>
            <a:r>
              <a:rPr lang="en-US" altLang="ja-JP" dirty="0" smtClean="0"/>
              <a:t>Breadth-First</a:t>
            </a:r>
            <a:r>
              <a:rPr lang="ja-JP" altLang="en-US" dirty="0"/>
              <a:t>　</a:t>
            </a:r>
            <a:r>
              <a:rPr lang="en-US" altLang="ja-JP" dirty="0"/>
              <a:t>Search</a:t>
            </a:r>
            <a:r>
              <a:rPr lang="ja-JP" altLang="en-US" dirty="0"/>
              <a:t>）</a:t>
            </a:r>
            <a:endParaRPr kumimoji="1" lang="ja-JP" altLang="en-US" dirty="0"/>
          </a:p>
        </p:txBody>
      </p:sp>
      <p:sp>
        <p:nvSpPr>
          <p:cNvPr id="3" name="コンテンツ プレースホルダー 2"/>
          <p:cNvSpPr>
            <a:spLocks noGrp="1"/>
          </p:cNvSpPr>
          <p:nvPr>
            <p:ph idx="1"/>
          </p:nvPr>
        </p:nvSpPr>
        <p:spPr/>
        <p:txBody>
          <a:bodyPr>
            <a:normAutofit fontScale="62500" lnSpcReduction="20000"/>
          </a:bodyPr>
          <a:lstStyle/>
          <a:p>
            <a:r>
              <a:rPr kumimoji="1" lang="ja-JP" altLang="en-US" sz="3200" dirty="0" smtClean="0"/>
              <a:t>ある状態から出発し、近いところから状態を進めていく。</a:t>
            </a:r>
            <a:endParaRPr kumimoji="1" lang="en-US" altLang="ja-JP" sz="3200" dirty="0" smtClean="0"/>
          </a:p>
          <a:p>
            <a:r>
              <a:rPr lang="ja-JP" altLang="en-US" sz="3200" dirty="0" smtClean="0"/>
              <a:t>つまり、</a:t>
            </a:r>
            <a:endParaRPr lang="en-US" altLang="ja-JP" sz="3200" dirty="0" smtClean="0"/>
          </a:p>
          <a:p>
            <a:r>
              <a:rPr kumimoji="1" lang="ja-JP" altLang="en-US" sz="3200" dirty="0" smtClean="0"/>
              <a:t>最短</a:t>
            </a:r>
            <a:r>
              <a:rPr kumimoji="1" lang="en-US" altLang="ja-JP" sz="3200" dirty="0" smtClean="0"/>
              <a:t>1</a:t>
            </a:r>
            <a:r>
              <a:rPr kumimoji="1" lang="ja-JP" altLang="en-US" sz="3200" dirty="0" smtClean="0"/>
              <a:t>回の遷移でたどり着ける状態</a:t>
            </a:r>
            <a:endParaRPr kumimoji="1" lang="en-US" altLang="ja-JP" sz="3200" dirty="0" smtClean="0"/>
          </a:p>
          <a:p>
            <a:r>
              <a:rPr lang="ja-JP" altLang="en-US" sz="3200" dirty="0" smtClean="0"/>
              <a:t>↓</a:t>
            </a:r>
            <a:endParaRPr lang="en-US" altLang="ja-JP" sz="3200" dirty="0" smtClean="0"/>
          </a:p>
          <a:p>
            <a:r>
              <a:rPr kumimoji="1" lang="ja-JP" altLang="en-US" sz="3200" dirty="0" smtClean="0"/>
              <a:t>最短</a:t>
            </a:r>
            <a:r>
              <a:rPr kumimoji="1" lang="en-US" altLang="ja-JP" sz="3200" dirty="0" smtClean="0"/>
              <a:t>2</a:t>
            </a:r>
            <a:r>
              <a:rPr kumimoji="1" lang="ja-JP" altLang="en-US" sz="3200" dirty="0" smtClean="0"/>
              <a:t>回の遷移でたどり着ける状態</a:t>
            </a:r>
            <a:endParaRPr kumimoji="1" lang="en-US" altLang="ja-JP" sz="3200" dirty="0" smtClean="0"/>
          </a:p>
          <a:p>
            <a:r>
              <a:rPr lang="ja-JP" altLang="en-US" sz="3200" dirty="0" smtClean="0"/>
              <a:t>↓</a:t>
            </a:r>
            <a:endParaRPr lang="en-US" altLang="ja-JP" sz="3200" dirty="0" smtClean="0"/>
          </a:p>
          <a:p>
            <a:r>
              <a:rPr lang="ja-JP" altLang="en-US" sz="3200" dirty="0" smtClean="0"/>
              <a:t>最短</a:t>
            </a:r>
            <a:r>
              <a:rPr lang="en-US" altLang="ja-JP" sz="3200" dirty="0" smtClean="0"/>
              <a:t>3</a:t>
            </a:r>
            <a:r>
              <a:rPr lang="ja-JP" altLang="en-US" sz="3200" dirty="0" smtClean="0"/>
              <a:t>回</a:t>
            </a:r>
            <a:r>
              <a:rPr lang="ja-JP" altLang="en-US" sz="3200" dirty="0"/>
              <a:t>の遷移でたどり着ける状態</a:t>
            </a:r>
            <a:endParaRPr lang="en-US" altLang="ja-JP" sz="3200" dirty="0"/>
          </a:p>
          <a:p>
            <a:r>
              <a:rPr kumimoji="1" lang="ja-JP" altLang="en-US" sz="3200" dirty="0" smtClean="0"/>
              <a:t>↓</a:t>
            </a:r>
            <a:endParaRPr kumimoji="1" lang="en-US" altLang="ja-JP" sz="3200" dirty="0" smtClean="0"/>
          </a:p>
          <a:p>
            <a:pPr marL="0" indent="0">
              <a:buNone/>
            </a:pPr>
            <a:r>
              <a:rPr lang="ja-JP" altLang="en-US" sz="3200" dirty="0" smtClean="0"/>
              <a:t>：</a:t>
            </a:r>
            <a:endParaRPr lang="en-US" altLang="ja-JP" sz="3200" dirty="0" smtClean="0"/>
          </a:p>
          <a:p>
            <a:pPr marL="0" indent="0">
              <a:buNone/>
            </a:pPr>
            <a:r>
              <a:rPr kumimoji="1" lang="ja-JP" altLang="en-US" sz="3200" dirty="0" smtClean="0"/>
              <a:t>という順に探索します。</a:t>
            </a:r>
            <a:endParaRPr kumimoji="1" lang="en-US" altLang="ja-JP" sz="3200" dirty="0"/>
          </a:p>
          <a:p>
            <a:pPr marL="0" indent="0">
              <a:buNone/>
            </a:pPr>
            <a:endParaRPr kumimoji="1" lang="en-US" altLang="ja-JP" sz="3200" dirty="0" smtClean="0"/>
          </a:p>
          <a:p>
            <a:endParaRPr kumimoji="1" lang="ja-JP" altLang="en-US" sz="3200" dirty="0"/>
          </a:p>
        </p:txBody>
      </p:sp>
    </p:spTree>
    <p:extLst>
      <p:ext uri="{BB962C8B-B14F-4D97-AF65-F5344CB8AC3E}">
        <p14:creationId xmlns:p14="http://schemas.microsoft.com/office/powerpoint/2010/main" val="32357998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a:t>
            </a:r>
            <a:r>
              <a:rPr lang="en-US" altLang="ja-JP" dirty="0" smtClean="0"/>
              <a:t>FS</a:t>
            </a:r>
            <a:r>
              <a:rPr lang="ja-JP" altLang="en-US" dirty="0" smtClean="0"/>
              <a:t>は</a:t>
            </a:r>
            <a:r>
              <a:rPr lang="ja-JP" altLang="en-US" dirty="0"/>
              <a:t>キュ</a:t>
            </a:r>
            <a:r>
              <a:rPr lang="ja-JP" altLang="en-US" dirty="0" smtClean="0"/>
              <a:t>ーを使う</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3200" dirty="0" smtClean="0"/>
              <a:t>DFS</a:t>
            </a:r>
            <a:r>
              <a:rPr kumimoji="1" lang="ja-JP" altLang="en-US" sz="3200" dirty="0" smtClean="0"/>
              <a:t>では、スタックは書かなくても良いのですが、</a:t>
            </a:r>
            <a:r>
              <a:rPr kumimoji="1" lang="en-US" altLang="ja-JP" sz="3200" dirty="0" smtClean="0"/>
              <a:t>BFS</a:t>
            </a:r>
            <a:r>
              <a:rPr kumimoji="1" lang="ja-JP" altLang="en-US" sz="3200" dirty="0" smtClean="0"/>
              <a:t>の場合はキューを書く必要があります。</a:t>
            </a:r>
            <a:r>
              <a:rPr kumimoji="1" lang="ja-JP" altLang="en-US" sz="3200" dirty="0" err="1" smtClean="0"/>
              <a:t>なの</a:t>
            </a:r>
            <a:r>
              <a:rPr kumimoji="1" lang="ja-JP" altLang="en-US" sz="3200" dirty="0" smtClean="0"/>
              <a:t>で</a:t>
            </a:r>
            <a:r>
              <a:rPr kumimoji="1" lang="en-US" altLang="ja-JP" sz="3200" dirty="0" smtClean="0"/>
              <a:t>C</a:t>
            </a:r>
            <a:r>
              <a:rPr kumimoji="1" lang="ja-JP" altLang="en-US" sz="3200" dirty="0" smtClean="0"/>
              <a:t>だと</a:t>
            </a:r>
            <a:r>
              <a:rPr lang="ja-JP" altLang="en-US" sz="3200" dirty="0" smtClean="0"/>
              <a:t>つら</a:t>
            </a:r>
            <a:r>
              <a:rPr lang="ja-JP" altLang="en-US" sz="3200" dirty="0"/>
              <a:t>い</a:t>
            </a:r>
            <a:r>
              <a:rPr kumimoji="1" lang="ja-JP" altLang="en-US" sz="3200" dirty="0" smtClean="0"/>
              <a:t>。</a:t>
            </a:r>
            <a:endParaRPr kumimoji="1" lang="en-US" altLang="ja-JP" sz="3200" dirty="0" smtClean="0"/>
          </a:p>
          <a:p>
            <a:endParaRPr lang="en-US" altLang="ja-JP" sz="3200" dirty="0" smtClean="0"/>
          </a:p>
          <a:p>
            <a:r>
              <a:rPr lang="ja-JP" altLang="en-US" sz="3200" dirty="0" smtClean="0"/>
              <a:t>ただ、考え方は</a:t>
            </a:r>
            <a:r>
              <a:rPr lang="en-US" altLang="ja-JP" sz="3200" dirty="0" smtClean="0"/>
              <a:t>DFS</a:t>
            </a:r>
            <a:r>
              <a:rPr lang="ja-JP" altLang="en-US" sz="3200" dirty="0" smtClean="0"/>
              <a:t>と同じで、</a:t>
            </a:r>
            <a:r>
              <a:rPr lang="ja-JP" altLang="en-US" sz="3200" dirty="0"/>
              <a:t>あるノードを探索したら、そこからいける全てのノード</a:t>
            </a:r>
            <a:r>
              <a:rPr lang="ja-JP" altLang="en-US" sz="3200" dirty="0" smtClean="0"/>
              <a:t>を</a:t>
            </a:r>
            <a:r>
              <a:rPr lang="ja-JP" altLang="en-US" sz="3200" u="sng" dirty="0"/>
              <a:t>キュ</a:t>
            </a:r>
            <a:r>
              <a:rPr lang="ja-JP" altLang="en-US" sz="3200" u="sng" dirty="0" smtClean="0"/>
              <a:t>ー</a:t>
            </a:r>
            <a:r>
              <a:rPr lang="ja-JP" altLang="en-US" sz="3200" dirty="0" smtClean="0"/>
              <a:t>に</a:t>
            </a:r>
            <a:r>
              <a:rPr lang="ja-JP" altLang="en-US" sz="3200" dirty="0"/>
              <a:t>入れ、また先頭のノードを探索していきます。</a:t>
            </a:r>
          </a:p>
          <a:p>
            <a:endParaRPr kumimoji="1" lang="ja-JP" altLang="en-US" sz="3200" dirty="0"/>
          </a:p>
        </p:txBody>
      </p:sp>
    </p:spTree>
    <p:extLst>
      <p:ext uri="{BB962C8B-B14F-4D97-AF65-F5344CB8AC3E}">
        <p14:creationId xmlns:p14="http://schemas.microsoft.com/office/powerpoint/2010/main" val="3599411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918856"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p:cNvSpPr txBox="1"/>
          <p:nvPr/>
        </p:nvSpPr>
        <p:spPr>
          <a:xfrm>
            <a:off x="3582955" y="522514"/>
            <a:ext cx="1138334" cy="861774"/>
          </a:xfrm>
          <a:prstGeom prst="rect">
            <a:avLst/>
          </a:prstGeom>
          <a:noFill/>
        </p:spPr>
        <p:txBody>
          <a:bodyPr wrap="square" rtlCol="0">
            <a:spAutoFit/>
          </a:bodyPr>
          <a:lstStyle/>
          <a:p>
            <a:r>
              <a:rPr kumimoji="1" lang="en-US" altLang="ja-JP" sz="3200" dirty="0" smtClean="0"/>
              <a:t>push</a:t>
            </a:r>
          </a:p>
          <a:p>
            <a:endParaRPr kumimoji="1" lang="ja-JP" altLang="en-US" dirty="0"/>
          </a:p>
        </p:txBody>
      </p:sp>
      <p:sp>
        <p:nvSpPr>
          <p:cNvPr id="5" name="テキスト ボックス 4"/>
          <p:cNvSpPr txBox="1"/>
          <p:nvPr/>
        </p:nvSpPr>
        <p:spPr>
          <a:xfrm>
            <a:off x="4833255" y="5125560"/>
            <a:ext cx="783771" cy="584775"/>
          </a:xfrm>
          <a:prstGeom prst="rect">
            <a:avLst/>
          </a:prstGeom>
          <a:noFill/>
        </p:spPr>
        <p:txBody>
          <a:bodyPr wrap="square" rtlCol="0">
            <a:spAutoFit/>
          </a:bodyPr>
          <a:lstStyle/>
          <a:p>
            <a:r>
              <a:rPr kumimoji="1" lang="en-US" altLang="ja-JP" sz="3200" dirty="0" smtClean="0"/>
              <a:t>1</a:t>
            </a:r>
            <a:endParaRPr kumimoji="1" lang="ja-JP" altLang="en-US" sz="3200" dirty="0"/>
          </a:p>
        </p:txBody>
      </p:sp>
      <p:sp>
        <p:nvSpPr>
          <p:cNvPr id="6" name="テキスト ボックス 5"/>
          <p:cNvSpPr txBox="1"/>
          <p:nvPr/>
        </p:nvSpPr>
        <p:spPr>
          <a:xfrm>
            <a:off x="5355771" y="522514"/>
            <a:ext cx="1810139" cy="1138773"/>
          </a:xfrm>
          <a:prstGeom prst="rect">
            <a:avLst/>
          </a:prstGeom>
          <a:noFill/>
        </p:spPr>
        <p:txBody>
          <a:bodyPr wrap="square" rtlCol="0">
            <a:spAutoFit/>
          </a:bodyPr>
          <a:lstStyle/>
          <a:p>
            <a:r>
              <a:rPr kumimoji="1" lang="en-US" altLang="ja-JP" sz="3200" dirty="0" smtClean="0"/>
              <a:t>pop</a:t>
            </a:r>
          </a:p>
          <a:p>
            <a:endParaRPr kumimoji="1" lang="en-US" altLang="ja-JP" dirty="0" smtClean="0"/>
          </a:p>
          <a:p>
            <a:endParaRPr kumimoji="1" lang="ja-JP" altLang="en-US" dirty="0"/>
          </a:p>
        </p:txBody>
      </p:sp>
      <p:cxnSp>
        <p:nvCxnSpPr>
          <p:cNvPr id="8" name="直線コネクタ 7"/>
          <p:cNvCxnSpPr/>
          <p:nvPr/>
        </p:nvCxnSpPr>
        <p:spPr>
          <a:xfrm>
            <a:off x="3918856" y="5113176"/>
            <a:ext cx="2276671" cy="0"/>
          </a:xfrm>
          <a:prstGeom prst="line">
            <a:avLst/>
          </a:prstGeom>
        </p:spPr>
        <p:style>
          <a:lnRef idx="1">
            <a:schemeClr val="dk1"/>
          </a:lnRef>
          <a:fillRef idx="0">
            <a:schemeClr val="dk1"/>
          </a:fillRef>
          <a:effectRef idx="0">
            <a:schemeClr val="dk1"/>
          </a:effectRef>
          <a:fontRef idx="minor">
            <a:schemeClr val="tx1"/>
          </a:fontRef>
        </p:style>
      </p:cxnSp>
      <p:sp>
        <p:nvSpPr>
          <p:cNvPr id="9" name="テキスト ボックス 8"/>
          <p:cNvSpPr txBox="1"/>
          <p:nvPr/>
        </p:nvSpPr>
        <p:spPr>
          <a:xfrm>
            <a:off x="3977951" y="1239485"/>
            <a:ext cx="783771" cy="584775"/>
          </a:xfrm>
          <a:prstGeom prst="rect">
            <a:avLst/>
          </a:prstGeom>
          <a:noFill/>
        </p:spPr>
        <p:txBody>
          <a:bodyPr wrap="square" rtlCol="0">
            <a:spAutoFit/>
          </a:bodyPr>
          <a:lstStyle/>
          <a:p>
            <a:r>
              <a:rPr kumimoji="1" lang="en-US" altLang="ja-JP" sz="3200" dirty="0" smtClean="0"/>
              <a:t>1</a:t>
            </a:r>
            <a:endParaRPr kumimoji="1" lang="ja-JP" altLang="en-US" sz="3200" dirty="0"/>
          </a:p>
        </p:txBody>
      </p:sp>
      <p:sp>
        <p:nvSpPr>
          <p:cNvPr id="266" name="円/楕円 265"/>
          <p:cNvSpPr/>
          <p:nvPr/>
        </p:nvSpPr>
        <p:spPr>
          <a:xfrm>
            <a:off x="9946433" y="223934"/>
            <a:ext cx="242596" cy="242596"/>
          </a:xfrm>
          <a:prstGeom prst="ellipse">
            <a:avLst/>
          </a:prstGeom>
          <a:solidFill>
            <a:srgbClr val="0070C0"/>
          </a:solid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１</a:t>
            </a:r>
            <a:endParaRPr kumimoji="1" lang="ja-JP" altLang="en-US" dirty="0"/>
          </a:p>
        </p:txBody>
      </p:sp>
      <p:sp>
        <p:nvSpPr>
          <p:cNvPr id="267" name="円/楕円 266"/>
          <p:cNvSpPr/>
          <p:nvPr/>
        </p:nvSpPr>
        <p:spPr>
          <a:xfrm>
            <a:off x="9218644" y="522514"/>
            <a:ext cx="242596"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2</a:t>
            </a:r>
            <a:endParaRPr kumimoji="1" lang="ja-JP" altLang="en-US" dirty="0"/>
          </a:p>
        </p:txBody>
      </p:sp>
      <p:sp>
        <p:nvSpPr>
          <p:cNvPr id="268" name="円/楕円 267"/>
          <p:cNvSpPr/>
          <p:nvPr/>
        </p:nvSpPr>
        <p:spPr>
          <a:xfrm>
            <a:off x="10699102" y="528734"/>
            <a:ext cx="242596"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3</a:t>
            </a:r>
            <a:endParaRPr kumimoji="1" lang="ja-JP" altLang="en-US" dirty="0"/>
          </a:p>
        </p:txBody>
      </p:sp>
      <p:sp>
        <p:nvSpPr>
          <p:cNvPr id="269" name="円/楕円 268"/>
          <p:cNvSpPr/>
          <p:nvPr/>
        </p:nvSpPr>
        <p:spPr>
          <a:xfrm>
            <a:off x="8624595" y="861526"/>
            <a:ext cx="242596"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4</a:t>
            </a:r>
            <a:endParaRPr kumimoji="1" lang="ja-JP" altLang="en-US" dirty="0"/>
          </a:p>
        </p:txBody>
      </p:sp>
      <p:sp>
        <p:nvSpPr>
          <p:cNvPr id="270" name="円/楕円 269"/>
          <p:cNvSpPr/>
          <p:nvPr/>
        </p:nvSpPr>
        <p:spPr>
          <a:xfrm>
            <a:off x="9694506" y="849304"/>
            <a:ext cx="242596"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5</a:t>
            </a:r>
            <a:endParaRPr kumimoji="1" lang="ja-JP" altLang="en-US" dirty="0"/>
          </a:p>
        </p:txBody>
      </p:sp>
      <p:sp>
        <p:nvSpPr>
          <p:cNvPr id="271" name="円/楕円 270"/>
          <p:cNvSpPr/>
          <p:nvPr/>
        </p:nvSpPr>
        <p:spPr>
          <a:xfrm>
            <a:off x="8187612" y="1289276"/>
            <a:ext cx="242596"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8</a:t>
            </a:r>
            <a:endParaRPr kumimoji="1" lang="ja-JP" altLang="en-US" dirty="0"/>
          </a:p>
        </p:txBody>
      </p:sp>
      <p:sp>
        <p:nvSpPr>
          <p:cNvPr id="272" name="円/楕円 271"/>
          <p:cNvSpPr/>
          <p:nvPr/>
        </p:nvSpPr>
        <p:spPr>
          <a:xfrm>
            <a:off x="8976048" y="1289276"/>
            <a:ext cx="242596"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9</a:t>
            </a:r>
            <a:endParaRPr kumimoji="1" lang="ja-JP" altLang="en-US" dirty="0"/>
          </a:p>
        </p:txBody>
      </p:sp>
      <p:sp>
        <p:nvSpPr>
          <p:cNvPr id="273" name="円/楕円 272"/>
          <p:cNvSpPr/>
          <p:nvPr/>
        </p:nvSpPr>
        <p:spPr>
          <a:xfrm>
            <a:off x="10273002" y="861526"/>
            <a:ext cx="242596"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6</a:t>
            </a:r>
            <a:endParaRPr kumimoji="1" lang="ja-JP" altLang="en-US" dirty="0"/>
          </a:p>
        </p:txBody>
      </p:sp>
      <p:sp>
        <p:nvSpPr>
          <p:cNvPr id="274" name="円/楕円 273"/>
          <p:cNvSpPr/>
          <p:nvPr/>
        </p:nvSpPr>
        <p:spPr>
          <a:xfrm>
            <a:off x="9691635" y="1289276"/>
            <a:ext cx="667138"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10</a:t>
            </a:r>
            <a:endParaRPr kumimoji="1" lang="ja-JP" altLang="en-US" dirty="0"/>
          </a:p>
        </p:txBody>
      </p:sp>
      <p:sp>
        <p:nvSpPr>
          <p:cNvPr id="275" name="円/楕円 274"/>
          <p:cNvSpPr/>
          <p:nvPr/>
        </p:nvSpPr>
        <p:spPr>
          <a:xfrm>
            <a:off x="10583364" y="1300706"/>
            <a:ext cx="638251"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11</a:t>
            </a:r>
            <a:endParaRPr kumimoji="1" lang="ja-JP" altLang="en-US" dirty="0"/>
          </a:p>
        </p:txBody>
      </p:sp>
      <p:sp>
        <p:nvSpPr>
          <p:cNvPr id="276" name="円/楕円 275"/>
          <p:cNvSpPr/>
          <p:nvPr/>
        </p:nvSpPr>
        <p:spPr>
          <a:xfrm>
            <a:off x="11221615" y="861526"/>
            <a:ext cx="276966"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a:t>7</a:t>
            </a:r>
            <a:endParaRPr kumimoji="1" lang="ja-JP" altLang="en-US" dirty="0"/>
          </a:p>
        </p:txBody>
      </p:sp>
      <p:cxnSp>
        <p:nvCxnSpPr>
          <p:cNvPr id="279" name="直線コネクタ 278"/>
          <p:cNvCxnSpPr>
            <a:stCxn id="273" idx="5"/>
            <a:endCxn id="275" idx="0"/>
          </p:cNvCxnSpPr>
          <p:nvPr/>
        </p:nvCxnSpPr>
        <p:spPr>
          <a:xfrm>
            <a:off x="10480071" y="1068595"/>
            <a:ext cx="422419" cy="232111"/>
          </a:xfrm>
          <a:prstGeom prst="line">
            <a:avLst/>
          </a:prstGeom>
        </p:spPr>
        <p:style>
          <a:lnRef idx="1">
            <a:schemeClr val="dk1"/>
          </a:lnRef>
          <a:fillRef idx="0">
            <a:schemeClr val="dk1"/>
          </a:fillRef>
          <a:effectRef idx="0">
            <a:schemeClr val="dk1"/>
          </a:effectRef>
          <a:fontRef idx="minor">
            <a:schemeClr val="tx1"/>
          </a:fontRef>
        </p:style>
      </p:cxnSp>
      <p:cxnSp>
        <p:nvCxnSpPr>
          <p:cNvPr id="280" name="直線コネクタ 279"/>
          <p:cNvCxnSpPr>
            <a:stCxn id="273" idx="3"/>
            <a:endCxn id="274" idx="0"/>
          </p:cNvCxnSpPr>
          <p:nvPr/>
        </p:nvCxnSpPr>
        <p:spPr>
          <a:xfrm flipH="1">
            <a:off x="10025204" y="1068595"/>
            <a:ext cx="283325" cy="220681"/>
          </a:xfrm>
          <a:prstGeom prst="line">
            <a:avLst/>
          </a:prstGeom>
        </p:spPr>
        <p:style>
          <a:lnRef idx="1">
            <a:schemeClr val="dk1"/>
          </a:lnRef>
          <a:fillRef idx="0">
            <a:schemeClr val="dk1"/>
          </a:fillRef>
          <a:effectRef idx="0">
            <a:schemeClr val="dk1"/>
          </a:effectRef>
          <a:fontRef idx="minor">
            <a:schemeClr val="tx1"/>
          </a:fontRef>
        </p:style>
      </p:cxnSp>
      <p:cxnSp>
        <p:nvCxnSpPr>
          <p:cNvPr id="281" name="直線コネクタ 280"/>
          <p:cNvCxnSpPr>
            <a:stCxn id="268" idx="5"/>
            <a:endCxn id="276" idx="0"/>
          </p:cNvCxnSpPr>
          <p:nvPr/>
        </p:nvCxnSpPr>
        <p:spPr>
          <a:xfrm>
            <a:off x="10906171" y="735803"/>
            <a:ext cx="453927" cy="125723"/>
          </a:xfrm>
          <a:prstGeom prst="line">
            <a:avLst/>
          </a:prstGeom>
        </p:spPr>
        <p:style>
          <a:lnRef idx="1">
            <a:schemeClr val="dk1"/>
          </a:lnRef>
          <a:fillRef idx="0">
            <a:schemeClr val="dk1"/>
          </a:fillRef>
          <a:effectRef idx="0">
            <a:schemeClr val="dk1"/>
          </a:effectRef>
          <a:fontRef idx="minor">
            <a:schemeClr val="tx1"/>
          </a:fontRef>
        </p:style>
      </p:cxnSp>
      <p:cxnSp>
        <p:nvCxnSpPr>
          <p:cNvPr id="282" name="直線コネクタ 281"/>
          <p:cNvCxnSpPr>
            <a:stCxn id="268" idx="3"/>
            <a:endCxn id="273" idx="0"/>
          </p:cNvCxnSpPr>
          <p:nvPr/>
        </p:nvCxnSpPr>
        <p:spPr>
          <a:xfrm flipH="1">
            <a:off x="10394300" y="735803"/>
            <a:ext cx="340329" cy="125723"/>
          </a:xfrm>
          <a:prstGeom prst="line">
            <a:avLst/>
          </a:prstGeom>
        </p:spPr>
        <p:style>
          <a:lnRef idx="1">
            <a:schemeClr val="dk1"/>
          </a:lnRef>
          <a:fillRef idx="0">
            <a:schemeClr val="dk1"/>
          </a:fillRef>
          <a:effectRef idx="0">
            <a:schemeClr val="dk1"/>
          </a:effectRef>
          <a:fontRef idx="minor">
            <a:schemeClr val="tx1"/>
          </a:fontRef>
        </p:style>
      </p:cxnSp>
      <p:cxnSp>
        <p:nvCxnSpPr>
          <p:cNvPr id="283" name="直線コネクタ 282"/>
          <p:cNvCxnSpPr>
            <a:stCxn id="269" idx="3"/>
            <a:endCxn id="271" idx="0"/>
          </p:cNvCxnSpPr>
          <p:nvPr/>
        </p:nvCxnSpPr>
        <p:spPr>
          <a:xfrm flipH="1">
            <a:off x="8308910" y="1068595"/>
            <a:ext cx="351212" cy="220681"/>
          </a:xfrm>
          <a:prstGeom prst="line">
            <a:avLst/>
          </a:prstGeom>
        </p:spPr>
        <p:style>
          <a:lnRef idx="1">
            <a:schemeClr val="dk1"/>
          </a:lnRef>
          <a:fillRef idx="0">
            <a:schemeClr val="dk1"/>
          </a:fillRef>
          <a:effectRef idx="0">
            <a:schemeClr val="dk1"/>
          </a:effectRef>
          <a:fontRef idx="minor">
            <a:schemeClr val="tx1"/>
          </a:fontRef>
        </p:style>
      </p:cxnSp>
      <p:cxnSp>
        <p:nvCxnSpPr>
          <p:cNvPr id="284" name="直線コネクタ 283"/>
          <p:cNvCxnSpPr>
            <a:stCxn id="269" idx="5"/>
            <a:endCxn id="272" idx="0"/>
          </p:cNvCxnSpPr>
          <p:nvPr/>
        </p:nvCxnSpPr>
        <p:spPr>
          <a:xfrm>
            <a:off x="8831664" y="1068595"/>
            <a:ext cx="265682" cy="220681"/>
          </a:xfrm>
          <a:prstGeom prst="line">
            <a:avLst/>
          </a:prstGeom>
        </p:spPr>
        <p:style>
          <a:lnRef idx="1">
            <a:schemeClr val="dk1"/>
          </a:lnRef>
          <a:fillRef idx="0">
            <a:schemeClr val="dk1"/>
          </a:fillRef>
          <a:effectRef idx="0">
            <a:schemeClr val="dk1"/>
          </a:effectRef>
          <a:fontRef idx="minor">
            <a:schemeClr val="tx1"/>
          </a:fontRef>
        </p:style>
      </p:cxnSp>
      <p:cxnSp>
        <p:nvCxnSpPr>
          <p:cNvPr id="285" name="直線コネクタ 284"/>
          <p:cNvCxnSpPr>
            <a:stCxn id="267" idx="3"/>
            <a:endCxn id="269" idx="0"/>
          </p:cNvCxnSpPr>
          <p:nvPr/>
        </p:nvCxnSpPr>
        <p:spPr>
          <a:xfrm flipH="1">
            <a:off x="8745893" y="729583"/>
            <a:ext cx="508278" cy="131943"/>
          </a:xfrm>
          <a:prstGeom prst="line">
            <a:avLst/>
          </a:prstGeom>
        </p:spPr>
        <p:style>
          <a:lnRef idx="1">
            <a:schemeClr val="dk1"/>
          </a:lnRef>
          <a:fillRef idx="0">
            <a:schemeClr val="dk1"/>
          </a:fillRef>
          <a:effectRef idx="0">
            <a:schemeClr val="dk1"/>
          </a:effectRef>
          <a:fontRef idx="minor">
            <a:schemeClr val="tx1"/>
          </a:fontRef>
        </p:style>
      </p:cxnSp>
      <p:cxnSp>
        <p:nvCxnSpPr>
          <p:cNvPr id="286" name="直線コネクタ 285"/>
          <p:cNvCxnSpPr>
            <a:stCxn id="267" idx="5"/>
            <a:endCxn id="270" idx="0"/>
          </p:cNvCxnSpPr>
          <p:nvPr/>
        </p:nvCxnSpPr>
        <p:spPr>
          <a:xfrm>
            <a:off x="9425713" y="729583"/>
            <a:ext cx="390091" cy="119721"/>
          </a:xfrm>
          <a:prstGeom prst="line">
            <a:avLst/>
          </a:prstGeom>
        </p:spPr>
        <p:style>
          <a:lnRef idx="1">
            <a:schemeClr val="dk1"/>
          </a:lnRef>
          <a:fillRef idx="0">
            <a:schemeClr val="dk1"/>
          </a:fillRef>
          <a:effectRef idx="0">
            <a:schemeClr val="dk1"/>
          </a:effectRef>
          <a:fontRef idx="minor">
            <a:schemeClr val="tx1"/>
          </a:fontRef>
        </p:style>
      </p:cxnSp>
      <p:cxnSp>
        <p:nvCxnSpPr>
          <p:cNvPr id="287" name="直線コネクタ 286"/>
          <p:cNvCxnSpPr>
            <a:stCxn id="266" idx="3"/>
            <a:endCxn id="267" idx="0"/>
          </p:cNvCxnSpPr>
          <p:nvPr/>
        </p:nvCxnSpPr>
        <p:spPr>
          <a:xfrm flipH="1">
            <a:off x="9339942" y="431003"/>
            <a:ext cx="642018" cy="91511"/>
          </a:xfrm>
          <a:prstGeom prst="line">
            <a:avLst/>
          </a:prstGeom>
        </p:spPr>
        <p:style>
          <a:lnRef idx="1">
            <a:schemeClr val="dk1"/>
          </a:lnRef>
          <a:fillRef idx="0">
            <a:schemeClr val="dk1"/>
          </a:fillRef>
          <a:effectRef idx="0">
            <a:schemeClr val="dk1"/>
          </a:effectRef>
          <a:fontRef idx="minor">
            <a:schemeClr val="tx1"/>
          </a:fontRef>
        </p:style>
      </p:cxnSp>
      <p:cxnSp>
        <p:nvCxnSpPr>
          <p:cNvPr id="288" name="直線コネクタ 287"/>
          <p:cNvCxnSpPr>
            <a:stCxn id="266" idx="5"/>
            <a:endCxn id="268" idx="0"/>
          </p:cNvCxnSpPr>
          <p:nvPr/>
        </p:nvCxnSpPr>
        <p:spPr>
          <a:xfrm>
            <a:off x="10153502" y="431003"/>
            <a:ext cx="666898" cy="9773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00352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f</a:t>
            </a:r>
            <a:r>
              <a:rPr kumimoji="1" lang="en-US" altLang="ja-JP" dirty="0" smtClean="0"/>
              <a:t>ib(6)</a:t>
            </a:r>
            <a:r>
              <a:rPr kumimoji="1" lang="ja-JP" altLang="en-US" dirty="0" smtClean="0"/>
              <a:t>の再帰の様子</a:t>
            </a:r>
            <a:endParaRPr kumimoji="1" lang="ja-JP" altLang="en-US" dirty="0"/>
          </a:p>
        </p:txBody>
      </p:sp>
      <p:sp>
        <p:nvSpPr>
          <p:cNvPr id="23" name="コンテンツ プレースホルダー 22"/>
          <p:cNvSpPr>
            <a:spLocks noGrp="1"/>
          </p:cNvSpPr>
          <p:nvPr>
            <p:ph idx="1"/>
          </p:nvPr>
        </p:nvSpPr>
        <p:spPr>
          <a:xfrm>
            <a:off x="1097280" y="1741212"/>
            <a:ext cx="10058400" cy="4023360"/>
          </a:xfrm>
        </p:spPr>
        <p:txBody>
          <a:bodyPr/>
          <a:lstStyle/>
          <a:p>
            <a:pPr marL="0" indent="0">
              <a:buNone/>
            </a:pPr>
            <a:endParaRPr kumimoji="1" lang="en-US" altLang="ja-JP" dirty="0" smtClean="0"/>
          </a:p>
          <a:p>
            <a:endParaRPr kumimoji="1" lang="ja-JP" altLang="en-US" dirty="0"/>
          </a:p>
        </p:txBody>
      </p:sp>
      <p:sp>
        <p:nvSpPr>
          <p:cNvPr id="4" name="正方形/長方形 3"/>
          <p:cNvSpPr/>
          <p:nvPr/>
        </p:nvSpPr>
        <p:spPr>
          <a:xfrm>
            <a:off x="1445342" y="2094270"/>
            <a:ext cx="1312606" cy="4129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fib(6)</a:t>
            </a:r>
          </a:p>
        </p:txBody>
      </p:sp>
      <p:sp>
        <p:nvSpPr>
          <p:cNvPr id="11" name="正方形/長方形 10"/>
          <p:cNvSpPr/>
          <p:nvPr/>
        </p:nvSpPr>
        <p:spPr>
          <a:xfrm>
            <a:off x="2934628" y="2507225"/>
            <a:ext cx="1179871" cy="3982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fib(5)</a:t>
            </a:r>
            <a:endParaRPr kumimoji="1" lang="ja-JP" altLang="en-US" dirty="0"/>
          </a:p>
        </p:txBody>
      </p:sp>
      <p:sp>
        <p:nvSpPr>
          <p:cNvPr id="22" name="正方形/長方形 21"/>
          <p:cNvSpPr/>
          <p:nvPr/>
        </p:nvSpPr>
        <p:spPr>
          <a:xfrm>
            <a:off x="2949677" y="3148779"/>
            <a:ext cx="1179871" cy="3982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f</a:t>
            </a:r>
            <a:r>
              <a:rPr kumimoji="1" lang="en-US" altLang="ja-JP" b="1" dirty="0" smtClean="0"/>
              <a:t>i</a:t>
            </a:r>
            <a:r>
              <a:rPr kumimoji="1" lang="en-US" altLang="ja-JP" dirty="0" smtClean="0"/>
              <a:t>b(4)</a:t>
            </a:r>
          </a:p>
        </p:txBody>
      </p:sp>
      <p:sp>
        <p:nvSpPr>
          <p:cNvPr id="24" name="正方形/長方形 23"/>
          <p:cNvSpPr/>
          <p:nvPr/>
        </p:nvSpPr>
        <p:spPr>
          <a:xfrm>
            <a:off x="4589056" y="2507224"/>
            <a:ext cx="1179871" cy="3982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fib(4)</a:t>
            </a:r>
            <a:endParaRPr kumimoji="1" lang="ja-JP" altLang="en-US" dirty="0"/>
          </a:p>
        </p:txBody>
      </p:sp>
      <p:sp>
        <p:nvSpPr>
          <p:cNvPr id="25" name="正方形/長方形 24"/>
          <p:cNvSpPr/>
          <p:nvPr/>
        </p:nvSpPr>
        <p:spPr>
          <a:xfrm>
            <a:off x="4355389" y="3884723"/>
            <a:ext cx="1179871" cy="3982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fib(3)</a:t>
            </a:r>
            <a:endParaRPr kumimoji="1" lang="ja-JP" altLang="en-US" dirty="0"/>
          </a:p>
        </p:txBody>
      </p:sp>
      <p:sp>
        <p:nvSpPr>
          <p:cNvPr id="26" name="正方形/長方形 25"/>
          <p:cNvSpPr/>
          <p:nvPr/>
        </p:nvSpPr>
        <p:spPr>
          <a:xfrm>
            <a:off x="6281850" y="2496161"/>
            <a:ext cx="1179871" cy="4203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fib(3)</a:t>
            </a:r>
            <a:endParaRPr kumimoji="1" lang="ja-JP" altLang="en-US" dirty="0"/>
          </a:p>
        </p:txBody>
      </p:sp>
      <p:sp>
        <p:nvSpPr>
          <p:cNvPr id="27" name="正方形/長方形 26"/>
          <p:cNvSpPr/>
          <p:nvPr/>
        </p:nvSpPr>
        <p:spPr>
          <a:xfrm>
            <a:off x="4355388" y="4496210"/>
            <a:ext cx="1179871" cy="3982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fib(2)</a:t>
            </a:r>
            <a:endParaRPr kumimoji="1" lang="ja-JP" altLang="en-US" dirty="0"/>
          </a:p>
        </p:txBody>
      </p:sp>
      <p:sp>
        <p:nvSpPr>
          <p:cNvPr id="28" name="正方形/長方形 27"/>
          <p:cNvSpPr/>
          <p:nvPr/>
        </p:nvSpPr>
        <p:spPr>
          <a:xfrm>
            <a:off x="4589055" y="3118711"/>
            <a:ext cx="1179871" cy="3982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fib(3)</a:t>
            </a:r>
            <a:endParaRPr kumimoji="1" lang="ja-JP" altLang="en-US" dirty="0"/>
          </a:p>
        </p:txBody>
      </p:sp>
      <p:sp>
        <p:nvSpPr>
          <p:cNvPr id="31" name="正方形/長方形 30"/>
          <p:cNvSpPr/>
          <p:nvPr/>
        </p:nvSpPr>
        <p:spPr>
          <a:xfrm>
            <a:off x="6281849" y="3119276"/>
            <a:ext cx="1179871" cy="3902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fib(2)</a:t>
            </a:r>
            <a:endParaRPr kumimoji="1" lang="ja-JP" altLang="en-US" dirty="0"/>
          </a:p>
        </p:txBody>
      </p:sp>
      <p:cxnSp>
        <p:nvCxnSpPr>
          <p:cNvPr id="42" name="カギ線コネクタ 41"/>
          <p:cNvCxnSpPr>
            <a:stCxn id="4" idx="2"/>
            <a:endCxn id="22" idx="1"/>
          </p:cNvCxnSpPr>
          <p:nvPr/>
        </p:nvCxnSpPr>
        <p:spPr>
          <a:xfrm rot="16200000" flipH="1">
            <a:off x="2105332" y="2503538"/>
            <a:ext cx="840658" cy="84803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9" name="カギ線コネクタ 48"/>
          <p:cNvCxnSpPr>
            <a:stCxn id="4" idx="2"/>
            <a:endCxn id="11" idx="1"/>
          </p:cNvCxnSpPr>
          <p:nvPr/>
        </p:nvCxnSpPr>
        <p:spPr>
          <a:xfrm rot="16200000" flipH="1">
            <a:off x="2418584" y="2190285"/>
            <a:ext cx="199104" cy="832983"/>
          </a:xfrm>
          <a:prstGeom prst="bentConnector2">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6" name="カギ線コネクタ 55"/>
          <p:cNvCxnSpPr>
            <a:stCxn id="22" idx="2"/>
            <a:endCxn id="27" idx="1"/>
          </p:cNvCxnSpPr>
          <p:nvPr/>
        </p:nvCxnSpPr>
        <p:spPr>
          <a:xfrm rot="16200000" flipH="1">
            <a:off x="3373336" y="3713262"/>
            <a:ext cx="1148328" cy="81577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60" name="カギ線コネクタ 59"/>
          <p:cNvCxnSpPr>
            <a:stCxn id="22" idx="2"/>
            <a:endCxn id="25" idx="1"/>
          </p:cNvCxnSpPr>
          <p:nvPr/>
        </p:nvCxnSpPr>
        <p:spPr>
          <a:xfrm rot="16200000" flipH="1">
            <a:off x="3679081" y="3407518"/>
            <a:ext cx="536841" cy="81577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64" name="カギ線コネクタ 63"/>
          <p:cNvCxnSpPr>
            <a:stCxn id="11" idx="3"/>
            <a:endCxn id="24" idx="1"/>
          </p:cNvCxnSpPr>
          <p:nvPr/>
        </p:nvCxnSpPr>
        <p:spPr>
          <a:xfrm flipV="1">
            <a:off x="4114499" y="2706328"/>
            <a:ext cx="474557" cy="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4" name="カギ線コネクタ 73"/>
          <p:cNvCxnSpPr>
            <a:stCxn id="11" idx="3"/>
            <a:endCxn id="28" idx="1"/>
          </p:cNvCxnSpPr>
          <p:nvPr/>
        </p:nvCxnSpPr>
        <p:spPr>
          <a:xfrm>
            <a:off x="4114499" y="2706329"/>
            <a:ext cx="474556" cy="61148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81" name="カギ線コネクタ 80"/>
          <p:cNvCxnSpPr>
            <a:stCxn id="24" idx="3"/>
            <a:endCxn id="26" idx="1"/>
          </p:cNvCxnSpPr>
          <p:nvPr/>
        </p:nvCxnSpPr>
        <p:spPr>
          <a:xfrm flipV="1">
            <a:off x="5768927" y="2706327"/>
            <a:ext cx="512923" cy="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87" name="カギ線コネクタ 86"/>
          <p:cNvCxnSpPr>
            <a:stCxn id="24" idx="3"/>
            <a:endCxn id="31" idx="1"/>
          </p:cNvCxnSpPr>
          <p:nvPr/>
        </p:nvCxnSpPr>
        <p:spPr>
          <a:xfrm>
            <a:off x="5768927" y="2706328"/>
            <a:ext cx="512922" cy="60807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93" name="直線矢印コネクタ 92"/>
          <p:cNvCxnSpPr>
            <a:stCxn id="26" idx="3"/>
          </p:cNvCxnSpPr>
          <p:nvPr/>
        </p:nvCxnSpPr>
        <p:spPr>
          <a:xfrm>
            <a:off x="7461721" y="2706327"/>
            <a:ext cx="4745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直線矢印コネクタ 95"/>
          <p:cNvCxnSpPr>
            <a:stCxn id="31" idx="3"/>
          </p:cNvCxnSpPr>
          <p:nvPr/>
        </p:nvCxnSpPr>
        <p:spPr>
          <a:xfrm>
            <a:off x="7461720" y="3314406"/>
            <a:ext cx="4745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直線矢印コネクタ 98"/>
          <p:cNvCxnSpPr>
            <a:stCxn id="25" idx="3"/>
          </p:cNvCxnSpPr>
          <p:nvPr/>
        </p:nvCxnSpPr>
        <p:spPr>
          <a:xfrm flipV="1">
            <a:off x="5535260" y="4083826"/>
            <a:ext cx="48208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 name="直線矢印コネクタ 101"/>
          <p:cNvCxnSpPr/>
          <p:nvPr/>
        </p:nvCxnSpPr>
        <p:spPr>
          <a:xfrm>
            <a:off x="5535259" y="4695313"/>
            <a:ext cx="4820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958119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918856"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p:cNvSpPr txBox="1"/>
          <p:nvPr/>
        </p:nvSpPr>
        <p:spPr>
          <a:xfrm>
            <a:off x="3582955" y="522514"/>
            <a:ext cx="1138334" cy="861774"/>
          </a:xfrm>
          <a:prstGeom prst="rect">
            <a:avLst/>
          </a:prstGeom>
          <a:noFill/>
        </p:spPr>
        <p:txBody>
          <a:bodyPr wrap="square" rtlCol="0">
            <a:spAutoFit/>
          </a:bodyPr>
          <a:lstStyle/>
          <a:p>
            <a:r>
              <a:rPr kumimoji="1" lang="en-US" altLang="ja-JP" sz="3200" dirty="0" smtClean="0"/>
              <a:t>push</a:t>
            </a:r>
          </a:p>
          <a:p>
            <a:endParaRPr kumimoji="1" lang="ja-JP" altLang="en-US" dirty="0"/>
          </a:p>
        </p:txBody>
      </p:sp>
      <p:sp>
        <p:nvSpPr>
          <p:cNvPr id="5" name="テキスト ボックス 4"/>
          <p:cNvSpPr txBox="1"/>
          <p:nvPr/>
        </p:nvSpPr>
        <p:spPr>
          <a:xfrm>
            <a:off x="4833255" y="5125560"/>
            <a:ext cx="783771" cy="584775"/>
          </a:xfrm>
          <a:prstGeom prst="rect">
            <a:avLst/>
          </a:prstGeom>
          <a:noFill/>
        </p:spPr>
        <p:txBody>
          <a:bodyPr wrap="square" rtlCol="0">
            <a:spAutoFit/>
          </a:bodyPr>
          <a:lstStyle/>
          <a:p>
            <a:r>
              <a:rPr kumimoji="1" lang="en-US" altLang="ja-JP" sz="3200" dirty="0" smtClean="0"/>
              <a:t>2</a:t>
            </a:r>
            <a:endParaRPr kumimoji="1" lang="ja-JP" altLang="en-US" sz="3200" dirty="0"/>
          </a:p>
        </p:txBody>
      </p:sp>
      <p:sp>
        <p:nvSpPr>
          <p:cNvPr id="6" name="テキスト ボックス 5"/>
          <p:cNvSpPr txBox="1"/>
          <p:nvPr/>
        </p:nvSpPr>
        <p:spPr>
          <a:xfrm>
            <a:off x="5355771" y="522514"/>
            <a:ext cx="1810139" cy="1138773"/>
          </a:xfrm>
          <a:prstGeom prst="rect">
            <a:avLst/>
          </a:prstGeom>
          <a:noFill/>
        </p:spPr>
        <p:txBody>
          <a:bodyPr wrap="square" rtlCol="0">
            <a:spAutoFit/>
          </a:bodyPr>
          <a:lstStyle/>
          <a:p>
            <a:r>
              <a:rPr kumimoji="1" lang="en-US" altLang="ja-JP" sz="3200" dirty="0" smtClean="0"/>
              <a:t>pop</a:t>
            </a:r>
          </a:p>
          <a:p>
            <a:endParaRPr kumimoji="1" lang="en-US" altLang="ja-JP" dirty="0" smtClean="0"/>
          </a:p>
          <a:p>
            <a:endParaRPr kumimoji="1" lang="ja-JP" altLang="en-US" dirty="0"/>
          </a:p>
        </p:txBody>
      </p:sp>
      <p:cxnSp>
        <p:nvCxnSpPr>
          <p:cNvPr id="8" name="直線コネクタ 7"/>
          <p:cNvCxnSpPr/>
          <p:nvPr/>
        </p:nvCxnSpPr>
        <p:spPr>
          <a:xfrm>
            <a:off x="3918856" y="5113176"/>
            <a:ext cx="2276671" cy="0"/>
          </a:xfrm>
          <a:prstGeom prst="line">
            <a:avLst/>
          </a:prstGeom>
        </p:spPr>
        <p:style>
          <a:lnRef idx="1">
            <a:schemeClr val="dk1"/>
          </a:lnRef>
          <a:fillRef idx="0">
            <a:schemeClr val="dk1"/>
          </a:fillRef>
          <a:effectRef idx="0">
            <a:schemeClr val="dk1"/>
          </a:effectRef>
          <a:fontRef idx="minor">
            <a:schemeClr val="tx1"/>
          </a:fontRef>
        </p:style>
      </p:cxnSp>
      <p:sp>
        <p:nvSpPr>
          <p:cNvPr id="9" name="テキスト ボックス 8"/>
          <p:cNvSpPr txBox="1"/>
          <p:nvPr/>
        </p:nvSpPr>
        <p:spPr>
          <a:xfrm>
            <a:off x="3747720" y="1215158"/>
            <a:ext cx="783771" cy="584775"/>
          </a:xfrm>
          <a:prstGeom prst="rect">
            <a:avLst/>
          </a:prstGeom>
          <a:noFill/>
        </p:spPr>
        <p:txBody>
          <a:bodyPr wrap="square" rtlCol="0">
            <a:spAutoFit/>
          </a:bodyPr>
          <a:lstStyle/>
          <a:p>
            <a:r>
              <a:rPr kumimoji="1" lang="en-US" altLang="ja-JP" sz="3200" dirty="0" smtClean="0"/>
              <a:t>2</a:t>
            </a:r>
            <a:r>
              <a:rPr kumimoji="1" lang="en-US" altLang="ja-JP" sz="3200" dirty="0"/>
              <a:t>,3</a:t>
            </a:r>
            <a:endParaRPr kumimoji="1" lang="ja-JP" altLang="en-US" sz="3200" dirty="0"/>
          </a:p>
        </p:txBody>
      </p:sp>
      <p:sp>
        <p:nvSpPr>
          <p:cNvPr id="29" name="テキスト ボックス 28"/>
          <p:cNvSpPr txBox="1"/>
          <p:nvPr/>
        </p:nvSpPr>
        <p:spPr>
          <a:xfrm>
            <a:off x="5508173" y="1236373"/>
            <a:ext cx="783771" cy="584775"/>
          </a:xfrm>
          <a:prstGeom prst="rect">
            <a:avLst/>
          </a:prstGeom>
          <a:noFill/>
        </p:spPr>
        <p:txBody>
          <a:bodyPr wrap="square" rtlCol="0">
            <a:spAutoFit/>
          </a:bodyPr>
          <a:lstStyle/>
          <a:p>
            <a:r>
              <a:rPr kumimoji="1" lang="en-US" altLang="ja-JP" sz="3200" dirty="0" smtClean="0"/>
              <a:t>1</a:t>
            </a:r>
            <a:endParaRPr kumimoji="1" lang="ja-JP" altLang="en-US" sz="3200" dirty="0"/>
          </a:p>
        </p:txBody>
      </p:sp>
      <p:cxnSp>
        <p:nvCxnSpPr>
          <p:cNvPr id="30" name="直線コネクタ 29"/>
          <p:cNvCxnSpPr/>
          <p:nvPr/>
        </p:nvCxnSpPr>
        <p:spPr>
          <a:xfrm>
            <a:off x="3918855" y="4536914"/>
            <a:ext cx="2276671" cy="0"/>
          </a:xfrm>
          <a:prstGeom prst="line">
            <a:avLst/>
          </a:prstGeom>
        </p:spPr>
        <p:style>
          <a:lnRef idx="1">
            <a:schemeClr val="dk1"/>
          </a:lnRef>
          <a:fillRef idx="0">
            <a:schemeClr val="dk1"/>
          </a:fillRef>
          <a:effectRef idx="0">
            <a:schemeClr val="dk1"/>
          </a:effectRef>
          <a:fontRef idx="minor">
            <a:schemeClr val="tx1"/>
          </a:fontRef>
        </p:style>
      </p:cxnSp>
      <p:sp>
        <p:nvSpPr>
          <p:cNvPr id="31" name="テキスト ボックス 30"/>
          <p:cNvSpPr txBox="1"/>
          <p:nvPr/>
        </p:nvSpPr>
        <p:spPr>
          <a:xfrm>
            <a:off x="4833255" y="4540785"/>
            <a:ext cx="783771" cy="584775"/>
          </a:xfrm>
          <a:prstGeom prst="rect">
            <a:avLst/>
          </a:prstGeom>
          <a:noFill/>
        </p:spPr>
        <p:txBody>
          <a:bodyPr wrap="square" rtlCol="0">
            <a:spAutoFit/>
          </a:bodyPr>
          <a:lstStyle/>
          <a:p>
            <a:r>
              <a:rPr kumimoji="1" lang="en-US" altLang="ja-JP" sz="3200" dirty="0"/>
              <a:t>3</a:t>
            </a:r>
            <a:endParaRPr kumimoji="1" lang="ja-JP" altLang="en-US" sz="3200" dirty="0"/>
          </a:p>
        </p:txBody>
      </p:sp>
      <p:sp>
        <p:nvSpPr>
          <p:cNvPr id="58" name="円/楕円 57"/>
          <p:cNvSpPr/>
          <p:nvPr/>
        </p:nvSpPr>
        <p:spPr>
          <a:xfrm>
            <a:off x="9946433" y="223934"/>
            <a:ext cx="242596" cy="242596"/>
          </a:xfrm>
          <a:prstGeom prst="ellipse">
            <a:avLst/>
          </a:prstGeom>
          <a:solidFill>
            <a:srgbClr val="FF0000"/>
          </a:solid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１</a:t>
            </a:r>
            <a:endParaRPr kumimoji="1" lang="ja-JP" altLang="en-US" dirty="0"/>
          </a:p>
        </p:txBody>
      </p:sp>
      <p:sp>
        <p:nvSpPr>
          <p:cNvPr id="59" name="円/楕円 58"/>
          <p:cNvSpPr/>
          <p:nvPr/>
        </p:nvSpPr>
        <p:spPr>
          <a:xfrm>
            <a:off x="9218644" y="522514"/>
            <a:ext cx="242596"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2</a:t>
            </a:r>
            <a:endParaRPr kumimoji="1" lang="ja-JP" altLang="en-US" dirty="0"/>
          </a:p>
        </p:txBody>
      </p:sp>
      <p:sp>
        <p:nvSpPr>
          <p:cNvPr id="60" name="円/楕円 59"/>
          <p:cNvSpPr/>
          <p:nvPr/>
        </p:nvSpPr>
        <p:spPr>
          <a:xfrm>
            <a:off x="10699102" y="528734"/>
            <a:ext cx="242596"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3</a:t>
            </a:r>
            <a:endParaRPr kumimoji="1" lang="ja-JP" altLang="en-US" dirty="0"/>
          </a:p>
        </p:txBody>
      </p:sp>
      <p:sp>
        <p:nvSpPr>
          <p:cNvPr id="61" name="円/楕円 60"/>
          <p:cNvSpPr/>
          <p:nvPr/>
        </p:nvSpPr>
        <p:spPr>
          <a:xfrm>
            <a:off x="8624595" y="861526"/>
            <a:ext cx="242596"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4</a:t>
            </a:r>
            <a:endParaRPr kumimoji="1" lang="ja-JP" altLang="en-US" dirty="0"/>
          </a:p>
        </p:txBody>
      </p:sp>
      <p:sp>
        <p:nvSpPr>
          <p:cNvPr id="62" name="円/楕円 61"/>
          <p:cNvSpPr/>
          <p:nvPr/>
        </p:nvSpPr>
        <p:spPr>
          <a:xfrm>
            <a:off x="9694506" y="849304"/>
            <a:ext cx="242596"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5</a:t>
            </a:r>
            <a:endParaRPr kumimoji="1" lang="ja-JP" altLang="en-US" dirty="0"/>
          </a:p>
        </p:txBody>
      </p:sp>
      <p:sp>
        <p:nvSpPr>
          <p:cNvPr id="63" name="円/楕円 62"/>
          <p:cNvSpPr/>
          <p:nvPr/>
        </p:nvSpPr>
        <p:spPr>
          <a:xfrm>
            <a:off x="8187612" y="1289276"/>
            <a:ext cx="242596"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8</a:t>
            </a:r>
            <a:endParaRPr kumimoji="1" lang="ja-JP" altLang="en-US" dirty="0"/>
          </a:p>
        </p:txBody>
      </p:sp>
      <p:sp>
        <p:nvSpPr>
          <p:cNvPr id="64" name="円/楕円 63"/>
          <p:cNvSpPr/>
          <p:nvPr/>
        </p:nvSpPr>
        <p:spPr>
          <a:xfrm>
            <a:off x="8976048" y="1289276"/>
            <a:ext cx="242596"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9</a:t>
            </a:r>
            <a:endParaRPr kumimoji="1" lang="ja-JP" altLang="en-US" dirty="0"/>
          </a:p>
        </p:txBody>
      </p:sp>
      <p:sp>
        <p:nvSpPr>
          <p:cNvPr id="65" name="円/楕円 64"/>
          <p:cNvSpPr/>
          <p:nvPr/>
        </p:nvSpPr>
        <p:spPr>
          <a:xfrm>
            <a:off x="10273002" y="861526"/>
            <a:ext cx="242596"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6</a:t>
            </a:r>
            <a:endParaRPr kumimoji="1" lang="ja-JP" altLang="en-US" dirty="0"/>
          </a:p>
        </p:txBody>
      </p:sp>
      <p:sp>
        <p:nvSpPr>
          <p:cNvPr id="66" name="円/楕円 65"/>
          <p:cNvSpPr/>
          <p:nvPr/>
        </p:nvSpPr>
        <p:spPr>
          <a:xfrm>
            <a:off x="9691635" y="1289276"/>
            <a:ext cx="667138"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10</a:t>
            </a:r>
            <a:endParaRPr kumimoji="1" lang="ja-JP" altLang="en-US" dirty="0"/>
          </a:p>
        </p:txBody>
      </p:sp>
      <p:sp>
        <p:nvSpPr>
          <p:cNvPr id="67" name="円/楕円 66"/>
          <p:cNvSpPr/>
          <p:nvPr/>
        </p:nvSpPr>
        <p:spPr>
          <a:xfrm>
            <a:off x="10583364" y="1300706"/>
            <a:ext cx="638251"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11</a:t>
            </a:r>
            <a:endParaRPr kumimoji="1" lang="ja-JP" altLang="en-US" dirty="0"/>
          </a:p>
        </p:txBody>
      </p:sp>
      <p:sp>
        <p:nvSpPr>
          <p:cNvPr id="68" name="円/楕円 67"/>
          <p:cNvSpPr/>
          <p:nvPr/>
        </p:nvSpPr>
        <p:spPr>
          <a:xfrm>
            <a:off x="11221615" y="861526"/>
            <a:ext cx="276966"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a:t>7</a:t>
            </a:r>
            <a:endParaRPr kumimoji="1" lang="ja-JP" altLang="en-US" dirty="0"/>
          </a:p>
        </p:txBody>
      </p:sp>
      <p:cxnSp>
        <p:nvCxnSpPr>
          <p:cNvPr id="69" name="直線コネクタ 68"/>
          <p:cNvCxnSpPr/>
          <p:nvPr/>
        </p:nvCxnSpPr>
        <p:spPr>
          <a:xfrm>
            <a:off x="10480071" y="1068595"/>
            <a:ext cx="422419" cy="232111"/>
          </a:xfrm>
          <a:prstGeom prst="line">
            <a:avLst/>
          </a:prstGeom>
        </p:spPr>
        <p:style>
          <a:lnRef idx="1">
            <a:schemeClr val="dk1"/>
          </a:lnRef>
          <a:fillRef idx="0">
            <a:schemeClr val="dk1"/>
          </a:fillRef>
          <a:effectRef idx="0">
            <a:schemeClr val="dk1"/>
          </a:effectRef>
          <a:fontRef idx="minor">
            <a:schemeClr val="tx1"/>
          </a:fontRef>
        </p:style>
      </p:cxnSp>
      <p:cxnSp>
        <p:nvCxnSpPr>
          <p:cNvPr id="70" name="直線コネクタ 69"/>
          <p:cNvCxnSpPr/>
          <p:nvPr/>
        </p:nvCxnSpPr>
        <p:spPr>
          <a:xfrm flipH="1">
            <a:off x="10025204" y="1068595"/>
            <a:ext cx="283325" cy="220681"/>
          </a:xfrm>
          <a:prstGeom prst="line">
            <a:avLst/>
          </a:prstGeom>
        </p:spPr>
        <p:style>
          <a:lnRef idx="1">
            <a:schemeClr val="dk1"/>
          </a:lnRef>
          <a:fillRef idx="0">
            <a:schemeClr val="dk1"/>
          </a:fillRef>
          <a:effectRef idx="0">
            <a:schemeClr val="dk1"/>
          </a:effectRef>
          <a:fontRef idx="minor">
            <a:schemeClr val="tx1"/>
          </a:fontRef>
        </p:style>
      </p:cxnSp>
      <p:cxnSp>
        <p:nvCxnSpPr>
          <p:cNvPr id="71" name="直線コネクタ 70"/>
          <p:cNvCxnSpPr/>
          <p:nvPr/>
        </p:nvCxnSpPr>
        <p:spPr>
          <a:xfrm>
            <a:off x="10906171" y="735803"/>
            <a:ext cx="453927" cy="125723"/>
          </a:xfrm>
          <a:prstGeom prst="line">
            <a:avLst/>
          </a:prstGeom>
        </p:spPr>
        <p:style>
          <a:lnRef idx="1">
            <a:schemeClr val="dk1"/>
          </a:lnRef>
          <a:fillRef idx="0">
            <a:schemeClr val="dk1"/>
          </a:fillRef>
          <a:effectRef idx="0">
            <a:schemeClr val="dk1"/>
          </a:effectRef>
          <a:fontRef idx="minor">
            <a:schemeClr val="tx1"/>
          </a:fontRef>
        </p:style>
      </p:cxnSp>
      <p:cxnSp>
        <p:nvCxnSpPr>
          <p:cNvPr id="72" name="直線コネクタ 71"/>
          <p:cNvCxnSpPr/>
          <p:nvPr/>
        </p:nvCxnSpPr>
        <p:spPr>
          <a:xfrm flipH="1">
            <a:off x="10394300" y="735803"/>
            <a:ext cx="340329" cy="125723"/>
          </a:xfrm>
          <a:prstGeom prst="line">
            <a:avLst/>
          </a:prstGeom>
        </p:spPr>
        <p:style>
          <a:lnRef idx="1">
            <a:schemeClr val="dk1"/>
          </a:lnRef>
          <a:fillRef idx="0">
            <a:schemeClr val="dk1"/>
          </a:fillRef>
          <a:effectRef idx="0">
            <a:schemeClr val="dk1"/>
          </a:effectRef>
          <a:fontRef idx="minor">
            <a:schemeClr val="tx1"/>
          </a:fontRef>
        </p:style>
      </p:cxnSp>
      <p:cxnSp>
        <p:nvCxnSpPr>
          <p:cNvPr id="73" name="直線コネクタ 72"/>
          <p:cNvCxnSpPr/>
          <p:nvPr/>
        </p:nvCxnSpPr>
        <p:spPr>
          <a:xfrm flipH="1">
            <a:off x="8308910" y="1068595"/>
            <a:ext cx="351212" cy="220681"/>
          </a:xfrm>
          <a:prstGeom prst="line">
            <a:avLst/>
          </a:prstGeom>
        </p:spPr>
        <p:style>
          <a:lnRef idx="1">
            <a:schemeClr val="dk1"/>
          </a:lnRef>
          <a:fillRef idx="0">
            <a:schemeClr val="dk1"/>
          </a:fillRef>
          <a:effectRef idx="0">
            <a:schemeClr val="dk1"/>
          </a:effectRef>
          <a:fontRef idx="minor">
            <a:schemeClr val="tx1"/>
          </a:fontRef>
        </p:style>
      </p:cxnSp>
      <p:cxnSp>
        <p:nvCxnSpPr>
          <p:cNvPr id="74" name="直線コネクタ 73"/>
          <p:cNvCxnSpPr/>
          <p:nvPr/>
        </p:nvCxnSpPr>
        <p:spPr>
          <a:xfrm>
            <a:off x="8831664" y="1068595"/>
            <a:ext cx="265682" cy="220681"/>
          </a:xfrm>
          <a:prstGeom prst="line">
            <a:avLst/>
          </a:prstGeom>
        </p:spPr>
        <p:style>
          <a:lnRef idx="1">
            <a:schemeClr val="dk1"/>
          </a:lnRef>
          <a:fillRef idx="0">
            <a:schemeClr val="dk1"/>
          </a:fillRef>
          <a:effectRef idx="0">
            <a:schemeClr val="dk1"/>
          </a:effectRef>
          <a:fontRef idx="minor">
            <a:schemeClr val="tx1"/>
          </a:fontRef>
        </p:style>
      </p:cxnSp>
      <p:cxnSp>
        <p:nvCxnSpPr>
          <p:cNvPr id="75" name="直線コネクタ 74"/>
          <p:cNvCxnSpPr/>
          <p:nvPr/>
        </p:nvCxnSpPr>
        <p:spPr>
          <a:xfrm flipH="1">
            <a:off x="8745893" y="729583"/>
            <a:ext cx="508278" cy="131943"/>
          </a:xfrm>
          <a:prstGeom prst="line">
            <a:avLst/>
          </a:prstGeom>
        </p:spPr>
        <p:style>
          <a:lnRef idx="1">
            <a:schemeClr val="dk1"/>
          </a:lnRef>
          <a:fillRef idx="0">
            <a:schemeClr val="dk1"/>
          </a:fillRef>
          <a:effectRef idx="0">
            <a:schemeClr val="dk1"/>
          </a:effectRef>
          <a:fontRef idx="minor">
            <a:schemeClr val="tx1"/>
          </a:fontRef>
        </p:style>
      </p:cxnSp>
      <p:cxnSp>
        <p:nvCxnSpPr>
          <p:cNvPr id="76" name="直線コネクタ 75"/>
          <p:cNvCxnSpPr/>
          <p:nvPr/>
        </p:nvCxnSpPr>
        <p:spPr>
          <a:xfrm>
            <a:off x="9425713" y="729583"/>
            <a:ext cx="390091" cy="119721"/>
          </a:xfrm>
          <a:prstGeom prst="line">
            <a:avLst/>
          </a:prstGeom>
        </p:spPr>
        <p:style>
          <a:lnRef idx="1">
            <a:schemeClr val="dk1"/>
          </a:lnRef>
          <a:fillRef idx="0">
            <a:schemeClr val="dk1"/>
          </a:fillRef>
          <a:effectRef idx="0">
            <a:schemeClr val="dk1"/>
          </a:effectRef>
          <a:fontRef idx="minor">
            <a:schemeClr val="tx1"/>
          </a:fontRef>
        </p:style>
      </p:cxnSp>
      <p:cxnSp>
        <p:nvCxnSpPr>
          <p:cNvPr id="77" name="直線コネクタ 76"/>
          <p:cNvCxnSpPr/>
          <p:nvPr/>
        </p:nvCxnSpPr>
        <p:spPr>
          <a:xfrm flipH="1">
            <a:off x="9339942" y="431003"/>
            <a:ext cx="642018" cy="91511"/>
          </a:xfrm>
          <a:prstGeom prst="line">
            <a:avLst/>
          </a:prstGeom>
        </p:spPr>
        <p:style>
          <a:lnRef idx="1">
            <a:schemeClr val="dk1"/>
          </a:lnRef>
          <a:fillRef idx="0">
            <a:schemeClr val="dk1"/>
          </a:fillRef>
          <a:effectRef idx="0">
            <a:schemeClr val="dk1"/>
          </a:effectRef>
          <a:fontRef idx="minor">
            <a:schemeClr val="tx1"/>
          </a:fontRef>
        </p:style>
      </p:cxnSp>
      <p:cxnSp>
        <p:nvCxnSpPr>
          <p:cNvPr id="78" name="直線コネクタ 77"/>
          <p:cNvCxnSpPr/>
          <p:nvPr/>
        </p:nvCxnSpPr>
        <p:spPr>
          <a:xfrm>
            <a:off x="10153502" y="431003"/>
            <a:ext cx="666898" cy="9773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049964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918856"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p:cNvSpPr txBox="1"/>
          <p:nvPr/>
        </p:nvSpPr>
        <p:spPr>
          <a:xfrm>
            <a:off x="3582955" y="522514"/>
            <a:ext cx="1138334" cy="861774"/>
          </a:xfrm>
          <a:prstGeom prst="rect">
            <a:avLst/>
          </a:prstGeom>
          <a:noFill/>
        </p:spPr>
        <p:txBody>
          <a:bodyPr wrap="square" rtlCol="0">
            <a:spAutoFit/>
          </a:bodyPr>
          <a:lstStyle/>
          <a:p>
            <a:r>
              <a:rPr kumimoji="1" lang="en-US" altLang="ja-JP" sz="3200" dirty="0" smtClean="0"/>
              <a:t>push</a:t>
            </a:r>
          </a:p>
          <a:p>
            <a:endParaRPr kumimoji="1" lang="ja-JP" altLang="en-US" dirty="0"/>
          </a:p>
        </p:txBody>
      </p:sp>
      <p:sp>
        <p:nvSpPr>
          <p:cNvPr id="5" name="テキスト ボックス 4"/>
          <p:cNvSpPr txBox="1"/>
          <p:nvPr/>
        </p:nvSpPr>
        <p:spPr>
          <a:xfrm>
            <a:off x="4833255" y="5125560"/>
            <a:ext cx="783771" cy="584775"/>
          </a:xfrm>
          <a:prstGeom prst="rect">
            <a:avLst/>
          </a:prstGeom>
          <a:noFill/>
        </p:spPr>
        <p:txBody>
          <a:bodyPr wrap="square" rtlCol="0">
            <a:spAutoFit/>
          </a:bodyPr>
          <a:lstStyle/>
          <a:p>
            <a:r>
              <a:rPr kumimoji="1" lang="en-US" altLang="ja-JP" sz="3200" dirty="0"/>
              <a:t>3</a:t>
            </a:r>
            <a:endParaRPr kumimoji="1" lang="ja-JP" altLang="en-US" sz="3200" dirty="0"/>
          </a:p>
        </p:txBody>
      </p:sp>
      <p:sp>
        <p:nvSpPr>
          <p:cNvPr id="6" name="テキスト ボックス 5"/>
          <p:cNvSpPr txBox="1"/>
          <p:nvPr/>
        </p:nvSpPr>
        <p:spPr>
          <a:xfrm>
            <a:off x="5355771" y="522514"/>
            <a:ext cx="1810139" cy="1138773"/>
          </a:xfrm>
          <a:prstGeom prst="rect">
            <a:avLst/>
          </a:prstGeom>
          <a:noFill/>
        </p:spPr>
        <p:txBody>
          <a:bodyPr wrap="square" rtlCol="0">
            <a:spAutoFit/>
          </a:bodyPr>
          <a:lstStyle/>
          <a:p>
            <a:r>
              <a:rPr kumimoji="1" lang="en-US" altLang="ja-JP" sz="3200" dirty="0" smtClean="0"/>
              <a:t>pop</a:t>
            </a:r>
          </a:p>
          <a:p>
            <a:endParaRPr kumimoji="1" lang="en-US" altLang="ja-JP" dirty="0" smtClean="0"/>
          </a:p>
          <a:p>
            <a:endParaRPr kumimoji="1" lang="ja-JP" altLang="en-US" dirty="0"/>
          </a:p>
        </p:txBody>
      </p:sp>
      <p:cxnSp>
        <p:nvCxnSpPr>
          <p:cNvPr id="8" name="直線コネクタ 7"/>
          <p:cNvCxnSpPr/>
          <p:nvPr/>
        </p:nvCxnSpPr>
        <p:spPr>
          <a:xfrm>
            <a:off x="3918856" y="5113176"/>
            <a:ext cx="2276671" cy="0"/>
          </a:xfrm>
          <a:prstGeom prst="line">
            <a:avLst/>
          </a:prstGeom>
        </p:spPr>
        <p:style>
          <a:lnRef idx="1">
            <a:schemeClr val="dk1"/>
          </a:lnRef>
          <a:fillRef idx="0">
            <a:schemeClr val="dk1"/>
          </a:fillRef>
          <a:effectRef idx="0">
            <a:schemeClr val="dk1"/>
          </a:effectRef>
          <a:fontRef idx="minor">
            <a:schemeClr val="tx1"/>
          </a:fontRef>
        </p:style>
      </p:cxnSp>
      <p:sp>
        <p:nvSpPr>
          <p:cNvPr id="9" name="テキスト ボックス 8"/>
          <p:cNvSpPr txBox="1"/>
          <p:nvPr/>
        </p:nvSpPr>
        <p:spPr>
          <a:xfrm>
            <a:off x="3747720" y="1215158"/>
            <a:ext cx="783771" cy="584775"/>
          </a:xfrm>
          <a:prstGeom prst="rect">
            <a:avLst/>
          </a:prstGeom>
          <a:noFill/>
        </p:spPr>
        <p:txBody>
          <a:bodyPr wrap="square" rtlCol="0">
            <a:spAutoFit/>
          </a:bodyPr>
          <a:lstStyle/>
          <a:p>
            <a:r>
              <a:rPr kumimoji="1" lang="en-US" altLang="ja-JP" sz="3200" dirty="0" smtClean="0"/>
              <a:t>4</a:t>
            </a:r>
            <a:r>
              <a:rPr kumimoji="1" lang="en-US" altLang="ja-JP" sz="3200" dirty="0"/>
              <a:t>,5</a:t>
            </a:r>
            <a:endParaRPr kumimoji="1" lang="ja-JP" altLang="en-US" sz="3200" dirty="0"/>
          </a:p>
        </p:txBody>
      </p:sp>
      <p:sp>
        <p:nvSpPr>
          <p:cNvPr id="29" name="テキスト ボックス 28"/>
          <p:cNvSpPr txBox="1"/>
          <p:nvPr/>
        </p:nvSpPr>
        <p:spPr>
          <a:xfrm>
            <a:off x="5508173" y="1236373"/>
            <a:ext cx="783771" cy="584775"/>
          </a:xfrm>
          <a:prstGeom prst="rect">
            <a:avLst/>
          </a:prstGeom>
          <a:noFill/>
        </p:spPr>
        <p:txBody>
          <a:bodyPr wrap="square" rtlCol="0">
            <a:spAutoFit/>
          </a:bodyPr>
          <a:lstStyle/>
          <a:p>
            <a:r>
              <a:rPr kumimoji="1" lang="en-US" altLang="ja-JP" sz="3200" dirty="0"/>
              <a:t>2</a:t>
            </a:r>
            <a:endParaRPr kumimoji="1" lang="ja-JP" altLang="en-US" sz="3200" dirty="0"/>
          </a:p>
        </p:txBody>
      </p:sp>
      <p:cxnSp>
        <p:nvCxnSpPr>
          <p:cNvPr id="30" name="直線コネクタ 29"/>
          <p:cNvCxnSpPr/>
          <p:nvPr/>
        </p:nvCxnSpPr>
        <p:spPr>
          <a:xfrm>
            <a:off x="3918855" y="4536914"/>
            <a:ext cx="2276671" cy="0"/>
          </a:xfrm>
          <a:prstGeom prst="line">
            <a:avLst/>
          </a:prstGeom>
        </p:spPr>
        <p:style>
          <a:lnRef idx="1">
            <a:schemeClr val="dk1"/>
          </a:lnRef>
          <a:fillRef idx="0">
            <a:schemeClr val="dk1"/>
          </a:fillRef>
          <a:effectRef idx="0">
            <a:schemeClr val="dk1"/>
          </a:effectRef>
          <a:fontRef idx="minor">
            <a:schemeClr val="tx1"/>
          </a:fontRef>
        </p:style>
      </p:cxnSp>
      <p:sp>
        <p:nvSpPr>
          <p:cNvPr id="31" name="テキスト ボックス 30"/>
          <p:cNvSpPr txBox="1"/>
          <p:nvPr/>
        </p:nvSpPr>
        <p:spPr>
          <a:xfrm>
            <a:off x="4833255" y="4540785"/>
            <a:ext cx="783771" cy="584775"/>
          </a:xfrm>
          <a:prstGeom prst="rect">
            <a:avLst/>
          </a:prstGeom>
          <a:noFill/>
        </p:spPr>
        <p:txBody>
          <a:bodyPr wrap="square" rtlCol="0">
            <a:spAutoFit/>
          </a:bodyPr>
          <a:lstStyle/>
          <a:p>
            <a:r>
              <a:rPr kumimoji="1" lang="en-US" altLang="ja-JP" sz="3200" dirty="0" smtClean="0"/>
              <a:t>4</a:t>
            </a:r>
            <a:endParaRPr kumimoji="1" lang="ja-JP" altLang="en-US" sz="3200" dirty="0"/>
          </a:p>
        </p:txBody>
      </p:sp>
      <p:cxnSp>
        <p:nvCxnSpPr>
          <p:cNvPr id="32" name="直線コネクタ 31"/>
          <p:cNvCxnSpPr/>
          <p:nvPr/>
        </p:nvCxnSpPr>
        <p:spPr>
          <a:xfrm>
            <a:off x="3918855" y="4003514"/>
            <a:ext cx="2276671" cy="0"/>
          </a:xfrm>
          <a:prstGeom prst="line">
            <a:avLst/>
          </a:prstGeom>
        </p:spPr>
        <p:style>
          <a:lnRef idx="1">
            <a:schemeClr val="dk1"/>
          </a:lnRef>
          <a:fillRef idx="0">
            <a:schemeClr val="dk1"/>
          </a:fillRef>
          <a:effectRef idx="0">
            <a:schemeClr val="dk1"/>
          </a:effectRef>
          <a:fontRef idx="minor">
            <a:schemeClr val="tx1"/>
          </a:fontRef>
        </p:style>
      </p:cxnSp>
      <p:sp>
        <p:nvSpPr>
          <p:cNvPr id="33" name="テキスト ボックス 32"/>
          <p:cNvSpPr txBox="1"/>
          <p:nvPr/>
        </p:nvSpPr>
        <p:spPr>
          <a:xfrm>
            <a:off x="4826452" y="3964325"/>
            <a:ext cx="783771" cy="584775"/>
          </a:xfrm>
          <a:prstGeom prst="rect">
            <a:avLst/>
          </a:prstGeom>
          <a:noFill/>
        </p:spPr>
        <p:txBody>
          <a:bodyPr wrap="square" rtlCol="0">
            <a:spAutoFit/>
          </a:bodyPr>
          <a:lstStyle/>
          <a:p>
            <a:r>
              <a:rPr kumimoji="1" lang="en-US" altLang="ja-JP" sz="3200" dirty="0"/>
              <a:t>5</a:t>
            </a:r>
            <a:endParaRPr kumimoji="1" lang="ja-JP" altLang="en-US" sz="3200" dirty="0"/>
          </a:p>
        </p:txBody>
      </p:sp>
      <p:sp>
        <p:nvSpPr>
          <p:cNvPr id="62" name="円/楕円 61"/>
          <p:cNvSpPr/>
          <p:nvPr/>
        </p:nvSpPr>
        <p:spPr>
          <a:xfrm>
            <a:off x="9946433" y="223934"/>
            <a:ext cx="242596" cy="242596"/>
          </a:xfrm>
          <a:prstGeom prst="ellipse">
            <a:avLst/>
          </a:prstGeom>
          <a:solidFill>
            <a:srgbClr val="FF0000"/>
          </a:solid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１</a:t>
            </a:r>
            <a:endParaRPr kumimoji="1" lang="ja-JP" altLang="en-US" dirty="0"/>
          </a:p>
        </p:txBody>
      </p:sp>
      <p:sp>
        <p:nvSpPr>
          <p:cNvPr id="63" name="円/楕円 62"/>
          <p:cNvSpPr/>
          <p:nvPr/>
        </p:nvSpPr>
        <p:spPr>
          <a:xfrm>
            <a:off x="9218644" y="522514"/>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2</a:t>
            </a:r>
            <a:endParaRPr kumimoji="1" lang="ja-JP" altLang="en-US" dirty="0"/>
          </a:p>
        </p:txBody>
      </p:sp>
      <p:sp>
        <p:nvSpPr>
          <p:cNvPr id="64" name="円/楕円 63"/>
          <p:cNvSpPr/>
          <p:nvPr/>
        </p:nvSpPr>
        <p:spPr>
          <a:xfrm>
            <a:off x="10699102" y="528734"/>
            <a:ext cx="242596"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3</a:t>
            </a:r>
            <a:endParaRPr kumimoji="1" lang="ja-JP" altLang="en-US" dirty="0"/>
          </a:p>
        </p:txBody>
      </p:sp>
      <p:sp>
        <p:nvSpPr>
          <p:cNvPr id="65" name="円/楕円 64"/>
          <p:cNvSpPr/>
          <p:nvPr/>
        </p:nvSpPr>
        <p:spPr>
          <a:xfrm>
            <a:off x="8624595" y="861526"/>
            <a:ext cx="242596"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4</a:t>
            </a:r>
            <a:endParaRPr kumimoji="1" lang="ja-JP" altLang="en-US" dirty="0"/>
          </a:p>
        </p:txBody>
      </p:sp>
      <p:sp>
        <p:nvSpPr>
          <p:cNvPr id="66" name="円/楕円 65"/>
          <p:cNvSpPr/>
          <p:nvPr/>
        </p:nvSpPr>
        <p:spPr>
          <a:xfrm>
            <a:off x="9694506" y="849304"/>
            <a:ext cx="242596"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5</a:t>
            </a:r>
            <a:endParaRPr kumimoji="1" lang="ja-JP" altLang="en-US" dirty="0"/>
          </a:p>
        </p:txBody>
      </p:sp>
      <p:sp>
        <p:nvSpPr>
          <p:cNvPr id="67" name="円/楕円 66"/>
          <p:cNvSpPr/>
          <p:nvPr/>
        </p:nvSpPr>
        <p:spPr>
          <a:xfrm>
            <a:off x="8187612" y="1289276"/>
            <a:ext cx="242596"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8</a:t>
            </a:r>
            <a:endParaRPr kumimoji="1" lang="ja-JP" altLang="en-US" dirty="0"/>
          </a:p>
        </p:txBody>
      </p:sp>
      <p:sp>
        <p:nvSpPr>
          <p:cNvPr id="68" name="円/楕円 67"/>
          <p:cNvSpPr/>
          <p:nvPr/>
        </p:nvSpPr>
        <p:spPr>
          <a:xfrm>
            <a:off x="8976048" y="1289276"/>
            <a:ext cx="242596"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9</a:t>
            </a:r>
            <a:endParaRPr kumimoji="1" lang="ja-JP" altLang="en-US" dirty="0"/>
          </a:p>
        </p:txBody>
      </p:sp>
      <p:sp>
        <p:nvSpPr>
          <p:cNvPr id="69" name="円/楕円 68"/>
          <p:cNvSpPr/>
          <p:nvPr/>
        </p:nvSpPr>
        <p:spPr>
          <a:xfrm>
            <a:off x="10273002" y="861526"/>
            <a:ext cx="242596"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6</a:t>
            </a:r>
            <a:endParaRPr kumimoji="1" lang="ja-JP" altLang="en-US" dirty="0"/>
          </a:p>
        </p:txBody>
      </p:sp>
      <p:sp>
        <p:nvSpPr>
          <p:cNvPr id="70" name="円/楕円 69"/>
          <p:cNvSpPr/>
          <p:nvPr/>
        </p:nvSpPr>
        <p:spPr>
          <a:xfrm>
            <a:off x="9691635" y="1289276"/>
            <a:ext cx="667138"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10</a:t>
            </a:r>
            <a:endParaRPr kumimoji="1" lang="ja-JP" altLang="en-US" dirty="0"/>
          </a:p>
        </p:txBody>
      </p:sp>
      <p:sp>
        <p:nvSpPr>
          <p:cNvPr id="71" name="円/楕円 70"/>
          <p:cNvSpPr/>
          <p:nvPr/>
        </p:nvSpPr>
        <p:spPr>
          <a:xfrm>
            <a:off x="10583364" y="1300706"/>
            <a:ext cx="638251"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11</a:t>
            </a:r>
            <a:endParaRPr kumimoji="1" lang="ja-JP" altLang="en-US" dirty="0"/>
          </a:p>
        </p:txBody>
      </p:sp>
      <p:sp>
        <p:nvSpPr>
          <p:cNvPr id="72" name="円/楕円 71"/>
          <p:cNvSpPr/>
          <p:nvPr/>
        </p:nvSpPr>
        <p:spPr>
          <a:xfrm>
            <a:off x="11221615" y="861526"/>
            <a:ext cx="276966"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a:t>7</a:t>
            </a:r>
            <a:endParaRPr kumimoji="1" lang="ja-JP" altLang="en-US" dirty="0"/>
          </a:p>
        </p:txBody>
      </p:sp>
      <p:cxnSp>
        <p:nvCxnSpPr>
          <p:cNvPr id="73" name="直線コネクタ 72"/>
          <p:cNvCxnSpPr/>
          <p:nvPr/>
        </p:nvCxnSpPr>
        <p:spPr>
          <a:xfrm>
            <a:off x="10480071" y="1068595"/>
            <a:ext cx="422419" cy="232111"/>
          </a:xfrm>
          <a:prstGeom prst="line">
            <a:avLst/>
          </a:prstGeom>
        </p:spPr>
        <p:style>
          <a:lnRef idx="1">
            <a:schemeClr val="dk1"/>
          </a:lnRef>
          <a:fillRef idx="0">
            <a:schemeClr val="dk1"/>
          </a:fillRef>
          <a:effectRef idx="0">
            <a:schemeClr val="dk1"/>
          </a:effectRef>
          <a:fontRef idx="minor">
            <a:schemeClr val="tx1"/>
          </a:fontRef>
        </p:style>
      </p:cxnSp>
      <p:cxnSp>
        <p:nvCxnSpPr>
          <p:cNvPr id="74" name="直線コネクタ 73"/>
          <p:cNvCxnSpPr/>
          <p:nvPr/>
        </p:nvCxnSpPr>
        <p:spPr>
          <a:xfrm flipH="1">
            <a:off x="10025204" y="1068595"/>
            <a:ext cx="283325" cy="220681"/>
          </a:xfrm>
          <a:prstGeom prst="line">
            <a:avLst/>
          </a:prstGeom>
        </p:spPr>
        <p:style>
          <a:lnRef idx="1">
            <a:schemeClr val="dk1"/>
          </a:lnRef>
          <a:fillRef idx="0">
            <a:schemeClr val="dk1"/>
          </a:fillRef>
          <a:effectRef idx="0">
            <a:schemeClr val="dk1"/>
          </a:effectRef>
          <a:fontRef idx="minor">
            <a:schemeClr val="tx1"/>
          </a:fontRef>
        </p:style>
      </p:cxnSp>
      <p:cxnSp>
        <p:nvCxnSpPr>
          <p:cNvPr id="75" name="直線コネクタ 74"/>
          <p:cNvCxnSpPr/>
          <p:nvPr/>
        </p:nvCxnSpPr>
        <p:spPr>
          <a:xfrm>
            <a:off x="10906171" y="735803"/>
            <a:ext cx="453927" cy="125723"/>
          </a:xfrm>
          <a:prstGeom prst="line">
            <a:avLst/>
          </a:prstGeom>
        </p:spPr>
        <p:style>
          <a:lnRef idx="1">
            <a:schemeClr val="dk1"/>
          </a:lnRef>
          <a:fillRef idx="0">
            <a:schemeClr val="dk1"/>
          </a:fillRef>
          <a:effectRef idx="0">
            <a:schemeClr val="dk1"/>
          </a:effectRef>
          <a:fontRef idx="minor">
            <a:schemeClr val="tx1"/>
          </a:fontRef>
        </p:style>
      </p:cxnSp>
      <p:cxnSp>
        <p:nvCxnSpPr>
          <p:cNvPr id="76" name="直線コネクタ 75"/>
          <p:cNvCxnSpPr/>
          <p:nvPr/>
        </p:nvCxnSpPr>
        <p:spPr>
          <a:xfrm flipH="1">
            <a:off x="10394300" y="735803"/>
            <a:ext cx="340329" cy="125723"/>
          </a:xfrm>
          <a:prstGeom prst="line">
            <a:avLst/>
          </a:prstGeom>
        </p:spPr>
        <p:style>
          <a:lnRef idx="1">
            <a:schemeClr val="dk1"/>
          </a:lnRef>
          <a:fillRef idx="0">
            <a:schemeClr val="dk1"/>
          </a:fillRef>
          <a:effectRef idx="0">
            <a:schemeClr val="dk1"/>
          </a:effectRef>
          <a:fontRef idx="minor">
            <a:schemeClr val="tx1"/>
          </a:fontRef>
        </p:style>
      </p:cxnSp>
      <p:cxnSp>
        <p:nvCxnSpPr>
          <p:cNvPr id="77" name="直線コネクタ 76"/>
          <p:cNvCxnSpPr/>
          <p:nvPr/>
        </p:nvCxnSpPr>
        <p:spPr>
          <a:xfrm flipH="1">
            <a:off x="8308910" y="1068595"/>
            <a:ext cx="351212" cy="220681"/>
          </a:xfrm>
          <a:prstGeom prst="line">
            <a:avLst/>
          </a:prstGeom>
        </p:spPr>
        <p:style>
          <a:lnRef idx="1">
            <a:schemeClr val="dk1"/>
          </a:lnRef>
          <a:fillRef idx="0">
            <a:schemeClr val="dk1"/>
          </a:fillRef>
          <a:effectRef idx="0">
            <a:schemeClr val="dk1"/>
          </a:effectRef>
          <a:fontRef idx="minor">
            <a:schemeClr val="tx1"/>
          </a:fontRef>
        </p:style>
      </p:cxnSp>
      <p:cxnSp>
        <p:nvCxnSpPr>
          <p:cNvPr id="78" name="直線コネクタ 77"/>
          <p:cNvCxnSpPr/>
          <p:nvPr/>
        </p:nvCxnSpPr>
        <p:spPr>
          <a:xfrm>
            <a:off x="8831664" y="1068595"/>
            <a:ext cx="265682" cy="220681"/>
          </a:xfrm>
          <a:prstGeom prst="line">
            <a:avLst/>
          </a:prstGeom>
        </p:spPr>
        <p:style>
          <a:lnRef idx="1">
            <a:schemeClr val="dk1"/>
          </a:lnRef>
          <a:fillRef idx="0">
            <a:schemeClr val="dk1"/>
          </a:fillRef>
          <a:effectRef idx="0">
            <a:schemeClr val="dk1"/>
          </a:effectRef>
          <a:fontRef idx="minor">
            <a:schemeClr val="tx1"/>
          </a:fontRef>
        </p:style>
      </p:cxnSp>
      <p:cxnSp>
        <p:nvCxnSpPr>
          <p:cNvPr id="79" name="直線コネクタ 78"/>
          <p:cNvCxnSpPr/>
          <p:nvPr/>
        </p:nvCxnSpPr>
        <p:spPr>
          <a:xfrm flipH="1">
            <a:off x="8745893" y="729583"/>
            <a:ext cx="508278" cy="131943"/>
          </a:xfrm>
          <a:prstGeom prst="line">
            <a:avLst/>
          </a:prstGeom>
        </p:spPr>
        <p:style>
          <a:lnRef idx="1">
            <a:schemeClr val="dk1"/>
          </a:lnRef>
          <a:fillRef idx="0">
            <a:schemeClr val="dk1"/>
          </a:fillRef>
          <a:effectRef idx="0">
            <a:schemeClr val="dk1"/>
          </a:effectRef>
          <a:fontRef idx="minor">
            <a:schemeClr val="tx1"/>
          </a:fontRef>
        </p:style>
      </p:cxnSp>
      <p:cxnSp>
        <p:nvCxnSpPr>
          <p:cNvPr id="80" name="直線コネクタ 79"/>
          <p:cNvCxnSpPr/>
          <p:nvPr/>
        </p:nvCxnSpPr>
        <p:spPr>
          <a:xfrm>
            <a:off x="9425713" y="729583"/>
            <a:ext cx="390091" cy="119721"/>
          </a:xfrm>
          <a:prstGeom prst="line">
            <a:avLst/>
          </a:prstGeom>
        </p:spPr>
        <p:style>
          <a:lnRef idx="1">
            <a:schemeClr val="dk1"/>
          </a:lnRef>
          <a:fillRef idx="0">
            <a:schemeClr val="dk1"/>
          </a:fillRef>
          <a:effectRef idx="0">
            <a:schemeClr val="dk1"/>
          </a:effectRef>
          <a:fontRef idx="minor">
            <a:schemeClr val="tx1"/>
          </a:fontRef>
        </p:style>
      </p:cxnSp>
      <p:cxnSp>
        <p:nvCxnSpPr>
          <p:cNvPr id="81" name="直線コネクタ 80"/>
          <p:cNvCxnSpPr/>
          <p:nvPr/>
        </p:nvCxnSpPr>
        <p:spPr>
          <a:xfrm flipH="1">
            <a:off x="9339942" y="431003"/>
            <a:ext cx="642018" cy="91511"/>
          </a:xfrm>
          <a:prstGeom prst="line">
            <a:avLst/>
          </a:prstGeom>
        </p:spPr>
        <p:style>
          <a:lnRef idx="1">
            <a:schemeClr val="dk1"/>
          </a:lnRef>
          <a:fillRef idx="0">
            <a:schemeClr val="dk1"/>
          </a:fillRef>
          <a:effectRef idx="0">
            <a:schemeClr val="dk1"/>
          </a:effectRef>
          <a:fontRef idx="minor">
            <a:schemeClr val="tx1"/>
          </a:fontRef>
        </p:style>
      </p:cxnSp>
      <p:cxnSp>
        <p:nvCxnSpPr>
          <p:cNvPr id="82" name="直線コネクタ 81"/>
          <p:cNvCxnSpPr/>
          <p:nvPr/>
        </p:nvCxnSpPr>
        <p:spPr>
          <a:xfrm>
            <a:off x="10153502" y="431003"/>
            <a:ext cx="666898" cy="9773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613407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918856"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p:cNvSpPr txBox="1"/>
          <p:nvPr/>
        </p:nvSpPr>
        <p:spPr>
          <a:xfrm>
            <a:off x="3582955" y="522514"/>
            <a:ext cx="1138334" cy="861774"/>
          </a:xfrm>
          <a:prstGeom prst="rect">
            <a:avLst/>
          </a:prstGeom>
          <a:noFill/>
        </p:spPr>
        <p:txBody>
          <a:bodyPr wrap="square" rtlCol="0">
            <a:spAutoFit/>
          </a:bodyPr>
          <a:lstStyle/>
          <a:p>
            <a:r>
              <a:rPr kumimoji="1" lang="en-US" altLang="ja-JP" sz="3200" dirty="0" smtClean="0"/>
              <a:t>push</a:t>
            </a:r>
          </a:p>
          <a:p>
            <a:endParaRPr kumimoji="1" lang="ja-JP" altLang="en-US" dirty="0"/>
          </a:p>
        </p:txBody>
      </p:sp>
      <p:sp>
        <p:nvSpPr>
          <p:cNvPr id="5" name="テキスト ボックス 4"/>
          <p:cNvSpPr txBox="1"/>
          <p:nvPr/>
        </p:nvSpPr>
        <p:spPr>
          <a:xfrm>
            <a:off x="4833255" y="5125560"/>
            <a:ext cx="783771" cy="584775"/>
          </a:xfrm>
          <a:prstGeom prst="rect">
            <a:avLst/>
          </a:prstGeom>
          <a:noFill/>
        </p:spPr>
        <p:txBody>
          <a:bodyPr wrap="square" rtlCol="0">
            <a:spAutoFit/>
          </a:bodyPr>
          <a:lstStyle/>
          <a:p>
            <a:r>
              <a:rPr kumimoji="1" lang="en-US" altLang="ja-JP" sz="3200" dirty="0" smtClean="0"/>
              <a:t>4</a:t>
            </a:r>
            <a:endParaRPr kumimoji="1" lang="ja-JP" altLang="en-US" sz="3200" dirty="0"/>
          </a:p>
        </p:txBody>
      </p:sp>
      <p:sp>
        <p:nvSpPr>
          <p:cNvPr id="6" name="テキスト ボックス 5"/>
          <p:cNvSpPr txBox="1"/>
          <p:nvPr/>
        </p:nvSpPr>
        <p:spPr>
          <a:xfrm>
            <a:off x="5355771" y="522514"/>
            <a:ext cx="1810139" cy="1138773"/>
          </a:xfrm>
          <a:prstGeom prst="rect">
            <a:avLst/>
          </a:prstGeom>
          <a:noFill/>
        </p:spPr>
        <p:txBody>
          <a:bodyPr wrap="square" rtlCol="0">
            <a:spAutoFit/>
          </a:bodyPr>
          <a:lstStyle/>
          <a:p>
            <a:r>
              <a:rPr kumimoji="1" lang="en-US" altLang="ja-JP" sz="3200" dirty="0" smtClean="0"/>
              <a:t>pop</a:t>
            </a:r>
          </a:p>
          <a:p>
            <a:endParaRPr kumimoji="1" lang="en-US" altLang="ja-JP" dirty="0" smtClean="0"/>
          </a:p>
          <a:p>
            <a:endParaRPr kumimoji="1" lang="ja-JP" altLang="en-US" dirty="0"/>
          </a:p>
        </p:txBody>
      </p:sp>
      <p:cxnSp>
        <p:nvCxnSpPr>
          <p:cNvPr id="8" name="直線コネクタ 7"/>
          <p:cNvCxnSpPr/>
          <p:nvPr/>
        </p:nvCxnSpPr>
        <p:spPr>
          <a:xfrm>
            <a:off x="3918856" y="5113176"/>
            <a:ext cx="2276671" cy="0"/>
          </a:xfrm>
          <a:prstGeom prst="line">
            <a:avLst/>
          </a:prstGeom>
        </p:spPr>
        <p:style>
          <a:lnRef idx="1">
            <a:schemeClr val="dk1"/>
          </a:lnRef>
          <a:fillRef idx="0">
            <a:schemeClr val="dk1"/>
          </a:fillRef>
          <a:effectRef idx="0">
            <a:schemeClr val="dk1"/>
          </a:effectRef>
          <a:fontRef idx="minor">
            <a:schemeClr val="tx1"/>
          </a:fontRef>
        </p:style>
      </p:cxnSp>
      <p:sp>
        <p:nvSpPr>
          <p:cNvPr id="9" name="テキスト ボックス 8"/>
          <p:cNvSpPr txBox="1"/>
          <p:nvPr/>
        </p:nvSpPr>
        <p:spPr>
          <a:xfrm>
            <a:off x="3747720" y="1215158"/>
            <a:ext cx="783771" cy="584775"/>
          </a:xfrm>
          <a:prstGeom prst="rect">
            <a:avLst/>
          </a:prstGeom>
          <a:noFill/>
        </p:spPr>
        <p:txBody>
          <a:bodyPr wrap="square" rtlCol="0">
            <a:spAutoFit/>
          </a:bodyPr>
          <a:lstStyle/>
          <a:p>
            <a:r>
              <a:rPr kumimoji="1" lang="en-US" altLang="ja-JP" sz="3200" dirty="0" smtClean="0"/>
              <a:t>6</a:t>
            </a:r>
            <a:r>
              <a:rPr kumimoji="1" lang="en-US" altLang="ja-JP" sz="3200" dirty="0"/>
              <a:t>,7</a:t>
            </a:r>
            <a:endParaRPr kumimoji="1" lang="ja-JP" altLang="en-US" sz="3200" dirty="0"/>
          </a:p>
        </p:txBody>
      </p:sp>
      <p:sp>
        <p:nvSpPr>
          <p:cNvPr id="29" name="テキスト ボックス 28"/>
          <p:cNvSpPr txBox="1"/>
          <p:nvPr/>
        </p:nvSpPr>
        <p:spPr>
          <a:xfrm>
            <a:off x="5508173" y="1236373"/>
            <a:ext cx="783771" cy="584775"/>
          </a:xfrm>
          <a:prstGeom prst="rect">
            <a:avLst/>
          </a:prstGeom>
          <a:noFill/>
        </p:spPr>
        <p:txBody>
          <a:bodyPr wrap="square" rtlCol="0">
            <a:spAutoFit/>
          </a:bodyPr>
          <a:lstStyle/>
          <a:p>
            <a:r>
              <a:rPr kumimoji="1" lang="en-US" altLang="ja-JP" sz="3200" dirty="0" smtClean="0"/>
              <a:t>3</a:t>
            </a:r>
            <a:endParaRPr kumimoji="1" lang="ja-JP" altLang="en-US" sz="3200" dirty="0"/>
          </a:p>
        </p:txBody>
      </p:sp>
      <p:cxnSp>
        <p:nvCxnSpPr>
          <p:cNvPr id="30" name="直線コネクタ 29"/>
          <p:cNvCxnSpPr/>
          <p:nvPr/>
        </p:nvCxnSpPr>
        <p:spPr>
          <a:xfrm>
            <a:off x="3918855" y="4536914"/>
            <a:ext cx="2276671" cy="0"/>
          </a:xfrm>
          <a:prstGeom prst="line">
            <a:avLst/>
          </a:prstGeom>
        </p:spPr>
        <p:style>
          <a:lnRef idx="1">
            <a:schemeClr val="dk1"/>
          </a:lnRef>
          <a:fillRef idx="0">
            <a:schemeClr val="dk1"/>
          </a:fillRef>
          <a:effectRef idx="0">
            <a:schemeClr val="dk1"/>
          </a:effectRef>
          <a:fontRef idx="minor">
            <a:schemeClr val="tx1"/>
          </a:fontRef>
        </p:style>
      </p:cxnSp>
      <p:sp>
        <p:nvSpPr>
          <p:cNvPr id="31" name="テキスト ボックス 30"/>
          <p:cNvSpPr txBox="1"/>
          <p:nvPr/>
        </p:nvSpPr>
        <p:spPr>
          <a:xfrm>
            <a:off x="4833255" y="4540785"/>
            <a:ext cx="783771" cy="584775"/>
          </a:xfrm>
          <a:prstGeom prst="rect">
            <a:avLst/>
          </a:prstGeom>
          <a:noFill/>
        </p:spPr>
        <p:txBody>
          <a:bodyPr wrap="square" rtlCol="0">
            <a:spAutoFit/>
          </a:bodyPr>
          <a:lstStyle/>
          <a:p>
            <a:r>
              <a:rPr kumimoji="1" lang="en-US" altLang="ja-JP" sz="3200" dirty="0" smtClean="0"/>
              <a:t>5</a:t>
            </a:r>
            <a:endParaRPr kumimoji="1" lang="ja-JP" altLang="en-US" sz="3200" dirty="0"/>
          </a:p>
        </p:txBody>
      </p:sp>
      <p:cxnSp>
        <p:nvCxnSpPr>
          <p:cNvPr id="32" name="直線コネクタ 31"/>
          <p:cNvCxnSpPr/>
          <p:nvPr/>
        </p:nvCxnSpPr>
        <p:spPr>
          <a:xfrm>
            <a:off x="3918855" y="4002930"/>
            <a:ext cx="2276671" cy="0"/>
          </a:xfrm>
          <a:prstGeom prst="line">
            <a:avLst/>
          </a:prstGeom>
        </p:spPr>
        <p:style>
          <a:lnRef idx="1">
            <a:schemeClr val="dk1"/>
          </a:lnRef>
          <a:fillRef idx="0">
            <a:schemeClr val="dk1"/>
          </a:fillRef>
          <a:effectRef idx="0">
            <a:schemeClr val="dk1"/>
          </a:effectRef>
          <a:fontRef idx="minor">
            <a:schemeClr val="tx1"/>
          </a:fontRef>
        </p:style>
      </p:cxnSp>
      <p:sp>
        <p:nvSpPr>
          <p:cNvPr id="33" name="テキスト ボックス 32"/>
          <p:cNvSpPr txBox="1"/>
          <p:nvPr/>
        </p:nvSpPr>
        <p:spPr>
          <a:xfrm>
            <a:off x="4833254" y="3973278"/>
            <a:ext cx="783771" cy="584775"/>
          </a:xfrm>
          <a:prstGeom prst="rect">
            <a:avLst/>
          </a:prstGeom>
          <a:noFill/>
        </p:spPr>
        <p:txBody>
          <a:bodyPr wrap="square" rtlCol="0">
            <a:spAutoFit/>
          </a:bodyPr>
          <a:lstStyle/>
          <a:p>
            <a:r>
              <a:rPr kumimoji="1" lang="en-US" altLang="ja-JP" sz="3200" dirty="0" smtClean="0"/>
              <a:t>6</a:t>
            </a:r>
            <a:endParaRPr kumimoji="1" lang="ja-JP" altLang="en-US" sz="3200" dirty="0"/>
          </a:p>
        </p:txBody>
      </p:sp>
      <p:cxnSp>
        <p:nvCxnSpPr>
          <p:cNvPr id="34" name="直線コネクタ 33"/>
          <p:cNvCxnSpPr/>
          <p:nvPr/>
        </p:nvCxnSpPr>
        <p:spPr>
          <a:xfrm>
            <a:off x="3918855" y="3484401"/>
            <a:ext cx="2276671" cy="0"/>
          </a:xfrm>
          <a:prstGeom prst="line">
            <a:avLst/>
          </a:prstGeom>
        </p:spPr>
        <p:style>
          <a:lnRef idx="1">
            <a:schemeClr val="dk1"/>
          </a:lnRef>
          <a:fillRef idx="0">
            <a:schemeClr val="dk1"/>
          </a:fillRef>
          <a:effectRef idx="0">
            <a:schemeClr val="dk1"/>
          </a:effectRef>
          <a:fontRef idx="minor">
            <a:schemeClr val="tx1"/>
          </a:fontRef>
        </p:style>
      </p:cxnSp>
      <p:sp>
        <p:nvSpPr>
          <p:cNvPr id="35" name="テキスト ボックス 34"/>
          <p:cNvSpPr txBox="1"/>
          <p:nvPr/>
        </p:nvSpPr>
        <p:spPr>
          <a:xfrm>
            <a:off x="4833255" y="3442900"/>
            <a:ext cx="783771" cy="584775"/>
          </a:xfrm>
          <a:prstGeom prst="rect">
            <a:avLst/>
          </a:prstGeom>
          <a:noFill/>
        </p:spPr>
        <p:txBody>
          <a:bodyPr wrap="square" rtlCol="0">
            <a:spAutoFit/>
          </a:bodyPr>
          <a:lstStyle/>
          <a:p>
            <a:r>
              <a:rPr kumimoji="1" lang="en-US" altLang="ja-JP" sz="3200" dirty="0"/>
              <a:t>7</a:t>
            </a:r>
            <a:endParaRPr kumimoji="1" lang="ja-JP" altLang="en-US" sz="3200" dirty="0"/>
          </a:p>
        </p:txBody>
      </p:sp>
      <p:sp>
        <p:nvSpPr>
          <p:cNvPr id="59" name="円/楕円 58"/>
          <p:cNvSpPr/>
          <p:nvPr/>
        </p:nvSpPr>
        <p:spPr>
          <a:xfrm>
            <a:off x="9946433" y="223934"/>
            <a:ext cx="242596" cy="242596"/>
          </a:xfrm>
          <a:prstGeom prst="ellipse">
            <a:avLst/>
          </a:prstGeom>
          <a:solidFill>
            <a:srgbClr val="FF0000"/>
          </a:solid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１</a:t>
            </a:r>
            <a:endParaRPr kumimoji="1" lang="ja-JP" altLang="en-US" dirty="0"/>
          </a:p>
        </p:txBody>
      </p:sp>
      <p:sp>
        <p:nvSpPr>
          <p:cNvPr id="60" name="円/楕円 59"/>
          <p:cNvSpPr/>
          <p:nvPr/>
        </p:nvSpPr>
        <p:spPr>
          <a:xfrm>
            <a:off x="9218644" y="522514"/>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2</a:t>
            </a:r>
            <a:endParaRPr kumimoji="1" lang="ja-JP" altLang="en-US" dirty="0"/>
          </a:p>
        </p:txBody>
      </p:sp>
      <p:sp>
        <p:nvSpPr>
          <p:cNvPr id="61" name="円/楕円 60"/>
          <p:cNvSpPr/>
          <p:nvPr/>
        </p:nvSpPr>
        <p:spPr>
          <a:xfrm>
            <a:off x="10699102" y="528734"/>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3</a:t>
            </a:r>
            <a:endParaRPr kumimoji="1" lang="ja-JP" altLang="en-US" dirty="0"/>
          </a:p>
        </p:txBody>
      </p:sp>
      <p:sp>
        <p:nvSpPr>
          <p:cNvPr id="62" name="円/楕円 61"/>
          <p:cNvSpPr/>
          <p:nvPr/>
        </p:nvSpPr>
        <p:spPr>
          <a:xfrm>
            <a:off x="8624595" y="861526"/>
            <a:ext cx="242596"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4</a:t>
            </a:r>
            <a:endParaRPr kumimoji="1" lang="ja-JP" altLang="en-US" dirty="0"/>
          </a:p>
        </p:txBody>
      </p:sp>
      <p:sp>
        <p:nvSpPr>
          <p:cNvPr id="63" name="円/楕円 62"/>
          <p:cNvSpPr/>
          <p:nvPr/>
        </p:nvSpPr>
        <p:spPr>
          <a:xfrm>
            <a:off x="9694506" y="849304"/>
            <a:ext cx="242596"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5</a:t>
            </a:r>
            <a:endParaRPr kumimoji="1" lang="ja-JP" altLang="en-US" dirty="0"/>
          </a:p>
        </p:txBody>
      </p:sp>
      <p:sp>
        <p:nvSpPr>
          <p:cNvPr id="64" name="円/楕円 63"/>
          <p:cNvSpPr/>
          <p:nvPr/>
        </p:nvSpPr>
        <p:spPr>
          <a:xfrm>
            <a:off x="8187612" y="1289276"/>
            <a:ext cx="242596"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8</a:t>
            </a:r>
            <a:endParaRPr kumimoji="1" lang="ja-JP" altLang="en-US" dirty="0"/>
          </a:p>
        </p:txBody>
      </p:sp>
      <p:sp>
        <p:nvSpPr>
          <p:cNvPr id="65" name="円/楕円 64"/>
          <p:cNvSpPr/>
          <p:nvPr/>
        </p:nvSpPr>
        <p:spPr>
          <a:xfrm>
            <a:off x="8976048" y="1289276"/>
            <a:ext cx="242596"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9</a:t>
            </a:r>
            <a:endParaRPr kumimoji="1" lang="ja-JP" altLang="en-US" dirty="0"/>
          </a:p>
        </p:txBody>
      </p:sp>
      <p:sp>
        <p:nvSpPr>
          <p:cNvPr id="66" name="円/楕円 65"/>
          <p:cNvSpPr/>
          <p:nvPr/>
        </p:nvSpPr>
        <p:spPr>
          <a:xfrm>
            <a:off x="10273002" y="861526"/>
            <a:ext cx="242596"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6</a:t>
            </a:r>
            <a:endParaRPr kumimoji="1" lang="ja-JP" altLang="en-US" dirty="0"/>
          </a:p>
        </p:txBody>
      </p:sp>
      <p:sp>
        <p:nvSpPr>
          <p:cNvPr id="67" name="円/楕円 66"/>
          <p:cNvSpPr/>
          <p:nvPr/>
        </p:nvSpPr>
        <p:spPr>
          <a:xfrm>
            <a:off x="9691635" y="1289276"/>
            <a:ext cx="667138"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10</a:t>
            </a:r>
            <a:endParaRPr kumimoji="1" lang="ja-JP" altLang="en-US" dirty="0"/>
          </a:p>
        </p:txBody>
      </p:sp>
      <p:sp>
        <p:nvSpPr>
          <p:cNvPr id="68" name="円/楕円 67"/>
          <p:cNvSpPr/>
          <p:nvPr/>
        </p:nvSpPr>
        <p:spPr>
          <a:xfrm>
            <a:off x="10583364" y="1300706"/>
            <a:ext cx="638251"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11</a:t>
            </a:r>
            <a:endParaRPr kumimoji="1" lang="ja-JP" altLang="en-US" dirty="0"/>
          </a:p>
        </p:txBody>
      </p:sp>
      <p:sp>
        <p:nvSpPr>
          <p:cNvPr id="69" name="円/楕円 68"/>
          <p:cNvSpPr/>
          <p:nvPr/>
        </p:nvSpPr>
        <p:spPr>
          <a:xfrm>
            <a:off x="11221615" y="861526"/>
            <a:ext cx="276966"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a:t>7</a:t>
            </a:r>
            <a:endParaRPr kumimoji="1" lang="ja-JP" altLang="en-US" dirty="0"/>
          </a:p>
        </p:txBody>
      </p:sp>
      <p:cxnSp>
        <p:nvCxnSpPr>
          <p:cNvPr id="70" name="直線コネクタ 69"/>
          <p:cNvCxnSpPr/>
          <p:nvPr/>
        </p:nvCxnSpPr>
        <p:spPr>
          <a:xfrm>
            <a:off x="10480071" y="1068595"/>
            <a:ext cx="422419" cy="232111"/>
          </a:xfrm>
          <a:prstGeom prst="line">
            <a:avLst/>
          </a:prstGeom>
        </p:spPr>
        <p:style>
          <a:lnRef idx="1">
            <a:schemeClr val="dk1"/>
          </a:lnRef>
          <a:fillRef idx="0">
            <a:schemeClr val="dk1"/>
          </a:fillRef>
          <a:effectRef idx="0">
            <a:schemeClr val="dk1"/>
          </a:effectRef>
          <a:fontRef idx="minor">
            <a:schemeClr val="tx1"/>
          </a:fontRef>
        </p:style>
      </p:cxnSp>
      <p:cxnSp>
        <p:nvCxnSpPr>
          <p:cNvPr id="71" name="直線コネクタ 70"/>
          <p:cNvCxnSpPr/>
          <p:nvPr/>
        </p:nvCxnSpPr>
        <p:spPr>
          <a:xfrm flipH="1">
            <a:off x="10025204" y="1068595"/>
            <a:ext cx="283325" cy="220681"/>
          </a:xfrm>
          <a:prstGeom prst="line">
            <a:avLst/>
          </a:prstGeom>
        </p:spPr>
        <p:style>
          <a:lnRef idx="1">
            <a:schemeClr val="dk1"/>
          </a:lnRef>
          <a:fillRef idx="0">
            <a:schemeClr val="dk1"/>
          </a:fillRef>
          <a:effectRef idx="0">
            <a:schemeClr val="dk1"/>
          </a:effectRef>
          <a:fontRef idx="minor">
            <a:schemeClr val="tx1"/>
          </a:fontRef>
        </p:style>
      </p:cxnSp>
      <p:cxnSp>
        <p:nvCxnSpPr>
          <p:cNvPr id="72" name="直線コネクタ 71"/>
          <p:cNvCxnSpPr/>
          <p:nvPr/>
        </p:nvCxnSpPr>
        <p:spPr>
          <a:xfrm>
            <a:off x="10906171" y="735803"/>
            <a:ext cx="453927" cy="125723"/>
          </a:xfrm>
          <a:prstGeom prst="line">
            <a:avLst/>
          </a:prstGeom>
        </p:spPr>
        <p:style>
          <a:lnRef idx="1">
            <a:schemeClr val="dk1"/>
          </a:lnRef>
          <a:fillRef idx="0">
            <a:schemeClr val="dk1"/>
          </a:fillRef>
          <a:effectRef idx="0">
            <a:schemeClr val="dk1"/>
          </a:effectRef>
          <a:fontRef idx="minor">
            <a:schemeClr val="tx1"/>
          </a:fontRef>
        </p:style>
      </p:cxnSp>
      <p:cxnSp>
        <p:nvCxnSpPr>
          <p:cNvPr id="73" name="直線コネクタ 72"/>
          <p:cNvCxnSpPr/>
          <p:nvPr/>
        </p:nvCxnSpPr>
        <p:spPr>
          <a:xfrm flipH="1">
            <a:off x="10394300" y="735803"/>
            <a:ext cx="340329" cy="125723"/>
          </a:xfrm>
          <a:prstGeom prst="line">
            <a:avLst/>
          </a:prstGeom>
        </p:spPr>
        <p:style>
          <a:lnRef idx="1">
            <a:schemeClr val="dk1"/>
          </a:lnRef>
          <a:fillRef idx="0">
            <a:schemeClr val="dk1"/>
          </a:fillRef>
          <a:effectRef idx="0">
            <a:schemeClr val="dk1"/>
          </a:effectRef>
          <a:fontRef idx="minor">
            <a:schemeClr val="tx1"/>
          </a:fontRef>
        </p:style>
      </p:cxnSp>
      <p:cxnSp>
        <p:nvCxnSpPr>
          <p:cNvPr id="74" name="直線コネクタ 73"/>
          <p:cNvCxnSpPr/>
          <p:nvPr/>
        </p:nvCxnSpPr>
        <p:spPr>
          <a:xfrm flipH="1">
            <a:off x="8308910" y="1068595"/>
            <a:ext cx="351212" cy="220681"/>
          </a:xfrm>
          <a:prstGeom prst="line">
            <a:avLst/>
          </a:prstGeom>
        </p:spPr>
        <p:style>
          <a:lnRef idx="1">
            <a:schemeClr val="dk1"/>
          </a:lnRef>
          <a:fillRef idx="0">
            <a:schemeClr val="dk1"/>
          </a:fillRef>
          <a:effectRef idx="0">
            <a:schemeClr val="dk1"/>
          </a:effectRef>
          <a:fontRef idx="minor">
            <a:schemeClr val="tx1"/>
          </a:fontRef>
        </p:style>
      </p:cxnSp>
      <p:cxnSp>
        <p:nvCxnSpPr>
          <p:cNvPr id="75" name="直線コネクタ 74"/>
          <p:cNvCxnSpPr/>
          <p:nvPr/>
        </p:nvCxnSpPr>
        <p:spPr>
          <a:xfrm>
            <a:off x="8831664" y="1068595"/>
            <a:ext cx="265682" cy="220681"/>
          </a:xfrm>
          <a:prstGeom prst="line">
            <a:avLst/>
          </a:prstGeom>
        </p:spPr>
        <p:style>
          <a:lnRef idx="1">
            <a:schemeClr val="dk1"/>
          </a:lnRef>
          <a:fillRef idx="0">
            <a:schemeClr val="dk1"/>
          </a:fillRef>
          <a:effectRef idx="0">
            <a:schemeClr val="dk1"/>
          </a:effectRef>
          <a:fontRef idx="minor">
            <a:schemeClr val="tx1"/>
          </a:fontRef>
        </p:style>
      </p:cxnSp>
      <p:cxnSp>
        <p:nvCxnSpPr>
          <p:cNvPr id="76" name="直線コネクタ 75"/>
          <p:cNvCxnSpPr/>
          <p:nvPr/>
        </p:nvCxnSpPr>
        <p:spPr>
          <a:xfrm flipH="1">
            <a:off x="8745893" y="729583"/>
            <a:ext cx="508278" cy="131943"/>
          </a:xfrm>
          <a:prstGeom prst="line">
            <a:avLst/>
          </a:prstGeom>
        </p:spPr>
        <p:style>
          <a:lnRef idx="1">
            <a:schemeClr val="dk1"/>
          </a:lnRef>
          <a:fillRef idx="0">
            <a:schemeClr val="dk1"/>
          </a:fillRef>
          <a:effectRef idx="0">
            <a:schemeClr val="dk1"/>
          </a:effectRef>
          <a:fontRef idx="minor">
            <a:schemeClr val="tx1"/>
          </a:fontRef>
        </p:style>
      </p:cxnSp>
      <p:cxnSp>
        <p:nvCxnSpPr>
          <p:cNvPr id="77" name="直線コネクタ 76"/>
          <p:cNvCxnSpPr/>
          <p:nvPr/>
        </p:nvCxnSpPr>
        <p:spPr>
          <a:xfrm>
            <a:off x="9425713" y="729583"/>
            <a:ext cx="390091" cy="119721"/>
          </a:xfrm>
          <a:prstGeom prst="line">
            <a:avLst/>
          </a:prstGeom>
        </p:spPr>
        <p:style>
          <a:lnRef idx="1">
            <a:schemeClr val="dk1"/>
          </a:lnRef>
          <a:fillRef idx="0">
            <a:schemeClr val="dk1"/>
          </a:fillRef>
          <a:effectRef idx="0">
            <a:schemeClr val="dk1"/>
          </a:effectRef>
          <a:fontRef idx="minor">
            <a:schemeClr val="tx1"/>
          </a:fontRef>
        </p:style>
      </p:cxnSp>
      <p:cxnSp>
        <p:nvCxnSpPr>
          <p:cNvPr id="78" name="直線コネクタ 77"/>
          <p:cNvCxnSpPr/>
          <p:nvPr/>
        </p:nvCxnSpPr>
        <p:spPr>
          <a:xfrm flipH="1">
            <a:off x="9339942" y="431003"/>
            <a:ext cx="642018" cy="91511"/>
          </a:xfrm>
          <a:prstGeom prst="line">
            <a:avLst/>
          </a:prstGeom>
        </p:spPr>
        <p:style>
          <a:lnRef idx="1">
            <a:schemeClr val="dk1"/>
          </a:lnRef>
          <a:fillRef idx="0">
            <a:schemeClr val="dk1"/>
          </a:fillRef>
          <a:effectRef idx="0">
            <a:schemeClr val="dk1"/>
          </a:effectRef>
          <a:fontRef idx="minor">
            <a:schemeClr val="tx1"/>
          </a:fontRef>
        </p:style>
      </p:cxnSp>
      <p:cxnSp>
        <p:nvCxnSpPr>
          <p:cNvPr id="79" name="直線コネクタ 78"/>
          <p:cNvCxnSpPr/>
          <p:nvPr/>
        </p:nvCxnSpPr>
        <p:spPr>
          <a:xfrm>
            <a:off x="10153502" y="431003"/>
            <a:ext cx="666898" cy="9773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42520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918856"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p:cNvSpPr txBox="1"/>
          <p:nvPr/>
        </p:nvSpPr>
        <p:spPr>
          <a:xfrm>
            <a:off x="3582955" y="522514"/>
            <a:ext cx="1138334" cy="861774"/>
          </a:xfrm>
          <a:prstGeom prst="rect">
            <a:avLst/>
          </a:prstGeom>
          <a:noFill/>
        </p:spPr>
        <p:txBody>
          <a:bodyPr wrap="square" rtlCol="0">
            <a:spAutoFit/>
          </a:bodyPr>
          <a:lstStyle/>
          <a:p>
            <a:r>
              <a:rPr kumimoji="1" lang="en-US" altLang="ja-JP" sz="3200" dirty="0" smtClean="0"/>
              <a:t>push</a:t>
            </a:r>
          </a:p>
          <a:p>
            <a:endParaRPr kumimoji="1" lang="ja-JP" altLang="en-US" dirty="0"/>
          </a:p>
        </p:txBody>
      </p:sp>
      <p:sp>
        <p:nvSpPr>
          <p:cNvPr id="5" name="テキスト ボックス 4"/>
          <p:cNvSpPr txBox="1"/>
          <p:nvPr/>
        </p:nvSpPr>
        <p:spPr>
          <a:xfrm>
            <a:off x="4833255" y="5125560"/>
            <a:ext cx="783771" cy="584775"/>
          </a:xfrm>
          <a:prstGeom prst="rect">
            <a:avLst/>
          </a:prstGeom>
          <a:noFill/>
        </p:spPr>
        <p:txBody>
          <a:bodyPr wrap="square" rtlCol="0">
            <a:spAutoFit/>
          </a:bodyPr>
          <a:lstStyle/>
          <a:p>
            <a:r>
              <a:rPr kumimoji="1" lang="en-US" altLang="ja-JP" sz="3200" dirty="0"/>
              <a:t>5</a:t>
            </a:r>
            <a:endParaRPr kumimoji="1" lang="ja-JP" altLang="en-US" sz="3200" dirty="0"/>
          </a:p>
        </p:txBody>
      </p:sp>
      <p:sp>
        <p:nvSpPr>
          <p:cNvPr id="6" name="テキスト ボックス 5"/>
          <p:cNvSpPr txBox="1"/>
          <p:nvPr/>
        </p:nvSpPr>
        <p:spPr>
          <a:xfrm>
            <a:off x="5355771" y="522514"/>
            <a:ext cx="1810139" cy="1138773"/>
          </a:xfrm>
          <a:prstGeom prst="rect">
            <a:avLst/>
          </a:prstGeom>
          <a:noFill/>
        </p:spPr>
        <p:txBody>
          <a:bodyPr wrap="square" rtlCol="0">
            <a:spAutoFit/>
          </a:bodyPr>
          <a:lstStyle/>
          <a:p>
            <a:r>
              <a:rPr kumimoji="1" lang="en-US" altLang="ja-JP" sz="3200" dirty="0" smtClean="0"/>
              <a:t>pop</a:t>
            </a:r>
          </a:p>
          <a:p>
            <a:endParaRPr kumimoji="1" lang="en-US" altLang="ja-JP" dirty="0" smtClean="0"/>
          </a:p>
          <a:p>
            <a:endParaRPr kumimoji="1" lang="ja-JP" altLang="en-US" dirty="0"/>
          </a:p>
        </p:txBody>
      </p:sp>
      <p:cxnSp>
        <p:nvCxnSpPr>
          <p:cNvPr id="8" name="直線コネクタ 7"/>
          <p:cNvCxnSpPr/>
          <p:nvPr/>
        </p:nvCxnSpPr>
        <p:spPr>
          <a:xfrm>
            <a:off x="3918856" y="5113176"/>
            <a:ext cx="2276671" cy="0"/>
          </a:xfrm>
          <a:prstGeom prst="line">
            <a:avLst/>
          </a:prstGeom>
        </p:spPr>
        <p:style>
          <a:lnRef idx="1">
            <a:schemeClr val="dk1"/>
          </a:lnRef>
          <a:fillRef idx="0">
            <a:schemeClr val="dk1"/>
          </a:fillRef>
          <a:effectRef idx="0">
            <a:schemeClr val="dk1"/>
          </a:effectRef>
          <a:fontRef idx="minor">
            <a:schemeClr val="tx1"/>
          </a:fontRef>
        </p:style>
      </p:cxnSp>
      <p:sp>
        <p:nvSpPr>
          <p:cNvPr id="9" name="テキスト ボックス 8"/>
          <p:cNvSpPr txBox="1"/>
          <p:nvPr/>
        </p:nvSpPr>
        <p:spPr>
          <a:xfrm>
            <a:off x="3747720" y="1215158"/>
            <a:ext cx="783771" cy="584775"/>
          </a:xfrm>
          <a:prstGeom prst="rect">
            <a:avLst/>
          </a:prstGeom>
          <a:noFill/>
        </p:spPr>
        <p:txBody>
          <a:bodyPr wrap="square" rtlCol="0">
            <a:spAutoFit/>
          </a:bodyPr>
          <a:lstStyle/>
          <a:p>
            <a:r>
              <a:rPr kumimoji="1" lang="en-US" altLang="ja-JP" sz="3200" dirty="0" smtClean="0"/>
              <a:t>8</a:t>
            </a:r>
            <a:r>
              <a:rPr kumimoji="1" lang="en-US" altLang="ja-JP" sz="3200" dirty="0"/>
              <a:t>,9</a:t>
            </a:r>
            <a:endParaRPr kumimoji="1" lang="ja-JP" altLang="en-US" sz="3200" dirty="0"/>
          </a:p>
        </p:txBody>
      </p:sp>
      <p:sp>
        <p:nvSpPr>
          <p:cNvPr id="29" name="テキスト ボックス 28"/>
          <p:cNvSpPr txBox="1"/>
          <p:nvPr/>
        </p:nvSpPr>
        <p:spPr>
          <a:xfrm>
            <a:off x="5508173" y="1236373"/>
            <a:ext cx="783771" cy="584775"/>
          </a:xfrm>
          <a:prstGeom prst="rect">
            <a:avLst/>
          </a:prstGeom>
          <a:noFill/>
        </p:spPr>
        <p:txBody>
          <a:bodyPr wrap="square" rtlCol="0">
            <a:spAutoFit/>
          </a:bodyPr>
          <a:lstStyle/>
          <a:p>
            <a:r>
              <a:rPr kumimoji="1" lang="en-US" altLang="ja-JP" sz="3200" dirty="0" smtClean="0"/>
              <a:t>4</a:t>
            </a:r>
            <a:endParaRPr kumimoji="1" lang="ja-JP" altLang="en-US" sz="3200" dirty="0"/>
          </a:p>
        </p:txBody>
      </p:sp>
      <p:cxnSp>
        <p:nvCxnSpPr>
          <p:cNvPr id="30" name="直線コネクタ 29"/>
          <p:cNvCxnSpPr/>
          <p:nvPr/>
        </p:nvCxnSpPr>
        <p:spPr>
          <a:xfrm>
            <a:off x="3918855" y="4536914"/>
            <a:ext cx="2276671" cy="0"/>
          </a:xfrm>
          <a:prstGeom prst="line">
            <a:avLst/>
          </a:prstGeom>
        </p:spPr>
        <p:style>
          <a:lnRef idx="1">
            <a:schemeClr val="dk1"/>
          </a:lnRef>
          <a:fillRef idx="0">
            <a:schemeClr val="dk1"/>
          </a:fillRef>
          <a:effectRef idx="0">
            <a:schemeClr val="dk1"/>
          </a:effectRef>
          <a:fontRef idx="minor">
            <a:schemeClr val="tx1"/>
          </a:fontRef>
        </p:style>
      </p:cxnSp>
      <p:sp>
        <p:nvSpPr>
          <p:cNvPr id="31" name="テキスト ボックス 30"/>
          <p:cNvSpPr txBox="1"/>
          <p:nvPr/>
        </p:nvSpPr>
        <p:spPr>
          <a:xfrm>
            <a:off x="4833255" y="4540785"/>
            <a:ext cx="783771" cy="584775"/>
          </a:xfrm>
          <a:prstGeom prst="rect">
            <a:avLst/>
          </a:prstGeom>
          <a:noFill/>
        </p:spPr>
        <p:txBody>
          <a:bodyPr wrap="square" rtlCol="0">
            <a:spAutoFit/>
          </a:bodyPr>
          <a:lstStyle/>
          <a:p>
            <a:r>
              <a:rPr kumimoji="1" lang="en-US" altLang="ja-JP" sz="3200" dirty="0" smtClean="0"/>
              <a:t>6</a:t>
            </a:r>
            <a:endParaRPr kumimoji="1" lang="ja-JP" altLang="en-US" sz="3200" dirty="0"/>
          </a:p>
        </p:txBody>
      </p:sp>
      <p:cxnSp>
        <p:nvCxnSpPr>
          <p:cNvPr id="32" name="直線コネクタ 31"/>
          <p:cNvCxnSpPr/>
          <p:nvPr/>
        </p:nvCxnSpPr>
        <p:spPr>
          <a:xfrm>
            <a:off x="3918855" y="4003514"/>
            <a:ext cx="2276671" cy="0"/>
          </a:xfrm>
          <a:prstGeom prst="line">
            <a:avLst/>
          </a:prstGeom>
        </p:spPr>
        <p:style>
          <a:lnRef idx="1">
            <a:schemeClr val="dk1"/>
          </a:lnRef>
          <a:fillRef idx="0">
            <a:schemeClr val="dk1"/>
          </a:fillRef>
          <a:effectRef idx="0">
            <a:schemeClr val="dk1"/>
          </a:effectRef>
          <a:fontRef idx="minor">
            <a:schemeClr val="tx1"/>
          </a:fontRef>
        </p:style>
      </p:cxnSp>
      <p:sp>
        <p:nvSpPr>
          <p:cNvPr id="33" name="テキスト ボックス 32"/>
          <p:cNvSpPr txBox="1"/>
          <p:nvPr/>
        </p:nvSpPr>
        <p:spPr>
          <a:xfrm>
            <a:off x="4826452" y="3964325"/>
            <a:ext cx="783771" cy="584775"/>
          </a:xfrm>
          <a:prstGeom prst="rect">
            <a:avLst/>
          </a:prstGeom>
          <a:noFill/>
        </p:spPr>
        <p:txBody>
          <a:bodyPr wrap="square" rtlCol="0">
            <a:spAutoFit/>
          </a:bodyPr>
          <a:lstStyle/>
          <a:p>
            <a:r>
              <a:rPr kumimoji="1" lang="en-US" altLang="ja-JP" sz="3200" dirty="0" smtClean="0"/>
              <a:t>7</a:t>
            </a:r>
            <a:endParaRPr kumimoji="1" lang="ja-JP" altLang="en-US" sz="3200" dirty="0"/>
          </a:p>
        </p:txBody>
      </p:sp>
      <p:cxnSp>
        <p:nvCxnSpPr>
          <p:cNvPr id="34" name="直線コネクタ 33"/>
          <p:cNvCxnSpPr/>
          <p:nvPr/>
        </p:nvCxnSpPr>
        <p:spPr>
          <a:xfrm>
            <a:off x="3918855" y="3484401"/>
            <a:ext cx="2276671" cy="0"/>
          </a:xfrm>
          <a:prstGeom prst="line">
            <a:avLst/>
          </a:prstGeom>
        </p:spPr>
        <p:style>
          <a:lnRef idx="1">
            <a:schemeClr val="dk1"/>
          </a:lnRef>
          <a:fillRef idx="0">
            <a:schemeClr val="dk1"/>
          </a:fillRef>
          <a:effectRef idx="0">
            <a:schemeClr val="dk1"/>
          </a:effectRef>
          <a:fontRef idx="minor">
            <a:schemeClr val="tx1"/>
          </a:fontRef>
        </p:style>
      </p:cxnSp>
      <p:sp>
        <p:nvSpPr>
          <p:cNvPr id="35" name="テキスト ボックス 34"/>
          <p:cNvSpPr txBox="1"/>
          <p:nvPr/>
        </p:nvSpPr>
        <p:spPr>
          <a:xfrm>
            <a:off x="4833255" y="3442900"/>
            <a:ext cx="783771" cy="584775"/>
          </a:xfrm>
          <a:prstGeom prst="rect">
            <a:avLst/>
          </a:prstGeom>
          <a:noFill/>
        </p:spPr>
        <p:txBody>
          <a:bodyPr wrap="square" rtlCol="0">
            <a:spAutoFit/>
          </a:bodyPr>
          <a:lstStyle/>
          <a:p>
            <a:r>
              <a:rPr kumimoji="1" lang="en-US" altLang="ja-JP" sz="3200" dirty="0" smtClean="0"/>
              <a:t>8</a:t>
            </a:r>
            <a:endParaRPr kumimoji="1" lang="ja-JP" altLang="en-US" sz="3200" dirty="0"/>
          </a:p>
        </p:txBody>
      </p:sp>
      <p:cxnSp>
        <p:nvCxnSpPr>
          <p:cNvPr id="36" name="直線コネクタ 35"/>
          <p:cNvCxnSpPr/>
          <p:nvPr/>
        </p:nvCxnSpPr>
        <p:spPr>
          <a:xfrm>
            <a:off x="3918855" y="2993863"/>
            <a:ext cx="2276671" cy="0"/>
          </a:xfrm>
          <a:prstGeom prst="line">
            <a:avLst/>
          </a:prstGeom>
        </p:spPr>
        <p:style>
          <a:lnRef idx="1">
            <a:schemeClr val="dk1"/>
          </a:lnRef>
          <a:fillRef idx="0">
            <a:schemeClr val="dk1"/>
          </a:fillRef>
          <a:effectRef idx="0">
            <a:schemeClr val="dk1"/>
          </a:effectRef>
          <a:fontRef idx="minor">
            <a:schemeClr val="tx1"/>
          </a:fontRef>
        </p:style>
      </p:cxnSp>
      <p:sp>
        <p:nvSpPr>
          <p:cNvPr id="37" name="テキスト ボックス 36"/>
          <p:cNvSpPr txBox="1"/>
          <p:nvPr/>
        </p:nvSpPr>
        <p:spPr>
          <a:xfrm>
            <a:off x="4826452" y="2942689"/>
            <a:ext cx="783771" cy="584775"/>
          </a:xfrm>
          <a:prstGeom prst="rect">
            <a:avLst/>
          </a:prstGeom>
          <a:noFill/>
        </p:spPr>
        <p:txBody>
          <a:bodyPr wrap="square" rtlCol="0">
            <a:spAutoFit/>
          </a:bodyPr>
          <a:lstStyle/>
          <a:p>
            <a:r>
              <a:rPr kumimoji="1" lang="en-US" altLang="ja-JP" sz="3200" dirty="0" smtClean="0"/>
              <a:t>9</a:t>
            </a:r>
            <a:endParaRPr kumimoji="1" lang="ja-JP" altLang="en-US" sz="3200" dirty="0"/>
          </a:p>
        </p:txBody>
      </p:sp>
      <p:sp>
        <p:nvSpPr>
          <p:cNvPr id="61" name="円/楕円 60"/>
          <p:cNvSpPr/>
          <p:nvPr/>
        </p:nvSpPr>
        <p:spPr>
          <a:xfrm>
            <a:off x="9946433" y="223934"/>
            <a:ext cx="242596" cy="242596"/>
          </a:xfrm>
          <a:prstGeom prst="ellipse">
            <a:avLst/>
          </a:prstGeom>
          <a:solidFill>
            <a:srgbClr val="FF0000"/>
          </a:solid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１</a:t>
            </a:r>
            <a:endParaRPr kumimoji="1" lang="ja-JP" altLang="en-US" dirty="0"/>
          </a:p>
        </p:txBody>
      </p:sp>
      <p:sp>
        <p:nvSpPr>
          <p:cNvPr id="62" name="円/楕円 61"/>
          <p:cNvSpPr/>
          <p:nvPr/>
        </p:nvSpPr>
        <p:spPr>
          <a:xfrm>
            <a:off x="9218644" y="522514"/>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2</a:t>
            </a:r>
            <a:endParaRPr kumimoji="1" lang="ja-JP" altLang="en-US" dirty="0"/>
          </a:p>
        </p:txBody>
      </p:sp>
      <p:sp>
        <p:nvSpPr>
          <p:cNvPr id="63" name="円/楕円 62"/>
          <p:cNvSpPr/>
          <p:nvPr/>
        </p:nvSpPr>
        <p:spPr>
          <a:xfrm>
            <a:off x="10699102" y="528734"/>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3</a:t>
            </a:r>
            <a:endParaRPr kumimoji="1" lang="ja-JP" altLang="en-US" dirty="0"/>
          </a:p>
        </p:txBody>
      </p:sp>
      <p:sp>
        <p:nvSpPr>
          <p:cNvPr id="64" name="円/楕円 63"/>
          <p:cNvSpPr/>
          <p:nvPr/>
        </p:nvSpPr>
        <p:spPr>
          <a:xfrm>
            <a:off x="8624595" y="86152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4</a:t>
            </a:r>
            <a:endParaRPr kumimoji="1" lang="ja-JP" altLang="en-US" dirty="0"/>
          </a:p>
        </p:txBody>
      </p:sp>
      <p:sp>
        <p:nvSpPr>
          <p:cNvPr id="65" name="円/楕円 64"/>
          <p:cNvSpPr/>
          <p:nvPr/>
        </p:nvSpPr>
        <p:spPr>
          <a:xfrm>
            <a:off x="9694506" y="849304"/>
            <a:ext cx="242596"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5</a:t>
            </a:r>
            <a:endParaRPr kumimoji="1" lang="ja-JP" altLang="en-US" dirty="0"/>
          </a:p>
        </p:txBody>
      </p:sp>
      <p:sp>
        <p:nvSpPr>
          <p:cNvPr id="66" name="円/楕円 65"/>
          <p:cNvSpPr/>
          <p:nvPr/>
        </p:nvSpPr>
        <p:spPr>
          <a:xfrm>
            <a:off x="8187612" y="1289276"/>
            <a:ext cx="242596"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8</a:t>
            </a:r>
            <a:endParaRPr kumimoji="1" lang="ja-JP" altLang="en-US" dirty="0"/>
          </a:p>
        </p:txBody>
      </p:sp>
      <p:sp>
        <p:nvSpPr>
          <p:cNvPr id="67" name="円/楕円 66"/>
          <p:cNvSpPr/>
          <p:nvPr/>
        </p:nvSpPr>
        <p:spPr>
          <a:xfrm>
            <a:off x="8976048" y="1289276"/>
            <a:ext cx="242596"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9</a:t>
            </a:r>
            <a:endParaRPr kumimoji="1" lang="ja-JP" altLang="en-US" dirty="0"/>
          </a:p>
        </p:txBody>
      </p:sp>
      <p:sp>
        <p:nvSpPr>
          <p:cNvPr id="68" name="円/楕円 67"/>
          <p:cNvSpPr/>
          <p:nvPr/>
        </p:nvSpPr>
        <p:spPr>
          <a:xfrm>
            <a:off x="10273002" y="861526"/>
            <a:ext cx="242596"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6</a:t>
            </a:r>
            <a:endParaRPr kumimoji="1" lang="ja-JP" altLang="en-US" dirty="0"/>
          </a:p>
        </p:txBody>
      </p:sp>
      <p:sp>
        <p:nvSpPr>
          <p:cNvPr id="69" name="円/楕円 68"/>
          <p:cNvSpPr/>
          <p:nvPr/>
        </p:nvSpPr>
        <p:spPr>
          <a:xfrm>
            <a:off x="9691635" y="1289276"/>
            <a:ext cx="667138"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10</a:t>
            </a:r>
            <a:endParaRPr kumimoji="1" lang="ja-JP" altLang="en-US" dirty="0"/>
          </a:p>
        </p:txBody>
      </p:sp>
      <p:sp>
        <p:nvSpPr>
          <p:cNvPr id="70" name="円/楕円 69"/>
          <p:cNvSpPr/>
          <p:nvPr/>
        </p:nvSpPr>
        <p:spPr>
          <a:xfrm>
            <a:off x="10583364" y="1300706"/>
            <a:ext cx="638251"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11</a:t>
            </a:r>
            <a:endParaRPr kumimoji="1" lang="ja-JP" altLang="en-US" dirty="0"/>
          </a:p>
        </p:txBody>
      </p:sp>
      <p:sp>
        <p:nvSpPr>
          <p:cNvPr id="71" name="円/楕円 70"/>
          <p:cNvSpPr/>
          <p:nvPr/>
        </p:nvSpPr>
        <p:spPr>
          <a:xfrm>
            <a:off x="11221615" y="861526"/>
            <a:ext cx="276966"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a:t>7</a:t>
            </a:r>
            <a:endParaRPr kumimoji="1" lang="ja-JP" altLang="en-US" dirty="0"/>
          </a:p>
        </p:txBody>
      </p:sp>
      <p:cxnSp>
        <p:nvCxnSpPr>
          <p:cNvPr id="72" name="直線コネクタ 71"/>
          <p:cNvCxnSpPr/>
          <p:nvPr/>
        </p:nvCxnSpPr>
        <p:spPr>
          <a:xfrm>
            <a:off x="10480071" y="1068595"/>
            <a:ext cx="422419" cy="232111"/>
          </a:xfrm>
          <a:prstGeom prst="line">
            <a:avLst/>
          </a:prstGeom>
        </p:spPr>
        <p:style>
          <a:lnRef idx="1">
            <a:schemeClr val="dk1"/>
          </a:lnRef>
          <a:fillRef idx="0">
            <a:schemeClr val="dk1"/>
          </a:fillRef>
          <a:effectRef idx="0">
            <a:schemeClr val="dk1"/>
          </a:effectRef>
          <a:fontRef idx="minor">
            <a:schemeClr val="tx1"/>
          </a:fontRef>
        </p:style>
      </p:cxnSp>
      <p:cxnSp>
        <p:nvCxnSpPr>
          <p:cNvPr id="73" name="直線コネクタ 72"/>
          <p:cNvCxnSpPr/>
          <p:nvPr/>
        </p:nvCxnSpPr>
        <p:spPr>
          <a:xfrm flipH="1">
            <a:off x="10025204" y="1068595"/>
            <a:ext cx="283325" cy="220681"/>
          </a:xfrm>
          <a:prstGeom prst="line">
            <a:avLst/>
          </a:prstGeom>
        </p:spPr>
        <p:style>
          <a:lnRef idx="1">
            <a:schemeClr val="dk1"/>
          </a:lnRef>
          <a:fillRef idx="0">
            <a:schemeClr val="dk1"/>
          </a:fillRef>
          <a:effectRef idx="0">
            <a:schemeClr val="dk1"/>
          </a:effectRef>
          <a:fontRef idx="minor">
            <a:schemeClr val="tx1"/>
          </a:fontRef>
        </p:style>
      </p:cxnSp>
      <p:cxnSp>
        <p:nvCxnSpPr>
          <p:cNvPr id="74" name="直線コネクタ 73"/>
          <p:cNvCxnSpPr/>
          <p:nvPr/>
        </p:nvCxnSpPr>
        <p:spPr>
          <a:xfrm>
            <a:off x="10906171" y="735803"/>
            <a:ext cx="453927" cy="125723"/>
          </a:xfrm>
          <a:prstGeom prst="line">
            <a:avLst/>
          </a:prstGeom>
        </p:spPr>
        <p:style>
          <a:lnRef idx="1">
            <a:schemeClr val="dk1"/>
          </a:lnRef>
          <a:fillRef idx="0">
            <a:schemeClr val="dk1"/>
          </a:fillRef>
          <a:effectRef idx="0">
            <a:schemeClr val="dk1"/>
          </a:effectRef>
          <a:fontRef idx="minor">
            <a:schemeClr val="tx1"/>
          </a:fontRef>
        </p:style>
      </p:cxnSp>
      <p:cxnSp>
        <p:nvCxnSpPr>
          <p:cNvPr id="75" name="直線コネクタ 74"/>
          <p:cNvCxnSpPr/>
          <p:nvPr/>
        </p:nvCxnSpPr>
        <p:spPr>
          <a:xfrm flipH="1">
            <a:off x="10394300" y="735803"/>
            <a:ext cx="340329" cy="125723"/>
          </a:xfrm>
          <a:prstGeom prst="line">
            <a:avLst/>
          </a:prstGeom>
        </p:spPr>
        <p:style>
          <a:lnRef idx="1">
            <a:schemeClr val="dk1"/>
          </a:lnRef>
          <a:fillRef idx="0">
            <a:schemeClr val="dk1"/>
          </a:fillRef>
          <a:effectRef idx="0">
            <a:schemeClr val="dk1"/>
          </a:effectRef>
          <a:fontRef idx="minor">
            <a:schemeClr val="tx1"/>
          </a:fontRef>
        </p:style>
      </p:cxnSp>
      <p:cxnSp>
        <p:nvCxnSpPr>
          <p:cNvPr id="76" name="直線コネクタ 75"/>
          <p:cNvCxnSpPr/>
          <p:nvPr/>
        </p:nvCxnSpPr>
        <p:spPr>
          <a:xfrm flipH="1">
            <a:off x="8308910" y="1068595"/>
            <a:ext cx="351212" cy="220681"/>
          </a:xfrm>
          <a:prstGeom prst="line">
            <a:avLst/>
          </a:prstGeom>
        </p:spPr>
        <p:style>
          <a:lnRef idx="1">
            <a:schemeClr val="dk1"/>
          </a:lnRef>
          <a:fillRef idx="0">
            <a:schemeClr val="dk1"/>
          </a:fillRef>
          <a:effectRef idx="0">
            <a:schemeClr val="dk1"/>
          </a:effectRef>
          <a:fontRef idx="minor">
            <a:schemeClr val="tx1"/>
          </a:fontRef>
        </p:style>
      </p:cxnSp>
      <p:cxnSp>
        <p:nvCxnSpPr>
          <p:cNvPr id="77" name="直線コネクタ 76"/>
          <p:cNvCxnSpPr/>
          <p:nvPr/>
        </p:nvCxnSpPr>
        <p:spPr>
          <a:xfrm>
            <a:off x="8831664" y="1068595"/>
            <a:ext cx="265682" cy="220681"/>
          </a:xfrm>
          <a:prstGeom prst="line">
            <a:avLst/>
          </a:prstGeom>
        </p:spPr>
        <p:style>
          <a:lnRef idx="1">
            <a:schemeClr val="dk1"/>
          </a:lnRef>
          <a:fillRef idx="0">
            <a:schemeClr val="dk1"/>
          </a:fillRef>
          <a:effectRef idx="0">
            <a:schemeClr val="dk1"/>
          </a:effectRef>
          <a:fontRef idx="minor">
            <a:schemeClr val="tx1"/>
          </a:fontRef>
        </p:style>
      </p:cxnSp>
      <p:cxnSp>
        <p:nvCxnSpPr>
          <p:cNvPr id="78" name="直線コネクタ 77"/>
          <p:cNvCxnSpPr/>
          <p:nvPr/>
        </p:nvCxnSpPr>
        <p:spPr>
          <a:xfrm flipH="1">
            <a:off x="8745893" y="729583"/>
            <a:ext cx="508278" cy="131943"/>
          </a:xfrm>
          <a:prstGeom prst="line">
            <a:avLst/>
          </a:prstGeom>
        </p:spPr>
        <p:style>
          <a:lnRef idx="1">
            <a:schemeClr val="dk1"/>
          </a:lnRef>
          <a:fillRef idx="0">
            <a:schemeClr val="dk1"/>
          </a:fillRef>
          <a:effectRef idx="0">
            <a:schemeClr val="dk1"/>
          </a:effectRef>
          <a:fontRef idx="minor">
            <a:schemeClr val="tx1"/>
          </a:fontRef>
        </p:style>
      </p:cxnSp>
      <p:cxnSp>
        <p:nvCxnSpPr>
          <p:cNvPr id="79" name="直線コネクタ 78"/>
          <p:cNvCxnSpPr/>
          <p:nvPr/>
        </p:nvCxnSpPr>
        <p:spPr>
          <a:xfrm>
            <a:off x="9425713" y="729583"/>
            <a:ext cx="390091" cy="119721"/>
          </a:xfrm>
          <a:prstGeom prst="line">
            <a:avLst/>
          </a:prstGeom>
        </p:spPr>
        <p:style>
          <a:lnRef idx="1">
            <a:schemeClr val="dk1"/>
          </a:lnRef>
          <a:fillRef idx="0">
            <a:schemeClr val="dk1"/>
          </a:fillRef>
          <a:effectRef idx="0">
            <a:schemeClr val="dk1"/>
          </a:effectRef>
          <a:fontRef idx="minor">
            <a:schemeClr val="tx1"/>
          </a:fontRef>
        </p:style>
      </p:cxnSp>
      <p:cxnSp>
        <p:nvCxnSpPr>
          <p:cNvPr id="80" name="直線コネクタ 79"/>
          <p:cNvCxnSpPr/>
          <p:nvPr/>
        </p:nvCxnSpPr>
        <p:spPr>
          <a:xfrm flipH="1">
            <a:off x="9339942" y="431003"/>
            <a:ext cx="642018" cy="91511"/>
          </a:xfrm>
          <a:prstGeom prst="line">
            <a:avLst/>
          </a:prstGeom>
        </p:spPr>
        <p:style>
          <a:lnRef idx="1">
            <a:schemeClr val="dk1"/>
          </a:lnRef>
          <a:fillRef idx="0">
            <a:schemeClr val="dk1"/>
          </a:fillRef>
          <a:effectRef idx="0">
            <a:schemeClr val="dk1"/>
          </a:effectRef>
          <a:fontRef idx="minor">
            <a:schemeClr val="tx1"/>
          </a:fontRef>
        </p:style>
      </p:cxnSp>
      <p:cxnSp>
        <p:nvCxnSpPr>
          <p:cNvPr id="81" name="直線コネクタ 80"/>
          <p:cNvCxnSpPr/>
          <p:nvPr/>
        </p:nvCxnSpPr>
        <p:spPr>
          <a:xfrm>
            <a:off x="10153502" y="431003"/>
            <a:ext cx="666898" cy="9773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21437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918856"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p:cNvSpPr txBox="1"/>
          <p:nvPr/>
        </p:nvSpPr>
        <p:spPr>
          <a:xfrm>
            <a:off x="3582955" y="522514"/>
            <a:ext cx="1138334" cy="861774"/>
          </a:xfrm>
          <a:prstGeom prst="rect">
            <a:avLst/>
          </a:prstGeom>
          <a:noFill/>
        </p:spPr>
        <p:txBody>
          <a:bodyPr wrap="square" rtlCol="0">
            <a:spAutoFit/>
          </a:bodyPr>
          <a:lstStyle/>
          <a:p>
            <a:r>
              <a:rPr kumimoji="1" lang="en-US" altLang="ja-JP" sz="3200" dirty="0" smtClean="0"/>
              <a:t>push</a:t>
            </a:r>
          </a:p>
          <a:p>
            <a:endParaRPr kumimoji="1" lang="ja-JP" altLang="en-US" dirty="0"/>
          </a:p>
        </p:txBody>
      </p:sp>
      <p:sp>
        <p:nvSpPr>
          <p:cNvPr id="5" name="テキスト ボックス 4"/>
          <p:cNvSpPr txBox="1"/>
          <p:nvPr/>
        </p:nvSpPr>
        <p:spPr>
          <a:xfrm>
            <a:off x="4833255" y="5125560"/>
            <a:ext cx="783771" cy="584775"/>
          </a:xfrm>
          <a:prstGeom prst="rect">
            <a:avLst/>
          </a:prstGeom>
          <a:noFill/>
        </p:spPr>
        <p:txBody>
          <a:bodyPr wrap="square" rtlCol="0">
            <a:spAutoFit/>
          </a:bodyPr>
          <a:lstStyle/>
          <a:p>
            <a:r>
              <a:rPr kumimoji="1" lang="en-US" altLang="ja-JP" sz="3200" dirty="0" smtClean="0"/>
              <a:t>6</a:t>
            </a:r>
            <a:endParaRPr kumimoji="1" lang="ja-JP" altLang="en-US" sz="3200" dirty="0"/>
          </a:p>
        </p:txBody>
      </p:sp>
      <p:sp>
        <p:nvSpPr>
          <p:cNvPr id="6" name="テキスト ボックス 5"/>
          <p:cNvSpPr txBox="1"/>
          <p:nvPr/>
        </p:nvSpPr>
        <p:spPr>
          <a:xfrm>
            <a:off x="5355771" y="522514"/>
            <a:ext cx="1810139" cy="1138773"/>
          </a:xfrm>
          <a:prstGeom prst="rect">
            <a:avLst/>
          </a:prstGeom>
          <a:noFill/>
        </p:spPr>
        <p:txBody>
          <a:bodyPr wrap="square" rtlCol="0">
            <a:spAutoFit/>
          </a:bodyPr>
          <a:lstStyle/>
          <a:p>
            <a:r>
              <a:rPr kumimoji="1" lang="en-US" altLang="ja-JP" sz="3200" dirty="0" smtClean="0"/>
              <a:t>pop</a:t>
            </a:r>
          </a:p>
          <a:p>
            <a:endParaRPr kumimoji="1" lang="en-US" altLang="ja-JP" dirty="0" smtClean="0"/>
          </a:p>
          <a:p>
            <a:endParaRPr kumimoji="1" lang="ja-JP" altLang="en-US" dirty="0"/>
          </a:p>
        </p:txBody>
      </p:sp>
      <p:cxnSp>
        <p:nvCxnSpPr>
          <p:cNvPr id="8" name="直線コネクタ 7"/>
          <p:cNvCxnSpPr/>
          <p:nvPr/>
        </p:nvCxnSpPr>
        <p:spPr>
          <a:xfrm>
            <a:off x="3918856" y="5113176"/>
            <a:ext cx="2276671" cy="0"/>
          </a:xfrm>
          <a:prstGeom prst="line">
            <a:avLst/>
          </a:prstGeom>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5508173" y="1236373"/>
            <a:ext cx="783771" cy="584775"/>
          </a:xfrm>
          <a:prstGeom prst="rect">
            <a:avLst/>
          </a:prstGeom>
          <a:noFill/>
        </p:spPr>
        <p:txBody>
          <a:bodyPr wrap="square" rtlCol="0">
            <a:spAutoFit/>
          </a:bodyPr>
          <a:lstStyle/>
          <a:p>
            <a:r>
              <a:rPr kumimoji="1" lang="en-US" altLang="ja-JP" sz="3200" dirty="0"/>
              <a:t>5</a:t>
            </a:r>
            <a:endParaRPr kumimoji="1" lang="ja-JP" altLang="en-US" sz="3200" dirty="0"/>
          </a:p>
        </p:txBody>
      </p:sp>
      <p:cxnSp>
        <p:nvCxnSpPr>
          <p:cNvPr id="30" name="直線コネクタ 29"/>
          <p:cNvCxnSpPr/>
          <p:nvPr/>
        </p:nvCxnSpPr>
        <p:spPr>
          <a:xfrm>
            <a:off x="3918855" y="4536914"/>
            <a:ext cx="2276671" cy="0"/>
          </a:xfrm>
          <a:prstGeom prst="line">
            <a:avLst/>
          </a:prstGeom>
        </p:spPr>
        <p:style>
          <a:lnRef idx="1">
            <a:schemeClr val="dk1"/>
          </a:lnRef>
          <a:fillRef idx="0">
            <a:schemeClr val="dk1"/>
          </a:fillRef>
          <a:effectRef idx="0">
            <a:schemeClr val="dk1"/>
          </a:effectRef>
          <a:fontRef idx="minor">
            <a:schemeClr val="tx1"/>
          </a:fontRef>
        </p:style>
      </p:cxnSp>
      <p:sp>
        <p:nvSpPr>
          <p:cNvPr id="31" name="テキスト ボックス 30"/>
          <p:cNvSpPr txBox="1"/>
          <p:nvPr/>
        </p:nvSpPr>
        <p:spPr>
          <a:xfrm>
            <a:off x="4833255" y="4540785"/>
            <a:ext cx="783771" cy="584775"/>
          </a:xfrm>
          <a:prstGeom prst="rect">
            <a:avLst/>
          </a:prstGeom>
          <a:noFill/>
        </p:spPr>
        <p:txBody>
          <a:bodyPr wrap="square" rtlCol="0">
            <a:spAutoFit/>
          </a:bodyPr>
          <a:lstStyle/>
          <a:p>
            <a:r>
              <a:rPr kumimoji="1" lang="en-US" altLang="ja-JP" sz="3200" dirty="0"/>
              <a:t>7</a:t>
            </a:r>
            <a:endParaRPr kumimoji="1" lang="ja-JP" altLang="en-US" sz="3200" dirty="0"/>
          </a:p>
        </p:txBody>
      </p:sp>
      <p:cxnSp>
        <p:nvCxnSpPr>
          <p:cNvPr id="32" name="直線コネクタ 31"/>
          <p:cNvCxnSpPr/>
          <p:nvPr/>
        </p:nvCxnSpPr>
        <p:spPr>
          <a:xfrm>
            <a:off x="3918855" y="4003514"/>
            <a:ext cx="2276671" cy="0"/>
          </a:xfrm>
          <a:prstGeom prst="line">
            <a:avLst/>
          </a:prstGeom>
        </p:spPr>
        <p:style>
          <a:lnRef idx="1">
            <a:schemeClr val="dk1"/>
          </a:lnRef>
          <a:fillRef idx="0">
            <a:schemeClr val="dk1"/>
          </a:fillRef>
          <a:effectRef idx="0">
            <a:schemeClr val="dk1"/>
          </a:effectRef>
          <a:fontRef idx="minor">
            <a:schemeClr val="tx1"/>
          </a:fontRef>
        </p:style>
      </p:cxnSp>
      <p:sp>
        <p:nvSpPr>
          <p:cNvPr id="33" name="テキスト ボックス 32"/>
          <p:cNvSpPr txBox="1"/>
          <p:nvPr/>
        </p:nvSpPr>
        <p:spPr>
          <a:xfrm>
            <a:off x="4826452" y="3964325"/>
            <a:ext cx="783771" cy="584775"/>
          </a:xfrm>
          <a:prstGeom prst="rect">
            <a:avLst/>
          </a:prstGeom>
          <a:noFill/>
        </p:spPr>
        <p:txBody>
          <a:bodyPr wrap="square" rtlCol="0">
            <a:spAutoFit/>
          </a:bodyPr>
          <a:lstStyle/>
          <a:p>
            <a:r>
              <a:rPr kumimoji="1" lang="en-US" altLang="ja-JP" sz="3200" dirty="0" smtClean="0"/>
              <a:t>8</a:t>
            </a:r>
            <a:endParaRPr kumimoji="1" lang="ja-JP" altLang="en-US" sz="3200" dirty="0"/>
          </a:p>
        </p:txBody>
      </p:sp>
      <p:cxnSp>
        <p:nvCxnSpPr>
          <p:cNvPr id="34" name="直線コネクタ 33"/>
          <p:cNvCxnSpPr/>
          <p:nvPr/>
        </p:nvCxnSpPr>
        <p:spPr>
          <a:xfrm>
            <a:off x="3918855" y="3484401"/>
            <a:ext cx="2276671" cy="0"/>
          </a:xfrm>
          <a:prstGeom prst="line">
            <a:avLst/>
          </a:prstGeom>
        </p:spPr>
        <p:style>
          <a:lnRef idx="1">
            <a:schemeClr val="dk1"/>
          </a:lnRef>
          <a:fillRef idx="0">
            <a:schemeClr val="dk1"/>
          </a:fillRef>
          <a:effectRef idx="0">
            <a:schemeClr val="dk1"/>
          </a:effectRef>
          <a:fontRef idx="minor">
            <a:schemeClr val="tx1"/>
          </a:fontRef>
        </p:style>
      </p:cxnSp>
      <p:sp>
        <p:nvSpPr>
          <p:cNvPr id="35" name="テキスト ボックス 34"/>
          <p:cNvSpPr txBox="1"/>
          <p:nvPr/>
        </p:nvSpPr>
        <p:spPr>
          <a:xfrm>
            <a:off x="4833255" y="3442900"/>
            <a:ext cx="783771" cy="584775"/>
          </a:xfrm>
          <a:prstGeom prst="rect">
            <a:avLst/>
          </a:prstGeom>
          <a:noFill/>
        </p:spPr>
        <p:txBody>
          <a:bodyPr wrap="square" rtlCol="0">
            <a:spAutoFit/>
          </a:bodyPr>
          <a:lstStyle/>
          <a:p>
            <a:r>
              <a:rPr kumimoji="1" lang="en-US" altLang="ja-JP" sz="3200" dirty="0" smtClean="0"/>
              <a:t>9</a:t>
            </a:r>
            <a:endParaRPr kumimoji="1" lang="ja-JP" altLang="en-US" sz="3200" dirty="0"/>
          </a:p>
        </p:txBody>
      </p:sp>
      <p:sp>
        <p:nvSpPr>
          <p:cNvPr id="59" name="円/楕円 58"/>
          <p:cNvSpPr/>
          <p:nvPr/>
        </p:nvSpPr>
        <p:spPr>
          <a:xfrm>
            <a:off x="9946433" y="223934"/>
            <a:ext cx="242596" cy="242596"/>
          </a:xfrm>
          <a:prstGeom prst="ellipse">
            <a:avLst/>
          </a:prstGeom>
          <a:solidFill>
            <a:srgbClr val="FF0000"/>
          </a:solid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１</a:t>
            </a:r>
            <a:endParaRPr kumimoji="1" lang="ja-JP" altLang="en-US" dirty="0"/>
          </a:p>
        </p:txBody>
      </p:sp>
      <p:sp>
        <p:nvSpPr>
          <p:cNvPr id="60" name="円/楕円 59"/>
          <p:cNvSpPr/>
          <p:nvPr/>
        </p:nvSpPr>
        <p:spPr>
          <a:xfrm>
            <a:off x="9218644" y="522514"/>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2</a:t>
            </a:r>
            <a:endParaRPr kumimoji="1" lang="ja-JP" altLang="en-US" dirty="0"/>
          </a:p>
        </p:txBody>
      </p:sp>
      <p:sp>
        <p:nvSpPr>
          <p:cNvPr id="61" name="円/楕円 60"/>
          <p:cNvSpPr/>
          <p:nvPr/>
        </p:nvSpPr>
        <p:spPr>
          <a:xfrm>
            <a:off x="10699102" y="528734"/>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3</a:t>
            </a:r>
            <a:endParaRPr kumimoji="1" lang="ja-JP" altLang="en-US" dirty="0"/>
          </a:p>
        </p:txBody>
      </p:sp>
      <p:sp>
        <p:nvSpPr>
          <p:cNvPr id="62" name="円/楕円 61"/>
          <p:cNvSpPr/>
          <p:nvPr/>
        </p:nvSpPr>
        <p:spPr>
          <a:xfrm>
            <a:off x="8624595" y="86152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4</a:t>
            </a:r>
            <a:endParaRPr kumimoji="1" lang="ja-JP" altLang="en-US" dirty="0"/>
          </a:p>
        </p:txBody>
      </p:sp>
      <p:sp>
        <p:nvSpPr>
          <p:cNvPr id="63" name="円/楕円 62"/>
          <p:cNvSpPr/>
          <p:nvPr/>
        </p:nvSpPr>
        <p:spPr>
          <a:xfrm>
            <a:off x="9694506" y="849304"/>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5</a:t>
            </a:r>
            <a:endParaRPr kumimoji="1" lang="ja-JP" altLang="en-US" dirty="0"/>
          </a:p>
        </p:txBody>
      </p:sp>
      <p:sp>
        <p:nvSpPr>
          <p:cNvPr id="64" name="円/楕円 63"/>
          <p:cNvSpPr/>
          <p:nvPr/>
        </p:nvSpPr>
        <p:spPr>
          <a:xfrm>
            <a:off x="8187612" y="1289276"/>
            <a:ext cx="242596"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8</a:t>
            </a:r>
            <a:endParaRPr kumimoji="1" lang="ja-JP" altLang="en-US" dirty="0"/>
          </a:p>
        </p:txBody>
      </p:sp>
      <p:sp>
        <p:nvSpPr>
          <p:cNvPr id="65" name="円/楕円 64"/>
          <p:cNvSpPr/>
          <p:nvPr/>
        </p:nvSpPr>
        <p:spPr>
          <a:xfrm>
            <a:off x="8976048" y="1289276"/>
            <a:ext cx="242596"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9</a:t>
            </a:r>
            <a:endParaRPr kumimoji="1" lang="ja-JP" altLang="en-US" dirty="0"/>
          </a:p>
        </p:txBody>
      </p:sp>
      <p:sp>
        <p:nvSpPr>
          <p:cNvPr id="66" name="円/楕円 65"/>
          <p:cNvSpPr/>
          <p:nvPr/>
        </p:nvSpPr>
        <p:spPr>
          <a:xfrm>
            <a:off x="10273002" y="861526"/>
            <a:ext cx="242596"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6</a:t>
            </a:r>
            <a:endParaRPr kumimoji="1" lang="ja-JP" altLang="en-US" dirty="0"/>
          </a:p>
        </p:txBody>
      </p:sp>
      <p:sp>
        <p:nvSpPr>
          <p:cNvPr id="67" name="円/楕円 66"/>
          <p:cNvSpPr/>
          <p:nvPr/>
        </p:nvSpPr>
        <p:spPr>
          <a:xfrm>
            <a:off x="9691635" y="1289276"/>
            <a:ext cx="667138"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10</a:t>
            </a:r>
            <a:endParaRPr kumimoji="1" lang="ja-JP" altLang="en-US" dirty="0"/>
          </a:p>
        </p:txBody>
      </p:sp>
      <p:sp>
        <p:nvSpPr>
          <p:cNvPr id="68" name="円/楕円 67"/>
          <p:cNvSpPr/>
          <p:nvPr/>
        </p:nvSpPr>
        <p:spPr>
          <a:xfrm>
            <a:off x="10583364" y="1300706"/>
            <a:ext cx="638251" cy="2425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11</a:t>
            </a:r>
            <a:endParaRPr kumimoji="1" lang="ja-JP" altLang="en-US" dirty="0"/>
          </a:p>
        </p:txBody>
      </p:sp>
      <p:sp>
        <p:nvSpPr>
          <p:cNvPr id="69" name="円/楕円 68"/>
          <p:cNvSpPr/>
          <p:nvPr/>
        </p:nvSpPr>
        <p:spPr>
          <a:xfrm>
            <a:off x="11221615" y="861526"/>
            <a:ext cx="276966"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a:t>7</a:t>
            </a:r>
            <a:endParaRPr kumimoji="1" lang="ja-JP" altLang="en-US" dirty="0"/>
          </a:p>
        </p:txBody>
      </p:sp>
      <p:cxnSp>
        <p:nvCxnSpPr>
          <p:cNvPr id="70" name="直線コネクタ 69"/>
          <p:cNvCxnSpPr/>
          <p:nvPr/>
        </p:nvCxnSpPr>
        <p:spPr>
          <a:xfrm>
            <a:off x="10480071" y="1068595"/>
            <a:ext cx="422419" cy="232111"/>
          </a:xfrm>
          <a:prstGeom prst="line">
            <a:avLst/>
          </a:prstGeom>
        </p:spPr>
        <p:style>
          <a:lnRef idx="1">
            <a:schemeClr val="dk1"/>
          </a:lnRef>
          <a:fillRef idx="0">
            <a:schemeClr val="dk1"/>
          </a:fillRef>
          <a:effectRef idx="0">
            <a:schemeClr val="dk1"/>
          </a:effectRef>
          <a:fontRef idx="minor">
            <a:schemeClr val="tx1"/>
          </a:fontRef>
        </p:style>
      </p:cxnSp>
      <p:cxnSp>
        <p:nvCxnSpPr>
          <p:cNvPr id="71" name="直線コネクタ 70"/>
          <p:cNvCxnSpPr/>
          <p:nvPr/>
        </p:nvCxnSpPr>
        <p:spPr>
          <a:xfrm flipH="1">
            <a:off x="10025204" y="1068595"/>
            <a:ext cx="283325" cy="220681"/>
          </a:xfrm>
          <a:prstGeom prst="line">
            <a:avLst/>
          </a:prstGeom>
        </p:spPr>
        <p:style>
          <a:lnRef idx="1">
            <a:schemeClr val="dk1"/>
          </a:lnRef>
          <a:fillRef idx="0">
            <a:schemeClr val="dk1"/>
          </a:fillRef>
          <a:effectRef idx="0">
            <a:schemeClr val="dk1"/>
          </a:effectRef>
          <a:fontRef idx="minor">
            <a:schemeClr val="tx1"/>
          </a:fontRef>
        </p:style>
      </p:cxnSp>
      <p:cxnSp>
        <p:nvCxnSpPr>
          <p:cNvPr id="72" name="直線コネクタ 71"/>
          <p:cNvCxnSpPr/>
          <p:nvPr/>
        </p:nvCxnSpPr>
        <p:spPr>
          <a:xfrm>
            <a:off x="10906171" y="735803"/>
            <a:ext cx="453927" cy="125723"/>
          </a:xfrm>
          <a:prstGeom prst="line">
            <a:avLst/>
          </a:prstGeom>
        </p:spPr>
        <p:style>
          <a:lnRef idx="1">
            <a:schemeClr val="dk1"/>
          </a:lnRef>
          <a:fillRef idx="0">
            <a:schemeClr val="dk1"/>
          </a:fillRef>
          <a:effectRef idx="0">
            <a:schemeClr val="dk1"/>
          </a:effectRef>
          <a:fontRef idx="minor">
            <a:schemeClr val="tx1"/>
          </a:fontRef>
        </p:style>
      </p:cxnSp>
      <p:cxnSp>
        <p:nvCxnSpPr>
          <p:cNvPr id="73" name="直線コネクタ 72"/>
          <p:cNvCxnSpPr/>
          <p:nvPr/>
        </p:nvCxnSpPr>
        <p:spPr>
          <a:xfrm flipH="1">
            <a:off x="10394300" y="735803"/>
            <a:ext cx="340329" cy="125723"/>
          </a:xfrm>
          <a:prstGeom prst="line">
            <a:avLst/>
          </a:prstGeom>
        </p:spPr>
        <p:style>
          <a:lnRef idx="1">
            <a:schemeClr val="dk1"/>
          </a:lnRef>
          <a:fillRef idx="0">
            <a:schemeClr val="dk1"/>
          </a:fillRef>
          <a:effectRef idx="0">
            <a:schemeClr val="dk1"/>
          </a:effectRef>
          <a:fontRef idx="minor">
            <a:schemeClr val="tx1"/>
          </a:fontRef>
        </p:style>
      </p:cxnSp>
      <p:cxnSp>
        <p:nvCxnSpPr>
          <p:cNvPr id="74" name="直線コネクタ 73"/>
          <p:cNvCxnSpPr/>
          <p:nvPr/>
        </p:nvCxnSpPr>
        <p:spPr>
          <a:xfrm flipH="1">
            <a:off x="8308910" y="1068595"/>
            <a:ext cx="351212" cy="220681"/>
          </a:xfrm>
          <a:prstGeom prst="line">
            <a:avLst/>
          </a:prstGeom>
        </p:spPr>
        <p:style>
          <a:lnRef idx="1">
            <a:schemeClr val="dk1"/>
          </a:lnRef>
          <a:fillRef idx="0">
            <a:schemeClr val="dk1"/>
          </a:fillRef>
          <a:effectRef idx="0">
            <a:schemeClr val="dk1"/>
          </a:effectRef>
          <a:fontRef idx="minor">
            <a:schemeClr val="tx1"/>
          </a:fontRef>
        </p:style>
      </p:cxnSp>
      <p:cxnSp>
        <p:nvCxnSpPr>
          <p:cNvPr id="75" name="直線コネクタ 74"/>
          <p:cNvCxnSpPr/>
          <p:nvPr/>
        </p:nvCxnSpPr>
        <p:spPr>
          <a:xfrm>
            <a:off x="8831664" y="1068595"/>
            <a:ext cx="265682" cy="220681"/>
          </a:xfrm>
          <a:prstGeom prst="line">
            <a:avLst/>
          </a:prstGeom>
        </p:spPr>
        <p:style>
          <a:lnRef idx="1">
            <a:schemeClr val="dk1"/>
          </a:lnRef>
          <a:fillRef idx="0">
            <a:schemeClr val="dk1"/>
          </a:fillRef>
          <a:effectRef idx="0">
            <a:schemeClr val="dk1"/>
          </a:effectRef>
          <a:fontRef idx="minor">
            <a:schemeClr val="tx1"/>
          </a:fontRef>
        </p:style>
      </p:cxnSp>
      <p:cxnSp>
        <p:nvCxnSpPr>
          <p:cNvPr id="76" name="直線コネクタ 75"/>
          <p:cNvCxnSpPr/>
          <p:nvPr/>
        </p:nvCxnSpPr>
        <p:spPr>
          <a:xfrm flipH="1">
            <a:off x="8745893" y="729583"/>
            <a:ext cx="508278" cy="131943"/>
          </a:xfrm>
          <a:prstGeom prst="line">
            <a:avLst/>
          </a:prstGeom>
        </p:spPr>
        <p:style>
          <a:lnRef idx="1">
            <a:schemeClr val="dk1"/>
          </a:lnRef>
          <a:fillRef idx="0">
            <a:schemeClr val="dk1"/>
          </a:fillRef>
          <a:effectRef idx="0">
            <a:schemeClr val="dk1"/>
          </a:effectRef>
          <a:fontRef idx="minor">
            <a:schemeClr val="tx1"/>
          </a:fontRef>
        </p:style>
      </p:cxnSp>
      <p:cxnSp>
        <p:nvCxnSpPr>
          <p:cNvPr id="77" name="直線コネクタ 76"/>
          <p:cNvCxnSpPr/>
          <p:nvPr/>
        </p:nvCxnSpPr>
        <p:spPr>
          <a:xfrm>
            <a:off x="9425713" y="729583"/>
            <a:ext cx="390091" cy="119721"/>
          </a:xfrm>
          <a:prstGeom prst="line">
            <a:avLst/>
          </a:prstGeom>
        </p:spPr>
        <p:style>
          <a:lnRef idx="1">
            <a:schemeClr val="dk1"/>
          </a:lnRef>
          <a:fillRef idx="0">
            <a:schemeClr val="dk1"/>
          </a:fillRef>
          <a:effectRef idx="0">
            <a:schemeClr val="dk1"/>
          </a:effectRef>
          <a:fontRef idx="minor">
            <a:schemeClr val="tx1"/>
          </a:fontRef>
        </p:style>
      </p:cxnSp>
      <p:cxnSp>
        <p:nvCxnSpPr>
          <p:cNvPr id="78" name="直線コネクタ 77"/>
          <p:cNvCxnSpPr/>
          <p:nvPr/>
        </p:nvCxnSpPr>
        <p:spPr>
          <a:xfrm flipH="1">
            <a:off x="9339942" y="431003"/>
            <a:ext cx="642018" cy="91511"/>
          </a:xfrm>
          <a:prstGeom prst="line">
            <a:avLst/>
          </a:prstGeom>
        </p:spPr>
        <p:style>
          <a:lnRef idx="1">
            <a:schemeClr val="dk1"/>
          </a:lnRef>
          <a:fillRef idx="0">
            <a:schemeClr val="dk1"/>
          </a:fillRef>
          <a:effectRef idx="0">
            <a:schemeClr val="dk1"/>
          </a:effectRef>
          <a:fontRef idx="minor">
            <a:schemeClr val="tx1"/>
          </a:fontRef>
        </p:style>
      </p:cxnSp>
      <p:cxnSp>
        <p:nvCxnSpPr>
          <p:cNvPr id="79" name="直線コネクタ 78"/>
          <p:cNvCxnSpPr/>
          <p:nvPr/>
        </p:nvCxnSpPr>
        <p:spPr>
          <a:xfrm>
            <a:off x="10153502" y="431003"/>
            <a:ext cx="666898" cy="9773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7115727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918856"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p:cNvSpPr txBox="1"/>
          <p:nvPr/>
        </p:nvSpPr>
        <p:spPr>
          <a:xfrm>
            <a:off x="3582955" y="522514"/>
            <a:ext cx="1138334" cy="861774"/>
          </a:xfrm>
          <a:prstGeom prst="rect">
            <a:avLst/>
          </a:prstGeom>
          <a:noFill/>
        </p:spPr>
        <p:txBody>
          <a:bodyPr wrap="square" rtlCol="0">
            <a:spAutoFit/>
          </a:bodyPr>
          <a:lstStyle/>
          <a:p>
            <a:r>
              <a:rPr kumimoji="1" lang="en-US" altLang="ja-JP" sz="3200" dirty="0" smtClean="0"/>
              <a:t>push</a:t>
            </a:r>
          </a:p>
          <a:p>
            <a:endParaRPr kumimoji="1" lang="ja-JP" altLang="en-US" dirty="0"/>
          </a:p>
        </p:txBody>
      </p:sp>
      <p:sp>
        <p:nvSpPr>
          <p:cNvPr id="5" name="テキスト ボックス 4"/>
          <p:cNvSpPr txBox="1"/>
          <p:nvPr/>
        </p:nvSpPr>
        <p:spPr>
          <a:xfrm>
            <a:off x="4833255" y="5125560"/>
            <a:ext cx="783771" cy="584775"/>
          </a:xfrm>
          <a:prstGeom prst="rect">
            <a:avLst/>
          </a:prstGeom>
          <a:noFill/>
        </p:spPr>
        <p:txBody>
          <a:bodyPr wrap="square" rtlCol="0">
            <a:spAutoFit/>
          </a:bodyPr>
          <a:lstStyle/>
          <a:p>
            <a:r>
              <a:rPr kumimoji="1" lang="en-US" altLang="ja-JP" sz="3200" dirty="0" smtClean="0"/>
              <a:t>7</a:t>
            </a:r>
            <a:endParaRPr kumimoji="1" lang="ja-JP" altLang="en-US" sz="3200" dirty="0"/>
          </a:p>
        </p:txBody>
      </p:sp>
      <p:sp>
        <p:nvSpPr>
          <p:cNvPr id="6" name="テキスト ボックス 5"/>
          <p:cNvSpPr txBox="1"/>
          <p:nvPr/>
        </p:nvSpPr>
        <p:spPr>
          <a:xfrm>
            <a:off x="5355771" y="522514"/>
            <a:ext cx="1810139" cy="1138773"/>
          </a:xfrm>
          <a:prstGeom prst="rect">
            <a:avLst/>
          </a:prstGeom>
          <a:noFill/>
        </p:spPr>
        <p:txBody>
          <a:bodyPr wrap="square" rtlCol="0">
            <a:spAutoFit/>
          </a:bodyPr>
          <a:lstStyle/>
          <a:p>
            <a:r>
              <a:rPr kumimoji="1" lang="en-US" altLang="ja-JP" sz="3200" dirty="0" smtClean="0"/>
              <a:t>pop</a:t>
            </a:r>
          </a:p>
          <a:p>
            <a:endParaRPr kumimoji="1" lang="en-US" altLang="ja-JP" dirty="0" smtClean="0"/>
          </a:p>
          <a:p>
            <a:endParaRPr kumimoji="1" lang="ja-JP" altLang="en-US" dirty="0"/>
          </a:p>
        </p:txBody>
      </p:sp>
      <p:cxnSp>
        <p:nvCxnSpPr>
          <p:cNvPr id="8" name="直線コネクタ 7"/>
          <p:cNvCxnSpPr/>
          <p:nvPr/>
        </p:nvCxnSpPr>
        <p:spPr>
          <a:xfrm>
            <a:off x="3918856" y="5113176"/>
            <a:ext cx="2276671" cy="0"/>
          </a:xfrm>
          <a:prstGeom prst="line">
            <a:avLst/>
          </a:prstGeom>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5508173" y="1236373"/>
            <a:ext cx="783771" cy="584775"/>
          </a:xfrm>
          <a:prstGeom prst="rect">
            <a:avLst/>
          </a:prstGeom>
          <a:noFill/>
        </p:spPr>
        <p:txBody>
          <a:bodyPr wrap="square" rtlCol="0">
            <a:spAutoFit/>
          </a:bodyPr>
          <a:lstStyle/>
          <a:p>
            <a:r>
              <a:rPr kumimoji="1" lang="en-US" altLang="ja-JP" sz="3200" dirty="0" smtClean="0"/>
              <a:t>6</a:t>
            </a:r>
            <a:endParaRPr kumimoji="1" lang="ja-JP" altLang="en-US" sz="3200" dirty="0"/>
          </a:p>
        </p:txBody>
      </p:sp>
      <p:cxnSp>
        <p:nvCxnSpPr>
          <p:cNvPr id="30" name="直線コネクタ 29"/>
          <p:cNvCxnSpPr/>
          <p:nvPr/>
        </p:nvCxnSpPr>
        <p:spPr>
          <a:xfrm>
            <a:off x="3918855" y="4536914"/>
            <a:ext cx="2276671" cy="0"/>
          </a:xfrm>
          <a:prstGeom prst="line">
            <a:avLst/>
          </a:prstGeom>
        </p:spPr>
        <p:style>
          <a:lnRef idx="1">
            <a:schemeClr val="dk1"/>
          </a:lnRef>
          <a:fillRef idx="0">
            <a:schemeClr val="dk1"/>
          </a:fillRef>
          <a:effectRef idx="0">
            <a:schemeClr val="dk1"/>
          </a:effectRef>
          <a:fontRef idx="minor">
            <a:schemeClr val="tx1"/>
          </a:fontRef>
        </p:style>
      </p:cxnSp>
      <p:sp>
        <p:nvSpPr>
          <p:cNvPr id="31" name="テキスト ボックス 30"/>
          <p:cNvSpPr txBox="1"/>
          <p:nvPr/>
        </p:nvSpPr>
        <p:spPr>
          <a:xfrm>
            <a:off x="4833255" y="4540785"/>
            <a:ext cx="783771" cy="584775"/>
          </a:xfrm>
          <a:prstGeom prst="rect">
            <a:avLst/>
          </a:prstGeom>
          <a:noFill/>
        </p:spPr>
        <p:txBody>
          <a:bodyPr wrap="square" rtlCol="0">
            <a:spAutoFit/>
          </a:bodyPr>
          <a:lstStyle/>
          <a:p>
            <a:r>
              <a:rPr kumimoji="1" lang="en-US" altLang="ja-JP" sz="3200" dirty="0" smtClean="0"/>
              <a:t>8</a:t>
            </a:r>
            <a:endParaRPr kumimoji="1" lang="ja-JP" altLang="en-US" sz="3200" dirty="0"/>
          </a:p>
        </p:txBody>
      </p:sp>
      <p:cxnSp>
        <p:nvCxnSpPr>
          <p:cNvPr id="32" name="直線コネクタ 31"/>
          <p:cNvCxnSpPr/>
          <p:nvPr/>
        </p:nvCxnSpPr>
        <p:spPr>
          <a:xfrm>
            <a:off x="3918855" y="4003514"/>
            <a:ext cx="2276671" cy="0"/>
          </a:xfrm>
          <a:prstGeom prst="line">
            <a:avLst/>
          </a:prstGeom>
        </p:spPr>
        <p:style>
          <a:lnRef idx="1">
            <a:schemeClr val="dk1"/>
          </a:lnRef>
          <a:fillRef idx="0">
            <a:schemeClr val="dk1"/>
          </a:fillRef>
          <a:effectRef idx="0">
            <a:schemeClr val="dk1"/>
          </a:effectRef>
          <a:fontRef idx="minor">
            <a:schemeClr val="tx1"/>
          </a:fontRef>
        </p:style>
      </p:cxnSp>
      <p:sp>
        <p:nvSpPr>
          <p:cNvPr id="33" name="テキスト ボックス 32"/>
          <p:cNvSpPr txBox="1"/>
          <p:nvPr/>
        </p:nvSpPr>
        <p:spPr>
          <a:xfrm>
            <a:off x="4826452" y="3964325"/>
            <a:ext cx="783771" cy="584775"/>
          </a:xfrm>
          <a:prstGeom prst="rect">
            <a:avLst/>
          </a:prstGeom>
          <a:noFill/>
        </p:spPr>
        <p:txBody>
          <a:bodyPr wrap="square" rtlCol="0">
            <a:spAutoFit/>
          </a:bodyPr>
          <a:lstStyle/>
          <a:p>
            <a:r>
              <a:rPr kumimoji="1" lang="en-US" altLang="ja-JP" sz="3200" dirty="0" smtClean="0"/>
              <a:t>9</a:t>
            </a:r>
            <a:endParaRPr kumimoji="1" lang="ja-JP" altLang="en-US" sz="3200" dirty="0"/>
          </a:p>
        </p:txBody>
      </p:sp>
      <p:cxnSp>
        <p:nvCxnSpPr>
          <p:cNvPr id="34" name="直線コネクタ 33"/>
          <p:cNvCxnSpPr/>
          <p:nvPr/>
        </p:nvCxnSpPr>
        <p:spPr>
          <a:xfrm>
            <a:off x="3918855" y="3484401"/>
            <a:ext cx="2276671" cy="0"/>
          </a:xfrm>
          <a:prstGeom prst="line">
            <a:avLst/>
          </a:prstGeom>
        </p:spPr>
        <p:style>
          <a:lnRef idx="1">
            <a:schemeClr val="dk1"/>
          </a:lnRef>
          <a:fillRef idx="0">
            <a:schemeClr val="dk1"/>
          </a:fillRef>
          <a:effectRef idx="0">
            <a:schemeClr val="dk1"/>
          </a:effectRef>
          <a:fontRef idx="minor">
            <a:schemeClr val="tx1"/>
          </a:fontRef>
        </p:style>
      </p:cxnSp>
      <p:sp>
        <p:nvSpPr>
          <p:cNvPr id="35" name="テキスト ボックス 34"/>
          <p:cNvSpPr txBox="1"/>
          <p:nvPr/>
        </p:nvSpPr>
        <p:spPr>
          <a:xfrm>
            <a:off x="4751711" y="3430140"/>
            <a:ext cx="783771" cy="584775"/>
          </a:xfrm>
          <a:prstGeom prst="rect">
            <a:avLst/>
          </a:prstGeom>
          <a:noFill/>
        </p:spPr>
        <p:txBody>
          <a:bodyPr wrap="square" rtlCol="0">
            <a:spAutoFit/>
          </a:bodyPr>
          <a:lstStyle/>
          <a:p>
            <a:r>
              <a:rPr kumimoji="1" lang="en-US" altLang="ja-JP" sz="3200" dirty="0" smtClean="0"/>
              <a:t>10</a:t>
            </a:r>
            <a:endParaRPr kumimoji="1" lang="ja-JP" altLang="en-US" sz="3200" dirty="0"/>
          </a:p>
        </p:txBody>
      </p:sp>
      <p:cxnSp>
        <p:nvCxnSpPr>
          <p:cNvPr id="36" name="直線コネクタ 35"/>
          <p:cNvCxnSpPr/>
          <p:nvPr/>
        </p:nvCxnSpPr>
        <p:spPr>
          <a:xfrm>
            <a:off x="3918854" y="2965288"/>
            <a:ext cx="2276671" cy="0"/>
          </a:xfrm>
          <a:prstGeom prst="line">
            <a:avLst/>
          </a:prstGeom>
        </p:spPr>
        <p:style>
          <a:lnRef idx="1">
            <a:schemeClr val="dk1"/>
          </a:lnRef>
          <a:fillRef idx="0">
            <a:schemeClr val="dk1"/>
          </a:fillRef>
          <a:effectRef idx="0">
            <a:schemeClr val="dk1"/>
          </a:effectRef>
          <a:fontRef idx="minor">
            <a:schemeClr val="tx1"/>
          </a:fontRef>
        </p:style>
      </p:cxnSp>
      <p:sp>
        <p:nvSpPr>
          <p:cNvPr id="37" name="テキスト ボックス 36"/>
          <p:cNvSpPr txBox="1"/>
          <p:nvPr/>
        </p:nvSpPr>
        <p:spPr>
          <a:xfrm>
            <a:off x="4748212" y="2950634"/>
            <a:ext cx="783771" cy="584775"/>
          </a:xfrm>
          <a:prstGeom prst="rect">
            <a:avLst/>
          </a:prstGeom>
          <a:noFill/>
        </p:spPr>
        <p:txBody>
          <a:bodyPr wrap="square" rtlCol="0">
            <a:spAutoFit/>
          </a:bodyPr>
          <a:lstStyle/>
          <a:p>
            <a:r>
              <a:rPr kumimoji="1" lang="en-US" altLang="ja-JP" sz="3200" dirty="0" smtClean="0"/>
              <a:t>11</a:t>
            </a:r>
            <a:endParaRPr kumimoji="1" lang="ja-JP" altLang="en-US" sz="3200" dirty="0"/>
          </a:p>
        </p:txBody>
      </p:sp>
      <p:sp>
        <p:nvSpPr>
          <p:cNvPr id="38" name="テキスト ボックス 37"/>
          <p:cNvSpPr txBox="1"/>
          <p:nvPr/>
        </p:nvSpPr>
        <p:spPr>
          <a:xfrm>
            <a:off x="3602226" y="1219784"/>
            <a:ext cx="1276979" cy="584775"/>
          </a:xfrm>
          <a:prstGeom prst="rect">
            <a:avLst/>
          </a:prstGeom>
          <a:noFill/>
        </p:spPr>
        <p:txBody>
          <a:bodyPr wrap="square" rtlCol="0">
            <a:spAutoFit/>
          </a:bodyPr>
          <a:lstStyle/>
          <a:p>
            <a:r>
              <a:rPr kumimoji="1" lang="en-US" altLang="ja-JP" sz="3200" dirty="0" smtClean="0"/>
              <a:t>10,1</a:t>
            </a:r>
            <a:r>
              <a:rPr kumimoji="1" lang="en-US" altLang="ja-JP" sz="3200" dirty="0"/>
              <a:t>1</a:t>
            </a:r>
            <a:endParaRPr kumimoji="1" lang="ja-JP" altLang="en-US" sz="3200" dirty="0"/>
          </a:p>
        </p:txBody>
      </p:sp>
      <p:sp>
        <p:nvSpPr>
          <p:cNvPr id="62" name="円/楕円 61"/>
          <p:cNvSpPr/>
          <p:nvPr/>
        </p:nvSpPr>
        <p:spPr>
          <a:xfrm>
            <a:off x="9946433" y="223934"/>
            <a:ext cx="242596" cy="242596"/>
          </a:xfrm>
          <a:prstGeom prst="ellipse">
            <a:avLst/>
          </a:prstGeom>
          <a:solidFill>
            <a:srgbClr val="FF0000"/>
          </a:solid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１</a:t>
            </a:r>
            <a:endParaRPr kumimoji="1" lang="ja-JP" altLang="en-US" dirty="0"/>
          </a:p>
        </p:txBody>
      </p:sp>
      <p:sp>
        <p:nvSpPr>
          <p:cNvPr id="63" name="円/楕円 62"/>
          <p:cNvSpPr/>
          <p:nvPr/>
        </p:nvSpPr>
        <p:spPr>
          <a:xfrm>
            <a:off x="9218644" y="522514"/>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2</a:t>
            </a:r>
            <a:endParaRPr kumimoji="1" lang="ja-JP" altLang="en-US" dirty="0"/>
          </a:p>
        </p:txBody>
      </p:sp>
      <p:sp>
        <p:nvSpPr>
          <p:cNvPr id="64" name="円/楕円 63"/>
          <p:cNvSpPr/>
          <p:nvPr/>
        </p:nvSpPr>
        <p:spPr>
          <a:xfrm>
            <a:off x="10699102" y="528734"/>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3</a:t>
            </a:r>
            <a:endParaRPr kumimoji="1" lang="ja-JP" altLang="en-US" dirty="0"/>
          </a:p>
        </p:txBody>
      </p:sp>
      <p:sp>
        <p:nvSpPr>
          <p:cNvPr id="65" name="円/楕円 64"/>
          <p:cNvSpPr/>
          <p:nvPr/>
        </p:nvSpPr>
        <p:spPr>
          <a:xfrm>
            <a:off x="8624595" y="86152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4</a:t>
            </a:r>
            <a:endParaRPr kumimoji="1" lang="ja-JP" altLang="en-US" dirty="0"/>
          </a:p>
        </p:txBody>
      </p:sp>
      <p:sp>
        <p:nvSpPr>
          <p:cNvPr id="66" name="円/楕円 65"/>
          <p:cNvSpPr/>
          <p:nvPr/>
        </p:nvSpPr>
        <p:spPr>
          <a:xfrm>
            <a:off x="9694506" y="849304"/>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5</a:t>
            </a:r>
            <a:endParaRPr kumimoji="1" lang="ja-JP" altLang="en-US" dirty="0"/>
          </a:p>
        </p:txBody>
      </p:sp>
      <p:sp>
        <p:nvSpPr>
          <p:cNvPr id="67" name="円/楕円 66"/>
          <p:cNvSpPr/>
          <p:nvPr/>
        </p:nvSpPr>
        <p:spPr>
          <a:xfrm>
            <a:off x="8187612" y="1289276"/>
            <a:ext cx="242596"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8</a:t>
            </a:r>
            <a:endParaRPr kumimoji="1" lang="ja-JP" altLang="en-US" dirty="0"/>
          </a:p>
        </p:txBody>
      </p:sp>
      <p:sp>
        <p:nvSpPr>
          <p:cNvPr id="68" name="円/楕円 67"/>
          <p:cNvSpPr/>
          <p:nvPr/>
        </p:nvSpPr>
        <p:spPr>
          <a:xfrm>
            <a:off x="8976048" y="1289276"/>
            <a:ext cx="242596"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9</a:t>
            </a:r>
            <a:endParaRPr kumimoji="1" lang="ja-JP" altLang="en-US" dirty="0"/>
          </a:p>
        </p:txBody>
      </p:sp>
      <p:sp>
        <p:nvSpPr>
          <p:cNvPr id="69" name="円/楕円 68"/>
          <p:cNvSpPr/>
          <p:nvPr/>
        </p:nvSpPr>
        <p:spPr>
          <a:xfrm>
            <a:off x="10273002" y="86152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6</a:t>
            </a:r>
            <a:endParaRPr kumimoji="1" lang="ja-JP" altLang="en-US" dirty="0"/>
          </a:p>
        </p:txBody>
      </p:sp>
      <p:sp>
        <p:nvSpPr>
          <p:cNvPr id="70" name="円/楕円 69"/>
          <p:cNvSpPr/>
          <p:nvPr/>
        </p:nvSpPr>
        <p:spPr>
          <a:xfrm>
            <a:off x="9691635" y="1289276"/>
            <a:ext cx="667138"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10</a:t>
            </a:r>
            <a:endParaRPr kumimoji="1" lang="ja-JP" altLang="en-US" dirty="0"/>
          </a:p>
        </p:txBody>
      </p:sp>
      <p:sp>
        <p:nvSpPr>
          <p:cNvPr id="71" name="円/楕円 70"/>
          <p:cNvSpPr/>
          <p:nvPr/>
        </p:nvSpPr>
        <p:spPr>
          <a:xfrm>
            <a:off x="10583364" y="1300706"/>
            <a:ext cx="638251"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11</a:t>
            </a:r>
            <a:endParaRPr kumimoji="1" lang="ja-JP" altLang="en-US" dirty="0"/>
          </a:p>
        </p:txBody>
      </p:sp>
      <p:sp>
        <p:nvSpPr>
          <p:cNvPr id="72" name="円/楕円 71"/>
          <p:cNvSpPr/>
          <p:nvPr/>
        </p:nvSpPr>
        <p:spPr>
          <a:xfrm>
            <a:off x="11221615" y="861526"/>
            <a:ext cx="276966"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a:t>7</a:t>
            </a:r>
            <a:endParaRPr kumimoji="1" lang="ja-JP" altLang="en-US" dirty="0"/>
          </a:p>
        </p:txBody>
      </p:sp>
      <p:cxnSp>
        <p:nvCxnSpPr>
          <p:cNvPr id="73" name="直線コネクタ 72"/>
          <p:cNvCxnSpPr/>
          <p:nvPr/>
        </p:nvCxnSpPr>
        <p:spPr>
          <a:xfrm>
            <a:off x="10480071" y="1068595"/>
            <a:ext cx="422419" cy="232111"/>
          </a:xfrm>
          <a:prstGeom prst="line">
            <a:avLst/>
          </a:prstGeom>
        </p:spPr>
        <p:style>
          <a:lnRef idx="1">
            <a:schemeClr val="dk1"/>
          </a:lnRef>
          <a:fillRef idx="0">
            <a:schemeClr val="dk1"/>
          </a:fillRef>
          <a:effectRef idx="0">
            <a:schemeClr val="dk1"/>
          </a:effectRef>
          <a:fontRef idx="minor">
            <a:schemeClr val="tx1"/>
          </a:fontRef>
        </p:style>
      </p:cxnSp>
      <p:cxnSp>
        <p:nvCxnSpPr>
          <p:cNvPr id="74" name="直線コネクタ 73"/>
          <p:cNvCxnSpPr/>
          <p:nvPr/>
        </p:nvCxnSpPr>
        <p:spPr>
          <a:xfrm flipH="1">
            <a:off x="10025204" y="1068595"/>
            <a:ext cx="283325" cy="220681"/>
          </a:xfrm>
          <a:prstGeom prst="line">
            <a:avLst/>
          </a:prstGeom>
        </p:spPr>
        <p:style>
          <a:lnRef idx="1">
            <a:schemeClr val="dk1"/>
          </a:lnRef>
          <a:fillRef idx="0">
            <a:schemeClr val="dk1"/>
          </a:fillRef>
          <a:effectRef idx="0">
            <a:schemeClr val="dk1"/>
          </a:effectRef>
          <a:fontRef idx="minor">
            <a:schemeClr val="tx1"/>
          </a:fontRef>
        </p:style>
      </p:cxnSp>
      <p:cxnSp>
        <p:nvCxnSpPr>
          <p:cNvPr id="75" name="直線コネクタ 74"/>
          <p:cNvCxnSpPr/>
          <p:nvPr/>
        </p:nvCxnSpPr>
        <p:spPr>
          <a:xfrm>
            <a:off x="10906171" y="735803"/>
            <a:ext cx="453927" cy="125723"/>
          </a:xfrm>
          <a:prstGeom prst="line">
            <a:avLst/>
          </a:prstGeom>
        </p:spPr>
        <p:style>
          <a:lnRef idx="1">
            <a:schemeClr val="dk1"/>
          </a:lnRef>
          <a:fillRef idx="0">
            <a:schemeClr val="dk1"/>
          </a:fillRef>
          <a:effectRef idx="0">
            <a:schemeClr val="dk1"/>
          </a:effectRef>
          <a:fontRef idx="minor">
            <a:schemeClr val="tx1"/>
          </a:fontRef>
        </p:style>
      </p:cxnSp>
      <p:cxnSp>
        <p:nvCxnSpPr>
          <p:cNvPr id="76" name="直線コネクタ 75"/>
          <p:cNvCxnSpPr/>
          <p:nvPr/>
        </p:nvCxnSpPr>
        <p:spPr>
          <a:xfrm flipH="1">
            <a:off x="10394300" y="735803"/>
            <a:ext cx="340329" cy="125723"/>
          </a:xfrm>
          <a:prstGeom prst="line">
            <a:avLst/>
          </a:prstGeom>
        </p:spPr>
        <p:style>
          <a:lnRef idx="1">
            <a:schemeClr val="dk1"/>
          </a:lnRef>
          <a:fillRef idx="0">
            <a:schemeClr val="dk1"/>
          </a:fillRef>
          <a:effectRef idx="0">
            <a:schemeClr val="dk1"/>
          </a:effectRef>
          <a:fontRef idx="minor">
            <a:schemeClr val="tx1"/>
          </a:fontRef>
        </p:style>
      </p:cxnSp>
      <p:cxnSp>
        <p:nvCxnSpPr>
          <p:cNvPr id="77" name="直線コネクタ 76"/>
          <p:cNvCxnSpPr/>
          <p:nvPr/>
        </p:nvCxnSpPr>
        <p:spPr>
          <a:xfrm flipH="1">
            <a:off x="8308910" y="1068595"/>
            <a:ext cx="351212" cy="220681"/>
          </a:xfrm>
          <a:prstGeom prst="line">
            <a:avLst/>
          </a:prstGeom>
        </p:spPr>
        <p:style>
          <a:lnRef idx="1">
            <a:schemeClr val="dk1"/>
          </a:lnRef>
          <a:fillRef idx="0">
            <a:schemeClr val="dk1"/>
          </a:fillRef>
          <a:effectRef idx="0">
            <a:schemeClr val="dk1"/>
          </a:effectRef>
          <a:fontRef idx="minor">
            <a:schemeClr val="tx1"/>
          </a:fontRef>
        </p:style>
      </p:cxnSp>
      <p:cxnSp>
        <p:nvCxnSpPr>
          <p:cNvPr id="78" name="直線コネクタ 77"/>
          <p:cNvCxnSpPr/>
          <p:nvPr/>
        </p:nvCxnSpPr>
        <p:spPr>
          <a:xfrm>
            <a:off x="8831664" y="1068595"/>
            <a:ext cx="265682" cy="220681"/>
          </a:xfrm>
          <a:prstGeom prst="line">
            <a:avLst/>
          </a:prstGeom>
        </p:spPr>
        <p:style>
          <a:lnRef idx="1">
            <a:schemeClr val="dk1"/>
          </a:lnRef>
          <a:fillRef idx="0">
            <a:schemeClr val="dk1"/>
          </a:fillRef>
          <a:effectRef idx="0">
            <a:schemeClr val="dk1"/>
          </a:effectRef>
          <a:fontRef idx="minor">
            <a:schemeClr val="tx1"/>
          </a:fontRef>
        </p:style>
      </p:cxnSp>
      <p:cxnSp>
        <p:nvCxnSpPr>
          <p:cNvPr id="79" name="直線コネクタ 78"/>
          <p:cNvCxnSpPr/>
          <p:nvPr/>
        </p:nvCxnSpPr>
        <p:spPr>
          <a:xfrm flipH="1">
            <a:off x="8745893" y="729583"/>
            <a:ext cx="508278" cy="131943"/>
          </a:xfrm>
          <a:prstGeom prst="line">
            <a:avLst/>
          </a:prstGeom>
        </p:spPr>
        <p:style>
          <a:lnRef idx="1">
            <a:schemeClr val="dk1"/>
          </a:lnRef>
          <a:fillRef idx="0">
            <a:schemeClr val="dk1"/>
          </a:fillRef>
          <a:effectRef idx="0">
            <a:schemeClr val="dk1"/>
          </a:effectRef>
          <a:fontRef idx="minor">
            <a:schemeClr val="tx1"/>
          </a:fontRef>
        </p:style>
      </p:cxnSp>
      <p:cxnSp>
        <p:nvCxnSpPr>
          <p:cNvPr id="80" name="直線コネクタ 79"/>
          <p:cNvCxnSpPr/>
          <p:nvPr/>
        </p:nvCxnSpPr>
        <p:spPr>
          <a:xfrm>
            <a:off x="9425713" y="729583"/>
            <a:ext cx="390091" cy="119721"/>
          </a:xfrm>
          <a:prstGeom prst="line">
            <a:avLst/>
          </a:prstGeom>
        </p:spPr>
        <p:style>
          <a:lnRef idx="1">
            <a:schemeClr val="dk1"/>
          </a:lnRef>
          <a:fillRef idx="0">
            <a:schemeClr val="dk1"/>
          </a:fillRef>
          <a:effectRef idx="0">
            <a:schemeClr val="dk1"/>
          </a:effectRef>
          <a:fontRef idx="minor">
            <a:schemeClr val="tx1"/>
          </a:fontRef>
        </p:style>
      </p:cxnSp>
      <p:cxnSp>
        <p:nvCxnSpPr>
          <p:cNvPr id="81" name="直線コネクタ 80"/>
          <p:cNvCxnSpPr/>
          <p:nvPr/>
        </p:nvCxnSpPr>
        <p:spPr>
          <a:xfrm flipH="1">
            <a:off x="9339942" y="431003"/>
            <a:ext cx="642018" cy="91511"/>
          </a:xfrm>
          <a:prstGeom prst="line">
            <a:avLst/>
          </a:prstGeom>
        </p:spPr>
        <p:style>
          <a:lnRef idx="1">
            <a:schemeClr val="dk1"/>
          </a:lnRef>
          <a:fillRef idx="0">
            <a:schemeClr val="dk1"/>
          </a:fillRef>
          <a:effectRef idx="0">
            <a:schemeClr val="dk1"/>
          </a:effectRef>
          <a:fontRef idx="minor">
            <a:schemeClr val="tx1"/>
          </a:fontRef>
        </p:style>
      </p:cxnSp>
      <p:cxnSp>
        <p:nvCxnSpPr>
          <p:cNvPr id="82" name="直線コネクタ 81"/>
          <p:cNvCxnSpPr/>
          <p:nvPr/>
        </p:nvCxnSpPr>
        <p:spPr>
          <a:xfrm>
            <a:off x="10153502" y="431003"/>
            <a:ext cx="666898" cy="9773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3636712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918854"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p:cNvSpPr txBox="1"/>
          <p:nvPr/>
        </p:nvSpPr>
        <p:spPr>
          <a:xfrm>
            <a:off x="3582955" y="522514"/>
            <a:ext cx="1138334" cy="861774"/>
          </a:xfrm>
          <a:prstGeom prst="rect">
            <a:avLst/>
          </a:prstGeom>
          <a:noFill/>
        </p:spPr>
        <p:txBody>
          <a:bodyPr wrap="square" rtlCol="0">
            <a:spAutoFit/>
          </a:bodyPr>
          <a:lstStyle/>
          <a:p>
            <a:r>
              <a:rPr kumimoji="1" lang="en-US" altLang="ja-JP" sz="3200" dirty="0" smtClean="0"/>
              <a:t>push</a:t>
            </a:r>
          </a:p>
          <a:p>
            <a:endParaRPr kumimoji="1" lang="ja-JP" altLang="en-US" dirty="0"/>
          </a:p>
        </p:txBody>
      </p:sp>
      <p:sp>
        <p:nvSpPr>
          <p:cNvPr id="5" name="テキスト ボックス 4"/>
          <p:cNvSpPr txBox="1"/>
          <p:nvPr/>
        </p:nvSpPr>
        <p:spPr>
          <a:xfrm>
            <a:off x="4833255" y="5125560"/>
            <a:ext cx="783771" cy="584775"/>
          </a:xfrm>
          <a:prstGeom prst="rect">
            <a:avLst/>
          </a:prstGeom>
          <a:noFill/>
        </p:spPr>
        <p:txBody>
          <a:bodyPr wrap="square" rtlCol="0">
            <a:spAutoFit/>
          </a:bodyPr>
          <a:lstStyle/>
          <a:p>
            <a:r>
              <a:rPr kumimoji="1" lang="en-US" altLang="ja-JP" sz="3200" dirty="0"/>
              <a:t>8</a:t>
            </a:r>
            <a:endParaRPr kumimoji="1" lang="ja-JP" altLang="en-US" sz="3200" dirty="0"/>
          </a:p>
        </p:txBody>
      </p:sp>
      <p:sp>
        <p:nvSpPr>
          <p:cNvPr id="6" name="テキスト ボックス 5"/>
          <p:cNvSpPr txBox="1"/>
          <p:nvPr/>
        </p:nvSpPr>
        <p:spPr>
          <a:xfrm>
            <a:off x="5355771" y="522514"/>
            <a:ext cx="1810139" cy="1138773"/>
          </a:xfrm>
          <a:prstGeom prst="rect">
            <a:avLst/>
          </a:prstGeom>
          <a:noFill/>
        </p:spPr>
        <p:txBody>
          <a:bodyPr wrap="square" rtlCol="0">
            <a:spAutoFit/>
          </a:bodyPr>
          <a:lstStyle/>
          <a:p>
            <a:r>
              <a:rPr kumimoji="1" lang="en-US" altLang="ja-JP" sz="3200" dirty="0" smtClean="0"/>
              <a:t>pop</a:t>
            </a:r>
          </a:p>
          <a:p>
            <a:endParaRPr kumimoji="1" lang="en-US" altLang="ja-JP" dirty="0" smtClean="0"/>
          </a:p>
          <a:p>
            <a:endParaRPr kumimoji="1" lang="ja-JP" altLang="en-US" dirty="0"/>
          </a:p>
        </p:txBody>
      </p:sp>
      <p:cxnSp>
        <p:nvCxnSpPr>
          <p:cNvPr id="8" name="直線コネクタ 7"/>
          <p:cNvCxnSpPr/>
          <p:nvPr/>
        </p:nvCxnSpPr>
        <p:spPr>
          <a:xfrm>
            <a:off x="3918856" y="5113176"/>
            <a:ext cx="2276671" cy="0"/>
          </a:xfrm>
          <a:prstGeom prst="line">
            <a:avLst/>
          </a:prstGeom>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5508173" y="1236373"/>
            <a:ext cx="783771" cy="584775"/>
          </a:xfrm>
          <a:prstGeom prst="rect">
            <a:avLst/>
          </a:prstGeom>
          <a:noFill/>
        </p:spPr>
        <p:txBody>
          <a:bodyPr wrap="square" rtlCol="0">
            <a:spAutoFit/>
          </a:bodyPr>
          <a:lstStyle/>
          <a:p>
            <a:r>
              <a:rPr kumimoji="1" lang="en-US" altLang="ja-JP" sz="3200" dirty="0"/>
              <a:t>7</a:t>
            </a:r>
            <a:endParaRPr kumimoji="1" lang="ja-JP" altLang="en-US" sz="3200" dirty="0"/>
          </a:p>
        </p:txBody>
      </p:sp>
      <p:cxnSp>
        <p:nvCxnSpPr>
          <p:cNvPr id="30" name="直線コネクタ 29"/>
          <p:cNvCxnSpPr/>
          <p:nvPr/>
        </p:nvCxnSpPr>
        <p:spPr>
          <a:xfrm>
            <a:off x="3918855" y="4536914"/>
            <a:ext cx="2276671" cy="0"/>
          </a:xfrm>
          <a:prstGeom prst="line">
            <a:avLst/>
          </a:prstGeom>
        </p:spPr>
        <p:style>
          <a:lnRef idx="1">
            <a:schemeClr val="dk1"/>
          </a:lnRef>
          <a:fillRef idx="0">
            <a:schemeClr val="dk1"/>
          </a:fillRef>
          <a:effectRef idx="0">
            <a:schemeClr val="dk1"/>
          </a:effectRef>
          <a:fontRef idx="minor">
            <a:schemeClr val="tx1"/>
          </a:fontRef>
        </p:style>
      </p:cxnSp>
      <p:sp>
        <p:nvSpPr>
          <p:cNvPr id="31" name="テキスト ボックス 30"/>
          <p:cNvSpPr txBox="1"/>
          <p:nvPr/>
        </p:nvSpPr>
        <p:spPr>
          <a:xfrm>
            <a:off x="4833255" y="4540785"/>
            <a:ext cx="783771" cy="584775"/>
          </a:xfrm>
          <a:prstGeom prst="rect">
            <a:avLst/>
          </a:prstGeom>
          <a:noFill/>
        </p:spPr>
        <p:txBody>
          <a:bodyPr wrap="square" rtlCol="0">
            <a:spAutoFit/>
          </a:bodyPr>
          <a:lstStyle/>
          <a:p>
            <a:r>
              <a:rPr kumimoji="1" lang="en-US" altLang="ja-JP" sz="3200" dirty="0"/>
              <a:t>9</a:t>
            </a:r>
            <a:endParaRPr kumimoji="1" lang="ja-JP" altLang="en-US" sz="3200" dirty="0"/>
          </a:p>
        </p:txBody>
      </p:sp>
      <p:cxnSp>
        <p:nvCxnSpPr>
          <p:cNvPr id="32" name="直線コネクタ 31"/>
          <p:cNvCxnSpPr/>
          <p:nvPr/>
        </p:nvCxnSpPr>
        <p:spPr>
          <a:xfrm>
            <a:off x="3918855" y="4003514"/>
            <a:ext cx="2276671" cy="0"/>
          </a:xfrm>
          <a:prstGeom prst="line">
            <a:avLst/>
          </a:prstGeom>
        </p:spPr>
        <p:style>
          <a:lnRef idx="1">
            <a:schemeClr val="dk1"/>
          </a:lnRef>
          <a:fillRef idx="0">
            <a:schemeClr val="dk1"/>
          </a:fillRef>
          <a:effectRef idx="0">
            <a:schemeClr val="dk1"/>
          </a:effectRef>
          <a:fontRef idx="minor">
            <a:schemeClr val="tx1"/>
          </a:fontRef>
        </p:style>
      </p:cxnSp>
      <p:sp>
        <p:nvSpPr>
          <p:cNvPr id="33" name="テキスト ボックス 32"/>
          <p:cNvSpPr txBox="1"/>
          <p:nvPr/>
        </p:nvSpPr>
        <p:spPr>
          <a:xfrm>
            <a:off x="4783588" y="3964325"/>
            <a:ext cx="783771" cy="584775"/>
          </a:xfrm>
          <a:prstGeom prst="rect">
            <a:avLst/>
          </a:prstGeom>
          <a:noFill/>
        </p:spPr>
        <p:txBody>
          <a:bodyPr wrap="square" rtlCol="0">
            <a:spAutoFit/>
          </a:bodyPr>
          <a:lstStyle/>
          <a:p>
            <a:r>
              <a:rPr kumimoji="1" lang="en-US" altLang="ja-JP" sz="3200" dirty="0" smtClean="0"/>
              <a:t>10</a:t>
            </a:r>
            <a:endParaRPr kumimoji="1" lang="ja-JP" altLang="en-US" sz="3200" dirty="0"/>
          </a:p>
        </p:txBody>
      </p:sp>
      <p:cxnSp>
        <p:nvCxnSpPr>
          <p:cNvPr id="34" name="直線コネクタ 33"/>
          <p:cNvCxnSpPr/>
          <p:nvPr/>
        </p:nvCxnSpPr>
        <p:spPr>
          <a:xfrm>
            <a:off x="3918855" y="3484401"/>
            <a:ext cx="2276671" cy="0"/>
          </a:xfrm>
          <a:prstGeom prst="line">
            <a:avLst/>
          </a:prstGeom>
        </p:spPr>
        <p:style>
          <a:lnRef idx="1">
            <a:schemeClr val="dk1"/>
          </a:lnRef>
          <a:fillRef idx="0">
            <a:schemeClr val="dk1"/>
          </a:fillRef>
          <a:effectRef idx="0">
            <a:schemeClr val="dk1"/>
          </a:effectRef>
          <a:fontRef idx="minor">
            <a:schemeClr val="tx1"/>
          </a:fontRef>
        </p:style>
      </p:cxnSp>
      <p:sp>
        <p:nvSpPr>
          <p:cNvPr id="35" name="テキスト ボックス 34"/>
          <p:cNvSpPr txBox="1"/>
          <p:nvPr/>
        </p:nvSpPr>
        <p:spPr>
          <a:xfrm>
            <a:off x="4751711" y="3430140"/>
            <a:ext cx="783771" cy="584775"/>
          </a:xfrm>
          <a:prstGeom prst="rect">
            <a:avLst/>
          </a:prstGeom>
          <a:noFill/>
        </p:spPr>
        <p:txBody>
          <a:bodyPr wrap="square" rtlCol="0">
            <a:spAutoFit/>
          </a:bodyPr>
          <a:lstStyle/>
          <a:p>
            <a:r>
              <a:rPr kumimoji="1" lang="en-US" altLang="ja-JP" sz="3200" dirty="0" smtClean="0"/>
              <a:t>11</a:t>
            </a:r>
            <a:endParaRPr kumimoji="1" lang="ja-JP" altLang="en-US" sz="3200" dirty="0"/>
          </a:p>
        </p:txBody>
      </p:sp>
      <p:sp>
        <p:nvSpPr>
          <p:cNvPr id="62" name="円/楕円 61"/>
          <p:cNvSpPr/>
          <p:nvPr/>
        </p:nvSpPr>
        <p:spPr>
          <a:xfrm>
            <a:off x="9946433" y="223934"/>
            <a:ext cx="242596" cy="242596"/>
          </a:xfrm>
          <a:prstGeom prst="ellipse">
            <a:avLst/>
          </a:prstGeom>
          <a:solidFill>
            <a:srgbClr val="FF0000"/>
          </a:solid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１</a:t>
            </a:r>
            <a:endParaRPr kumimoji="1" lang="ja-JP" altLang="en-US" dirty="0"/>
          </a:p>
        </p:txBody>
      </p:sp>
      <p:sp>
        <p:nvSpPr>
          <p:cNvPr id="63" name="円/楕円 62"/>
          <p:cNvSpPr/>
          <p:nvPr/>
        </p:nvSpPr>
        <p:spPr>
          <a:xfrm>
            <a:off x="9218644" y="522514"/>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2</a:t>
            </a:r>
            <a:endParaRPr kumimoji="1" lang="ja-JP" altLang="en-US" dirty="0"/>
          </a:p>
        </p:txBody>
      </p:sp>
      <p:sp>
        <p:nvSpPr>
          <p:cNvPr id="64" name="円/楕円 63"/>
          <p:cNvSpPr/>
          <p:nvPr/>
        </p:nvSpPr>
        <p:spPr>
          <a:xfrm>
            <a:off x="10699102" y="528734"/>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3</a:t>
            </a:r>
            <a:endParaRPr kumimoji="1" lang="ja-JP" altLang="en-US" dirty="0"/>
          </a:p>
        </p:txBody>
      </p:sp>
      <p:sp>
        <p:nvSpPr>
          <p:cNvPr id="65" name="円/楕円 64"/>
          <p:cNvSpPr/>
          <p:nvPr/>
        </p:nvSpPr>
        <p:spPr>
          <a:xfrm>
            <a:off x="8624595" y="86152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4</a:t>
            </a:r>
            <a:endParaRPr kumimoji="1" lang="ja-JP" altLang="en-US" dirty="0"/>
          </a:p>
        </p:txBody>
      </p:sp>
      <p:sp>
        <p:nvSpPr>
          <p:cNvPr id="66" name="円/楕円 65"/>
          <p:cNvSpPr/>
          <p:nvPr/>
        </p:nvSpPr>
        <p:spPr>
          <a:xfrm>
            <a:off x="9694506" y="849304"/>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5</a:t>
            </a:r>
            <a:endParaRPr kumimoji="1" lang="ja-JP" altLang="en-US" dirty="0"/>
          </a:p>
        </p:txBody>
      </p:sp>
      <p:sp>
        <p:nvSpPr>
          <p:cNvPr id="67" name="円/楕円 66"/>
          <p:cNvSpPr/>
          <p:nvPr/>
        </p:nvSpPr>
        <p:spPr>
          <a:xfrm>
            <a:off x="8187612" y="1289276"/>
            <a:ext cx="242596"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8</a:t>
            </a:r>
            <a:endParaRPr kumimoji="1" lang="ja-JP" altLang="en-US" dirty="0"/>
          </a:p>
        </p:txBody>
      </p:sp>
      <p:sp>
        <p:nvSpPr>
          <p:cNvPr id="68" name="円/楕円 67"/>
          <p:cNvSpPr/>
          <p:nvPr/>
        </p:nvSpPr>
        <p:spPr>
          <a:xfrm>
            <a:off x="8976048" y="1289276"/>
            <a:ext cx="242596"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9</a:t>
            </a:r>
            <a:endParaRPr kumimoji="1" lang="ja-JP" altLang="en-US" dirty="0"/>
          </a:p>
        </p:txBody>
      </p:sp>
      <p:sp>
        <p:nvSpPr>
          <p:cNvPr id="69" name="円/楕円 68"/>
          <p:cNvSpPr/>
          <p:nvPr/>
        </p:nvSpPr>
        <p:spPr>
          <a:xfrm>
            <a:off x="10273002" y="86152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6</a:t>
            </a:r>
            <a:endParaRPr kumimoji="1" lang="ja-JP" altLang="en-US" dirty="0"/>
          </a:p>
        </p:txBody>
      </p:sp>
      <p:sp>
        <p:nvSpPr>
          <p:cNvPr id="70" name="円/楕円 69"/>
          <p:cNvSpPr/>
          <p:nvPr/>
        </p:nvSpPr>
        <p:spPr>
          <a:xfrm>
            <a:off x="9691635" y="1289276"/>
            <a:ext cx="667138"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10</a:t>
            </a:r>
            <a:endParaRPr kumimoji="1" lang="ja-JP" altLang="en-US" dirty="0"/>
          </a:p>
        </p:txBody>
      </p:sp>
      <p:sp>
        <p:nvSpPr>
          <p:cNvPr id="71" name="円/楕円 70"/>
          <p:cNvSpPr/>
          <p:nvPr/>
        </p:nvSpPr>
        <p:spPr>
          <a:xfrm>
            <a:off x="10583364" y="1300706"/>
            <a:ext cx="638251"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11</a:t>
            </a:r>
            <a:endParaRPr kumimoji="1" lang="ja-JP" altLang="en-US" dirty="0"/>
          </a:p>
        </p:txBody>
      </p:sp>
      <p:sp>
        <p:nvSpPr>
          <p:cNvPr id="72" name="円/楕円 71"/>
          <p:cNvSpPr/>
          <p:nvPr/>
        </p:nvSpPr>
        <p:spPr>
          <a:xfrm>
            <a:off x="11221615" y="861526"/>
            <a:ext cx="27696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a:t>7</a:t>
            </a:r>
            <a:endParaRPr kumimoji="1" lang="ja-JP" altLang="en-US" dirty="0"/>
          </a:p>
        </p:txBody>
      </p:sp>
      <p:cxnSp>
        <p:nvCxnSpPr>
          <p:cNvPr id="73" name="直線コネクタ 72"/>
          <p:cNvCxnSpPr/>
          <p:nvPr/>
        </p:nvCxnSpPr>
        <p:spPr>
          <a:xfrm>
            <a:off x="10480071" y="1068595"/>
            <a:ext cx="422419" cy="232111"/>
          </a:xfrm>
          <a:prstGeom prst="line">
            <a:avLst/>
          </a:prstGeom>
        </p:spPr>
        <p:style>
          <a:lnRef idx="1">
            <a:schemeClr val="dk1"/>
          </a:lnRef>
          <a:fillRef idx="0">
            <a:schemeClr val="dk1"/>
          </a:fillRef>
          <a:effectRef idx="0">
            <a:schemeClr val="dk1"/>
          </a:effectRef>
          <a:fontRef idx="minor">
            <a:schemeClr val="tx1"/>
          </a:fontRef>
        </p:style>
      </p:cxnSp>
      <p:cxnSp>
        <p:nvCxnSpPr>
          <p:cNvPr id="74" name="直線コネクタ 73"/>
          <p:cNvCxnSpPr/>
          <p:nvPr/>
        </p:nvCxnSpPr>
        <p:spPr>
          <a:xfrm flipH="1">
            <a:off x="10025204" y="1068595"/>
            <a:ext cx="283325" cy="220681"/>
          </a:xfrm>
          <a:prstGeom prst="line">
            <a:avLst/>
          </a:prstGeom>
        </p:spPr>
        <p:style>
          <a:lnRef idx="1">
            <a:schemeClr val="dk1"/>
          </a:lnRef>
          <a:fillRef idx="0">
            <a:schemeClr val="dk1"/>
          </a:fillRef>
          <a:effectRef idx="0">
            <a:schemeClr val="dk1"/>
          </a:effectRef>
          <a:fontRef idx="minor">
            <a:schemeClr val="tx1"/>
          </a:fontRef>
        </p:style>
      </p:cxnSp>
      <p:cxnSp>
        <p:nvCxnSpPr>
          <p:cNvPr id="75" name="直線コネクタ 74"/>
          <p:cNvCxnSpPr/>
          <p:nvPr/>
        </p:nvCxnSpPr>
        <p:spPr>
          <a:xfrm>
            <a:off x="10906171" y="735803"/>
            <a:ext cx="453927" cy="125723"/>
          </a:xfrm>
          <a:prstGeom prst="line">
            <a:avLst/>
          </a:prstGeom>
        </p:spPr>
        <p:style>
          <a:lnRef idx="1">
            <a:schemeClr val="dk1"/>
          </a:lnRef>
          <a:fillRef idx="0">
            <a:schemeClr val="dk1"/>
          </a:fillRef>
          <a:effectRef idx="0">
            <a:schemeClr val="dk1"/>
          </a:effectRef>
          <a:fontRef idx="minor">
            <a:schemeClr val="tx1"/>
          </a:fontRef>
        </p:style>
      </p:cxnSp>
      <p:cxnSp>
        <p:nvCxnSpPr>
          <p:cNvPr id="76" name="直線コネクタ 75"/>
          <p:cNvCxnSpPr/>
          <p:nvPr/>
        </p:nvCxnSpPr>
        <p:spPr>
          <a:xfrm flipH="1">
            <a:off x="10394300" y="735803"/>
            <a:ext cx="340329" cy="125723"/>
          </a:xfrm>
          <a:prstGeom prst="line">
            <a:avLst/>
          </a:prstGeom>
        </p:spPr>
        <p:style>
          <a:lnRef idx="1">
            <a:schemeClr val="dk1"/>
          </a:lnRef>
          <a:fillRef idx="0">
            <a:schemeClr val="dk1"/>
          </a:fillRef>
          <a:effectRef idx="0">
            <a:schemeClr val="dk1"/>
          </a:effectRef>
          <a:fontRef idx="minor">
            <a:schemeClr val="tx1"/>
          </a:fontRef>
        </p:style>
      </p:cxnSp>
      <p:cxnSp>
        <p:nvCxnSpPr>
          <p:cNvPr id="77" name="直線コネクタ 76"/>
          <p:cNvCxnSpPr/>
          <p:nvPr/>
        </p:nvCxnSpPr>
        <p:spPr>
          <a:xfrm flipH="1">
            <a:off x="8308910" y="1068595"/>
            <a:ext cx="351212" cy="220681"/>
          </a:xfrm>
          <a:prstGeom prst="line">
            <a:avLst/>
          </a:prstGeom>
        </p:spPr>
        <p:style>
          <a:lnRef idx="1">
            <a:schemeClr val="dk1"/>
          </a:lnRef>
          <a:fillRef idx="0">
            <a:schemeClr val="dk1"/>
          </a:fillRef>
          <a:effectRef idx="0">
            <a:schemeClr val="dk1"/>
          </a:effectRef>
          <a:fontRef idx="minor">
            <a:schemeClr val="tx1"/>
          </a:fontRef>
        </p:style>
      </p:cxnSp>
      <p:cxnSp>
        <p:nvCxnSpPr>
          <p:cNvPr id="78" name="直線コネクタ 77"/>
          <p:cNvCxnSpPr/>
          <p:nvPr/>
        </p:nvCxnSpPr>
        <p:spPr>
          <a:xfrm>
            <a:off x="8831664" y="1068595"/>
            <a:ext cx="265682" cy="220681"/>
          </a:xfrm>
          <a:prstGeom prst="line">
            <a:avLst/>
          </a:prstGeom>
        </p:spPr>
        <p:style>
          <a:lnRef idx="1">
            <a:schemeClr val="dk1"/>
          </a:lnRef>
          <a:fillRef idx="0">
            <a:schemeClr val="dk1"/>
          </a:fillRef>
          <a:effectRef idx="0">
            <a:schemeClr val="dk1"/>
          </a:effectRef>
          <a:fontRef idx="minor">
            <a:schemeClr val="tx1"/>
          </a:fontRef>
        </p:style>
      </p:cxnSp>
      <p:cxnSp>
        <p:nvCxnSpPr>
          <p:cNvPr id="79" name="直線コネクタ 78"/>
          <p:cNvCxnSpPr/>
          <p:nvPr/>
        </p:nvCxnSpPr>
        <p:spPr>
          <a:xfrm flipH="1">
            <a:off x="8745893" y="729583"/>
            <a:ext cx="508278" cy="131943"/>
          </a:xfrm>
          <a:prstGeom prst="line">
            <a:avLst/>
          </a:prstGeom>
        </p:spPr>
        <p:style>
          <a:lnRef idx="1">
            <a:schemeClr val="dk1"/>
          </a:lnRef>
          <a:fillRef idx="0">
            <a:schemeClr val="dk1"/>
          </a:fillRef>
          <a:effectRef idx="0">
            <a:schemeClr val="dk1"/>
          </a:effectRef>
          <a:fontRef idx="minor">
            <a:schemeClr val="tx1"/>
          </a:fontRef>
        </p:style>
      </p:cxnSp>
      <p:cxnSp>
        <p:nvCxnSpPr>
          <p:cNvPr id="80" name="直線コネクタ 79"/>
          <p:cNvCxnSpPr/>
          <p:nvPr/>
        </p:nvCxnSpPr>
        <p:spPr>
          <a:xfrm>
            <a:off x="9425713" y="729583"/>
            <a:ext cx="390091" cy="119721"/>
          </a:xfrm>
          <a:prstGeom prst="line">
            <a:avLst/>
          </a:prstGeom>
        </p:spPr>
        <p:style>
          <a:lnRef idx="1">
            <a:schemeClr val="dk1"/>
          </a:lnRef>
          <a:fillRef idx="0">
            <a:schemeClr val="dk1"/>
          </a:fillRef>
          <a:effectRef idx="0">
            <a:schemeClr val="dk1"/>
          </a:effectRef>
          <a:fontRef idx="minor">
            <a:schemeClr val="tx1"/>
          </a:fontRef>
        </p:style>
      </p:cxnSp>
      <p:cxnSp>
        <p:nvCxnSpPr>
          <p:cNvPr id="81" name="直線コネクタ 80"/>
          <p:cNvCxnSpPr/>
          <p:nvPr/>
        </p:nvCxnSpPr>
        <p:spPr>
          <a:xfrm flipH="1">
            <a:off x="9339942" y="431003"/>
            <a:ext cx="642018" cy="91511"/>
          </a:xfrm>
          <a:prstGeom prst="line">
            <a:avLst/>
          </a:prstGeom>
        </p:spPr>
        <p:style>
          <a:lnRef idx="1">
            <a:schemeClr val="dk1"/>
          </a:lnRef>
          <a:fillRef idx="0">
            <a:schemeClr val="dk1"/>
          </a:fillRef>
          <a:effectRef idx="0">
            <a:schemeClr val="dk1"/>
          </a:effectRef>
          <a:fontRef idx="minor">
            <a:schemeClr val="tx1"/>
          </a:fontRef>
        </p:style>
      </p:cxnSp>
      <p:cxnSp>
        <p:nvCxnSpPr>
          <p:cNvPr id="82" name="直線コネクタ 81"/>
          <p:cNvCxnSpPr/>
          <p:nvPr/>
        </p:nvCxnSpPr>
        <p:spPr>
          <a:xfrm>
            <a:off x="10153502" y="431003"/>
            <a:ext cx="666898" cy="9773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7718583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918854"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p:cNvSpPr txBox="1"/>
          <p:nvPr/>
        </p:nvSpPr>
        <p:spPr>
          <a:xfrm>
            <a:off x="3582955" y="522514"/>
            <a:ext cx="1138334" cy="861774"/>
          </a:xfrm>
          <a:prstGeom prst="rect">
            <a:avLst/>
          </a:prstGeom>
          <a:noFill/>
        </p:spPr>
        <p:txBody>
          <a:bodyPr wrap="square" rtlCol="0">
            <a:spAutoFit/>
          </a:bodyPr>
          <a:lstStyle/>
          <a:p>
            <a:r>
              <a:rPr kumimoji="1" lang="en-US" altLang="ja-JP" sz="3200" dirty="0" smtClean="0"/>
              <a:t>push</a:t>
            </a:r>
          </a:p>
          <a:p>
            <a:endParaRPr kumimoji="1" lang="ja-JP" altLang="en-US" dirty="0"/>
          </a:p>
        </p:txBody>
      </p:sp>
      <p:sp>
        <p:nvSpPr>
          <p:cNvPr id="5" name="テキスト ボックス 4"/>
          <p:cNvSpPr txBox="1"/>
          <p:nvPr/>
        </p:nvSpPr>
        <p:spPr>
          <a:xfrm>
            <a:off x="4833255" y="5125560"/>
            <a:ext cx="783771" cy="584775"/>
          </a:xfrm>
          <a:prstGeom prst="rect">
            <a:avLst/>
          </a:prstGeom>
          <a:noFill/>
        </p:spPr>
        <p:txBody>
          <a:bodyPr wrap="square" rtlCol="0">
            <a:spAutoFit/>
          </a:bodyPr>
          <a:lstStyle/>
          <a:p>
            <a:r>
              <a:rPr kumimoji="1" lang="en-US" altLang="ja-JP" sz="3200" dirty="0" smtClean="0"/>
              <a:t>9</a:t>
            </a:r>
            <a:endParaRPr kumimoji="1" lang="ja-JP" altLang="en-US" sz="3200" dirty="0"/>
          </a:p>
        </p:txBody>
      </p:sp>
      <p:sp>
        <p:nvSpPr>
          <p:cNvPr id="6" name="テキスト ボックス 5"/>
          <p:cNvSpPr txBox="1"/>
          <p:nvPr/>
        </p:nvSpPr>
        <p:spPr>
          <a:xfrm>
            <a:off x="5355771" y="522514"/>
            <a:ext cx="1810139" cy="1138773"/>
          </a:xfrm>
          <a:prstGeom prst="rect">
            <a:avLst/>
          </a:prstGeom>
          <a:noFill/>
        </p:spPr>
        <p:txBody>
          <a:bodyPr wrap="square" rtlCol="0">
            <a:spAutoFit/>
          </a:bodyPr>
          <a:lstStyle/>
          <a:p>
            <a:r>
              <a:rPr kumimoji="1" lang="en-US" altLang="ja-JP" sz="3200" dirty="0" smtClean="0"/>
              <a:t>pop</a:t>
            </a:r>
          </a:p>
          <a:p>
            <a:endParaRPr kumimoji="1" lang="en-US" altLang="ja-JP" dirty="0" smtClean="0"/>
          </a:p>
          <a:p>
            <a:endParaRPr kumimoji="1" lang="ja-JP" altLang="en-US" dirty="0"/>
          </a:p>
        </p:txBody>
      </p:sp>
      <p:cxnSp>
        <p:nvCxnSpPr>
          <p:cNvPr id="8" name="直線コネクタ 7"/>
          <p:cNvCxnSpPr/>
          <p:nvPr/>
        </p:nvCxnSpPr>
        <p:spPr>
          <a:xfrm>
            <a:off x="3918856" y="5113176"/>
            <a:ext cx="2276671" cy="0"/>
          </a:xfrm>
          <a:prstGeom prst="line">
            <a:avLst/>
          </a:prstGeom>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5508173" y="1236373"/>
            <a:ext cx="783771" cy="584775"/>
          </a:xfrm>
          <a:prstGeom prst="rect">
            <a:avLst/>
          </a:prstGeom>
          <a:noFill/>
        </p:spPr>
        <p:txBody>
          <a:bodyPr wrap="square" rtlCol="0">
            <a:spAutoFit/>
          </a:bodyPr>
          <a:lstStyle/>
          <a:p>
            <a:r>
              <a:rPr kumimoji="1" lang="en-US" altLang="ja-JP" sz="3200" dirty="0" smtClean="0"/>
              <a:t>8</a:t>
            </a:r>
            <a:endParaRPr kumimoji="1" lang="ja-JP" altLang="en-US" sz="3200" dirty="0"/>
          </a:p>
        </p:txBody>
      </p:sp>
      <p:cxnSp>
        <p:nvCxnSpPr>
          <p:cNvPr id="30" name="直線コネクタ 29"/>
          <p:cNvCxnSpPr/>
          <p:nvPr/>
        </p:nvCxnSpPr>
        <p:spPr>
          <a:xfrm>
            <a:off x="3918855" y="4536914"/>
            <a:ext cx="2276671" cy="0"/>
          </a:xfrm>
          <a:prstGeom prst="line">
            <a:avLst/>
          </a:prstGeom>
        </p:spPr>
        <p:style>
          <a:lnRef idx="1">
            <a:schemeClr val="dk1"/>
          </a:lnRef>
          <a:fillRef idx="0">
            <a:schemeClr val="dk1"/>
          </a:fillRef>
          <a:effectRef idx="0">
            <a:schemeClr val="dk1"/>
          </a:effectRef>
          <a:fontRef idx="minor">
            <a:schemeClr val="tx1"/>
          </a:fontRef>
        </p:style>
      </p:cxnSp>
      <p:sp>
        <p:nvSpPr>
          <p:cNvPr id="31" name="テキスト ボックス 30"/>
          <p:cNvSpPr txBox="1"/>
          <p:nvPr/>
        </p:nvSpPr>
        <p:spPr>
          <a:xfrm>
            <a:off x="4776103" y="4540785"/>
            <a:ext cx="783771" cy="584775"/>
          </a:xfrm>
          <a:prstGeom prst="rect">
            <a:avLst/>
          </a:prstGeom>
          <a:noFill/>
        </p:spPr>
        <p:txBody>
          <a:bodyPr wrap="square" rtlCol="0">
            <a:spAutoFit/>
          </a:bodyPr>
          <a:lstStyle/>
          <a:p>
            <a:r>
              <a:rPr kumimoji="1" lang="en-US" altLang="ja-JP" sz="3200" dirty="0" smtClean="0"/>
              <a:t>10</a:t>
            </a:r>
            <a:endParaRPr kumimoji="1" lang="ja-JP" altLang="en-US" sz="3200" dirty="0"/>
          </a:p>
        </p:txBody>
      </p:sp>
      <p:cxnSp>
        <p:nvCxnSpPr>
          <p:cNvPr id="32" name="直線コネクタ 31"/>
          <p:cNvCxnSpPr/>
          <p:nvPr/>
        </p:nvCxnSpPr>
        <p:spPr>
          <a:xfrm>
            <a:off x="3918855" y="4003514"/>
            <a:ext cx="2276671" cy="0"/>
          </a:xfrm>
          <a:prstGeom prst="line">
            <a:avLst/>
          </a:prstGeom>
        </p:spPr>
        <p:style>
          <a:lnRef idx="1">
            <a:schemeClr val="dk1"/>
          </a:lnRef>
          <a:fillRef idx="0">
            <a:schemeClr val="dk1"/>
          </a:fillRef>
          <a:effectRef idx="0">
            <a:schemeClr val="dk1"/>
          </a:effectRef>
          <a:fontRef idx="minor">
            <a:schemeClr val="tx1"/>
          </a:fontRef>
        </p:style>
      </p:cxnSp>
      <p:sp>
        <p:nvSpPr>
          <p:cNvPr id="33" name="テキスト ボックス 32"/>
          <p:cNvSpPr txBox="1"/>
          <p:nvPr/>
        </p:nvSpPr>
        <p:spPr>
          <a:xfrm>
            <a:off x="4783588" y="3964325"/>
            <a:ext cx="783771" cy="584775"/>
          </a:xfrm>
          <a:prstGeom prst="rect">
            <a:avLst/>
          </a:prstGeom>
          <a:noFill/>
        </p:spPr>
        <p:txBody>
          <a:bodyPr wrap="square" rtlCol="0">
            <a:spAutoFit/>
          </a:bodyPr>
          <a:lstStyle/>
          <a:p>
            <a:r>
              <a:rPr kumimoji="1" lang="en-US" altLang="ja-JP" sz="3200" dirty="0" smtClean="0"/>
              <a:t>11</a:t>
            </a:r>
            <a:endParaRPr kumimoji="1" lang="ja-JP" altLang="en-US" sz="3200" dirty="0"/>
          </a:p>
        </p:txBody>
      </p:sp>
      <p:sp>
        <p:nvSpPr>
          <p:cNvPr id="56" name="円/楕円 55"/>
          <p:cNvSpPr/>
          <p:nvPr/>
        </p:nvSpPr>
        <p:spPr>
          <a:xfrm>
            <a:off x="9946433" y="223934"/>
            <a:ext cx="242596" cy="242596"/>
          </a:xfrm>
          <a:prstGeom prst="ellipse">
            <a:avLst/>
          </a:prstGeom>
          <a:solidFill>
            <a:srgbClr val="FF0000"/>
          </a:solid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１</a:t>
            </a:r>
            <a:endParaRPr kumimoji="1" lang="ja-JP" altLang="en-US" dirty="0"/>
          </a:p>
        </p:txBody>
      </p:sp>
      <p:sp>
        <p:nvSpPr>
          <p:cNvPr id="57" name="円/楕円 56"/>
          <p:cNvSpPr/>
          <p:nvPr/>
        </p:nvSpPr>
        <p:spPr>
          <a:xfrm>
            <a:off x="9218644" y="522514"/>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2</a:t>
            </a:r>
            <a:endParaRPr kumimoji="1" lang="ja-JP" altLang="en-US" dirty="0"/>
          </a:p>
        </p:txBody>
      </p:sp>
      <p:sp>
        <p:nvSpPr>
          <p:cNvPr id="58" name="円/楕円 57"/>
          <p:cNvSpPr/>
          <p:nvPr/>
        </p:nvSpPr>
        <p:spPr>
          <a:xfrm>
            <a:off x="10699102" y="528734"/>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3</a:t>
            </a:r>
            <a:endParaRPr kumimoji="1" lang="ja-JP" altLang="en-US" dirty="0"/>
          </a:p>
        </p:txBody>
      </p:sp>
      <p:sp>
        <p:nvSpPr>
          <p:cNvPr id="59" name="円/楕円 58"/>
          <p:cNvSpPr/>
          <p:nvPr/>
        </p:nvSpPr>
        <p:spPr>
          <a:xfrm>
            <a:off x="8624595" y="86152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4</a:t>
            </a:r>
            <a:endParaRPr kumimoji="1" lang="ja-JP" altLang="en-US" dirty="0"/>
          </a:p>
        </p:txBody>
      </p:sp>
      <p:sp>
        <p:nvSpPr>
          <p:cNvPr id="60" name="円/楕円 59"/>
          <p:cNvSpPr/>
          <p:nvPr/>
        </p:nvSpPr>
        <p:spPr>
          <a:xfrm>
            <a:off x="9694506" y="849304"/>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5</a:t>
            </a:r>
            <a:endParaRPr kumimoji="1" lang="ja-JP" altLang="en-US" dirty="0"/>
          </a:p>
        </p:txBody>
      </p:sp>
      <p:sp>
        <p:nvSpPr>
          <p:cNvPr id="61" name="円/楕円 60"/>
          <p:cNvSpPr/>
          <p:nvPr/>
        </p:nvSpPr>
        <p:spPr>
          <a:xfrm>
            <a:off x="8187612" y="128927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8</a:t>
            </a:r>
            <a:endParaRPr kumimoji="1" lang="ja-JP" altLang="en-US" dirty="0"/>
          </a:p>
        </p:txBody>
      </p:sp>
      <p:sp>
        <p:nvSpPr>
          <p:cNvPr id="62" name="円/楕円 61"/>
          <p:cNvSpPr/>
          <p:nvPr/>
        </p:nvSpPr>
        <p:spPr>
          <a:xfrm>
            <a:off x="8976048" y="1289276"/>
            <a:ext cx="242596"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9</a:t>
            </a:r>
            <a:endParaRPr kumimoji="1" lang="ja-JP" altLang="en-US" dirty="0"/>
          </a:p>
        </p:txBody>
      </p:sp>
      <p:sp>
        <p:nvSpPr>
          <p:cNvPr id="63" name="円/楕円 62"/>
          <p:cNvSpPr/>
          <p:nvPr/>
        </p:nvSpPr>
        <p:spPr>
          <a:xfrm>
            <a:off x="10273002" y="86152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6</a:t>
            </a:r>
            <a:endParaRPr kumimoji="1" lang="ja-JP" altLang="en-US" dirty="0"/>
          </a:p>
        </p:txBody>
      </p:sp>
      <p:sp>
        <p:nvSpPr>
          <p:cNvPr id="64" name="円/楕円 63"/>
          <p:cNvSpPr/>
          <p:nvPr/>
        </p:nvSpPr>
        <p:spPr>
          <a:xfrm>
            <a:off x="9691635" y="1289276"/>
            <a:ext cx="667138"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10</a:t>
            </a:r>
            <a:endParaRPr kumimoji="1" lang="ja-JP" altLang="en-US" dirty="0"/>
          </a:p>
        </p:txBody>
      </p:sp>
      <p:sp>
        <p:nvSpPr>
          <p:cNvPr id="65" name="円/楕円 64"/>
          <p:cNvSpPr/>
          <p:nvPr/>
        </p:nvSpPr>
        <p:spPr>
          <a:xfrm>
            <a:off x="10583364" y="1300706"/>
            <a:ext cx="638251"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11</a:t>
            </a:r>
            <a:endParaRPr kumimoji="1" lang="ja-JP" altLang="en-US" dirty="0"/>
          </a:p>
        </p:txBody>
      </p:sp>
      <p:sp>
        <p:nvSpPr>
          <p:cNvPr id="66" name="円/楕円 65"/>
          <p:cNvSpPr/>
          <p:nvPr/>
        </p:nvSpPr>
        <p:spPr>
          <a:xfrm>
            <a:off x="11221615" y="861526"/>
            <a:ext cx="27696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a:t>7</a:t>
            </a:r>
            <a:endParaRPr kumimoji="1" lang="ja-JP" altLang="en-US" dirty="0"/>
          </a:p>
        </p:txBody>
      </p:sp>
      <p:cxnSp>
        <p:nvCxnSpPr>
          <p:cNvPr id="67" name="直線コネクタ 66"/>
          <p:cNvCxnSpPr/>
          <p:nvPr/>
        </p:nvCxnSpPr>
        <p:spPr>
          <a:xfrm>
            <a:off x="10480071" y="1068595"/>
            <a:ext cx="422419" cy="232111"/>
          </a:xfrm>
          <a:prstGeom prst="line">
            <a:avLst/>
          </a:prstGeom>
        </p:spPr>
        <p:style>
          <a:lnRef idx="1">
            <a:schemeClr val="dk1"/>
          </a:lnRef>
          <a:fillRef idx="0">
            <a:schemeClr val="dk1"/>
          </a:fillRef>
          <a:effectRef idx="0">
            <a:schemeClr val="dk1"/>
          </a:effectRef>
          <a:fontRef idx="minor">
            <a:schemeClr val="tx1"/>
          </a:fontRef>
        </p:style>
      </p:cxnSp>
      <p:cxnSp>
        <p:nvCxnSpPr>
          <p:cNvPr id="68" name="直線コネクタ 67"/>
          <p:cNvCxnSpPr/>
          <p:nvPr/>
        </p:nvCxnSpPr>
        <p:spPr>
          <a:xfrm flipH="1">
            <a:off x="10025204" y="1068595"/>
            <a:ext cx="283325" cy="220681"/>
          </a:xfrm>
          <a:prstGeom prst="line">
            <a:avLst/>
          </a:prstGeom>
        </p:spPr>
        <p:style>
          <a:lnRef idx="1">
            <a:schemeClr val="dk1"/>
          </a:lnRef>
          <a:fillRef idx="0">
            <a:schemeClr val="dk1"/>
          </a:fillRef>
          <a:effectRef idx="0">
            <a:schemeClr val="dk1"/>
          </a:effectRef>
          <a:fontRef idx="minor">
            <a:schemeClr val="tx1"/>
          </a:fontRef>
        </p:style>
      </p:cxnSp>
      <p:cxnSp>
        <p:nvCxnSpPr>
          <p:cNvPr id="69" name="直線コネクタ 68"/>
          <p:cNvCxnSpPr/>
          <p:nvPr/>
        </p:nvCxnSpPr>
        <p:spPr>
          <a:xfrm>
            <a:off x="10906171" y="735803"/>
            <a:ext cx="453927" cy="125723"/>
          </a:xfrm>
          <a:prstGeom prst="line">
            <a:avLst/>
          </a:prstGeom>
        </p:spPr>
        <p:style>
          <a:lnRef idx="1">
            <a:schemeClr val="dk1"/>
          </a:lnRef>
          <a:fillRef idx="0">
            <a:schemeClr val="dk1"/>
          </a:fillRef>
          <a:effectRef idx="0">
            <a:schemeClr val="dk1"/>
          </a:effectRef>
          <a:fontRef idx="minor">
            <a:schemeClr val="tx1"/>
          </a:fontRef>
        </p:style>
      </p:cxnSp>
      <p:cxnSp>
        <p:nvCxnSpPr>
          <p:cNvPr id="70" name="直線コネクタ 69"/>
          <p:cNvCxnSpPr/>
          <p:nvPr/>
        </p:nvCxnSpPr>
        <p:spPr>
          <a:xfrm flipH="1">
            <a:off x="10394300" y="735803"/>
            <a:ext cx="340329" cy="125723"/>
          </a:xfrm>
          <a:prstGeom prst="line">
            <a:avLst/>
          </a:prstGeom>
        </p:spPr>
        <p:style>
          <a:lnRef idx="1">
            <a:schemeClr val="dk1"/>
          </a:lnRef>
          <a:fillRef idx="0">
            <a:schemeClr val="dk1"/>
          </a:fillRef>
          <a:effectRef idx="0">
            <a:schemeClr val="dk1"/>
          </a:effectRef>
          <a:fontRef idx="minor">
            <a:schemeClr val="tx1"/>
          </a:fontRef>
        </p:style>
      </p:cxnSp>
      <p:cxnSp>
        <p:nvCxnSpPr>
          <p:cNvPr id="71" name="直線コネクタ 70"/>
          <p:cNvCxnSpPr/>
          <p:nvPr/>
        </p:nvCxnSpPr>
        <p:spPr>
          <a:xfrm flipH="1">
            <a:off x="8308910" y="1068595"/>
            <a:ext cx="351212" cy="220681"/>
          </a:xfrm>
          <a:prstGeom prst="line">
            <a:avLst/>
          </a:prstGeom>
        </p:spPr>
        <p:style>
          <a:lnRef idx="1">
            <a:schemeClr val="dk1"/>
          </a:lnRef>
          <a:fillRef idx="0">
            <a:schemeClr val="dk1"/>
          </a:fillRef>
          <a:effectRef idx="0">
            <a:schemeClr val="dk1"/>
          </a:effectRef>
          <a:fontRef idx="minor">
            <a:schemeClr val="tx1"/>
          </a:fontRef>
        </p:style>
      </p:cxnSp>
      <p:cxnSp>
        <p:nvCxnSpPr>
          <p:cNvPr id="72" name="直線コネクタ 71"/>
          <p:cNvCxnSpPr/>
          <p:nvPr/>
        </p:nvCxnSpPr>
        <p:spPr>
          <a:xfrm>
            <a:off x="8831664" y="1068595"/>
            <a:ext cx="265682" cy="220681"/>
          </a:xfrm>
          <a:prstGeom prst="line">
            <a:avLst/>
          </a:prstGeom>
        </p:spPr>
        <p:style>
          <a:lnRef idx="1">
            <a:schemeClr val="dk1"/>
          </a:lnRef>
          <a:fillRef idx="0">
            <a:schemeClr val="dk1"/>
          </a:fillRef>
          <a:effectRef idx="0">
            <a:schemeClr val="dk1"/>
          </a:effectRef>
          <a:fontRef idx="minor">
            <a:schemeClr val="tx1"/>
          </a:fontRef>
        </p:style>
      </p:cxnSp>
      <p:cxnSp>
        <p:nvCxnSpPr>
          <p:cNvPr id="73" name="直線コネクタ 72"/>
          <p:cNvCxnSpPr/>
          <p:nvPr/>
        </p:nvCxnSpPr>
        <p:spPr>
          <a:xfrm flipH="1">
            <a:off x="8745893" y="729583"/>
            <a:ext cx="508278" cy="131943"/>
          </a:xfrm>
          <a:prstGeom prst="line">
            <a:avLst/>
          </a:prstGeom>
        </p:spPr>
        <p:style>
          <a:lnRef idx="1">
            <a:schemeClr val="dk1"/>
          </a:lnRef>
          <a:fillRef idx="0">
            <a:schemeClr val="dk1"/>
          </a:fillRef>
          <a:effectRef idx="0">
            <a:schemeClr val="dk1"/>
          </a:effectRef>
          <a:fontRef idx="minor">
            <a:schemeClr val="tx1"/>
          </a:fontRef>
        </p:style>
      </p:cxnSp>
      <p:cxnSp>
        <p:nvCxnSpPr>
          <p:cNvPr id="74" name="直線コネクタ 73"/>
          <p:cNvCxnSpPr/>
          <p:nvPr/>
        </p:nvCxnSpPr>
        <p:spPr>
          <a:xfrm>
            <a:off x="9425713" y="729583"/>
            <a:ext cx="390091" cy="119721"/>
          </a:xfrm>
          <a:prstGeom prst="line">
            <a:avLst/>
          </a:prstGeom>
        </p:spPr>
        <p:style>
          <a:lnRef idx="1">
            <a:schemeClr val="dk1"/>
          </a:lnRef>
          <a:fillRef idx="0">
            <a:schemeClr val="dk1"/>
          </a:fillRef>
          <a:effectRef idx="0">
            <a:schemeClr val="dk1"/>
          </a:effectRef>
          <a:fontRef idx="minor">
            <a:schemeClr val="tx1"/>
          </a:fontRef>
        </p:style>
      </p:cxnSp>
      <p:cxnSp>
        <p:nvCxnSpPr>
          <p:cNvPr id="75" name="直線コネクタ 74"/>
          <p:cNvCxnSpPr/>
          <p:nvPr/>
        </p:nvCxnSpPr>
        <p:spPr>
          <a:xfrm flipH="1">
            <a:off x="9339942" y="431003"/>
            <a:ext cx="642018" cy="91511"/>
          </a:xfrm>
          <a:prstGeom prst="line">
            <a:avLst/>
          </a:prstGeom>
        </p:spPr>
        <p:style>
          <a:lnRef idx="1">
            <a:schemeClr val="dk1"/>
          </a:lnRef>
          <a:fillRef idx="0">
            <a:schemeClr val="dk1"/>
          </a:fillRef>
          <a:effectRef idx="0">
            <a:schemeClr val="dk1"/>
          </a:effectRef>
          <a:fontRef idx="minor">
            <a:schemeClr val="tx1"/>
          </a:fontRef>
        </p:style>
      </p:cxnSp>
      <p:cxnSp>
        <p:nvCxnSpPr>
          <p:cNvPr id="76" name="直線コネクタ 75"/>
          <p:cNvCxnSpPr/>
          <p:nvPr/>
        </p:nvCxnSpPr>
        <p:spPr>
          <a:xfrm>
            <a:off x="10153502" y="431003"/>
            <a:ext cx="666898" cy="9773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74740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918854"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p:cNvSpPr txBox="1"/>
          <p:nvPr/>
        </p:nvSpPr>
        <p:spPr>
          <a:xfrm>
            <a:off x="3582955" y="522514"/>
            <a:ext cx="1138334" cy="861774"/>
          </a:xfrm>
          <a:prstGeom prst="rect">
            <a:avLst/>
          </a:prstGeom>
          <a:noFill/>
        </p:spPr>
        <p:txBody>
          <a:bodyPr wrap="square" rtlCol="0">
            <a:spAutoFit/>
          </a:bodyPr>
          <a:lstStyle/>
          <a:p>
            <a:r>
              <a:rPr kumimoji="1" lang="en-US" altLang="ja-JP" sz="3200" dirty="0" smtClean="0"/>
              <a:t>push</a:t>
            </a:r>
          </a:p>
          <a:p>
            <a:endParaRPr kumimoji="1" lang="ja-JP" altLang="en-US" dirty="0"/>
          </a:p>
        </p:txBody>
      </p:sp>
      <p:sp>
        <p:nvSpPr>
          <p:cNvPr id="5" name="テキスト ボックス 4"/>
          <p:cNvSpPr txBox="1"/>
          <p:nvPr/>
        </p:nvSpPr>
        <p:spPr>
          <a:xfrm>
            <a:off x="4790391" y="5125560"/>
            <a:ext cx="783771" cy="584775"/>
          </a:xfrm>
          <a:prstGeom prst="rect">
            <a:avLst/>
          </a:prstGeom>
          <a:noFill/>
        </p:spPr>
        <p:txBody>
          <a:bodyPr wrap="square" rtlCol="0">
            <a:spAutoFit/>
          </a:bodyPr>
          <a:lstStyle/>
          <a:p>
            <a:r>
              <a:rPr kumimoji="1" lang="en-US" altLang="ja-JP" sz="3200" dirty="0" smtClean="0"/>
              <a:t>10</a:t>
            </a:r>
            <a:endParaRPr kumimoji="1" lang="ja-JP" altLang="en-US" sz="3200" dirty="0"/>
          </a:p>
        </p:txBody>
      </p:sp>
      <p:sp>
        <p:nvSpPr>
          <p:cNvPr id="6" name="テキスト ボックス 5"/>
          <p:cNvSpPr txBox="1"/>
          <p:nvPr/>
        </p:nvSpPr>
        <p:spPr>
          <a:xfrm>
            <a:off x="5355771" y="522514"/>
            <a:ext cx="1810139" cy="1138773"/>
          </a:xfrm>
          <a:prstGeom prst="rect">
            <a:avLst/>
          </a:prstGeom>
          <a:noFill/>
        </p:spPr>
        <p:txBody>
          <a:bodyPr wrap="square" rtlCol="0">
            <a:spAutoFit/>
          </a:bodyPr>
          <a:lstStyle/>
          <a:p>
            <a:r>
              <a:rPr kumimoji="1" lang="en-US" altLang="ja-JP" sz="3200" dirty="0" smtClean="0"/>
              <a:t>pop</a:t>
            </a:r>
          </a:p>
          <a:p>
            <a:endParaRPr kumimoji="1" lang="en-US" altLang="ja-JP" dirty="0" smtClean="0"/>
          </a:p>
          <a:p>
            <a:endParaRPr kumimoji="1" lang="ja-JP" altLang="en-US" dirty="0"/>
          </a:p>
        </p:txBody>
      </p:sp>
      <p:cxnSp>
        <p:nvCxnSpPr>
          <p:cNvPr id="8" name="直線コネクタ 7"/>
          <p:cNvCxnSpPr/>
          <p:nvPr/>
        </p:nvCxnSpPr>
        <p:spPr>
          <a:xfrm>
            <a:off x="3918856" y="5113176"/>
            <a:ext cx="2276671" cy="0"/>
          </a:xfrm>
          <a:prstGeom prst="line">
            <a:avLst/>
          </a:prstGeom>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5508173" y="1236373"/>
            <a:ext cx="783771" cy="584775"/>
          </a:xfrm>
          <a:prstGeom prst="rect">
            <a:avLst/>
          </a:prstGeom>
          <a:noFill/>
        </p:spPr>
        <p:txBody>
          <a:bodyPr wrap="square" rtlCol="0">
            <a:spAutoFit/>
          </a:bodyPr>
          <a:lstStyle/>
          <a:p>
            <a:r>
              <a:rPr kumimoji="1" lang="en-US" altLang="ja-JP" sz="3200" dirty="0" smtClean="0"/>
              <a:t>9</a:t>
            </a:r>
            <a:endParaRPr kumimoji="1" lang="ja-JP" altLang="en-US" sz="3200" dirty="0"/>
          </a:p>
        </p:txBody>
      </p:sp>
      <p:cxnSp>
        <p:nvCxnSpPr>
          <p:cNvPr id="30" name="直線コネクタ 29"/>
          <p:cNvCxnSpPr/>
          <p:nvPr/>
        </p:nvCxnSpPr>
        <p:spPr>
          <a:xfrm>
            <a:off x="3918855" y="4536914"/>
            <a:ext cx="2276671" cy="0"/>
          </a:xfrm>
          <a:prstGeom prst="line">
            <a:avLst/>
          </a:prstGeom>
        </p:spPr>
        <p:style>
          <a:lnRef idx="1">
            <a:schemeClr val="dk1"/>
          </a:lnRef>
          <a:fillRef idx="0">
            <a:schemeClr val="dk1"/>
          </a:fillRef>
          <a:effectRef idx="0">
            <a:schemeClr val="dk1"/>
          </a:effectRef>
          <a:fontRef idx="minor">
            <a:schemeClr val="tx1"/>
          </a:fontRef>
        </p:style>
      </p:cxnSp>
      <p:sp>
        <p:nvSpPr>
          <p:cNvPr id="31" name="テキスト ボックス 30"/>
          <p:cNvSpPr txBox="1"/>
          <p:nvPr/>
        </p:nvSpPr>
        <p:spPr>
          <a:xfrm>
            <a:off x="4776103" y="4540785"/>
            <a:ext cx="783771" cy="584775"/>
          </a:xfrm>
          <a:prstGeom prst="rect">
            <a:avLst/>
          </a:prstGeom>
          <a:noFill/>
        </p:spPr>
        <p:txBody>
          <a:bodyPr wrap="square" rtlCol="0">
            <a:spAutoFit/>
          </a:bodyPr>
          <a:lstStyle/>
          <a:p>
            <a:r>
              <a:rPr kumimoji="1" lang="en-US" altLang="ja-JP" sz="3200" dirty="0" smtClean="0"/>
              <a:t>11</a:t>
            </a:r>
            <a:endParaRPr kumimoji="1" lang="ja-JP" altLang="en-US" sz="3200" dirty="0"/>
          </a:p>
        </p:txBody>
      </p:sp>
      <p:sp>
        <p:nvSpPr>
          <p:cNvPr id="74" name="円/楕円 73"/>
          <p:cNvSpPr/>
          <p:nvPr/>
        </p:nvSpPr>
        <p:spPr>
          <a:xfrm>
            <a:off x="9946433" y="223934"/>
            <a:ext cx="242596" cy="242596"/>
          </a:xfrm>
          <a:prstGeom prst="ellipse">
            <a:avLst/>
          </a:prstGeom>
          <a:solidFill>
            <a:srgbClr val="FF0000"/>
          </a:solid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１</a:t>
            </a:r>
            <a:endParaRPr kumimoji="1" lang="ja-JP" altLang="en-US" dirty="0"/>
          </a:p>
        </p:txBody>
      </p:sp>
      <p:sp>
        <p:nvSpPr>
          <p:cNvPr id="75" name="円/楕円 74"/>
          <p:cNvSpPr/>
          <p:nvPr/>
        </p:nvSpPr>
        <p:spPr>
          <a:xfrm>
            <a:off x="9218644" y="522514"/>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2</a:t>
            </a:r>
            <a:endParaRPr kumimoji="1" lang="ja-JP" altLang="en-US" dirty="0"/>
          </a:p>
        </p:txBody>
      </p:sp>
      <p:sp>
        <p:nvSpPr>
          <p:cNvPr id="76" name="円/楕円 75"/>
          <p:cNvSpPr/>
          <p:nvPr/>
        </p:nvSpPr>
        <p:spPr>
          <a:xfrm>
            <a:off x="10699102" y="528734"/>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3</a:t>
            </a:r>
            <a:endParaRPr kumimoji="1" lang="ja-JP" altLang="en-US" dirty="0"/>
          </a:p>
        </p:txBody>
      </p:sp>
      <p:sp>
        <p:nvSpPr>
          <p:cNvPr id="77" name="円/楕円 76"/>
          <p:cNvSpPr/>
          <p:nvPr/>
        </p:nvSpPr>
        <p:spPr>
          <a:xfrm>
            <a:off x="8624595" y="86152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4</a:t>
            </a:r>
            <a:endParaRPr kumimoji="1" lang="ja-JP" altLang="en-US" dirty="0"/>
          </a:p>
        </p:txBody>
      </p:sp>
      <p:sp>
        <p:nvSpPr>
          <p:cNvPr id="78" name="円/楕円 77"/>
          <p:cNvSpPr/>
          <p:nvPr/>
        </p:nvSpPr>
        <p:spPr>
          <a:xfrm>
            <a:off x="9694506" y="849304"/>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5</a:t>
            </a:r>
            <a:endParaRPr kumimoji="1" lang="ja-JP" altLang="en-US" dirty="0"/>
          </a:p>
        </p:txBody>
      </p:sp>
      <p:sp>
        <p:nvSpPr>
          <p:cNvPr id="79" name="円/楕円 78"/>
          <p:cNvSpPr/>
          <p:nvPr/>
        </p:nvSpPr>
        <p:spPr>
          <a:xfrm>
            <a:off x="8187612" y="128927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8</a:t>
            </a:r>
            <a:endParaRPr kumimoji="1" lang="ja-JP" altLang="en-US" dirty="0"/>
          </a:p>
        </p:txBody>
      </p:sp>
      <p:sp>
        <p:nvSpPr>
          <p:cNvPr id="80" name="円/楕円 79"/>
          <p:cNvSpPr/>
          <p:nvPr/>
        </p:nvSpPr>
        <p:spPr>
          <a:xfrm>
            <a:off x="8976048" y="128927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9</a:t>
            </a:r>
            <a:endParaRPr kumimoji="1" lang="ja-JP" altLang="en-US" dirty="0"/>
          </a:p>
        </p:txBody>
      </p:sp>
      <p:sp>
        <p:nvSpPr>
          <p:cNvPr id="81" name="円/楕円 80"/>
          <p:cNvSpPr/>
          <p:nvPr/>
        </p:nvSpPr>
        <p:spPr>
          <a:xfrm>
            <a:off x="10273002" y="86152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6</a:t>
            </a:r>
            <a:endParaRPr kumimoji="1" lang="ja-JP" altLang="en-US" dirty="0"/>
          </a:p>
        </p:txBody>
      </p:sp>
      <p:sp>
        <p:nvSpPr>
          <p:cNvPr id="82" name="円/楕円 81"/>
          <p:cNvSpPr/>
          <p:nvPr/>
        </p:nvSpPr>
        <p:spPr>
          <a:xfrm>
            <a:off x="9691635" y="1289276"/>
            <a:ext cx="667138"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10</a:t>
            </a:r>
            <a:endParaRPr kumimoji="1" lang="ja-JP" altLang="en-US" dirty="0"/>
          </a:p>
        </p:txBody>
      </p:sp>
      <p:sp>
        <p:nvSpPr>
          <p:cNvPr id="83" name="円/楕円 82"/>
          <p:cNvSpPr/>
          <p:nvPr/>
        </p:nvSpPr>
        <p:spPr>
          <a:xfrm>
            <a:off x="10583364" y="1300706"/>
            <a:ext cx="638251"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11</a:t>
            </a:r>
            <a:endParaRPr kumimoji="1" lang="ja-JP" altLang="en-US" dirty="0"/>
          </a:p>
        </p:txBody>
      </p:sp>
      <p:sp>
        <p:nvSpPr>
          <p:cNvPr id="84" name="円/楕円 83"/>
          <p:cNvSpPr/>
          <p:nvPr/>
        </p:nvSpPr>
        <p:spPr>
          <a:xfrm>
            <a:off x="11221615" y="861526"/>
            <a:ext cx="27696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a:t>7</a:t>
            </a:r>
            <a:endParaRPr kumimoji="1" lang="ja-JP" altLang="en-US" dirty="0"/>
          </a:p>
        </p:txBody>
      </p:sp>
      <p:cxnSp>
        <p:nvCxnSpPr>
          <p:cNvPr id="85" name="直線コネクタ 84"/>
          <p:cNvCxnSpPr/>
          <p:nvPr/>
        </p:nvCxnSpPr>
        <p:spPr>
          <a:xfrm>
            <a:off x="10480071" y="1068595"/>
            <a:ext cx="422419" cy="232111"/>
          </a:xfrm>
          <a:prstGeom prst="line">
            <a:avLst/>
          </a:prstGeom>
        </p:spPr>
        <p:style>
          <a:lnRef idx="1">
            <a:schemeClr val="dk1"/>
          </a:lnRef>
          <a:fillRef idx="0">
            <a:schemeClr val="dk1"/>
          </a:fillRef>
          <a:effectRef idx="0">
            <a:schemeClr val="dk1"/>
          </a:effectRef>
          <a:fontRef idx="minor">
            <a:schemeClr val="tx1"/>
          </a:fontRef>
        </p:style>
      </p:cxnSp>
      <p:cxnSp>
        <p:nvCxnSpPr>
          <p:cNvPr id="86" name="直線コネクタ 85"/>
          <p:cNvCxnSpPr/>
          <p:nvPr/>
        </p:nvCxnSpPr>
        <p:spPr>
          <a:xfrm flipH="1">
            <a:off x="10025204" y="1068595"/>
            <a:ext cx="283325" cy="220681"/>
          </a:xfrm>
          <a:prstGeom prst="line">
            <a:avLst/>
          </a:prstGeom>
        </p:spPr>
        <p:style>
          <a:lnRef idx="1">
            <a:schemeClr val="dk1"/>
          </a:lnRef>
          <a:fillRef idx="0">
            <a:schemeClr val="dk1"/>
          </a:fillRef>
          <a:effectRef idx="0">
            <a:schemeClr val="dk1"/>
          </a:effectRef>
          <a:fontRef idx="minor">
            <a:schemeClr val="tx1"/>
          </a:fontRef>
        </p:style>
      </p:cxnSp>
      <p:cxnSp>
        <p:nvCxnSpPr>
          <p:cNvPr id="87" name="直線コネクタ 86"/>
          <p:cNvCxnSpPr/>
          <p:nvPr/>
        </p:nvCxnSpPr>
        <p:spPr>
          <a:xfrm>
            <a:off x="10906171" y="735803"/>
            <a:ext cx="453927" cy="125723"/>
          </a:xfrm>
          <a:prstGeom prst="line">
            <a:avLst/>
          </a:prstGeom>
        </p:spPr>
        <p:style>
          <a:lnRef idx="1">
            <a:schemeClr val="dk1"/>
          </a:lnRef>
          <a:fillRef idx="0">
            <a:schemeClr val="dk1"/>
          </a:fillRef>
          <a:effectRef idx="0">
            <a:schemeClr val="dk1"/>
          </a:effectRef>
          <a:fontRef idx="minor">
            <a:schemeClr val="tx1"/>
          </a:fontRef>
        </p:style>
      </p:cxnSp>
      <p:cxnSp>
        <p:nvCxnSpPr>
          <p:cNvPr id="88" name="直線コネクタ 87"/>
          <p:cNvCxnSpPr/>
          <p:nvPr/>
        </p:nvCxnSpPr>
        <p:spPr>
          <a:xfrm flipH="1">
            <a:off x="10394300" y="735803"/>
            <a:ext cx="340329" cy="125723"/>
          </a:xfrm>
          <a:prstGeom prst="line">
            <a:avLst/>
          </a:prstGeom>
        </p:spPr>
        <p:style>
          <a:lnRef idx="1">
            <a:schemeClr val="dk1"/>
          </a:lnRef>
          <a:fillRef idx="0">
            <a:schemeClr val="dk1"/>
          </a:fillRef>
          <a:effectRef idx="0">
            <a:schemeClr val="dk1"/>
          </a:effectRef>
          <a:fontRef idx="minor">
            <a:schemeClr val="tx1"/>
          </a:fontRef>
        </p:style>
      </p:cxnSp>
      <p:cxnSp>
        <p:nvCxnSpPr>
          <p:cNvPr id="89" name="直線コネクタ 88"/>
          <p:cNvCxnSpPr/>
          <p:nvPr/>
        </p:nvCxnSpPr>
        <p:spPr>
          <a:xfrm flipH="1">
            <a:off x="8308910" y="1068595"/>
            <a:ext cx="351212" cy="220681"/>
          </a:xfrm>
          <a:prstGeom prst="line">
            <a:avLst/>
          </a:prstGeom>
        </p:spPr>
        <p:style>
          <a:lnRef idx="1">
            <a:schemeClr val="dk1"/>
          </a:lnRef>
          <a:fillRef idx="0">
            <a:schemeClr val="dk1"/>
          </a:fillRef>
          <a:effectRef idx="0">
            <a:schemeClr val="dk1"/>
          </a:effectRef>
          <a:fontRef idx="minor">
            <a:schemeClr val="tx1"/>
          </a:fontRef>
        </p:style>
      </p:cxnSp>
      <p:cxnSp>
        <p:nvCxnSpPr>
          <p:cNvPr id="90" name="直線コネクタ 89"/>
          <p:cNvCxnSpPr/>
          <p:nvPr/>
        </p:nvCxnSpPr>
        <p:spPr>
          <a:xfrm>
            <a:off x="8831664" y="1068595"/>
            <a:ext cx="265682" cy="220681"/>
          </a:xfrm>
          <a:prstGeom prst="line">
            <a:avLst/>
          </a:prstGeom>
        </p:spPr>
        <p:style>
          <a:lnRef idx="1">
            <a:schemeClr val="dk1"/>
          </a:lnRef>
          <a:fillRef idx="0">
            <a:schemeClr val="dk1"/>
          </a:fillRef>
          <a:effectRef idx="0">
            <a:schemeClr val="dk1"/>
          </a:effectRef>
          <a:fontRef idx="minor">
            <a:schemeClr val="tx1"/>
          </a:fontRef>
        </p:style>
      </p:cxnSp>
      <p:cxnSp>
        <p:nvCxnSpPr>
          <p:cNvPr id="91" name="直線コネクタ 90"/>
          <p:cNvCxnSpPr/>
          <p:nvPr/>
        </p:nvCxnSpPr>
        <p:spPr>
          <a:xfrm flipH="1">
            <a:off x="8745893" y="729583"/>
            <a:ext cx="508278" cy="131943"/>
          </a:xfrm>
          <a:prstGeom prst="line">
            <a:avLst/>
          </a:prstGeom>
        </p:spPr>
        <p:style>
          <a:lnRef idx="1">
            <a:schemeClr val="dk1"/>
          </a:lnRef>
          <a:fillRef idx="0">
            <a:schemeClr val="dk1"/>
          </a:fillRef>
          <a:effectRef idx="0">
            <a:schemeClr val="dk1"/>
          </a:effectRef>
          <a:fontRef idx="minor">
            <a:schemeClr val="tx1"/>
          </a:fontRef>
        </p:style>
      </p:cxnSp>
      <p:cxnSp>
        <p:nvCxnSpPr>
          <p:cNvPr id="92" name="直線コネクタ 91"/>
          <p:cNvCxnSpPr/>
          <p:nvPr/>
        </p:nvCxnSpPr>
        <p:spPr>
          <a:xfrm>
            <a:off x="9425713" y="729583"/>
            <a:ext cx="390091" cy="119721"/>
          </a:xfrm>
          <a:prstGeom prst="line">
            <a:avLst/>
          </a:prstGeom>
        </p:spPr>
        <p:style>
          <a:lnRef idx="1">
            <a:schemeClr val="dk1"/>
          </a:lnRef>
          <a:fillRef idx="0">
            <a:schemeClr val="dk1"/>
          </a:fillRef>
          <a:effectRef idx="0">
            <a:schemeClr val="dk1"/>
          </a:effectRef>
          <a:fontRef idx="minor">
            <a:schemeClr val="tx1"/>
          </a:fontRef>
        </p:style>
      </p:cxnSp>
      <p:cxnSp>
        <p:nvCxnSpPr>
          <p:cNvPr id="93" name="直線コネクタ 92"/>
          <p:cNvCxnSpPr/>
          <p:nvPr/>
        </p:nvCxnSpPr>
        <p:spPr>
          <a:xfrm flipH="1">
            <a:off x="9339942" y="431003"/>
            <a:ext cx="642018" cy="91511"/>
          </a:xfrm>
          <a:prstGeom prst="line">
            <a:avLst/>
          </a:prstGeom>
        </p:spPr>
        <p:style>
          <a:lnRef idx="1">
            <a:schemeClr val="dk1"/>
          </a:lnRef>
          <a:fillRef idx="0">
            <a:schemeClr val="dk1"/>
          </a:fillRef>
          <a:effectRef idx="0">
            <a:schemeClr val="dk1"/>
          </a:effectRef>
          <a:fontRef idx="minor">
            <a:schemeClr val="tx1"/>
          </a:fontRef>
        </p:style>
      </p:cxnSp>
      <p:cxnSp>
        <p:nvCxnSpPr>
          <p:cNvPr id="94" name="直線コネクタ 93"/>
          <p:cNvCxnSpPr/>
          <p:nvPr/>
        </p:nvCxnSpPr>
        <p:spPr>
          <a:xfrm>
            <a:off x="10153502" y="431003"/>
            <a:ext cx="666898" cy="9773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5286064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918854"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p:cNvSpPr txBox="1"/>
          <p:nvPr/>
        </p:nvSpPr>
        <p:spPr>
          <a:xfrm>
            <a:off x="3582955" y="522514"/>
            <a:ext cx="1138334" cy="861774"/>
          </a:xfrm>
          <a:prstGeom prst="rect">
            <a:avLst/>
          </a:prstGeom>
          <a:noFill/>
        </p:spPr>
        <p:txBody>
          <a:bodyPr wrap="square" rtlCol="0">
            <a:spAutoFit/>
          </a:bodyPr>
          <a:lstStyle/>
          <a:p>
            <a:r>
              <a:rPr kumimoji="1" lang="en-US" altLang="ja-JP" sz="3200" dirty="0" smtClean="0"/>
              <a:t>push</a:t>
            </a:r>
          </a:p>
          <a:p>
            <a:endParaRPr kumimoji="1" lang="ja-JP" altLang="en-US" dirty="0"/>
          </a:p>
        </p:txBody>
      </p:sp>
      <p:sp>
        <p:nvSpPr>
          <p:cNvPr id="5" name="テキスト ボックス 4"/>
          <p:cNvSpPr txBox="1"/>
          <p:nvPr/>
        </p:nvSpPr>
        <p:spPr>
          <a:xfrm>
            <a:off x="4790391" y="5125560"/>
            <a:ext cx="783771" cy="584775"/>
          </a:xfrm>
          <a:prstGeom prst="rect">
            <a:avLst/>
          </a:prstGeom>
          <a:noFill/>
        </p:spPr>
        <p:txBody>
          <a:bodyPr wrap="square" rtlCol="0">
            <a:spAutoFit/>
          </a:bodyPr>
          <a:lstStyle/>
          <a:p>
            <a:r>
              <a:rPr kumimoji="1" lang="en-US" altLang="ja-JP" sz="3200" dirty="0" smtClean="0"/>
              <a:t>11</a:t>
            </a:r>
            <a:endParaRPr kumimoji="1" lang="ja-JP" altLang="en-US" sz="3200" dirty="0"/>
          </a:p>
        </p:txBody>
      </p:sp>
      <p:sp>
        <p:nvSpPr>
          <p:cNvPr id="6" name="テキスト ボックス 5"/>
          <p:cNvSpPr txBox="1"/>
          <p:nvPr/>
        </p:nvSpPr>
        <p:spPr>
          <a:xfrm>
            <a:off x="5355771" y="522514"/>
            <a:ext cx="1810139" cy="1138773"/>
          </a:xfrm>
          <a:prstGeom prst="rect">
            <a:avLst/>
          </a:prstGeom>
          <a:noFill/>
        </p:spPr>
        <p:txBody>
          <a:bodyPr wrap="square" rtlCol="0">
            <a:spAutoFit/>
          </a:bodyPr>
          <a:lstStyle/>
          <a:p>
            <a:r>
              <a:rPr kumimoji="1" lang="en-US" altLang="ja-JP" sz="3200" dirty="0" smtClean="0"/>
              <a:t>pop</a:t>
            </a:r>
          </a:p>
          <a:p>
            <a:endParaRPr kumimoji="1" lang="en-US" altLang="ja-JP" dirty="0" smtClean="0"/>
          </a:p>
          <a:p>
            <a:endParaRPr kumimoji="1" lang="ja-JP" altLang="en-US" dirty="0"/>
          </a:p>
        </p:txBody>
      </p:sp>
      <p:cxnSp>
        <p:nvCxnSpPr>
          <p:cNvPr id="8" name="直線コネクタ 7"/>
          <p:cNvCxnSpPr/>
          <p:nvPr/>
        </p:nvCxnSpPr>
        <p:spPr>
          <a:xfrm>
            <a:off x="3918856" y="5113176"/>
            <a:ext cx="2276671" cy="0"/>
          </a:xfrm>
          <a:prstGeom prst="line">
            <a:avLst/>
          </a:prstGeom>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5508173" y="1236373"/>
            <a:ext cx="783771" cy="584775"/>
          </a:xfrm>
          <a:prstGeom prst="rect">
            <a:avLst/>
          </a:prstGeom>
          <a:noFill/>
        </p:spPr>
        <p:txBody>
          <a:bodyPr wrap="square" rtlCol="0">
            <a:spAutoFit/>
          </a:bodyPr>
          <a:lstStyle/>
          <a:p>
            <a:r>
              <a:rPr kumimoji="1" lang="en-US" altLang="ja-JP" sz="3200" dirty="0" smtClean="0"/>
              <a:t>10</a:t>
            </a:r>
            <a:endParaRPr kumimoji="1" lang="ja-JP" altLang="en-US" sz="3200" dirty="0"/>
          </a:p>
        </p:txBody>
      </p:sp>
      <p:sp>
        <p:nvSpPr>
          <p:cNvPr id="72" name="円/楕円 71"/>
          <p:cNvSpPr/>
          <p:nvPr/>
        </p:nvSpPr>
        <p:spPr>
          <a:xfrm>
            <a:off x="9946433" y="223934"/>
            <a:ext cx="242596" cy="242596"/>
          </a:xfrm>
          <a:prstGeom prst="ellipse">
            <a:avLst/>
          </a:prstGeom>
          <a:solidFill>
            <a:srgbClr val="FF0000"/>
          </a:solid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１</a:t>
            </a:r>
            <a:endParaRPr kumimoji="1" lang="ja-JP" altLang="en-US" dirty="0"/>
          </a:p>
        </p:txBody>
      </p:sp>
      <p:sp>
        <p:nvSpPr>
          <p:cNvPr id="73" name="円/楕円 72"/>
          <p:cNvSpPr/>
          <p:nvPr/>
        </p:nvSpPr>
        <p:spPr>
          <a:xfrm>
            <a:off x="9218644" y="522514"/>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2</a:t>
            </a:r>
            <a:endParaRPr kumimoji="1" lang="ja-JP" altLang="en-US" dirty="0"/>
          </a:p>
        </p:txBody>
      </p:sp>
      <p:sp>
        <p:nvSpPr>
          <p:cNvPr id="74" name="円/楕円 73"/>
          <p:cNvSpPr/>
          <p:nvPr/>
        </p:nvSpPr>
        <p:spPr>
          <a:xfrm>
            <a:off x="10699102" y="528734"/>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3</a:t>
            </a:r>
            <a:endParaRPr kumimoji="1" lang="ja-JP" altLang="en-US" dirty="0"/>
          </a:p>
        </p:txBody>
      </p:sp>
      <p:sp>
        <p:nvSpPr>
          <p:cNvPr id="75" name="円/楕円 74"/>
          <p:cNvSpPr/>
          <p:nvPr/>
        </p:nvSpPr>
        <p:spPr>
          <a:xfrm>
            <a:off x="8624595" y="86152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4</a:t>
            </a:r>
            <a:endParaRPr kumimoji="1" lang="ja-JP" altLang="en-US" dirty="0"/>
          </a:p>
        </p:txBody>
      </p:sp>
      <p:sp>
        <p:nvSpPr>
          <p:cNvPr id="76" name="円/楕円 75"/>
          <p:cNvSpPr/>
          <p:nvPr/>
        </p:nvSpPr>
        <p:spPr>
          <a:xfrm>
            <a:off x="9694506" y="849304"/>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5</a:t>
            </a:r>
            <a:endParaRPr kumimoji="1" lang="ja-JP" altLang="en-US" dirty="0"/>
          </a:p>
        </p:txBody>
      </p:sp>
      <p:sp>
        <p:nvSpPr>
          <p:cNvPr id="77" name="円/楕円 76"/>
          <p:cNvSpPr/>
          <p:nvPr/>
        </p:nvSpPr>
        <p:spPr>
          <a:xfrm>
            <a:off x="8187612" y="128927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8</a:t>
            </a:r>
            <a:endParaRPr kumimoji="1" lang="ja-JP" altLang="en-US" dirty="0"/>
          </a:p>
        </p:txBody>
      </p:sp>
      <p:sp>
        <p:nvSpPr>
          <p:cNvPr id="78" name="円/楕円 77"/>
          <p:cNvSpPr/>
          <p:nvPr/>
        </p:nvSpPr>
        <p:spPr>
          <a:xfrm>
            <a:off x="8976048" y="128927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9</a:t>
            </a:r>
            <a:endParaRPr kumimoji="1" lang="ja-JP" altLang="en-US" dirty="0"/>
          </a:p>
        </p:txBody>
      </p:sp>
      <p:sp>
        <p:nvSpPr>
          <p:cNvPr id="79" name="円/楕円 78"/>
          <p:cNvSpPr/>
          <p:nvPr/>
        </p:nvSpPr>
        <p:spPr>
          <a:xfrm>
            <a:off x="10273002" y="86152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6</a:t>
            </a:r>
            <a:endParaRPr kumimoji="1" lang="ja-JP" altLang="en-US" dirty="0"/>
          </a:p>
        </p:txBody>
      </p:sp>
      <p:sp>
        <p:nvSpPr>
          <p:cNvPr id="80" name="円/楕円 79"/>
          <p:cNvSpPr/>
          <p:nvPr/>
        </p:nvSpPr>
        <p:spPr>
          <a:xfrm>
            <a:off x="9691635" y="1289276"/>
            <a:ext cx="667138"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10</a:t>
            </a:r>
            <a:endParaRPr kumimoji="1" lang="ja-JP" altLang="en-US" dirty="0"/>
          </a:p>
        </p:txBody>
      </p:sp>
      <p:sp>
        <p:nvSpPr>
          <p:cNvPr id="81" name="円/楕円 80"/>
          <p:cNvSpPr/>
          <p:nvPr/>
        </p:nvSpPr>
        <p:spPr>
          <a:xfrm>
            <a:off x="10583364" y="1300706"/>
            <a:ext cx="638251" cy="242596"/>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11</a:t>
            </a:r>
            <a:endParaRPr kumimoji="1" lang="ja-JP" altLang="en-US" dirty="0"/>
          </a:p>
        </p:txBody>
      </p:sp>
      <p:sp>
        <p:nvSpPr>
          <p:cNvPr id="82" name="円/楕円 81"/>
          <p:cNvSpPr/>
          <p:nvPr/>
        </p:nvSpPr>
        <p:spPr>
          <a:xfrm>
            <a:off x="11221615" y="861526"/>
            <a:ext cx="27696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a:t>7</a:t>
            </a:r>
            <a:endParaRPr kumimoji="1" lang="ja-JP" altLang="en-US" dirty="0"/>
          </a:p>
        </p:txBody>
      </p:sp>
      <p:cxnSp>
        <p:nvCxnSpPr>
          <p:cNvPr id="83" name="直線コネクタ 82"/>
          <p:cNvCxnSpPr/>
          <p:nvPr/>
        </p:nvCxnSpPr>
        <p:spPr>
          <a:xfrm>
            <a:off x="10480071" y="1068595"/>
            <a:ext cx="422419" cy="232111"/>
          </a:xfrm>
          <a:prstGeom prst="line">
            <a:avLst/>
          </a:prstGeom>
        </p:spPr>
        <p:style>
          <a:lnRef idx="1">
            <a:schemeClr val="dk1"/>
          </a:lnRef>
          <a:fillRef idx="0">
            <a:schemeClr val="dk1"/>
          </a:fillRef>
          <a:effectRef idx="0">
            <a:schemeClr val="dk1"/>
          </a:effectRef>
          <a:fontRef idx="minor">
            <a:schemeClr val="tx1"/>
          </a:fontRef>
        </p:style>
      </p:cxnSp>
      <p:cxnSp>
        <p:nvCxnSpPr>
          <p:cNvPr id="84" name="直線コネクタ 83"/>
          <p:cNvCxnSpPr/>
          <p:nvPr/>
        </p:nvCxnSpPr>
        <p:spPr>
          <a:xfrm flipH="1">
            <a:off x="10025204" y="1068595"/>
            <a:ext cx="283325" cy="220681"/>
          </a:xfrm>
          <a:prstGeom prst="line">
            <a:avLst/>
          </a:prstGeom>
        </p:spPr>
        <p:style>
          <a:lnRef idx="1">
            <a:schemeClr val="dk1"/>
          </a:lnRef>
          <a:fillRef idx="0">
            <a:schemeClr val="dk1"/>
          </a:fillRef>
          <a:effectRef idx="0">
            <a:schemeClr val="dk1"/>
          </a:effectRef>
          <a:fontRef idx="minor">
            <a:schemeClr val="tx1"/>
          </a:fontRef>
        </p:style>
      </p:cxnSp>
      <p:cxnSp>
        <p:nvCxnSpPr>
          <p:cNvPr id="85" name="直線コネクタ 84"/>
          <p:cNvCxnSpPr/>
          <p:nvPr/>
        </p:nvCxnSpPr>
        <p:spPr>
          <a:xfrm>
            <a:off x="10906171" y="735803"/>
            <a:ext cx="453927" cy="125723"/>
          </a:xfrm>
          <a:prstGeom prst="line">
            <a:avLst/>
          </a:prstGeom>
        </p:spPr>
        <p:style>
          <a:lnRef idx="1">
            <a:schemeClr val="dk1"/>
          </a:lnRef>
          <a:fillRef idx="0">
            <a:schemeClr val="dk1"/>
          </a:fillRef>
          <a:effectRef idx="0">
            <a:schemeClr val="dk1"/>
          </a:effectRef>
          <a:fontRef idx="minor">
            <a:schemeClr val="tx1"/>
          </a:fontRef>
        </p:style>
      </p:cxnSp>
      <p:cxnSp>
        <p:nvCxnSpPr>
          <p:cNvPr id="86" name="直線コネクタ 85"/>
          <p:cNvCxnSpPr/>
          <p:nvPr/>
        </p:nvCxnSpPr>
        <p:spPr>
          <a:xfrm flipH="1">
            <a:off x="10394300" y="735803"/>
            <a:ext cx="340329" cy="125723"/>
          </a:xfrm>
          <a:prstGeom prst="line">
            <a:avLst/>
          </a:prstGeom>
        </p:spPr>
        <p:style>
          <a:lnRef idx="1">
            <a:schemeClr val="dk1"/>
          </a:lnRef>
          <a:fillRef idx="0">
            <a:schemeClr val="dk1"/>
          </a:fillRef>
          <a:effectRef idx="0">
            <a:schemeClr val="dk1"/>
          </a:effectRef>
          <a:fontRef idx="minor">
            <a:schemeClr val="tx1"/>
          </a:fontRef>
        </p:style>
      </p:cxnSp>
      <p:cxnSp>
        <p:nvCxnSpPr>
          <p:cNvPr id="87" name="直線コネクタ 86"/>
          <p:cNvCxnSpPr/>
          <p:nvPr/>
        </p:nvCxnSpPr>
        <p:spPr>
          <a:xfrm flipH="1">
            <a:off x="8308910" y="1068595"/>
            <a:ext cx="351212" cy="220681"/>
          </a:xfrm>
          <a:prstGeom prst="line">
            <a:avLst/>
          </a:prstGeom>
        </p:spPr>
        <p:style>
          <a:lnRef idx="1">
            <a:schemeClr val="dk1"/>
          </a:lnRef>
          <a:fillRef idx="0">
            <a:schemeClr val="dk1"/>
          </a:fillRef>
          <a:effectRef idx="0">
            <a:schemeClr val="dk1"/>
          </a:effectRef>
          <a:fontRef idx="minor">
            <a:schemeClr val="tx1"/>
          </a:fontRef>
        </p:style>
      </p:cxnSp>
      <p:cxnSp>
        <p:nvCxnSpPr>
          <p:cNvPr id="88" name="直線コネクタ 87"/>
          <p:cNvCxnSpPr/>
          <p:nvPr/>
        </p:nvCxnSpPr>
        <p:spPr>
          <a:xfrm>
            <a:off x="8831664" y="1068595"/>
            <a:ext cx="265682" cy="220681"/>
          </a:xfrm>
          <a:prstGeom prst="line">
            <a:avLst/>
          </a:prstGeom>
        </p:spPr>
        <p:style>
          <a:lnRef idx="1">
            <a:schemeClr val="dk1"/>
          </a:lnRef>
          <a:fillRef idx="0">
            <a:schemeClr val="dk1"/>
          </a:fillRef>
          <a:effectRef idx="0">
            <a:schemeClr val="dk1"/>
          </a:effectRef>
          <a:fontRef idx="minor">
            <a:schemeClr val="tx1"/>
          </a:fontRef>
        </p:style>
      </p:cxnSp>
      <p:cxnSp>
        <p:nvCxnSpPr>
          <p:cNvPr id="89" name="直線コネクタ 88"/>
          <p:cNvCxnSpPr/>
          <p:nvPr/>
        </p:nvCxnSpPr>
        <p:spPr>
          <a:xfrm flipH="1">
            <a:off x="8745893" y="729583"/>
            <a:ext cx="508278" cy="131943"/>
          </a:xfrm>
          <a:prstGeom prst="line">
            <a:avLst/>
          </a:prstGeom>
        </p:spPr>
        <p:style>
          <a:lnRef idx="1">
            <a:schemeClr val="dk1"/>
          </a:lnRef>
          <a:fillRef idx="0">
            <a:schemeClr val="dk1"/>
          </a:fillRef>
          <a:effectRef idx="0">
            <a:schemeClr val="dk1"/>
          </a:effectRef>
          <a:fontRef idx="minor">
            <a:schemeClr val="tx1"/>
          </a:fontRef>
        </p:style>
      </p:cxnSp>
      <p:cxnSp>
        <p:nvCxnSpPr>
          <p:cNvPr id="90" name="直線コネクタ 89"/>
          <p:cNvCxnSpPr/>
          <p:nvPr/>
        </p:nvCxnSpPr>
        <p:spPr>
          <a:xfrm>
            <a:off x="9425713" y="729583"/>
            <a:ext cx="390091" cy="119721"/>
          </a:xfrm>
          <a:prstGeom prst="line">
            <a:avLst/>
          </a:prstGeom>
        </p:spPr>
        <p:style>
          <a:lnRef idx="1">
            <a:schemeClr val="dk1"/>
          </a:lnRef>
          <a:fillRef idx="0">
            <a:schemeClr val="dk1"/>
          </a:fillRef>
          <a:effectRef idx="0">
            <a:schemeClr val="dk1"/>
          </a:effectRef>
          <a:fontRef idx="minor">
            <a:schemeClr val="tx1"/>
          </a:fontRef>
        </p:style>
      </p:cxnSp>
      <p:cxnSp>
        <p:nvCxnSpPr>
          <p:cNvPr id="91" name="直線コネクタ 90"/>
          <p:cNvCxnSpPr/>
          <p:nvPr/>
        </p:nvCxnSpPr>
        <p:spPr>
          <a:xfrm flipH="1">
            <a:off x="9339942" y="431003"/>
            <a:ext cx="642018" cy="91511"/>
          </a:xfrm>
          <a:prstGeom prst="line">
            <a:avLst/>
          </a:prstGeom>
        </p:spPr>
        <p:style>
          <a:lnRef idx="1">
            <a:schemeClr val="dk1"/>
          </a:lnRef>
          <a:fillRef idx="0">
            <a:schemeClr val="dk1"/>
          </a:fillRef>
          <a:effectRef idx="0">
            <a:schemeClr val="dk1"/>
          </a:effectRef>
          <a:fontRef idx="minor">
            <a:schemeClr val="tx1"/>
          </a:fontRef>
        </p:style>
      </p:cxnSp>
      <p:cxnSp>
        <p:nvCxnSpPr>
          <p:cNvPr id="92" name="直線コネクタ 91"/>
          <p:cNvCxnSpPr/>
          <p:nvPr/>
        </p:nvCxnSpPr>
        <p:spPr>
          <a:xfrm>
            <a:off x="10153502" y="431003"/>
            <a:ext cx="666898" cy="9773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694585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f</a:t>
            </a:r>
            <a:r>
              <a:rPr kumimoji="1" lang="en-US" altLang="ja-JP" dirty="0" smtClean="0"/>
              <a:t>ib(6)</a:t>
            </a:r>
            <a:r>
              <a:rPr kumimoji="1" lang="ja-JP" altLang="en-US" dirty="0" smtClean="0"/>
              <a:t>の再帰の様子</a:t>
            </a:r>
            <a:endParaRPr kumimoji="1" lang="ja-JP" altLang="en-US" dirty="0"/>
          </a:p>
        </p:txBody>
      </p:sp>
      <p:sp>
        <p:nvSpPr>
          <p:cNvPr id="23" name="コンテンツ プレースホルダー 22"/>
          <p:cNvSpPr>
            <a:spLocks noGrp="1"/>
          </p:cNvSpPr>
          <p:nvPr>
            <p:ph idx="1"/>
          </p:nvPr>
        </p:nvSpPr>
        <p:spPr>
          <a:xfrm>
            <a:off x="1097280" y="1741212"/>
            <a:ext cx="10058400" cy="4023360"/>
          </a:xfrm>
        </p:spPr>
        <p:txBody>
          <a:bodyPr/>
          <a:lstStyle/>
          <a:p>
            <a:pPr marL="0" indent="0">
              <a:buNone/>
            </a:pPr>
            <a:endParaRPr kumimoji="1" lang="en-US" altLang="ja-JP" dirty="0" smtClean="0"/>
          </a:p>
          <a:p>
            <a:endParaRPr kumimoji="1" lang="ja-JP" altLang="en-US" dirty="0"/>
          </a:p>
        </p:txBody>
      </p:sp>
      <p:sp>
        <p:nvSpPr>
          <p:cNvPr id="4" name="正方形/長方形 3"/>
          <p:cNvSpPr/>
          <p:nvPr/>
        </p:nvSpPr>
        <p:spPr>
          <a:xfrm>
            <a:off x="1445342" y="2094270"/>
            <a:ext cx="1312606" cy="4129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fib(6)</a:t>
            </a:r>
          </a:p>
        </p:txBody>
      </p:sp>
      <p:sp>
        <p:nvSpPr>
          <p:cNvPr id="11" name="正方形/長方形 10"/>
          <p:cNvSpPr/>
          <p:nvPr/>
        </p:nvSpPr>
        <p:spPr>
          <a:xfrm>
            <a:off x="2934628" y="2507225"/>
            <a:ext cx="1179871" cy="3982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fib(5)</a:t>
            </a:r>
            <a:endParaRPr kumimoji="1" lang="ja-JP" altLang="en-US" dirty="0"/>
          </a:p>
        </p:txBody>
      </p:sp>
      <p:sp>
        <p:nvSpPr>
          <p:cNvPr id="22" name="正方形/長方形 21"/>
          <p:cNvSpPr/>
          <p:nvPr/>
        </p:nvSpPr>
        <p:spPr>
          <a:xfrm>
            <a:off x="2949677" y="3148779"/>
            <a:ext cx="1179871" cy="3982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f</a:t>
            </a:r>
            <a:r>
              <a:rPr kumimoji="1" lang="en-US" altLang="ja-JP" b="1" dirty="0" smtClean="0"/>
              <a:t>i</a:t>
            </a:r>
            <a:r>
              <a:rPr kumimoji="1" lang="en-US" altLang="ja-JP" dirty="0" smtClean="0"/>
              <a:t>b(4)</a:t>
            </a:r>
          </a:p>
        </p:txBody>
      </p:sp>
      <p:sp>
        <p:nvSpPr>
          <p:cNvPr id="24" name="正方形/長方形 23"/>
          <p:cNvSpPr/>
          <p:nvPr/>
        </p:nvSpPr>
        <p:spPr>
          <a:xfrm>
            <a:off x="4589056" y="2507224"/>
            <a:ext cx="1179871" cy="3982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fib(4)</a:t>
            </a:r>
            <a:endParaRPr kumimoji="1" lang="ja-JP" altLang="en-US" dirty="0"/>
          </a:p>
        </p:txBody>
      </p:sp>
      <p:sp>
        <p:nvSpPr>
          <p:cNvPr id="25" name="正方形/長方形 24"/>
          <p:cNvSpPr/>
          <p:nvPr/>
        </p:nvSpPr>
        <p:spPr>
          <a:xfrm>
            <a:off x="4355389" y="3884723"/>
            <a:ext cx="1179871" cy="3982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2</a:t>
            </a:r>
            <a:endParaRPr kumimoji="1" lang="ja-JP" altLang="en-US" dirty="0"/>
          </a:p>
        </p:txBody>
      </p:sp>
      <p:sp>
        <p:nvSpPr>
          <p:cNvPr id="26" name="正方形/長方形 25"/>
          <p:cNvSpPr/>
          <p:nvPr/>
        </p:nvSpPr>
        <p:spPr>
          <a:xfrm>
            <a:off x="6281850" y="2496161"/>
            <a:ext cx="1179871" cy="4203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2</a:t>
            </a:r>
            <a:endParaRPr kumimoji="1" lang="ja-JP" altLang="en-US" dirty="0"/>
          </a:p>
        </p:txBody>
      </p:sp>
      <p:sp>
        <p:nvSpPr>
          <p:cNvPr id="27" name="正方形/長方形 26"/>
          <p:cNvSpPr/>
          <p:nvPr/>
        </p:nvSpPr>
        <p:spPr>
          <a:xfrm>
            <a:off x="4355388" y="4496210"/>
            <a:ext cx="1179871" cy="3982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1</a:t>
            </a:r>
            <a:endParaRPr kumimoji="1" lang="ja-JP" altLang="en-US" dirty="0"/>
          </a:p>
        </p:txBody>
      </p:sp>
      <p:sp>
        <p:nvSpPr>
          <p:cNvPr id="28" name="正方形/長方形 27"/>
          <p:cNvSpPr/>
          <p:nvPr/>
        </p:nvSpPr>
        <p:spPr>
          <a:xfrm>
            <a:off x="4589055" y="3118711"/>
            <a:ext cx="1179871" cy="3982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fib(3)</a:t>
            </a:r>
            <a:endParaRPr kumimoji="1" lang="ja-JP" altLang="en-US" dirty="0"/>
          </a:p>
        </p:txBody>
      </p:sp>
      <p:sp>
        <p:nvSpPr>
          <p:cNvPr id="31" name="正方形/長方形 30"/>
          <p:cNvSpPr/>
          <p:nvPr/>
        </p:nvSpPr>
        <p:spPr>
          <a:xfrm>
            <a:off x="6281849" y="3119276"/>
            <a:ext cx="1179871" cy="3902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1</a:t>
            </a:r>
            <a:endParaRPr kumimoji="1" lang="ja-JP" altLang="en-US" dirty="0"/>
          </a:p>
        </p:txBody>
      </p:sp>
      <p:cxnSp>
        <p:nvCxnSpPr>
          <p:cNvPr id="42" name="カギ線コネクタ 41"/>
          <p:cNvCxnSpPr>
            <a:stCxn id="4" idx="2"/>
            <a:endCxn id="22" idx="1"/>
          </p:cNvCxnSpPr>
          <p:nvPr/>
        </p:nvCxnSpPr>
        <p:spPr>
          <a:xfrm rot="16200000" flipH="1">
            <a:off x="2105332" y="2503538"/>
            <a:ext cx="840658" cy="84803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9" name="カギ線コネクタ 48"/>
          <p:cNvCxnSpPr>
            <a:stCxn id="4" idx="2"/>
            <a:endCxn id="11" idx="1"/>
          </p:cNvCxnSpPr>
          <p:nvPr/>
        </p:nvCxnSpPr>
        <p:spPr>
          <a:xfrm rot="16200000" flipH="1">
            <a:off x="2418584" y="2190285"/>
            <a:ext cx="199104" cy="832983"/>
          </a:xfrm>
          <a:prstGeom prst="bentConnector2">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6" name="カギ線コネクタ 55"/>
          <p:cNvCxnSpPr>
            <a:stCxn id="22" idx="2"/>
            <a:endCxn id="27" idx="1"/>
          </p:cNvCxnSpPr>
          <p:nvPr/>
        </p:nvCxnSpPr>
        <p:spPr>
          <a:xfrm rot="16200000" flipH="1">
            <a:off x="3373336" y="3713262"/>
            <a:ext cx="1148328" cy="81577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60" name="カギ線コネクタ 59"/>
          <p:cNvCxnSpPr>
            <a:stCxn id="22" idx="2"/>
            <a:endCxn id="25" idx="1"/>
          </p:cNvCxnSpPr>
          <p:nvPr/>
        </p:nvCxnSpPr>
        <p:spPr>
          <a:xfrm rot="16200000" flipH="1">
            <a:off x="3679081" y="3407518"/>
            <a:ext cx="536841" cy="81577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64" name="カギ線コネクタ 63"/>
          <p:cNvCxnSpPr>
            <a:stCxn id="11" idx="3"/>
            <a:endCxn id="24" idx="1"/>
          </p:cNvCxnSpPr>
          <p:nvPr/>
        </p:nvCxnSpPr>
        <p:spPr>
          <a:xfrm flipV="1">
            <a:off x="4114499" y="2706328"/>
            <a:ext cx="474557" cy="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4" name="カギ線コネクタ 73"/>
          <p:cNvCxnSpPr>
            <a:stCxn id="11" idx="3"/>
            <a:endCxn id="28" idx="1"/>
          </p:cNvCxnSpPr>
          <p:nvPr/>
        </p:nvCxnSpPr>
        <p:spPr>
          <a:xfrm>
            <a:off x="4114499" y="2706329"/>
            <a:ext cx="474556" cy="61148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81" name="カギ線コネクタ 80"/>
          <p:cNvCxnSpPr>
            <a:stCxn id="24" idx="3"/>
            <a:endCxn id="26" idx="1"/>
          </p:cNvCxnSpPr>
          <p:nvPr/>
        </p:nvCxnSpPr>
        <p:spPr>
          <a:xfrm flipV="1">
            <a:off x="5768927" y="2706327"/>
            <a:ext cx="512923" cy="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87" name="カギ線コネクタ 86"/>
          <p:cNvCxnSpPr>
            <a:stCxn id="24" idx="3"/>
            <a:endCxn id="31" idx="1"/>
          </p:cNvCxnSpPr>
          <p:nvPr/>
        </p:nvCxnSpPr>
        <p:spPr>
          <a:xfrm>
            <a:off x="5768927" y="2706328"/>
            <a:ext cx="512922" cy="60807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93" name="直線矢印コネクタ 92"/>
          <p:cNvCxnSpPr>
            <a:stCxn id="26" idx="3"/>
          </p:cNvCxnSpPr>
          <p:nvPr/>
        </p:nvCxnSpPr>
        <p:spPr>
          <a:xfrm>
            <a:off x="7461721" y="2706327"/>
            <a:ext cx="4745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直線矢印コネクタ 95"/>
          <p:cNvCxnSpPr>
            <a:stCxn id="31" idx="3"/>
          </p:cNvCxnSpPr>
          <p:nvPr/>
        </p:nvCxnSpPr>
        <p:spPr>
          <a:xfrm>
            <a:off x="7461720" y="3314406"/>
            <a:ext cx="4745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直線矢印コネクタ 98"/>
          <p:cNvCxnSpPr>
            <a:stCxn id="25" idx="3"/>
          </p:cNvCxnSpPr>
          <p:nvPr/>
        </p:nvCxnSpPr>
        <p:spPr>
          <a:xfrm flipV="1">
            <a:off x="5535260" y="4083826"/>
            <a:ext cx="48208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 name="直線矢印コネクタ 101"/>
          <p:cNvCxnSpPr/>
          <p:nvPr/>
        </p:nvCxnSpPr>
        <p:spPr>
          <a:xfrm>
            <a:off x="5535259" y="4695313"/>
            <a:ext cx="4820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4600217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918854" y="2258009"/>
            <a:ext cx="2276671" cy="3452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p:cNvSpPr txBox="1"/>
          <p:nvPr/>
        </p:nvSpPr>
        <p:spPr>
          <a:xfrm>
            <a:off x="3582955" y="522514"/>
            <a:ext cx="1138334" cy="861774"/>
          </a:xfrm>
          <a:prstGeom prst="rect">
            <a:avLst/>
          </a:prstGeom>
          <a:noFill/>
        </p:spPr>
        <p:txBody>
          <a:bodyPr wrap="square" rtlCol="0">
            <a:spAutoFit/>
          </a:bodyPr>
          <a:lstStyle/>
          <a:p>
            <a:r>
              <a:rPr kumimoji="1" lang="en-US" altLang="ja-JP" sz="3200" dirty="0" smtClean="0"/>
              <a:t>push</a:t>
            </a:r>
          </a:p>
          <a:p>
            <a:endParaRPr kumimoji="1" lang="ja-JP" altLang="en-US" dirty="0"/>
          </a:p>
        </p:txBody>
      </p:sp>
      <p:sp>
        <p:nvSpPr>
          <p:cNvPr id="6" name="テキスト ボックス 5"/>
          <p:cNvSpPr txBox="1"/>
          <p:nvPr/>
        </p:nvSpPr>
        <p:spPr>
          <a:xfrm>
            <a:off x="5355771" y="522514"/>
            <a:ext cx="1810139" cy="1138773"/>
          </a:xfrm>
          <a:prstGeom prst="rect">
            <a:avLst/>
          </a:prstGeom>
          <a:noFill/>
        </p:spPr>
        <p:txBody>
          <a:bodyPr wrap="square" rtlCol="0">
            <a:spAutoFit/>
          </a:bodyPr>
          <a:lstStyle/>
          <a:p>
            <a:r>
              <a:rPr kumimoji="1" lang="en-US" altLang="ja-JP" sz="3200" dirty="0" smtClean="0"/>
              <a:t>pop</a:t>
            </a:r>
          </a:p>
          <a:p>
            <a:endParaRPr kumimoji="1" lang="en-US" altLang="ja-JP" dirty="0" smtClean="0"/>
          </a:p>
          <a:p>
            <a:endParaRPr kumimoji="1" lang="ja-JP" altLang="en-US" dirty="0"/>
          </a:p>
        </p:txBody>
      </p:sp>
      <p:sp>
        <p:nvSpPr>
          <p:cNvPr id="29" name="テキスト ボックス 28"/>
          <p:cNvSpPr txBox="1"/>
          <p:nvPr/>
        </p:nvSpPr>
        <p:spPr>
          <a:xfrm>
            <a:off x="5508173" y="1236373"/>
            <a:ext cx="783771" cy="584775"/>
          </a:xfrm>
          <a:prstGeom prst="rect">
            <a:avLst/>
          </a:prstGeom>
          <a:noFill/>
        </p:spPr>
        <p:txBody>
          <a:bodyPr wrap="square" rtlCol="0">
            <a:spAutoFit/>
          </a:bodyPr>
          <a:lstStyle/>
          <a:p>
            <a:r>
              <a:rPr kumimoji="1" lang="en-US" altLang="ja-JP" sz="3200" dirty="0" smtClean="0"/>
              <a:t>11</a:t>
            </a:r>
            <a:endParaRPr kumimoji="1" lang="ja-JP" altLang="en-US" sz="3200" dirty="0"/>
          </a:p>
        </p:txBody>
      </p:sp>
      <p:sp>
        <p:nvSpPr>
          <p:cNvPr id="70" name="円/楕円 69"/>
          <p:cNvSpPr/>
          <p:nvPr/>
        </p:nvSpPr>
        <p:spPr>
          <a:xfrm>
            <a:off x="9946433" y="223934"/>
            <a:ext cx="242596" cy="242596"/>
          </a:xfrm>
          <a:prstGeom prst="ellipse">
            <a:avLst/>
          </a:prstGeom>
          <a:solidFill>
            <a:srgbClr val="FF0000"/>
          </a:solid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１</a:t>
            </a:r>
            <a:endParaRPr kumimoji="1" lang="ja-JP" altLang="en-US" dirty="0"/>
          </a:p>
        </p:txBody>
      </p:sp>
      <p:sp>
        <p:nvSpPr>
          <p:cNvPr id="71" name="円/楕円 70"/>
          <p:cNvSpPr/>
          <p:nvPr/>
        </p:nvSpPr>
        <p:spPr>
          <a:xfrm>
            <a:off x="9218644" y="522514"/>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2</a:t>
            </a:r>
            <a:endParaRPr kumimoji="1" lang="ja-JP" altLang="en-US" dirty="0"/>
          </a:p>
        </p:txBody>
      </p:sp>
      <p:sp>
        <p:nvSpPr>
          <p:cNvPr id="72" name="円/楕円 71"/>
          <p:cNvSpPr/>
          <p:nvPr/>
        </p:nvSpPr>
        <p:spPr>
          <a:xfrm>
            <a:off x="10699102" y="528734"/>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3</a:t>
            </a:r>
            <a:endParaRPr kumimoji="1" lang="ja-JP" altLang="en-US" dirty="0"/>
          </a:p>
        </p:txBody>
      </p:sp>
      <p:sp>
        <p:nvSpPr>
          <p:cNvPr id="73" name="円/楕円 72"/>
          <p:cNvSpPr/>
          <p:nvPr/>
        </p:nvSpPr>
        <p:spPr>
          <a:xfrm>
            <a:off x="8624595" y="86152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4</a:t>
            </a:r>
            <a:endParaRPr kumimoji="1" lang="ja-JP" altLang="en-US" dirty="0"/>
          </a:p>
        </p:txBody>
      </p:sp>
      <p:sp>
        <p:nvSpPr>
          <p:cNvPr id="74" name="円/楕円 73"/>
          <p:cNvSpPr/>
          <p:nvPr/>
        </p:nvSpPr>
        <p:spPr>
          <a:xfrm>
            <a:off x="9694506" y="849304"/>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5</a:t>
            </a:r>
            <a:endParaRPr kumimoji="1" lang="ja-JP" altLang="en-US" dirty="0"/>
          </a:p>
        </p:txBody>
      </p:sp>
      <p:sp>
        <p:nvSpPr>
          <p:cNvPr id="75" name="円/楕円 74"/>
          <p:cNvSpPr/>
          <p:nvPr/>
        </p:nvSpPr>
        <p:spPr>
          <a:xfrm>
            <a:off x="8187612" y="128927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8</a:t>
            </a:r>
            <a:endParaRPr kumimoji="1" lang="ja-JP" altLang="en-US" dirty="0"/>
          </a:p>
        </p:txBody>
      </p:sp>
      <p:sp>
        <p:nvSpPr>
          <p:cNvPr id="76" name="円/楕円 75"/>
          <p:cNvSpPr/>
          <p:nvPr/>
        </p:nvSpPr>
        <p:spPr>
          <a:xfrm>
            <a:off x="8976048" y="128927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9</a:t>
            </a:r>
            <a:endParaRPr kumimoji="1" lang="ja-JP" altLang="en-US" dirty="0"/>
          </a:p>
        </p:txBody>
      </p:sp>
      <p:sp>
        <p:nvSpPr>
          <p:cNvPr id="77" name="円/楕円 76"/>
          <p:cNvSpPr/>
          <p:nvPr/>
        </p:nvSpPr>
        <p:spPr>
          <a:xfrm>
            <a:off x="10273002" y="861526"/>
            <a:ext cx="24259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6</a:t>
            </a:r>
            <a:endParaRPr kumimoji="1" lang="ja-JP" altLang="en-US" dirty="0"/>
          </a:p>
        </p:txBody>
      </p:sp>
      <p:sp>
        <p:nvSpPr>
          <p:cNvPr id="78" name="円/楕円 77"/>
          <p:cNvSpPr/>
          <p:nvPr/>
        </p:nvSpPr>
        <p:spPr>
          <a:xfrm>
            <a:off x="9691635" y="1289276"/>
            <a:ext cx="667138"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10</a:t>
            </a:r>
            <a:endParaRPr kumimoji="1" lang="ja-JP" altLang="en-US" dirty="0"/>
          </a:p>
        </p:txBody>
      </p:sp>
      <p:sp>
        <p:nvSpPr>
          <p:cNvPr id="79" name="円/楕円 78"/>
          <p:cNvSpPr/>
          <p:nvPr/>
        </p:nvSpPr>
        <p:spPr>
          <a:xfrm>
            <a:off x="10583364" y="1300706"/>
            <a:ext cx="638251"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11</a:t>
            </a:r>
            <a:endParaRPr kumimoji="1" lang="ja-JP" altLang="en-US" dirty="0"/>
          </a:p>
        </p:txBody>
      </p:sp>
      <p:sp>
        <p:nvSpPr>
          <p:cNvPr id="80" name="円/楕円 79"/>
          <p:cNvSpPr/>
          <p:nvPr/>
        </p:nvSpPr>
        <p:spPr>
          <a:xfrm>
            <a:off x="11221615" y="861526"/>
            <a:ext cx="276966" cy="242596"/>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a:t>7</a:t>
            </a:r>
            <a:endParaRPr kumimoji="1" lang="ja-JP" altLang="en-US" dirty="0"/>
          </a:p>
        </p:txBody>
      </p:sp>
      <p:cxnSp>
        <p:nvCxnSpPr>
          <p:cNvPr id="81" name="直線コネクタ 80"/>
          <p:cNvCxnSpPr/>
          <p:nvPr/>
        </p:nvCxnSpPr>
        <p:spPr>
          <a:xfrm>
            <a:off x="10480071" y="1068595"/>
            <a:ext cx="422419" cy="232111"/>
          </a:xfrm>
          <a:prstGeom prst="line">
            <a:avLst/>
          </a:prstGeom>
        </p:spPr>
        <p:style>
          <a:lnRef idx="1">
            <a:schemeClr val="dk1"/>
          </a:lnRef>
          <a:fillRef idx="0">
            <a:schemeClr val="dk1"/>
          </a:fillRef>
          <a:effectRef idx="0">
            <a:schemeClr val="dk1"/>
          </a:effectRef>
          <a:fontRef idx="minor">
            <a:schemeClr val="tx1"/>
          </a:fontRef>
        </p:style>
      </p:cxnSp>
      <p:cxnSp>
        <p:nvCxnSpPr>
          <p:cNvPr id="82" name="直線コネクタ 81"/>
          <p:cNvCxnSpPr/>
          <p:nvPr/>
        </p:nvCxnSpPr>
        <p:spPr>
          <a:xfrm flipH="1">
            <a:off x="10025204" y="1068595"/>
            <a:ext cx="283325" cy="220681"/>
          </a:xfrm>
          <a:prstGeom prst="line">
            <a:avLst/>
          </a:prstGeom>
        </p:spPr>
        <p:style>
          <a:lnRef idx="1">
            <a:schemeClr val="dk1"/>
          </a:lnRef>
          <a:fillRef idx="0">
            <a:schemeClr val="dk1"/>
          </a:fillRef>
          <a:effectRef idx="0">
            <a:schemeClr val="dk1"/>
          </a:effectRef>
          <a:fontRef idx="minor">
            <a:schemeClr val="tx1"/>
          </a:fontRef>
        </p:style>
      </p:cxnSp>
      <p:cxnSp>
        <p:nvCxnSpPr>
          <p:cNvPr id="83" name="直線コネクタ 82"/>
          <p:cNvCxnSpPr/>
          <p:nvPr/>
        </p:nvCxnSpPr>
        <p:spPr>
          <a:xfrm>
            <a:off x="10906171" y="735803"/>
            <a:ext cx="453927" cy="125723"/>
          </a:xfrm>
          <a:prstGeom prst="line">
            <a:avLst/>
          </a:prstGeom>
        </p:spPr>
        <p:style>
          <a:lnRef idx="1">
            <a:schemeClr val="dk1"/>
          </a:lnRef>
          <a:fillRef idx="0">
            <a:schemeClr val="dk1"/>
          </a:fillRef>
          <a:effectRef idx="0">
            <a:schemeClr val="dk1"/>
          </a:effectRef>
          <a:fontRef idx="minor">
            <a:schemeClr val="tx1"/>
          </a:fontRef>
        </p:style>
      </p:cxnSp>
      <p:cxnSp>
        <p:nvCxnSpPr>
          <p:cNvPr id="84" name="直線コネクタ 83"/>
          <p:cNvCxnSpPr/>
          <p:nvPr/>
        </p:nvCxnSpPr>
        <p:spPr>
          <a:xfrm flipH="1">
            <a:off x="10394300" y="735803"/>
            <a:ext cx="340329" cy="125723"/>
          </a:xfrm>
          <a:prstGeom prst="line">
            <a:avLst/>
          </a:prstGeom>
        </p:spPr>
        <p:style>
          <a:lnRef idx="1">
            <a:schemeClr val="dk1"/>
          </a:lnRef>
          <a:fillRef idx="0">
            <a:schemeClr val="dk1"/>
          </a:fillRef>
          <a:effectRef idx="0">
            <a:schemeClr val="dk1"/>
          </a:effectRef>
          <a:fontRef idx="minor">
            <a:schemeClr val="tx1"/>
          </a:fontRef>
        </p:style>
      </p:cxnSp>
      <p:cxnSp>
        <p:nvCxnSpPr>
          <p:cNvPr id="85" name="直線コネクタ 84"/>
          <p:cNvCxnSpPr/>
          <p:nvPr/>
        </p:nvCxnSpPr>
        <p:spPr>
          <a:xfrm flipH="1">
            <a:off x="8308910" y="1068595"/>
            <a:ext cx="351212" cy="220681"/>
          </a:xfrm>
          <a:prstGeom prst="line">
            <a:avLst/>
          </a:prstGeom>
        </p:spPr>
        <p:style>
          <a:lnRef idx="1">
            <a:schemeClr val="dk1"/>
          </a:lnRef>
          <a:fillRef idx="0">
            <a:schemeClr val="dk1"/>
          </a:fillRef>
          <a:effectRef idx="0">
            <a:schemeClr val="dk1"/>
          </a:effectRef>
          <a:fontRef idx="minor">
            <a:schemeClr val="tx1"/>
          </a:fontRef>
        </p:style>
      </p:cxnSp>
      <p:cxnSp>
        <p:nvCxnSpPr>
          <p:cNvPr id="86" name="直線コネクタ 85"/>
          <p:cNvCxnSpPr/>
          <p:nvPr/>
        </p:nvCxnSpPr>
        <p:spPr>
          <a:xfrm>
            <a:off x="8831664" y="1068595"/>
            <a:ext cx="265682" cy="220681"/>
          </a:xfrm>
          <a:prstGeom prst="line">
            <a:avLst/>
          </a:prstGeom>
        </p:spPr>
        <p:style>
          <a:lnRef idx="1">
            <a:schemeClr val="dk1"/>
          </a:lnRef>
          <a:fillRef idx="0">
            <a:schemeClr val="dk1"/>
          </a:fillRef>
          <a:effectRef idx="0">
            <a:schemeClr val="dk1"/>
          </a:effectRef>
          <a:fontRef idx="minor">
            <a:schemeClr val="tx1"/>
          </a:fontRef>
        </p:style>
      </p:cxnSp>
      <p:cxnSp>
        <p:nvCxnSpPr>
          <p:cNvPr id="87" name="直線コネクタ 86"/>
          <p:cNvCxnSpPr/>
          <p:nvPr/>
        </p:nvCxnSpPr>
        <p:spPr>
          <a:xfrm flipH="1">
            <a:off x="8745893" y="729583"/>
            <a:ext cx="508278" cy="131943"/>
          </a:xfrm>
          <a:prstGeom prst="line">
            <a:avLst/>
          </a:prstGeom>
        </p:spPr>
        <p:style>
          <a:lnRef idx="1">
            <a:schemeClr val="dk1"/>
          </a:lnRef>
          <a:fillRef idx="0">
            <a:schemeClr val="dk1"/>
          </a:fillRef>
          <a:effectRef idx="0">
            <a:schemeClr val="dk1"/>
          </a:effectRef>
          <a:fontRef idx="minor">
            <a:schemeClr val="tx1"/>
          </a:fontRef>
        </p:style>
      </p:cxnSp>
      <p:cxnSp>
        <p:nvCxnSpPr>
          <p:cNvPr id="88" name="直線コネクタ 87"/>
          <p:cNvCxnSpPr/>
          <p:nvPr/>
        </p:nvCxnSpPr>
        <p:spPr>
          <a:xfrm>
            <a:off x="9425713" y="729583"/>
            <a:ext cx="390091" cy="119721"/>
          </a:xfrm>
          <a:prstGeom prst="line">
            <a:avLst/>
          </a:prstGeom>
        </p:spPr>
        <p:style>
          <a:lnRef idx="1">
            <a:schemeClr val="dk1"/>
          </a:lnRef>
          <a:fillRef idx="0">
            <a:schemeClr val="dk1"/>
          </a:fillRef>
          <a:effectRef idx="0">
            <a:schemeClr val="dk1"/>
          </a:effectRef>
          <a:fontRef idx="minor">
            <a:schemeClr val="tx1"/>
          </a:fontRef>
        </p:style>
      </p:cxnSp>
      <p:cxnSp>
        <p:nvCxnSpPr>
          <p:cNvPr id="89" name="直線コネクタ 88"/>
          <p:cNvCxnSpPr/>
          <p:nvPr/>
        </p:nvCxnSpPr>
        <p:spPr>
          <a:xfrm flipH="1">
            <a:off x="9339942" y="431003"/>
            <a:ext cx="642018" cy="91511"/>
          </a:xfrm>
          <a:prstGeom prst="line">
            <a:avLst/>
          </a:prstGeom>
        </p:spPr>
        <p:style>
          <a:lnRef idx="1">
            <a:schemeClr val="dk1"/>
          </a:lnRef>
          <a:fillRef idx="0">
            <a:schemeClr val="dk1"/>
          </a:fillRef>
          <a:effectRef idx="0">
            <a:schemeClr val="dk1"/>
          </a:effectRef>
          <a:fontRef idx="minor">
            <a:schemeClr val="tx1"/>
          </a:fontRef>
        </p:style>
      </p:cxnSp>
      <p:cxnSp>
        <p:nvCxnSpPr>
          <p:cNvPr id="90" name="直線コネクタ 89"/>
          <p:cNvCxnSpPr/>
          <p:nvPr/>
        </p:nvCxnSpPr>
        <p:spPr>
          <a:xfrm>
            <a:off x="10153502" y="431003"/>
            <a:ext cx="666898" cy="9773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418634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二次元配列のようなものも解ける！！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問題：迷路の最短路</a:t>
            </a:r>
            <a:endParaRPr kumimoji="1" lang="en-US" altLang="ja-JP" dirty="0" smtClean="0"/>
          </a:p>
          <a:p>
            <a:r>
              <a:rPr lang="ja-JP" altLang="en-US" dirty="0" smtClean="0"/>
              <a:t>大きさが</a:t>
            </a:r>
            <a:r>
              <a:rPr lang="en-US" altLang="ja-JP" dirty="0" smtClean="0"/>
              <a:t>N×M</a:t>
            </a:r>
            <a:r>
              <a:rPr lang="ja-JP" altLang="en-US" dirty="0" smtClean="0"/>
              <a:t>の迷路が与えられます。迷路は壁と通路からできており、１ターンに隣接する上下左右４マスの通路へ移動することができます。スタートからゴールまで移動するのに必要な最小のターン数を求めなさい。</a:t>
            </a:r>
            <a:endParaRPr lang="en-US" altLang="ja-JP" dirty="0" smtClean="0"/>
          </a:p>
          <a:p>
            <a:r>
              <a:rPr kumimoji="1" lang="ja-JP" altLang="en-US" dirty="0" smtClean="0"/>
              <a:t>入力例：</a:t>
            </a:r>
            <a:r>
              <a:rPr kumimoji="1" lang="en-US" altLang="ja-JP" dirty="0" smtClean="0"/>
              <a:t>N=10,M=10</a:t>
            </a:r>
          </a:p>
          <a:p>
            <a:endParaRPr lang="en-US" altLang="ja-JP" dirty="0" smtClean="0"/>
          </a:p>
        </p:txBody>
      </p:sp>
    </p:spTree>
    <p:extLst>
      <p:ext uri="{BB962C8B-B14F-4D97-AF65-F5344CB8AC3E}">
        <p14:creationId xmlns:p14="http://schemas.microsoft.com/office/powerpoint/2010/main" val="187280623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1012723" y="405013"/>
            <a:ext cx="9556954" cy="5262979"/>
          </a:xfrm>
          <a:prstGeom prst="rect">
            <a:avLst/>
          </a:prstGeom>
        </p:spPr>
        <p:txBody>
          <a:bodyPr wrap="square">
            <a:spAutoFit/>
          </a:bodyPr>
          <a:lstStyle/>
          <a:p>
            <a:r>
              <a:rPr lang="ja-JP" altLang="en-US" sz="2800" dirty="0" smtClean="0">
                <a:latin typeface="Menlo" charset="0"/>
              </a:rPr>
              <a:t>入力例：</a:t>
            </a:r>
            <a:r>
              <a:rPr lang="en-US" altLang="ja-JP" sz="2800" dirty="0" smtClean="0">
                <a:latin typeface="Menlo" charset="0"/>
              </a:rPr>
              <a:t>  #,.,S,G</a:t>
            </a:r>
            <a:r>
              <a:rPr lang="ja-JP" altLang="en-US" sz="2800" dirty="0" smtClean="0">
                <a:latin typeface="Menlo" charset="0"/>
              </a:rPr>
              <a:t>はそれぞれ、壁、通路、スタート、ゴール</a:t>
            </a:r>
            <a:endParaRPr lang="en-US" altLang="ja-JP" sz="2800" dirty="0" smtClean="0">
              <a:latin typeface="Menlo" charset="0"/>
            </a:endParaRPr>
          </a:p>
          <a:p>
            <a:r>
              <a:rPr lang="en-US" altLang="ja-JP" sz="2800" dirty="0" smtClean="0">
                <a:latin typeface="Menlo" charset="0"/>
              </a:rPr>
              <a:t>N=10,M=10</a:t>
            </a:r>
          </a:p>
          <a:p>
            <a:r>
              <a:rPr lang="uk-UA" altLang="ja-JP" sz="2800" dirty="0" smtClean="0">
                <a:latin typeface="Menlo" charset="0"/>
              </a:rPr>
              <a:t>#</a:t>
            </a:r>
            <a:r>
              <a:rPr lang="uk-UA" altLang="ja-JP" sz="2800" dirty="0" err="1">
                <a:latin typeface="Menlo" charset="0"/>
              </a:rPr>
              <a:t>S</a:t>
            </a:r>
            <a:r>
              <a:rPr lang="uk-UA" altLang="ja-JP" sz="2800" dirty="0">
                <a:latin typeface="Menlo" charset="0"/>
              </a:rPr>
              <a:t>######.#</a:t>
            </a:r>
          </a:p>
          <a:p>
            <a:r>
              <a:rPr lang="uk-UA" altLang="ja-JP" sz="2800" dirty="0">
                <a:latin typeface="Menlo" charset="0"/>
              </a:rPr>
              <a:t>......#..#</a:t>
            </a:r>
          </a:p>
          <a:p>
            <a:r>
              <a:rPr lang="uk-UA" altLang="ja-JP" sz="2800" dirty="0">
                <a:latin typeface="Menlo" charset="0"/>
              </a:rPr>
              <a:t>.#.##.##.#</a:t>
            </a:r>
          </a:p>
          <a:p>
            <a:r>
              <a:rPr lang="uk-UA" altLang="ja-JP" sz="2800" dirty="0">
                <a:latin typeface="Menlo" charset="0"/>
              </a:rPr>
              <a:t>.#........</a:t>
            </a:r>
          </a:p>
          <a:p>
            <a:r>
              <a:rPr lang="uk-UA" altLang="ja-JP" sz="2800" dirty="0">
                <a:latin typeface="Menlo" charset="0"/>
              </a:rPr>
              <a:t>##.##.####</a:t>
            </a:r>
          </a:p>
          <a:p>
            <a:r>
              <a:rPr lang="uk-UA" altLang="ja-JP" sz="2800" dirty="0">
                <a:latin typeface="Menlo" charset="0"/>
              </a:rPr>
              <a:t>....#....#</a:t>
            </a:r>
          </a:p>
          <a:p>
            <a:r>
              <a:rPr lang="uk-UA" altLang="ja-JP" sz="2800" dirty="0">
                <a:latin typeface="Menlo" charset="0"/>
              </a:rPr>
              <a:t>.#######.#</a:t>
            </a:r>
          </a:p>
          <a:p>
            <a:r>
              <a:rPr lang="uk-UA" altLang="ja-JP" sz="2800" dirty="0">
                <a:latin typeface="Menlo" charset="0"/>
              </a:rPr>
              <a:t>....#.....</a:t>
            </a:r>
          </a:p>
          <a:p>
            <a:r>
              <a:rPr lang="uk-UA" altLang="ja-JP" sz="2800" dirty="0">
                <a:latin typeface="Menlo" charset="0"/>
              </a:rPr>
              <a:t>.####.###.</a:t>
            </a:r>
          </a:p>
          <a:p>
            <a:r>
              <a:rPr lang="uk-UA" altLang="ja-JP" sz="2800" dirty="0">
                <a:latin typeface="Menlo" charset="0"/>
              </a:rPr>
              <a:t>....#...</a:t>
            </a:r>
            <a:r>
              <a:rPr lang="uk-UA" altLang="ja-JP" sz="2800" dirty="0" err="1">
                <a:latin typeface="Menlo" charset="0"/>
              </a:rPr>
              <a:t>G</a:t>
            </a:r>
            <a:r>
              <a:rPr lang="uk-UA" altLang="ja-JP" sz="2800" dirty="0">
                <a:latin typeface="Menlo" charset="0"/>
              </a:rPr>
              <a:t>#</a:t>
            </a:r>
            <a:endParaRPr lang="uk-UA" altLang="ja-JP" sz="2800" dirty="0">
              <a:effectLst/>
              <a:latin typeface="Menlo" charset="0"/>
            </a:endParaRPr>
          </a:p>
        </p:txBody>
      </p:sp>
    </p:spTree>
    <p:extLst>
      <p:ext uri="{BB962C8B-B14F-4D97-AF65-F5344CB8AC3E}">
        <p14:creationId xmlns:p14="http://schemas.microsoft.com/office/powerpoint/2010/main" val="122472519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000"/>
            <a:ext cx="12192000" cy="6579665"/>
          </a:xfrm>
          <a:prstGeom prst="rect">
            <a:avLst/>
          </a:prstGeom>
        </p:spPr>
      </p:pic>
    </p:spTree>
    <p:extLst>
      <p:ext uri="{BB962C8B-B14F-4D97-AF65-F5344CB8AC3E}">
        <p14:creationId xmlns:p14="http://schemas.microsoft.com/office/powerpoint/2010/main" val="12897288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3038901"/>
          </a:xfrm>
          <a:prstGeom prst="rect">
            <a:avLst/>
          </a:prstGeom>
        </p:spPr>
      </p:pic>
    </p:spTree>
    <p:extLst>
      <p:ext uri="{BB962C8B-B14F-4D97-AF65-F5344CB8AC3E}">
        <p14:creationId xmlns:p14="http://schemas.microsoft.com/office/powerpoint/2010/main" val="122243927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計算量</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状態数は各マスのことなので、</a:t>
            </a:r>
            <a:r>
              <a:rPr kumimoji="1" lang="en-US" altLang="ja-JP" dirty="0" smtClean="0"/>
              <a:t>N×M</a:t>
            </a:r>
            <a:r>
              <a:rPr lang="ja-JP" altLang="en-US" dirty="0" smtClean="0"/>
              <a:t>。</a:t>
            </a:r>
            <a:r>
              <a:rPr lang="en-US" altLang="ja-JP" dirty="0" smtClean="0"/>
              <a:t>Loop</a:t>
            </a:r>
            <a:r>
              <a:rPr lang="ja-JP" altLang="en-US" dirty="0" smtClean="0"/>
              <a:t>ごとに４方向の</a:t>
            </a:r>
            <a:r>
              <a:rPr lang="en-US" altLang="ja-JP" dirty="0" smtClean="0"/>
              <a:t>for</a:t>
            </a:r>
            <a:r>
              <a:rPr lang="ja-JP" altLang="en-US" dirty="0" smtClean="0"/>
              <a:t>文を回すので４</a:t>
            </a:r>
            <a:r>
              <a:rPr lang="en-US" altLang="ja-JP" dirty="0" smtClean="0"/>
              <a:t>NM</a:t>
            </a:r>
            <a:r>
              <a:rPr lang="ja-JP" altLang="en-US" dirty="0" smtClean="0"/>
              <a:t>。</a:t>
            </a:r>
            <a:endParaRPr lang="en-US" altLang="ja-JP" dirty="0" smtClean="0"/>
          </a:p>
          <a:p>
            <a:r>
              <a:rPr kumimoji="1" lang="ja-JP" altLang="en-US" dirty="0" smtClean="0"/>
              <a:t>よって</a:t>
            </a:r>
            <a:r>
              <a:rPr kumimoji="1" lang="en-US" altLang="ja-JP" dirty="0" smtClean="0"/>
              <a:t>O(NM)</a:t>
            </a:r>
            <a:r>
              <a:rPr kumimoji="1" lang="ja-JP" altLang="en-US" dirty="0" smtClean="0"/>
              <a:t>になる。</a:t>
            </a:r>
            <a:endParaRPr kumimoji="1" lang="ja-JP" altLang="en-US" dirty="0"/>
          </a:p>
        </p:txBody>
      </p:sp>
    </p:spTree>
    <p:extLst>
      <p:ext uri="{BB962C8B-B14F-4D97-AF65-F5344CB8AC3E}">
        <p14:creationId xmlns:p14="http://schemas.microsoft.com/office/powerpoint/2010/main" val="64015060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BFS</a:t>
            </a:r>
            <a:r>
              <a:rPr lang="ja-JP" altLang="en-US" dirty="0" smtClean="0"/>
              <a:t>を使って解く問題</a:t>
            </a:r>
            <a:endParaRPr kumimoji="1" lang="ja-JP" altLang="en-US" dirty="0"/>
          </a:p>
        </p:txBody>
      </p:sp>
      <p:sp>
        <p:nvSpPr>
          <p:cNvPr id="3" name="コンテンツ プレースホルダー 2"/>
          <p:cNvSpPr>
            <a:spLocks noGrp="1"/>
          </p:cNvSpPr>
          <p:nvPr>
            <p:ph idx="1"/>
          </p:nvPr>
        </p:nvSpPr>
        <p:spPr/>
        <p:txBody>
          <a:bodyPr/>
          <a:lstStyle/>
          <a:p>
            <a:pPr fontAlgn="base"/>
            <a:r>
              <a:rPr lang="en-US" altLang="ja-JP" b="1" dirty="0"/>
              <a:t>Seven Puzzle</a:t>
            </a:r>
          </a:p>
          <a:p>
            <a:r>
              <a:rPr lang="en-US" altLang="ja-JP" b="1" dirty="0">
                <a:hlinkClick r:id="rId2"/>
              </a:rPr>
              <a:t>http://</a:t>
            </a:r>
            <a:r>
              <a:rPr lang="en-US" altLang="ja-JP" b="1" dirty="0" smtClean="0">
                <a:hlinkClick r:id="rId2"/>
              </a:rPr>
              <a:t>judge.u-aizu.ac.jp/onlinejudge/description.jsp?id=0121</a:t>
            </a:r>
            <a:endParaRPr lang="en-US" altLang="ja-JP" b="1" dirty="0" smtClean="0"/>
          </a:p>
          <a:p>
            <a:r>
              <a:rPr lang="en-US" altLang="ja-JP" b="1" dirty="0"/>
              <a:t>Stray Twins</a:t>
            </a:r>
          </a:p>
          <a:p>
            <a:r>
              <a:rPr lang="en-US" altLang="ja-JP" b="1" dirty="0">
                <a:hlinkClick r:id="rId3"/>
              </a:rPr>
              <a:t>http://</a:t>
            </a:r>
            <a:r>
              <a:rPr lang="en-US" altLang="ja-JP" b="1" dirty="0" smtClean="0">
                <a:hlinkClick r:id="rId3"/>
              </a:rPr>
              <a:t>judge.u-aizu.ac.jp/onlinejudge/description.jsp?id=0223</a:t>
            </a:r>
            <a:endParaRPr lang="en-US" altLang="ja-JP" b="1" dirty="0" smtClean="0"/>
          </a:p>
          <a:p>
            <a:r>
              <a:rPr lang="en-US" altLang="ja-JP" b="1" dirty="0" smtClean="0"/>
              <a:t>Mysterious </a:t>
            </a:r>
            <a:r>
              <a:rPr lang="en-US" altLang="ja-JP" b="1" dirty="0"/>
              <a:t>Worm</a:t>
            </a:r>
          </a:p>
          <a:p>
            <a:r>
              <a:rPr lang="en-US" altLang="ja-JP" dirty="0">
                <a:hlinkClick r:id="rId4"/>
              </a:rPr>
              <a:t>http://</a:t>
            </a:r>
            <a:r>
              <a:rPr lang="en-US" altLang="ja-JP" dirty="0" smtClean="0">
                <a:hlinkClick r:id="rId4"/>
              </a:rPr>
              <a:t>judge.u-aizu.ac.jp/onlinejudge/description.jsp?id=0179</a:t>
            </a:r>
            <a:endParaRPr lang="en-US" altLang="ja-JP" dirty="0" smtClean="0"/>
          </a:p>
          <a:p>
            <a:r>
              <a:rPr lang="en-US" altLang="ja-JP" b="1" dirty="0"/>
              <a:t>Amazing Mazes</a:t>
            </a:r>
          </a:p>
          <a:p>
            <a:r>
              <a:rPr lang="en-US" altLang="ja-JP" dirty="0">
                <a:hlinkClick r:id="rId5"/>
              </a:rPr>
              <a:t>http://</a:t>
            </a:r>
            <a:r>
              <a:rPr lang="en-US" altLang="ja-JP" dirty="0" smtClean="0">
                <a:hlinkClick r:id="rId5"/>
              </a:rPr>
              <a:t>judge.u-aizu.ac.jp/onlinejudge/description.jsp?id=1166&amp;lang=jp</a:t>
            </a:r>
            <a:endParaRPr lang="en-US" altLang="ja-JP" dirty="0" smtClean="0"/>
          </a:p>
          <a:p>
            <a:endParaRPr lang="en-US" altLang="ja-JP" dirty="0" smtClean="0"/>
          </a:p>
          <a:p>
            <a:endParaRPr kumimoji="1" lang="ja-JP" altLang="en-US" dirty="0"/>
          </a:p>
        </p:txBody>
      </p:sp>
      <p:sp>
        <p:nvSpPr>
          <p:cNvPr id="4" name="テキスト ボックス 3"/>
          <p:cNvSpPr txBox="1"/>
          <p:nvPr/>
        </p:nvSpPr>
        <p:spPr>
          <a:xfrm>
            <a:off x="7816645" y="1278194"/>
            <a:ext cx="184731" cy="369332"/>
          </a:xfrm>
          <a:prstGeom prst="rect">
            <a:avLst/>
          </a:prstGeom>
          <a:noFill/>
        </p:spPr>
        <p:txBody>
          <a:bodyPr wrap="none" rtlCol="0">
            <a:spAutoFit/>
          </a:bodyPr>
          <a:lstStyle/>
          <a:p>
            <a:endParaRPr kumimoji="1" lang="ja-JP" altLang="en-US" dirty="0"/>
          </a:p>
        </p:txBody>
      </p:sp>
    </p:spTree>
    <p:extLst>
      <p:ext uri="{BB962C8B-B14F-4D97-AF65-F5344CB8AC3E}">
        <p14:creationId xmlns:p14="http://schemas.microsoft.com/office/powerpoint/2010/main" val="35319632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f</a:t>
            </a:r>
            <a:r>
              <a:rPr kumimoji="1" lang="en-US" altLang="ja-JP" dirty="0" smtClean="0"/>
              <a:t>ib(6)</a:t>
            </a:r>
            <a:r>
              <a:rPr kumimoji="1" lang="ja-JP" altLang="en-US" dirty="0" smtClean="0"/>
              <a:t>の再帰の様子</a:t>
            </a:r>
            <a:endParaRPr kumimoji="1" lang="ja-JP" altLang="en-US" dirty="0"/>
          </a:p>
        </p:txBody>
      </p:sp>
      <p:sp>
        <p:nvSpPr>
          <p:cNvPr id="23" name="コンテンツ プレースホルダー 22"/>
          <p:cNvSpPr>
            <a:spLocks noGrp="1"/>
          </p:cNvSpPr>
          <p:nvPr>
            <p:ph idx="1"/>
          </p:nvPr>
        </p:nvSpPr>
        <p:spPr>
          <a:xfrm>
            <a:off x="1097280" y="1741212"/>
            <a:ext cx="10058400" cy="4023360"/>
          </a:xfrm>
        </p:spPr>
        <p:txBody>
          <a:bodyPr/>
          <a:lstStyle/>
          <a:p>
            <a:pPr marL="0" indent="0">
              <a:buNone/>
            </a:pPr>
            <a:endParaRPr kumimoji="1" lang="en-US" altLang="ja-JP" dirty="0" smtClean="0"/>
          </a:p>
          <a:p>
            <a:endParaRPr kumimoji="1" lang="ja-JP" altLang="en-US" dirty="0"/>
          </a:p>
        </p:txBody>
      </p:sp>
      <p:sp>
        <p:nvSpPr>
          <p:cNvPr id="4" name="正方形/長方形 3"/>
          <p:cNvSpPr/>
          <p:nvPr/>
        </p:nvSpPr>
        <p:spPr>
          <a:xfrm>
            <a:off x="1445342" y="2094270"/>
            <a:ext cx="1312606" cy="4129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fib(6)</a:t>
            </a:r>
          </a:p>
        </p:txBody>
      </p:sp>
      <p:sp>
        <p:nvSpPr>
          <p:cNvPr id="11" name="正方形/長方形 10"/>
          <p:cNvSpPr/>
          <p:nvPr/>
        </p:nvSpPr>
        <p:spPr>
          <a:xfrm>
            <a:off x="2934628" y="2507225"/>
            <a:ext cx="1179871" cy="3982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fib(5)</a:t>
            </a:r>
            <a:endParaRPr kumimoji="1" lang="ja-JP" altLang="en-US" dirty="0"/>
          </a:p>
        </p:txBody>
      </p:sp>
      <p:sp>
        <p:nvSpPr>
          <p:cNvPr id="22" name="正方形/長方形 21"/>
          <p:cNvSpPr/>
          <p:nvPr/>
        </p:nvSpPr>
        <p:spPr>
          <a:xfrm>
            <a:off x="2949677" y="3148779"/>
            <a:ext cx="1179871" cy="3982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3</a:t>
            </a:r>
            <a:endParaRPr kumimoji="1" lang="en-US" altLang="ja-JP" dirty="0" smtClean="0"/>
          </a:p>
        </p:txBody>
      </p:sp>
      <p:sp>
        <p:nvSpPr>
          <p:cNvPr id="24" name="正方形/長方形 23"/>
          <p:cNvSpPr/>
          <p:nvPr/>
        </p:nvSpPr>
        <p:spPr>
          <a:xfrm>
            <a:off x="4589056" y="2507224"/>
            <a:ext cx="1179871" cy="3982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3</a:t>
            </a:r>
            <a:endParaRPr kumimoji="1" lang="ja-JP" altLang="en-US" dirty="0"/>
          </a:p>
        </p:txBody>
      </p:sp>
      <p:sp>
        <p:nvSpPr>
          <p:cNvPr id="25" name="正方形/長方形 24"/>
          <p:cNvSpPr/>
          <p:nvPr/>
        </p:nvSpPr>
        <p:spPr>
          <a:xfrm>
            <a:off x="4355389" y="3884723"/>
            <a:ext cx="1179871" cy="3982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2</a:t>
            </a:r>
            <a:endParaRPr kumimoji="1" lang="ja-JP" altLang="en-US" dirty="0"/>
          </a:p>
        </p:txBody>
      </p:sp>
      <p:sp>
        <p:nvSpPr>
          <p:cNvPr id="26" name="正方形/長方形 25"/>
          <p:cNvSpPr/>
          <p:nvPr/>
        </p:nvSpPr>
        <p:spPr>
          <a:xfrm>
            <a:off x="6281850" y="2496161"/>
            <a:ext cx="1179871" cy="4203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2</a:t>
            </a:r>
            <a:endParaRPr kumimoji="1" lang="ja-JP" altLang="en-US" dirty="0"/>
          </a:p>
        </p:txBody>
      </p:sp>
      <p:sp>
        <p:nvSpPr>
          <p:cNvPr id="27" name="正方形/長方形 26"/>
          <p:cNvSpPr/>
          <p:nvPr/>
        </p:nvSpPr>
        <p:spPr>
          <a:xfrm>
            <a:off x="4355388" y="4496210"/>
            <a:ext cx="1179871" cy="3982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1</a:t>
            </a:r>
            <a:endParaRPr kumimoji="1" lang="ja-JP" altLang="en-US" dirty="0"/>
          </a:p>
        </p:txBody>
      </p:sp>
      <p:sp>
        <p:nvSpPr>
          <p:cNvPr id="28" name="正方形/長方形 27"/>
          <p:cNvSpPr/>
          <p:nvPr/>
        </p:nvSpPr>
        <p:spPr>
          <a:xfrm>
            <a:off x="4589055" y="3118711"/>
            <a:ext cx="1179871" cy="3982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2</a:t>
            </a:r>
            <a:endParaRPr kumimoji="1" lang="ja-JP" altLang="en-US" dirty="0"/>
          </a:p>
        </p:txBody>
      </p:sp>
      <p:sp>
        <p:nvSpPr>
          <p:cNvPr id="31" name="正方形/長方形 30"/>
          <p:cNvSpPr/>
          <p:nvPr/>
        </p:nvSpPr>
        <p:spPr>
          <a:xfrm>
            <a:off x="6281849" y="3119276"/>
            <a:ext cx="1179871" cy="3902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1</a:t>
            </a:r>
            <a:endParaRPr kumimoji="1" lang="ja-JP" altLang="en-US" dirty="0"/>
          </a:p>
        </p:txBody>
      </p:sp>
      <p:cxnSp>
        <p:nvCxnSpPr>
          <p:cNvPr id="42" name="カギ線コネクタ 41"/>
          <p:cNvCxnSpPr>
            <a:stCxn id="4" idx="2"/>
            <a:endCxn id="22" idx="1"/>
          </p:cNvCxnSpPr>
          <p:nvPr/>
        </p:nvCxnSpPr>
        <p:spPr>
          <a:xfrm rot="16200000" flipH="1">
            <a:off x="2105332" y="2503538"/>
            <a:ext cx="840658" cy="84803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9" name="カギ線コネクタ 48"/>
          <p:cNvCxnSpPr>
            <a:stCxn id="4" idx="2"/>
            <a:endCxn id="11" idx="1"/>
          </p:cNvCxnSpPr>
          <p:nvPr/>
        </p:nvCxnSpPr>
        <p:spPr>
          <a:xfrm rot="16200000" flipH="1">
            <a:off x="2418584" y="2190285"/>
            <a:ext cx="199104" cy="832983"/>
          </a:xfrm>
          <a:prstGeom prst="bentConnector2">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6" name="カギ線コネクタ 55"/>
          <p:cNvCxnSpPr>
            <a:stCxn id="22" idx="2"/>
            <a:endCxn id="27" idx="1"/>
          </p:cNvCxnSpPr>
          <p:nvPr/>
        </p:nvCxnSpPr>
        <p:spPr>
          <a:xfrm rot="16200000" flipH="1">
            <a:off x="3373336" y="3713262"/>
            <a:ext cx="1148328" cy="81577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60" name="カギ線コネクタ 59"/>
          <p:cNvCxnSpPr>
            <a:stCxn id="22" idx="2"/>
            <a:endCxn id="25" idx="1"/>
          </p:cNvCxnSpPr>
          <p:nvPr/>
        </p:nvCxnSpPr>
        <p:spPr>
          <a:xfrm rot="16200000" flipH="1">
            <a:off x="3679081" y="3407518"/>
            <a:ext cx="536841" cy="81577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64" name="カギ線コネクタ 63"/>
          <p:cNvCxnSpPr>
            <a:stCxn id="11" idx="3"/>
            <a:endCxn id="24" idx="1"/>
          </p:cNvCxnSpPr>
          <p:nvPr/>
        </p:nvCxnSpPr>
        <p:spPr>
          <a:xfrm flipV="1">
            <a:off x="4114499" y="2706328"/>
            <a:ext cx="474557" cy="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4" name="カギ線コネクタ 73"/>
          <p:cNvCxnSpPr>
            <a:stCxn id="11" idx="3"/>
            <a:endCxn id="28" idx="1"/>
          </p:cNvCxnSpPr>
          <p:nvPr/>
        </p:nvCxnSpPr>
        <p:spPr>
          <a:xfrm>
            <a:off x="4114499" y="2706329"/>
            <a:ext cx="474556" cy="61148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81" name="カギ線コネクタ 80"/>
          <p:cNvCxnSpPr>
            <a:stCxn id="24" idx="3"/>
            <a:endCxn id="26" idx="1"/>
          </p:cNvCxnSpPr>
          <p:nvPr/>
        </p:nvCxnSpPr>
        <p:spPr>
          <a:xfrm flipV="1">
            <a:off x="5768927" y="2706327"/>
            <a:ext cx="512923" cy="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87" name="カギ線コネクタ 86"/>
          <p:cNvCxnSpPr>
            <a:stCxn id="24" idx="3"/>
            <a:endCxn id="31" idx="1"/>
          </p:cNvCxnSpPr>
          <p:nvPr/>
        </p:nvCxnSpPr>
        <p:spPr>
          <a:xfrm>
            <a:off x="5768927" y="2706328"/>
            <a:ext cx="512922" cy="60807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93" name="直線矢印コネクタ 92"/>
          <p:cNvCxnSpPr>
            <a:stCxn id="26" idx="3"/>
          </p:cNvCxnSpPr>
          <p:nvPr/>
        </p:nvCxnSpPr>
        <p:spPr>
          <a:xfrm>
            <a:off x="7461721" y="2706327"/>
            <a:ext cx="4745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直線矢印コネクタ 95"/>
          <p:cNvCxnSpPr>
            <a:stCxn id="31" idx="3"/>
          </p:cNvCxnSpPr>
          <p:nvPr/>
        </p:nvCxnSpPr>
        <p:spPr>
          <a:xfrm>
            <a:off x="7461720" y="3314406"/>
            <a:ext cx="4745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直線矢印コネクタ 98"/>
          <p:cNvCxnSpPr>
            <a:stCxn id="25" idx="3"/>
          </p:cNvCxnSpPr>
          <p:nvPr/>
        </p:nvCxnSpPr>
        <p:spPr>
          <a:xfrm flipV="1">
            <a:off x="5535260" y="4083826"/>
            <a:ext cx="48208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 name="直線矢印コネクタ 101"/>
          <p:cNvCxnSpPr/>
          <p:nvPr/>
        </p:nvCxnSpPr>
        <p:spPr>
          <a:xfrm>
            <a:off x="5535259" y="4695313"/>
            <a:ext cx="4820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51064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f</a:t>
            </a:r>
            <a:r>
              <a:rPr kumimoji="1" lang="en-US" altLang="ja-JP" dirty="0" smtClean="0"/>
              <a:t>ib(6)</a:t>
            </a:r>
            <a:r>
              <a:rPr kumimoji="1" lang="ja-JP" altLang="en-US" dirty="0" smtClean="0"/>
              <a:t>の再帰の様子</a:t>
            </a:r>
            <a:endParaRPr kumimoji="1" lang="ja-JP" altLang="en-US" dirty="0"/>
          </a:p>
        </p:txBody>
      </p:sp>
      <p:sp>
        <p:nvSpPr>
          <p:cNvPr id="23" name="コンテンツ プレースホルダー 22"/>
          <p:cNvSpPr>
            <a:spLocks noGrp="1"/>
          </p:cNvSpPr>
          <p:nvPr>
            <p:ph idx="1"/>
          </p:nvPr>
        </p:nvSpPr>
        <p:spPr>
          <a:xfrm>
            <a:off x="1097280" y="1741212"/>
            <a:ext cx="10058400" cy="4023360"/>
          </a:xfrm>
        </p:spPr>
        <p:txBody>
          <a:bodyPr/>
          <a:lstStyle/>
          <a:p>
            <a:pPr marL="0" indent="0">
              <a:buNone/>
            </a:pPr>
            <a:endParaRPr kumimoji="1" lang="en-US" altLang="ja-JP" dirty="0" smtClean="0"/>
          </a:p>
          <a:p>
            <a:endParaRPr kumimoji="1" lang="ja-JP" altLang="en-US" dirty="0"/>
          </a:p>
        </p:txBody>
      </p:sp>
      <p:sp>
        <p:nvSpPr>
          <p:cNvPr id="4" name="正方形/長方形 3"/>
          <p:cNvSpPr/>
          <p:nvPr/>
        </p:nvSpPr>
        <p:spPr>
          <a:xfrm>
            <a:off x="1445342" y="2094270"/>
            <a:ext cx="1312606" cy="4129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fib(6)</a:t>
            </a:r>
          </a:p>
        </p:txBody>
      </p:sp>
      <p:sp>
        <p:nvSpPr>
          <p:cNvPr id="11" name="正方形/長方形 10"/>
          <p:cNvSpPr/>
          <p:nvPr/>
        </p:nvSpPr>
        <p:spPr>
          <a:xfrm>
            <a:off x="2934628" y="2507225"/>
            <a:ext cx="1179871" cy="3982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5</a:t>
            </a:r>
            <a:endParaRPr kumimoji="1" lang="ja-JP" altLang="en-US" dirty="0"/>
          </a:p>
        </p:txBody>
      </p:sp>
      <p:sp>
        <p:nvSpPr>
          <p:cNvPr id="22" name="正方形/長方形 21"/>
          <p:cNvSpPr/>
          <p:nvPr/>
        </p:nvSpPr>
        <p:spPr>
          <a:xfrm>
            <a:off x="2949677" y="3148779"/>
            <a:ext cx="1179871" cy="3982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3</a:t>
            </a:r>
            <a:endParaRPr kumimoji="1" lang="en-US" altLang="ja-JP" dirty="0" smtClean="0"/>
          </a:p>
        </p:txBody>
      </p:sp>
      <p:sp>
        <p:nvSpPr>
          <p:cNvPr id="24" name="正方形/長方形 23"/>
          <p:cNvSpPr/>
          <p:nvPr/>
        </p:nvSpPr>
        <p:spPr>
          <a:xfrm>
            <a:off x="4589056" y="2507224"/>
            <a:ext cx="1179871" cy="3982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3</a:t>
            </a:r>
            <a:endParaRPr kumimoji="1" lang="ja-JP" altLang="en-US" dirty="0"/>
          </a:p>
        </p:txBody>
      </p:sp>
      <p:sp>
        <p:nvSpPr>
          <p:cNvPr id="25" name="正方形/長方形 24"/>
          <p:cNvSpPr/>
          <p:nvPr/>
        </p:nvSpPr>
        <p:spPr>
          <a:xfrm>
            <a:off x="4355389" y="3884723"/>
            <a:ext cx="1179871" cy="3982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2</a:t>
            </a:r>
            <a:endParaRPr kumimoji="1" lang="ja-JP" altLang="en-US" dirty="0"/>
          </a:p>
        </p:txBody>
      </p:sp>
      <p:sp>
        <p:nvSpPr>
          <p:cNvPr id="26" name="正方形/長方形 25"/>
          <p:cNvSpPr/>
          <p:nvPr/>
        </p:nvSpPr>
        <p:spPr>
          <a:xfrm>
            <a:off x="6281850" y="2496161"/>
            <a:ext cx="1179871" cy="4203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2</a:t>
            </a:r>
            <a:endParaRPr kumimoji="1" lang="ja-JP" altLang="en-US" dirty="0"/>
          </a:p>
        </p:txBody>
      </p:sp>
      <p:sp>
        <p:nvSpPr>
          <p:cNvPr id="27" name="正方形/長方形 26"/>
          <p:cNvSpPr/>
          <p:nvPr/>
        </p:nvSpPr>
        <p:spPr>
          <a:xfrm>
            <a:off x="4355388" y="4496210"/>
            <a:ext cx="1179871" cy="3982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1</a:t>
            </a:r>
            <a:endParaRPr kumimoji="1" lang="ja-JP" altLang="en-US" dirty="0"/>
          </a:p>
        </p:txBody>
      </p:sp>
      <p:sp>
        <p:nvSpPr>
          <p:cNvPr id="28" name="正方形/長方形 27"/>
          <p:cNvSpPr/>
          <p:nvPr/>
        </p:nvSpPr>
        <p:spPr>
          <a:xfrm>
            <a:off x="4589055" y="3118711"/>
            <a:ext cx="1179871" cy="3982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2</a:t>
            </a:r>
            <a:endParaRPr kumimoji="1" lang="ja-JP" altLang="en-US" dirty="0"/>
          </a:p>
        </p:txBody>
      </p:sp>
      <p:sp>
        <p:nvSpPr>
          <p:cNvPr id="31" name="正方形/長方形 30"/>
          <p:cNvSpPr/>
          <p:nvPr/>
        </p:nvSpPr>
        <p:spPr>
          <a:xfrm>
            <a:off x="6281849" y="3119276"/>
            <a:ext cx="1179871" cy="3902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1</a:t>
            </a:r>
            <a:endParaRPr kumimoji="1" lang="ja-JP" altLang="en-US" dirty="0"/>
          </a:p>
        </p:txBody>
      </p:sp>
      <p:cxnSp>
        <p:nvCxnSpPr>
          <p:cNvPr id="42" name="カギ線コネクタ 41"/>
          <p:cNvCxnSpPr>
            <a:stCxn id="4" idx="2"/>
            <a:endCxn id="22" idx="1"/>
          </p:cNvCxnSpPr>
          <p:nvPr/>
        </p:nvCxnSpPr>
        <p:spPr>
          <a:xfrm rot="16200000" flipH="1">
            <a:off x="2105332" y="2503538"/>
            <a:ext cx="840658" cy="84803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9" name="カギ線コネクタ 48"/>
          <p:cNvCxnSpPr>
            <a:stCxn id="4" idx="2"/>
            <a:endCxn id="11" idx="1"/>
          </p:cNvCxnSpPr>
          <p:nvPr/>
        </p:nvCxnSpPr>
        <p:spPr>
          <a:xfrm rot="16200000" flipH="1">
            <a:off x="2418584" y="2190285"/>
            <a:ext cx="199104" cy="832983"/>
          </a:xfrm>
          <a:prstGeom prst="bentConnector2">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6" name="カギ線コネクタ 55"/>
          <p:cNvCxnSpPr>
            <a:stCxn id="22" idx="2"/>
            <a:endCxn id="27" idx="1"/>
          </p:cNvCxnSpPr>
          <p:nvPr/>
        </p:nvCxnSpPr>
        <p:spPr>
          <a:xfrm rot="16200000" flipH="1">
            <a:off x="3373336" y="3713262"/>
            <a:ext cx="1148328" cy="81577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60" name="カギ線コネクタ 59"/>
          <p:cNvCxnSpPr>
            <a:stCxn id="22" idx="2"/>
            <a:endCxn id="25" idx="1"/>
          </p:cNvCxnSpPr>
          <p:nvPr/>
        </p:nvCxnSpPr>
        <p:spPr>
          <a:xfrm rot="16200000" flipH="1">
            <a:off x="3679081" y="3407518"/>
            <a:ext cx="536841" cy="81577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64" name="カギ線コネクタ 63"/>
          <p:cNvCxnSpPr>
            <a:stCxn id="11" idx="3"/>
            <a:endCxn id="24" idx="1"/>
          </p:cNvCxnSpPr>
          <p:nvPr/>
        </p:nvCxnSpPr>
        <p:spPr>
          <a:xfrm flipV="1">
            <a:off x="4114499" y="2706328"/>
            <a:ext cx="474557" cy="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4" name="カギ線コネクタ 73"/>
          <p:cNvCxnSpPr>
            <a:stCxn id="11" idx="3"/>
            <a:endCxn id="28" idx="1"/>
          </p:cNvCxnSpPr>
          <p:nvPr/>
        </p:nvCxnSpPr>
        <p:spPr>
          <a:xfrm>
            <a:off x="4114499" y="2706329"/>
            <a:ext cx="474556" cy="61148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81" name="カギ線コネクタ 80"/>
          <p:cNvCxnSpPr>
            <a:stCxn id="24" idx="3"/>
            <a:endCxn id="26" idx="1"/>
          </p:cNvCxnSpPr>
          <p:nvPr/>
        </p:nvCxnSpPr>
        <p:spPr>
          <a:xfrm flipV="1">
            <a:off x="5768927" y="2706327"/>
            <a:ext cx="512923" cy="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87" name="カギ線コネクタ 86"/>
          <p:cNvCxnSpPr>
            <a:stCxn id="24" idx="3"/>
            <a:endCxn id="31" idx="1"/>
          </p:cNvCxnSpPr>
          <p:nvPr/>
        </p:nvCxnSpPr>
        <p:spPr>
          <a:xfrm>
            <a:off x="5768927" y="2706328"/>
            <a:ext cx="512922" cy="60807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93" name="直線矢印コネクタ 92"/>
          <p:cNvCxnSpPr>
            <a:stCxn id="26" idx="3"/>
          </p:cNvCxnSpPr>
          <p:nvPr/>
        </p:nvCxnSpPr>
        <p:spPr>
          <a:xfrm>
            <a:off x="7461721" y="2706327"/>
            <a:ext cx="4745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直線矢印コネクタ 95"/>
          <p:cNvCxnSpPr>
            <a:stCxn id="31" idx="3"/>
          </p:cNvCxnSpPr>
          <p:nvPr/>
        </p:nvCxnSpPr>
        <p:spPr>
          <a:xfrm>
            <a:off x="7461720" y="3314406"/>
            <a:ext cx="4745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直線矢印コネクタ 98"/>
          <p:cNvCxnSpPr>
            <a:stCxn id="25" idx="3"/>
          </p:cNvCxnSpPr>
          <p:nvPr/>
        </p:nvCxnSpPr>
        <p:spPr>
          <a:xfrm flipV="1">
            <a:off x="5535260" y="4083826"/>
            <a:ext cx="48208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 name="直線矢印コネクタ 101"/>
          <p:cNvCxnSpPr/>
          <p:nvPr/>
        </p:nvCxnSpPr>
        <p:spPr>
          <a:xfrm>
            <a:off x="5535259" y="4695313"/>
            <a:ext cx="4820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983991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f</a:t>
            </a:r>
            <a:r>
              <a:rPr kumimoji="1" lang="en-US" altLang="ja-JP" dirty="0" smtClean="0"/>
              <a:t>ib(6)</a:t>
            </a:r>
            <a:r>
              <a:rPr kumimoji="1" lang="ja-JP" altLang="en-US" dirty="0" smtClean="0"/>
              <a:t>の再帰の様子</a:t>
            </a:r>
            <a:endParaRPr kumimoji="1" lang="ja-JP" altLang="en-US" dirty="0"/>
          </a:p>
        </p:txBody>
      </p:sp>
      <p:sp>
        <p:nvSpPr>
          <p:cNvPr id="23" name="コンテンツ プレースホルダー 22"/>
          <p:cNvSpPr>
            <a:spLocks noGrp="1"/>
          </p:cNvSpPr>
          <p:nvPr>
            <p:ph idx="1"/>
          </p:nvPr>
        </p:nvSpPr>
        <p:spPr>
          <a:xfrm>
            <a:off x="1097280" y="1741212"/>
            <a:ext cx="10058400" cy="4023360"/>
          </a:xfrm>
        </p:spPr>
        <p:txBody>
          <a:bodyPr/>
          <a:lstStyle/>
          <a:p>
            <a:pPr marL="0" indent="0">
              <a:buNone/>
            </a:pPr>
            <a:endParaRPr kumimoji="1" lang="en-US" altLang="ja-JP" dirty="0" smtClean="0"/>
          </a:p>
          <a:p>
            <a:endParaRPr kumimoji="1" lang="ja-JP" altLang="en-US" dirty="0"/>
          </a:p>
        </p:txBody>
      </p:sp>
      <p:sp>
        <p:nvSpPr>
          <p:cNvPr id="4" name="正方形/長方形 3"/>
          <p:cNvSpPr/>
          <p:nvPr/>
        </p:nvSpPr>
        <p:spPr>
          <a:xfrm>
            <a:off x="1445342" y="2094270"/>
            <a:ext cx="1312606" cy="4129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8</a:t>
            </a:r>
          </a:p>
        </p:txBody>
      </p:sp>
      <p:sp>
        <p:nvSpPr>
          <p:cNvPr id="11" name="正方形/長方形 10"/>
          <p:cNvSpPr/>
          <p:nvPr/>
        </p:nvSpPr>
        <p:spPr>
          <a:xfrm>
            <a:off x="2934628" y="2507225"/>
            <a:ext cx="1179871" cy="3982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5</a:t>
            </a:r>
            <a:endParaRPr kumimoji="1" lang="ja-JP" altLang="en-US" dirty="0"/>
          </a:p>
        </p:txBody>
      </p:sp>
      <p:sp>
        <p:nvSpPr>
          <p:cNvPr id="22" name="正方形/長方形 21"/>
          <p:cNvSpPr/>
          <p:nvPr/>
        </p:nvSpPr>
        <p:spPr>
          <a:xfrm>
            <a:off x="2949677" y="3148779"/>
            <a:ext cx="1179871" cy="3982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3</a:t>
            </a:r>
            <a:endParaRPr kumimoji="1" lang="en-US" altLang="ja-JP" dirty="0" smtClean="0"/>
          </a:p>
        </p:txBody>
      </p:sp>
      <p:sp>
        <p:nvSpPr>
          <p:cNvPr id="24" name="正方形/長方形 23"/>
          <p:cNvSpPr/>
          <p:nvPr/>
        </p:nvSpPr>
        <p:spPr>
          <a:xfrm>
            <a:off x="4589056" y="2507224"/>
            <a:ext cx="1179871" cy="3982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3</a:t>
            </a:r>
            <a:endParaRPr kumimoji="1" lang="ja-JP" altLang="en-US" dirty="0"/>
          </a:p>
        </p:txBody>
      </p:sp>
      <p:sp>
        <p:nvSpPr>
          <p:cNvPr id="25" name="正方形/長方形 24"/>
          <p:cNvSpPr/>
          <p:nvPr/>
        </p:nvSpPr>
        <p:spPr>
          <a:xfrm>
            <a:off x="4355389" y="3884723"/>
            <a:ext cx="1179871" cy="3982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2</a:t>
            </a:r>
            <a:endParaRPr kumimoji="1" lang="ja-JP" altLang="en-US" dirty="0"/>
          </a:p>
        </p:txBody>
      </p:sp>
      <p:sp>
        <p:nvSpPr>
          <p:cNvPr id="26" name="正方形/長方形 25"/>
          <p:cNvSpPr/>
          <p:nvPr/>
        </p:nvSpPr>
        <p:spPr>
          <a:xfrm>
            <a:off x="6281850" y="2496161"/>
            <a:ext cx="1179871" cy="4203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2</a:t>
            </a:r>
            <a:endParaRPr kumimoji="1" lang="ja-JP" altLang="en-US" dirty="0"/>
          </a:p>
        </p:txBody>
      </p:sp>
      <p:sp>
        <p:nvSpPr>
          <p:cNvPr id="27" name="正方形/長方形 26"/>
          <p:cNvSpPr/>
          <p:nvPr/>
        </p:nvSpPr>
        <p:spPr>
          <a:xfrm>
            <a:off x="4355388" y="4496210"/>
            <a:ext cx="1179871" cy="3982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1</a:t>
            </a:r>
            <a:endParaRPr kumimoji="1" lang="ja-JP" altLang="en-US" dirty="0"/>
          </a:p>
        </p:txBody>
      </p:sp>
      <p:sp>
        <p:nvSpPr>
          <p:cNvPr id="28" name="正方形/長方形 27"/>
          <p:cNvSpPr/>
          <p:nvPr/>
        </p:nvSpPr>
        <p:spPr>
          <a:xfrm>
            <a:off x="4589055" y="3118711"/>
            <a:ext cx="1179871" cy="3982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2</a:t>
            </a:r>
            <a:endParaRPr kumimoji="1" lang="ja-JP" altLang="en-US" dirty="0"/>
          </a:p>
        </p:txBody>
      </p:sp>
      <p:sp>
        <p:nvSpPr>
          <p:cNvPr id="31" name="正方形/長方形 30"/>
          <p:cNvSpPr/>
          <p:nvPr/>
        </p:nvSpPr>
        <p:spPr>
          <a:xfrm>
            <a:off x="6281849" y="3119276"/>
            <a:ext cx="1179871" cy="3902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1</a:t>
            </a:r>
            <a:endParaRPr kumimoji="1" lang="ja-JP" altLang="en-US" dirty="0"/>
          </a:p>
        </p:txBody>
      </p:sp>
      <p:cxnSp>
        <p:nvCxnSpPr>
          <p:cNvPr id="42" name="カギ線コネクタ 41"/>
          <p:cNvCxnSpPr>
            <a:stCxn id="4" idx="2"/>
            <a:endCxn id="22" idx="1"/>
          </p:cNvCxnSpPr>
          <p:nvPr/>
        </p:nvCxnSpPr>
        <p:spPr>
          <a:xfrm rot="16200000" flipH="1">
            <a:off x="2105332" y="2503538"/>
            <a:ext cx="840658" cy="84803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9" name="カギ線コネクタ 48"/>
          <p:cNvCxnSpPr>
            <a:stCxn id="4" idx="2"/>
            <a:endCxn id="11" idx="1"/>
          </p:cNvCxnSpPr>
          <p:nvPr/>
        </p:nvCxnSpPr>
        <p:spPr>
          <a:xfrm rot="16200000" flipH="1">
            <a:off x="2418584" y="2190285"/>
            <a:ext cx="199104" cy="832983"/>
          </a:xfrm>
          <a:prstGeom prst="bentConnector2">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6" name="カギ線コネクタ 55"/>
          <p:cNvCxnSpPr>
            <a:stCxn id="22" idx="2"/>
            <a:endCxn id="27" idx="1"/>
          </p:cNvCxnSpPr>
          <p:nvPr/>
        </p:nvCxnSpPr>
        <p:spPr>
          <a:xfrm rot="16200000" flipH="1">
            <a:off x="3373336" y="3713262"/>
            <a:ext cx="1148328" cy="81577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60" name="カギ線コネクタ 59"/>
          <p:cNvCxnSpPr>
            <a:stCxn id="22" idx="2"/>
            <a:endCxn id="25" idx="1"/>
          </p:cNvCxnSpPr>
          <p:nvPr/>
        </p:nvCxnSpPr>
        <p:spPr>
          <a:xfrm rot="16200000" flipH="1">
            <a:off x="3679081" y="3407518"/>
            <a:ext cx="536841" cy="81577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64" name="カギ線コネクタ 63"/>
          <p:cNvCxnSpPr>
            <a:stCxn id="11" idx="3"/>
            <a:endCxn id="24" idx="1"/>
          </p:cNvCxnSpPr>
          <p:nvPr/>
        </p:nvCxnSpPr>
        <p:spPr>
          <a:xfrm flipV="1">
            <a:off x="4114499" y="2706328"/>
            <a:ext cx="474557" cy="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4" name="カギ線コネクタ 73"/>
          <p:cNvCxnSpPr>
            <a:stCxn id="11" idx="3"/>
            <a:endCxn id="28" idx="1"/>
          </p:cNvCxnSpPr>
          <p:nvPr/>
        </p:nvCxnSpPr>
        <p:spPr>
          <a:xfrm>
            <a:off x="4114499" y="2706329"/>
            <a:ext cx="474556" cy="61148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81" name="カギ線コネクタ 80"/>
          <p:cNvCxnSpPr>
            <a:stCxn id="24" idx="3"/>
            <a:endCxn id="26" idx="1"/>
          </p:cNvCxnSpPr>
          <p:nvPr/>
        </p:nvCxnSpPr>
        <p:spPr>
          <a:xfrm flipV="1">
            <a:off x="5768927" y="2706327"/>
            <a:ext cx="512923" cy="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87" name="カギ線コネクタ 86"/>
          <p:cNvCxnSpPr>
            <a:stCxn id="24" idx="3"/>
            <a:endCxn id="31" idx="1"/>
          </p:cNvCxnSpPr>
          <p:nvPr/>
        </p:nvCxnSpPr>
        <p:spPr>
          <a:xfrm>
            <a:off x="5768927" y="2706328"/>
            <a:ext cx="512922" cy="60807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93" name="直線矢印コネクタ 92"/>
          <p:cNvCxnSpPr>
            <a:stCxn id="26" idx="3"/>
          </p:cNvCxnSpPr>
          <p:nvPr/>
        </p:nvCxnSpPr>
        <p:spPr>
          <a:xfrm>
            <a:off x="7461721" y="2706327"/>
            <a:ext cx="4745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直線矢印コネクタ 95"/>
          <p:cNvCxnSpPr>
            <a:stCxn id="31" idx="3"/>
          </p:cNvCxnSpPr>
          <p:nvPr/>
        </p:nvCxnSpPr>
        <p:spPr>
          <a:xfrm>
            <a:off x="7461720" y="3314406"/>
            <a:ext cx="4745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直線矢印コネクタ 98"/>
          <p:cNvCxnSpPr>
            <a:stCxn id="25" idx="3"/>
          </p:cNvCxnSpPr>
          <p:nvPr/>
        </p:nvCxnSpPr>
        <p:spPr>
          <a:xfrm flipV="1">
            <a:off x="5535260" y="4083826"/>
            <a:ext cx="48208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 name="直線矢印コネクタ 101"/>
          <p:cNvCxnSpPr/>
          <p:nvPr/>
        </p:nvCxnSpPr>
        <p:spPr>
          <a:xfrm>
            <a:off x="5535259" y="4695313"/>
            <a:ext cx="4820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95237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5190</TotalTime>
  <Words>1857</Words>
  <Application>Microsoft Macintosh PowerPoint</Application>
  <PresentationFormat>ワイド画面</PresentationFormat>
  <Paragraphs>698</Paragraphs>
  <Slides>66</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66</vt:i4>
      </vt:variant>
    </vt:vector>
  </HeadingPairs>
  <TitlesOfParts>
    <vt:vector size="74" baseType="lpstr">
      <vt:lpstr>Calibri</vt:lpstr>
      <vt:lpstr>Calibri Light</vt:lpstr>
      <vt:lpstr>Cambria Math</vt:lpstr>
      <vt:lpstr>Mangal</vt:lpstr>
      <vt:lpstr>Menlo</vt:lpstr>
      <vt:lpstr>ＭＳ Ｐゴシック</vt:lpstr>
      <vt:lpstr>Yu Gothic</vt:lpstr>
      <vt:lpstr>レトロスペクト</vt:lpstr>
      <vt:lpstr>すべての基本“全探索”</vt:lpstr>
      <vt:lpstr>全探索とは</vt:lpstr>
      <vt:lpstr>全探索の前に知っておいてほしい知識</vt:lpstr>
      <vt:lpstr>再帰関数</vt:lpstr>
      <vt:lpstr>fib(6)の再帰の様子</vt:lpstr>
      <vt:lpstr>fib(6)の再帰の様子</vt:lpstr>
      <vt:lpstr>fib(6)の再帰の様子</vt:lpstr>
      <vt:lpstr>fib(6)の再帰の様子</vt:lpstr>
      <vt:lpstr>fib(6)の再帰の様子</vt:lpstr>
      <vt:lpstr>スタックとキュー</vt:lpstr>
      <vt:lpstr>データ構造って？</vt:lpstr>
      <vt:lpstr>スタック（stack）</vt:lpstr>
      <vt:lpstr>PowerPoint プレゼンテーション</vt:lpstr>
      <vt:lpstr>PowerPoint プレゼンテーション</vt:lpstr>
      <vt:lpstr>スタック（stack）</vt:lpstr>
      <vt:lpstr>キュー（queue）</vt:lpstr>
      <vt:lpstr>PowerPoint プレゼンテーション</vt:lpstr>
      <vt:lpstr>PowerPoint プレゼンテーション</vt:lpstr>
      <vt:lpstr>キュー（queue）</vt:lpstr>
      <vt:lpstr>再帰、スタック、キューの練習問題</vt:lpstr>
      <vt:lpstr>深さ優先探索（Depth-First　Search）</vt:lpstr>
      <vt:lpstr>AOJ 0030 Sum of Integers</vt:lpstr>
      <vt:lpstr>素直な解法</vt:lpstr>
      <vt:lpstr>PowerPoint プレゼンテーション</vt:lpstr>
      <vt:lpstr>深さ優先探索（Depth-First　Search）</vt:lpstr>
      <vt:lpstr>DFSはスタックを（暗に）使っている</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計算量のお話</vt:lpstr>
      <vt:lpstr>計算量のお話</vt:lpstr>
      <vt:lpstr>計算量のお話</vt:lpstr>
      <vt:lpstr>DFSを使って解く問題</vt:lpstr>
      <vt:lpstr>幅優先探索（Breadth-First　Search）</vt:lpstr>
      <vt:lpstr>PowerPoint プレゼンテーション</vt:lpstr>
      <vt:lpstr>幅優先探索（Breadth-First　Search）</vt:lpstr>
      <vt:lpstr>BFSはキューを使う</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二次元配列のようなものも解ける！！</vt:lpstr>
      <vt:lpstr>PowerPoint プレゼンテーション</vt:lpstr>
      <vt:lpstr>PowerPoint プレゼンテーション</vt:lpstr>
      <vt:lpstr>PowerPoint プレゼンテーション</vt:lpstr>
      <vt:lpstr>計算量</vt:lpstr>
      <vt:lpstr>BFSを使って解く問題</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すべての基本“全探索”</dc:title>
  <dc:creator>Administrator</dc:creator>
  <cp:lastModifiedBy>瀧川一学</cp:lastModifiedBy>
  <cp:revision>91</cp:revision>
  <dcterms:created xsi:type="dcterms:W3CDTF">2016-04-30T08:37:31Z</dcterms:created>
  <dcterms:modified xsi:type="dcterms:W3CDTF">2017-02-24T09:56:02Z</dcterms:modified>
</cp:coreProperties>
</file>