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308" r:id="rId3"/>
    <p:sldId id="260" r:id="rId4"/>
    <p:sldId id="257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70" r:id="rId13"/>
    <p:sldId id="336" r:id="rId14"/>
    <p:sldId id="289" r:id="rId15"/>
    <p:sldId id="269" r:id="rId16"/>
    <p:sldId id="271" r:id="rId17"/>
    <p:sldId id="279" r:id="rId18"/>
    <p:sldId id="272" r:id="rId19"/>
    <p:sldId id="286" r:id="rId20"/>
    <p:sldId id="287" r:id="rId21"/>
    <p:sldId id="288" r:id="rId22"/>
    <p:sldId id="290" r:id="rId23"/>
    <p:sldId id="291" r:id="rId24"/>
    <p:sldId id="297" r:id="rId25"/>
    <p:sldId id="298" r:id="rId26"/>
    <p:sldId id="293" r:id="rId27"/>
    <p:sldId id="299" r:id="rId28"/>
    <p:sldId id="294" r:id="rId29"/>
    <p:sldId id="295" r:id="rId30"/>
    <p:sldId id="300" r:id="rId31"/>
    <p:sldId id="292" r:id="rId32"/>
    <p:sldId id="303" r:id="rId33"/>
    <p:sldId id="301" r:id="rId34"/>
    <p:sldId id="302" r:id="rId35"/>
    <p:sldId id="304" r:id="rId36"/>
    <p:sldId id="259" r:id="rId37"/>
    <p:sldId id="305" r:id="rId38"/>
    <p:sldId id="306" r:id="rId39"/>
    <p:sldId id="307" r:id="rId40"/>
    <p:sldId id="309" r:id="rId41"/>
    <p:sldId id="310" r:id="rId42"/>
    <p:sldId id="311" r:id="rId43"/>
    <p:sldId id="312" r:id="rId44"/>
    <p:sldId id="317" r:id="rId45"/>
    <p:sldId id="319" r:id="rId46"/>
    <p:sldId id="318" r:id="rId47"/>
    <p:sldId id="313" r:id="rId48"/>
    <p:sldId id="314" r:id="rId49"/>
    <p:sldId id="316" r:id="rId50"/>
    <p:sldId id="320" r:id="rId51"/>
    <p:sldId id="354" r:id="rId52"/>
    <p:sldId id="315" r:id="rId53"/>
    <p:sldId id="321" r:id="rId54"/>
    <p:sldId id="324" r:id="rId55"/>
    <p:sldId id="325" r:id="rId56"/>
    <p:sldId id="323" r:id="rId57"/>
    <p:sldId id="326" r:id="rId58"/>
    <p:sldId id="327" r:id="rId59"/>
    <p:sldId id="328" r:id="rId60"/>
    <p:sldId id="355" r:id="rId61"/>
    <p:sldId id="347" r:id="rId62"/>
    <p:sldId id="348" r:id="rId63"/>
    <p:sldId id="349" r:id="rId64"/>
    <p:sldId id="333" r:id="rId65"/>
    <p:sldId id="338" r:id="rId66"/>
    <p:sldId id="332" r:id="rId67"/>
    <p:sldId id="335" r:id="rId68"/>
    <p:sldId id="343" r:id="rId69"/>
    <p:sldId id="341" r:id="rId70"/>
    <p:sldId id="340" r:id="rId71"/>
    <p:sldId id="342" r:id="rId72"/>
    <p:sldId id="344" r:id="rId73"/>
    <p:sldId id="345" r:id="rId74"/>
    <p:sldId id="346" r:id="rId75"/>
    <p:sldId id="351" r:id="rId76"/>
    <p:sldId id="353" r:id="rId77"/>
    <p:sldId id="350" r:id="rId78"/>
    <p:sldId id="273" r:id="rId79"/>
    <p:sldId id="274" r:id="rId80"/>
    <p:sldId id="281" r:id="rId81"/>
    <p:sldId id="280" r:id="rId82"/>
    <p:sldId id="282" r:id="rId83"/>
    <p:sldId id="275" r:id="rId84"/>
    <p:sldId id="276" r:id="rId85"/>
    <p:sldId id="277" r:id="rId86"/>
    <p:sldId id="278" r:id="rId8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5765-5A9D-F94D-8937-7B9022C7DE70}" type="datetimeFigureOut">
              <a:rPr kumimoji="1" lang="ja-JP" altLang="en-US" smtClean="0"/>
              <a:t>16/07/27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8695-03B0-694A-AC34-319C5003A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377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8FF3A-13D0-CA4A-A018-99DE80617644}" type="datetimeFigureOut">
              <a:rPr kumimoji="1" lang="ja-JP" altLang="en-US" smtClean="0"/>
              <a:t>16/07/27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100AB-F66D-5E4A-9366-827CED2A7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183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B6-DCA2-4F46-AA90-524C0A667EFA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r>
              <a:rPr kumimoji="1" lang="en-US" altLang="ja-JP" dirty="0" smtClean="0"/>
              <a:t>/86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06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904F-F96B-F84B-A963-2AEB2194583C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63B0-242F-D444-917A-A4C8BFDA0B74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1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589C-E241-374E-B722-7E2072BBC57A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r>
              <a:rPr kumimoji="1" lang="en-US" altLang="ja-JP" dirty="0" smtClean="0"/>
              <a:t>/86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30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9A1D-F4EF-B241-A482-B07EF74E6DFC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6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11667" y="1092200"/>
            <a:ext cx="4243916" cy="5215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199" y="1092200"/>
            <a:ext cx="4305299" cy="5215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851-605A-884D-9AD5-3D80C07B9C95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29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B2D-D907-194D-B0A5-78C140D2D65C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6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357-E772-1C4D-9B90-D209F035F9D4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4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8475-687F-BF45-90BC-F21020FA59A8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9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9524-AC48-AB44-820C-1830B0935ED8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5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76AF-C92E-BC47-9DE7-F3DC50BFD831}" type="datetime1">
              <a:rPr kumimoji="1" lang="ja-JP" altLang="en-US" smtClean="0"/>
              <a:t>16/07/28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3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0">
              <a:schemeClr val="bg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11667" y="116417"/>
            <a:ext cx="8741832" cy="87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1667" y="1157812"/>
            <a:ext cx="8741832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200B9"/>
                </a:solidFill>
              </a:defRPr>
            </a:lvl1pPr>
          </a:lstStyle>
          <a:p>
            <a:fld id="{0B7C7551-68CC-324A-825C-43CF7E68C68D}" type="datetime1">
              <a:rPr lang="ja-JP" altLang="en-US" smtClean="0"/>
              <a:t>16/07/28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200B9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200B9"/>
                </a:solidFill>
              </a:defRPr>
            </a:lvl1pPr>
          </a:lstStyle>
          <a:p>
            <a:fld id="{8449BD8D-38C9-3841-9BBA-E0A4456F9577}" type="slidenum">
              <a:rPr lang="ja-JP" altLang="en-US" smtClean="0"/>
              <a:pPr/>
              <a:t>‹#›</a:t>
            </a:fld>
            <a:r>
              <a:rPr lang="en-US" altLang="ja-JP" dirty="0" smtClean="0"/>
              <a:t>/86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58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Font typeface="Wingdings" charset="2"/>
        <a:buNone/>
        <a:defRPr kumimoji="1" sz="4400" u="none" kern="1200">
          <a:solidFill>
            <a:srgbClr val="F200B9"/>
          </a:solidFill>
          <a:latin typeface="+mj-ea"/>
          <a:ea typeface="+mj-ea"/>
          <a:cs typeface="ヒラギノ角ゴ Pro W3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"/>
        <a:defRPr kumimoji="1" sz="3200" kern="1200">
          <a:solidFill>
            <a:schemeClr val="tx1"/>
          </a:solidFill>
          <a:latin typeface="+mn-ea"/>
          <a:ea typeface="+mn-ea"/>
          <a:cs typeface="ＤＦＰ隷書体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1ED4DE"/>
        </a:buClr>
        <a:buFont typeface="Wingdings" charset="2"/>
        <a:buChar char=""/>
        <a:defRPr kumimoji="1" sz="2800" kern="1200">
          <a:solidFill>
            <a:schemeClr val="tx1"/>
          </a:solidFill>
          <a:latin typeface="+mn-ea"/>
          <a:ea typeface="+mn-ea"/>
          <a:cs typeface="ＤＦＰ隷書体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ED4DE"/>
        </a:buClr>
        <a:buFont typeface="Wingdings" charset="2"/>
        <a:buChar char=""/>
        <a:defRPr kumimoji="1" sz="2400" kern="1200">
          <a:solidFill>
            <a:schemeClr val="tx1"/>
          </a:solidFill>
          <a:latin typeface="+mn-ea"/>
          <a:ea typeface="+mn-ea"/>
          <a:cs typeface="ＤＦＰ隷書体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1ED4DE"/>
        </a:buClr>
        <a:buFont typeface="Wingdings" charset="2"/>
        <a:buChar char=""/>
        <a:defRPr kumimoji="1" sz="2000" kern="1200">
          <a:solidFill>
            <a:schemeClr val="tx1"/>
          </a:solidFill>
          <a:latin typeface="+mn-ea"/>
          <a:ea typeface="+mn-ea"/>
          <a:cs typeface="ＤＦＰ隷書体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1ED4DE"/>
        </a:buClr>
        <a:buFont typeface="Wingdings" charset="2"/>
        <a:buChar char=""/>
        <a:defRPr kumimoji="1" sz="2000" kern="1200">
          <a:solidFill>
            <a:schemeClr val="tx1"/>
          </a:solidFill>
          <a:latin typeface="+mn-ea"/>
          <a:ea typeface="+mn-ea"/>
          <a:cs typeface="ＤＦＰ隷書体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動的計画法を極める！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蟻本</a:t>
            </a:r>
            <a:r>
              <a:rPr lang="en-US" altLang="ja-JP" dirty="0" smtClean="0"/>
              <a:t>3-4 +α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大規模知識処理</a:t>
            </a:r>
            <a:r>
              <a:rPr lang="ja-JP" altLang="en-US" dirty="0" smtClean="0"/>
              <a:t>研究室　</a:t>
            </a:r>
            <a:r>
              <a:rPr lang="en-US" altLang="ja-JP" dirty="0" smtClean="0"/>
              <a:t>M2</a:t>
            </a:r>
          </a:p>
          <a:p>
            <a:r>
              <a:rPr kumimoji="1" lang="ja-JP" altLang="en-US" dirty="0" smtClean="0"/>
              <a:t>竹内文登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82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667" y="82091"/>
            <a:ext cx="8741832" cy="878417"/>
          </a:xfrm>
        </p:spPr>
        <p:txBody>
          <a:bodyPr/>
          <a:lstStyle/>
          <a:p>
            <a:r>
              <a:rPr lang="en-US" altLang="en-US" dirty="0" smtClean="0"/>
              <a:t>DP for TSP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928972"/>
            <a:ext cx="8741832" cy="51943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[S][v] : </a:t>
            </a:r>
            <a:r>
              <a:rPr lang="ja-JP" altLang="en-US" dirty="0" smtClean="0"/>
              <a:t>頂点集合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S </a:t>
            </a:r>
            <a:r>
              <a:rPr lang="ja-JP" altLang="en-US" dirty="0" smtClean="0"/>
              <a:t>を辿り、最後に頂点</a:t>
            </a:r>
            <a:r>
              <a:rPr lang="en-US" altLang="ja-JP" i="1" dirty="0" smtClean="0"/>
              <a:t>v </a:t>
            </a:r>
            <a:r>
              <a:rPr lang="ja-JP" altLang="en-US" dirty="0" smtClean="0"/>
              <a:t>に至るまでの、辺重みの最小値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S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⊆ 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の取り方は</a:t>
            </a:r>
            <a:r>
              <a:rPr lang="en-US" altLang="ja-JP" i="1" dirty="0" smtClean="0"/>
              <a:t> </a:t>
            </a:r>
            <a:r>
              <a:rPr lang="en-US" altLang="ja-JP" dirty="0" smtClean="0"/>
              <a:t>2</a:t>
            </a:r>
            <a:r>
              <a:rPr lang="en-US" altLang="ja-JP" i="1" baseline="30000" dirty="0" smtClean="0"/>
              <a:t>V 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v ∈ V </a:t>
            </a:r>
            <a:r>
              <a:rPr lang="ja-JP" altLang="en-US" dirty="0" smtClean="0"/>
              <a:t>の取り方は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初期化</a:t>
            </a:r>
            <a:r>
              <a:rPr lang="en-US" altLang="ja-JP" dirty="0" smtClean="0"/>
              <a:t> </a:t>
            </a:r>
            <a:r>
              <a:rPr lang="en-US" altLang="ja-JP" dirty="0">
                <a:sym typeface="Wingdings"/>
              </a:rPr>
              <a:t>:</a:t>
            </a:r>
            <a:r>
              <a:rPr lang="en-US" altLang="ja-JP" dirty="0" smtClean="0">
                <a:sym typeface="Wingdings"/>
              </a:rPr>
              <a:t> </a:t>
            </a:r>
            <a:r>
              <a:rPr lang="en-US" altLang="ja-JP" dirty="0" err="1" smtClean="0"/>
              <a:t>dp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φ</a:t>
            </a:r>
            <a:r>
              <a:rPr lang="en-US" altLang="ja-JP" dirty="0" smtClean="0"/>
              <a:t>][0] = 0 </a:t>
            </a:r>
          </a:p>
          <a:p>
            <a:r>
              <a:rPr lang="ja-JP" altLang="en-US" dirty="0"/>
              <a:t>答え</a:t>
            </a:r>
            <a:r>
              <a:rPr lang="en-US" altLang="ja-JP" dirty="0"/>
              <a:t> </a:t>
            </a:r>
            <a:r>
              <a:rPr lang="en-US" altLang="ja-JP" dirty="0" smtClean="0">
                <a:sym typeface="Wingdings"/>
              </a:rPr>
              <a:t>: </a:t>
            </a:r>
            <a:r>
              <a:rPr lang="en-US" altLang="ja-JP" dirty="0" err="1">
                <a:sym typeface="Wingdings"/>
              </a:rPr>
              <a:t>dp</a:t>
            </a:r>
            <a:r>
              <a:rPr lang="en-US" altLang="ja-JP" dirty="0">
                <a:sym typeface="Wingdings"/>
              </a:rPr>
              <a:t>[V][0] : </a:t>
            </a:r>
            <a:r>
              <a:rPr lang="ja-JP" altLang="en-US" dirty="0">
                <a:sym typeface="Wingdings"/>
              </a:rPr>
              <a:t>全ての頂点</a:t>
            </a:r>
            <a:r>
              <a:rPr lang="ja-JP" altLang="en-US" dirty="0" smtClean="0">
                <a:sym typeface="Wingdings"/>
              </a:rPr>
              <a:t>を辿り</a:t>
            </a:r>
            <a:r>
              <a:rPr lang="ja-JP" altLang="en-US" dirty="0">
                <a:sym typeface="Wingdings"/>
              </a:rPr>
              <a:t>、最後は</a:t>
            </a:r>
            <a:r>
              <a:rPr lang="en-US" altLang="ja-JP" dirty="0" smtClean="0">
                <a:sym typeface="Wingdings"/>
              </a:rPr>
              <a:t>0</a:t>
            </a:r>
            <a:endParaRPr lang="en-US" altLang="ja-JP" dirty="0" smtClean="0"/>
          </a:p>
          <a:p>
            <a:r>
              <a:rPr lang="ja-JP" altLang="en-US" dirty="0" smtClean="0"/>
              <a:t>漸化式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ja-JP" dirty="0" smtClean="0"/>
              <a:t>d</a:t>
            </a:r>
            <a:r>
              <a:rPr lang="en-US" altLang="ja-JP" dirty="0" smtClean="0"/>
              <a:t>p[S][v]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min</a:t>
            </a:r>
            <a:r>
              <a:rPr lang="en-US" altLang="ja-JP" baseline="-25000" dirty="0" err="1" smtClean="0"/>
              <a:t>k∈S</a:t>
            </a:r>
            <a:r>
              <a:rPr lang="en-US" altLang="ja-JP" baseline="-25000" dirty="0" smtClean="0"/>
              <a:t>-{v}</a:t>
            </a:r>
            <a:r>
              <a:rPr lang="en-US" altLang="ja-JP" dirty="0" smtClean="0"/>
              <a:t>(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dp</a:t>
            </a:r>
            <a:r>
              <a:rPr lang="en-US" altLang="ja-JP" dirty="0" smtClean="0"/>
              <a:t>[ S-{v} ][k]</a:t>
            </a:r>
            <a:r>
              <a:rPr lang="ja-JP" altLang="en-US" dirty="0" smtClean="0"/>
              <a:t> </a:t>
            </a:r>
            <a:r>
              <a:rPr lang="en-US" altLang="ja-JP" dirty="0" smtClean="0"/>
              <a:t>+</a:t>
            </a:r>
            <a:r>
              <a:rPr lang="ja-JP" altLang="en-US" dirty="0" smtClean="0"/>
              <a:t> </a:t>
            </a:r>
            <a:r>
              <a:rPr lang="en-US" altLang="ja-JP" dirty="0" smtClean="0"/>
              <a:t>d(</a:t>
            </a:r>
            <a:r>
              <a:rPr lang="en-US" altLang="ja-JP" dirty="0" err="1" smtClean="0"/>
              <a:t>k,v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5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コードの前に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集合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の管理をどうする？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効率よく扱うため、</a:t>
            </a:r>
            <a:r>
              <a:rPr kumimoji="1" lang="ja-JP" altLang="en-US" dirty="0" smtClean="0">
                <a:solidFill>
                  <a:srgbClr val="F200B9"/>
                </a:solidFill>
              </a:rPr>
              <a:t>ビット列</a:t>
            </a:r>
            <a:r>
              <a:rPr kumimoji="1" lang="ja-JP" altLang="en-US" dirty="0" smtClean="0"/>
              <a:t>で管理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 </a:t>
            </a:r>
            <a:r>
              <a:rPr lang="ja-JP" altLang="en-US" dirty="0" smtClean="0">
                <a:solidFill>
                  <a:srgbClr val="F200B9"/>
                </a:solidFill>
                <a:sym typeface="Wingdings"/>
              </a:rPr>
              <a:t>ビット</a:t>
            </a:r>
            <a:r>
              <a:rPr lang="en-US" altLang="ja-JP" dirty="0" smtClean="0">
                <a:solidFill>
                  <a:srgbClr val="F200B9"/>
                </a:solidFill>
                <a:sym typeface="Wingdings"/>
              </a:rPr>
              <a:t>DP</a:t>
            </a:r>
            <a:endParaRPr kumimoji="1" lang="ja-JP" altLang="en-US" dirty="0">
              <a:solidFill>
                <a:srgbClr val="F200B9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6968" y="3220281"/>
            <a:ext cx="5071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S = {1, 2, 4, 6} </a:t>
            </a:r>
            <a:r>
              <a:rPr lang="en-US" altLang="ja-JP" sz="3200" dirty="0" smtClean="0">
                <a:sym typeface="Wingdings"/>
              </a:rPr>
              <a:t> 1 0 1 0 1 1 0</a:t>
            </a:r>
            <a:endParaRPr kumimoji="1" lang="ja-JP" altLang="en-US" sz="3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6601305" y="3759289"/>
            <a:ext cx="0" cy="349639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109783" y="4186147"/>
            <a:ext cx="108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頂点</a:t>
            </a:r>
            <a:r>
              <a:rPr kumimoji="1" lang="en-US" altLang="ja-JP" sz="2800" dirty="0" smtClean="0"/>
              <a:t>0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831663" y="3759289"/>
            <a:ext cx="0" cy="349639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340141" y="4186147"/>
            <a:ext cx="186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頂点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　・・・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 でのビット列の扱い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整数型で扱う</a:t>
            </a:r>
            <a:endParaRPr kumimoji="1" lang="en-US" altLang="ja-JP" dirty="0" smtClean="0">
              <a:sym typeface="Wingdings"/>
            </a:endParaRPr>
          </a:p>
          <a:p>
            <a:r>
              <a:rPr lang="ja-JP" altLang="en-US" dirty="0" smtClean="0">
                <a:sym typeface="Wingdings"/>
              </a:rPr>
              <a:t>演算</a:t>
            </a:r>
            <a:endParaRPr lang="en-US" altLang="ja-JP" dirty="0" smtClean="0">
              <a:sym typeface="Wingdings"/>
            </a:endParaRPr>
          </a:p>
          <a:p>
            <a:pPr lvl="1"/>
            <a:r>
              <a:rPr kumimoji="1" lang="ja-JP" altLang="en-US" sz="2800" dirty="0" smtClean="0">
                <a:sym typeface="Wingdings"/>
              </a:rPr>
              <a:t>左シフト演算</a:t>
            </a:r>
            <a:r>
              <a:rPr kumimoji="1" lang="en-US" altLang="ja-JP" sz="2800" dirty="0" smtClean="0">
                <a:sym typeface="Wingdings"/>
              </a:rPr>
              <a:t> : &lt;&lt; </a:t>
            </a:r>
            <a:r>
              <a:rPr kumimoji="1" lang="ja-JP" altLang="en-US" sz="2800" dirty="0" smtClean="0">
                <a:sym typeface="Wingdings"/>
              </a:rPr>
              <a:t>　　</a:t>
            </a:r>
            <a:endParaRPr kumimoji="1" lang="en-US" altLang="ja-JP" sz="2800" dirty="0" smtClean="0">
              <a:sym typeface="Wingdings"/>
            </a:endParaRPr>
          </a:p>
          <a:p>
            <a:pPr lvl="1"/>
            <a:r>
              <a:rPr lang="en-US" altLang="ja-JP" sz="2800" dirty="0" smtClean="0">
                <a:sym typeface="Wingdings"/>
              </a:rPr>
              <a:t>OR</a:t>
            </a:r>
            <a:r>
              <a:rPr lang="ja-JP" altLang="en-US" sz="2800" dirty="0" smtClean="0">
                <a:sym typeface="Wingdings"/>
              </a:rPr>
              <a:t>演算</a:t>
            </a:r>
            <a:r>
              <a:rPr lang="en-US" altLang="ja-JP" sz="2800" dirty="0" smtClean="0">
                <a:sym typeface="Wingdings"/>
              </a:rPr>
              <a:t> : |</a:t>
            </a:r>
            <a:r>
              <a:rPr lang="ja-JP" altLang="en-US" sz="2800" dirty="0" smtClean="0">
                <a:sym typeface="Wingdings"/>
              </a:rPr>
              <a:t>　　　　　　　</a:t>
            </a:r>
            <a:endParaRPr lang="en-US" altLang="ja-JP" sz="2800" dirty="0" smtClean="0">
              <a:sym typeface="Wingdings"/>
            </a:endParaRPr>
          </a:p>
          <a:p>
            <a:pPr lvl="1"/>
            <a:r>
              <a:rPr kumimoji="1" lang="en-US" altLang="ja-JP" sz="2800" dirty="0" smtClean="0">
                <a:sym typeface="Wingdings"/>
              </a:rPr>
              <a:t>AND</a:t>
            </a:r>
            <a:r>
              <a:rPr kumimoji="1" lang="ja-JP" altLang="en-US" sz="2800" dirty="0" smtClean="0">
                <a:sym typeface="Wingdings"/>
              </a:rPr>
              <a:t>演算</a:t>
            </a:r>
            <a:r>
              <a:rPr kumimoji="1" lang="en-US" altLang="ja-JP" sz="2800" dirty="0" smtClean="0">
                <a:sym typeface="Wingdings"/>
              </a:rPr>
              <a:t> : &amp;</a:t>
            </a:r>
          </a:p>
          <a:p>
            <a:pPr lvl="1"/>
            <a:r>
              <a:rPr lang="en-US" altLang="ja-JP" sz="2800" dirty="0" smtClean="0">
                <a:sym typeface="Wingdings"/>
              </a:rPr>
              <a:t>XOR</a:t>
            </a:r>
            <a:r>
              <a:rPr lang="ja-JP" altLang="en-US" sz="2800" dirty="0" smtClean="0">
                <a:sym typeface="Wingdings"/>
              </a:rPr>
              <a:t>演算</a:t>
            </a:r>
            <a:r>
              <a:rPr lang="en-US" altLang="ja-JP" sz="2800" dirty="0" smtClean="0">
                <a:sym typeface="Wingdings"/>
              </a:rPr>
              <a:t> : ^</a:t>
            </a:r>
          </a:p>
          <a:p>
            <a:pPr lvl="1"/>
            <a:r>
              <a:rPr kumimoji="1" lang="ja-JP" altLang="en-US" sz="2800" dirty="0" smtClean="0">
                <a:sym typeface="Wingdings"/>
              </a:rPr>
              <a:t>否定演算</a:t>
            </a:r>
            <a:r>
              <a:rPr kumimoji="1" lang="en-US" altLang="ja-JP" sz="2800" dirty="0" smtClean="0">
                <a:sym typeface="Wingdings"/>
              </a:rPr>
              <a:t> : ~</a:t>
            </a:r>
            <a:endParaRPr kumimoji="1" lang="ja-JP" altLang="en-US" sz="2800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3880428" y="1092200"/>
            <a:ext cx="5263572" cy="5215467"/>
          </a:xfrm>
        </p:spPr>
        <p:txBody>
          <a:bodyPr>
            <a:normAutofit/>
          </a:bodyPr>
          <a:lstStyle/>
          <a:p>
            <a:r>
              <a:rPr lang="ja-JP" altLang="ja-JP" dirty="0" smtClean="0"/>
              <a:t>i</a:t>
            </a:r>
            <a:r>
              <a:rPr kumimoji="1" lang="en-US" altLang="ja-JP" dirty="0" err="1" smtClean="0"/>
              <a:t>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S;</a:t>
            </a:r>
          </a:p>
          <a:p>
            <a:endParaRPr lang="en-US" altLang="ja-JP" dirty="0"/>
          </a:p>
          <a:p>
            <a:pPr lvl="1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&lt;&lt;</a:t>
            </a:r>
            <a:r>
              <a:rPr kumimoji="1" lang="ja-JP" altLang="en-US" sz="2800" dirty="0" smtClean="0"/>
              <a:t> </a:t>
            </a:r>
            <a:r>
              <a:rPr lang="en-US" altLang="ja-JP" sz="2800" dirty="0"/>
              <a:t>5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( = 100000 = 2</a:t>
            </a:r>
            <a:r>
              <a:rPr lang="en-US" altLang="ja-JP" sz="2800" baseline="30000" dirty="0" smtClean="0"/>
              <a:t>5</a:t>
            </a:r>
            <a:r>
              <a:rPr kumimoji="1" lang="en-US" altLang="ja-JP" sz="2800" baseline="30000" dirty="0" smtClean="0"/>
              <a:t> </a:t>
            </a:r>
            <a:r>
              <a:rPr kumimoji="1" lang="ja-JP" altLang="en-US" sz="2800" dirty="0" smtClean="0"/>
              <a:t>）</a:t>
            </a:r>
            <a:endParaRPr kumimoji="1" lang="en-US" altLang="ja-JP" sz="2800" dirty="0" smtClean="0"/>
          </a:p>
          <a:p>
            <a:pPr lvl="1"/>
            <a:r>
              <a:rPr lang="en-US" altLang="ja-JP" sz="2800" dirty="0" smtClean="0"/>
              <a:t>6 | 3 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 = 110 | 011 = 111</a:t>
            </a:r>
            <a:r>
              <a:rPr lang="ja-JP" altLang="en-US" sz="2800" dirty="0" smtClean="0"/>
              <a:t>）</a:t>
            </a:r>
            <a:r>
              <a:rPr kumimoji="1" lang="ja-JP" altLang="en-US" sz="2800" dirty="0" smtClean="0"/>
              <a:t> </a:t>
            </a:r>
            <a:endParaRPr kumimoji="1" lang="en-US" altLang="ja-JP" sz="2800" dirty="0" smtClean="0"/>
          </a:p>
          <a:p>
            <a:pPr lvl="1"/>
            <a:r>
              <a:rPr lang="en-US" altLang="ja-JP" sz="2800" dirty="0" smtClean="0"/>
              <a:t>6 &amp; 3 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 = 110 &amp; 011 = 010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pPr lvl="1"/>
            <a:r>
              <a:rPr kumimoji="1" lang="en-US" altLang="ja-JP" sz="2800" dirty="0" smtClean="0"/>
              <a:t>6 ^ 3 ( = 110 ^ 011 = 101)</a:t>
            </a:r>
          </a:p>
          <a:p>
            <a:pPr lvl="1"/>
            <a:r>
              <a:rPr lang="en-US" altLang="ja-JP" sz="2800" dirty="0" smtClean="0"/>
              <a:t>~6  ( = 11…001 = -7 )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11934" y="5230449"/>
            <a:ext cx="7122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などを駆使してビット列を扱います。</a:t>
            </a:r>
            <a:endParaRPr kumimoji="1" lang="en-US" altLang="ja-JP" sz="3200" dirty="0" smtClean="0"/>
          </a:p>
          <a:p>
            <a:r>
              <a:rPr lang="ja-JP" altLang="en-US" sz="2400" dirty="0" smtClean="0"/>
              <a:t>（演算の優先順位がややこしいのでカッコを多めに！）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940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バグりました。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974" y="5705780"/>
            <a:ext cx="4416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演算子の優先順位参考</a:t>
            </a:r>
            <a:r>
              <a:rPr lang="en-US" altLang="ja-JP" dirty="0" smtClean="0"/>
              <a:t>URL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://www9.plala.or.jp/</a:t>
            </a:r>
            <a:r>
              <a:rPr lang="en-US" altLang="ja-JP" dirty="0" err="1"/>
              <a:t>sgwr</a:t>
            </a:r>
            <a:r>
              <a:rPr lang="en-US" altLang="ja-JP" dirty="0"/>
              <a:t>-t/c/sec14.html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1" y="2034179"/>
            <a:ext cx="7764711" cy="3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バグりました。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974" y="5705780"/>
            <a:ext cx="4416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演算子の優先順位参考</a:t>
            </a:r>
            <a:r>
              <a:rPr lang="en-US" altLang="ja-JP" dirty="0" smtClean="0"/>
              <a:t>URL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://www9.plala.or.jp/</a:t>
            </a:r>
            <a:r>
              <a:rPr lang="en-US" altLang="ja-JP" dirty="0" err="1"/>
              <a:t>sgwr</a:t>
            </a:r>
            <a:r>
              <a:rPr lang="en-US" altLang="ja-JP" dirty="0"/>
              <a:t>-t/c/sec14.html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1" y="2034179"/>
            <a:ext cx="7764711" cy="3115936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12" idx="2"/>
          </p:cNvCxnSpPr>
          <p:nvPr/>
        </p:nvCxnSpPr>
        <p:spPr>
          <a:xfrm flipH="1">
            <a:off x="3621735" y="1754908"/>
            <a:ext cx="2523484" cy="1490369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3" idx="2"/>
          </p:cNvCxnSpPr>
          <p:nvPr/>
        </p:nvCxnSpPr>
        <p:spPr>
          <a:xfrm flipH="1">
            <a:off x="2927961" y="1379833"/>
            <a:ext cx="1253227" cy="1865444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80038" y="1231688"/>
            <a:ext cx="173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優先度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高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16007" y="856613"/>
            <a:ext cx="173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優先度</a:t>
            </a:r>
            <a:r>
              <a:rPr kumimoji="1" lang="en-US" altLang="ja-JP" sz="2800" dirty="0" smtClean="0"/>
              <a:t> </a:t>
            </a:r>
            <a:r>
              <a:rPr lang="ja-JP" altLang="en-US" sz="2800" dirty="0" smtClean="0"/>
              <a:t>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225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r>
              <a:rPr kumimoji="1" lang="en-US" altLang="ja-JP" dirty="0" smtClean="0"/>
              <a:t> for TSP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581"/>
            <a:ext cx="9144000" cy="2256193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1590261" y="1784939"/>
            <a:ext cx="0" cy="600642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983903" y="1257372"/>
            <a:ext cx="43361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</a:t>
            </a:r>
            <a:r>
              <a:rPr kumimoji="1" lang="en-US" altLang="ja-JP" sz="3200" baseline="30000" dirty="0" smtClean="0"/>
              <a:t>V </a:t>
            </a:r>
            <a:r>
              <a:rPr kumimoji="1" lang="en-US" altLang="ja-JP" sz="3200" dirty="0" smtClean="0"/>
              <a:t>× V</a:t>
            </a:r>
            <a:r>
              <a:rPr kumimoji="1" lang="ja-JP" altLang="en-US" sz="3200" dirty="0" smtClean="0"/>
              <a:t>サイズの配列確保</a:t>
            </a:r>
            <a:endParaRPr kumimoji="1" lang="ja-JP" altLang="en-US" sz="32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7245648" y="1994549"/>
            <a:ext cx="0" cy="600642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74193" y="1409773"/>
            <a:ext cx="23429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INF</a:t>
            </a:r>
            <a:r>
              <a:rPr kumimoji="1" lang="ja-JP" altLang="en-US" sz="3200" dirty="0" smtClean="0"/>
              <a:t>で初期化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40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r>
              <a:rPr kumimoji="1" lang="en-US" altLang="ja-JP" dirty="0" smtClean="0"/>
              <a:t> for TSP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581"/>
            <a:ext cx="9144000" cy="2256193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1533056" y="1842148"/>
            <a:ext cx="0" cy="1041922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983903" y="1257372"/>
            <a:ext cx="24641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i="1" dirty="0" smtClean="0">
                <a:latin typeface="+mn-ea"/>
              </a:rPr>
              <a:t>S = </a:t>
            </a:r>
            <a:r>
              <a:rPr kumimoji="1" lang="en-US" altLang="ja-JP" sz="3200" i="1" dirty="0" err="1" smtClean="0">
                <a:latin typeface="+mn-ea"/>
              </a:rPr>
              <a:t>φ</a:t>
            </a:r>
            <a:r>
              <a:rPr kumimoji="1" lang="en-US" altLang="ja-JP" sz="3200" i="1" dirty="0" smtClean="0">
                <a:latin typeface="+mn-ea"/>
              </a:rPr>
              <a:t>, v = 0</a:t>
            </a:r>
            <a:endParaRPr kumimoji="1" lang="ja-JP" altLang="en-US" sz="3200" i="1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406" y="5573165"/>
            <a:ext cx="9013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d</a:t>
            </a:r>
            <a:r>
              <a:rPr kumimoji="1" lang="en-US" altLang="ja-JP" sz="3200" dirty="0" err="1" smtClean="0"/>
              <a:t>p</a:t>
            </a:r>
            <a:r>
              <a:rPr kumimoji="1" lang="en-US" altLang="ja-JP" sz="3200" dirty="0" smtClean="0"/>
              <a:t>[S][v] </a:t>
            </a:r>
            <a:r>
              <a:rPr kumimoji="1" lang="ja-JP" altLang="en-US" sz="3200" dirty="0" smtClean="0"/>
              <a:t>の値は、</a:t>
            </a:r>
            <a:r>
              <a:rPr kumimoji="1" lang="en-US" altLang="ja-JP" sz="3200" dirty="0" smtClean="0"/>
              <a:t> S-{v}</a:t>
            </a:r>
            <a:r>
              <a:rPr kumimoji="1" lang="ja-JP" altLang="en-US" sz="3200" dirty="0" smtClean="0"/>
              <a:t>のどこかの頂点から</a:t>
            </a:r>
            <a:r>
              <a:rPr kumimoji="1" lang="en-US" altLang="ja-JP" sz="3200" dirty="0" smtClean="0"/>
              <a:t>v</a:t>
            </a:r>
            <a:r>
              <a:rPr kumimoji="1" lang="ja-JP" altLang="en-US" sz="3200" dirty="0" smtClean="0"/>
              <a:t>へ移動するときのいずれか</a:t>
            </a:r>
            <a:endParaRPr kumimoji="1" lang="ja-JP" altLang="en-US" sz="32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6694228" y="4448832"/>
            <a:ext cx="0" cy="918377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448039" y="1979452"/>
            <a:ext cx="1151133" cy="1499274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599172" y="1280257"/>
            <a:ext cx="4391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全ての</a:t>
            </a:r>
            <a:r>
              <a:rPr lang="en-US" altLang="ja-JP" sz="3200" i="1" dirty="0" smtClean="0"/>
              <a:t>S, v</a:t>
            </a:r>
            <a:r>
              <a:rPr lang="ja-JP" altLang="en-US" sz="3200" dirty="0" smtClean="0"/>
              <a:t>について計算</a:t>
            </a:r>
            <a:endParaRPr kumimoji="1" lang="ja-JP" altLang="en-US" sz="3200" i="1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1892793" y="4601233"/>
            <a:ext cx="0" cy="456095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265129" y="4920024"/>
            <a:ext cx="1270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71352" y="3315731"/>
            <a:ext cx="322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頂点</a:t>
            </a:r>
            <a:r>
              <a:rPr kumimoji="1" lang="en-US" altLang="ja-JP" dirty="0" smtClean="0">
                <a:solidFill>
                  <a:schemeClr val="bg1"/>
                </a:solidFill>
              </a:rPr>
              <a:t> j </a:t>
            </a:r>
            <a:r>
              <a:rPr kumimoji="1" lang="ja-JP" altLang="en-US" dirty="0" smtClean="0">
                <a:solidFill>
                  <a:schemeClr val="bg1"/>
                </a:solidFill>
              </a:rPr>
              <a:t>から頂点</a:t>
            </a:r>
            <a:r>
              <a:rPr kumimoji="1" lang="en-US" altLang="ja-JP" dirty="0" smtClean="0">
                <a:solidFill>
                  <a:schemeClr val="bg1"/>
                </a:solidFill>
              </a:rPr>
              <a:t> v</a:t>
            </a:r>
            <a:r>
              <a:rPr kumimoji="1" lang="ja-JP" altLang="en-US" dirty="0" smtClean="0">
                <a:solidFill>
                  <a:schemeClr val="bg1"/>
                </a:solidFill>
              </a:rPr>
              <a:t>への辺の重み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8474881" y="3685063"/>
            <a:ext cx="0" cy="433537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1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計算量</a:t>
            </a:r>
            <a:r>
              <a:rPr kumimoji="1" lang="en-US" altLang="ja-JP" dirty="0" smtClean="0"/>
              <a:t> for TSP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O( 2</a:t>
            </a:r>
            <a:r>
              <a:rPr kumimoji="1" lang="en-US" altLang="ja-JP" i="1" baseline="30000" dirty="0" smtClean="0"/>
              <a:t>V</a:t>
            </a:r>
            <a:r>
              <a:rPr kumimoji="1" lang="en-US" altLang="ja-JP" baseline="30000" dirty="0" smtClean="0"/>
              <a:t> </a:t>
            </a:r>
            <a:r>
              <a:rPr kumimoji="1" lang="en-US" altLang="ja-JP" i="1" dirty="0" smtClean="0"/>
              <a:t>V </a:t>
            </a:r>
            <a:r>
              <a:rPr lang="en-US" altLang="ja-JP" i="1" baseline="30000" dirty="0" smtClean="0"/>
              <a:t>2</a:t>
            </a:r>
            <a:r>
              <a:rPr lang="ja-JP" altLang="en-US" i="1" baseline="30000" dirty="0" smtClean="0"/>
              <a:t> </a:t>
            </a:r>
            <a:r>
              <a:rPr kumimoji="1" lang="en-US" altLang="ja-JP" dirty="0" smtClean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5581"/>
            <a:ext cx="9144000" cy="22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i="1" dirty="0" err="1"/>
              <a:t>n</a:t>
            </a:r>
            <a:r>
              <a:rPr kumimoji="1" lang="en-US" altLang="ja-JP" i="1" dirty="0" err="1" smtClean="0"/>
              <a:t>×m</a:t>
            </a:r>
            <a:r>
              <a:rPr kumimoji="1" lang="en-US" altLang="ja-JP" i="1" dirty="0" smtClean="0"/>
              <a:t> </a:t>
            </a:r>
            <a:r>
              <a:rPr kumimoji="1" lang="ja-JP" altLang="en-US" dirty="0" smtClean="0"/>
              <a:t>のマスがある</a:t>
            </a:r>
            <a:endParaRPr kumimoji="1" lang="en-US" altLang="ja-JP" dirty="0" smtClean="0"/>
          </a:p>
          <a:p>
            <a:r>
              <a:rPr lang="ja-JP" altLang="en-US" dirty="0" smtClean="0"/>
              <a:t>各マスは白か黒で塗られている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lang="en-US" altLang="ja-JP" dirty="0" smtClean="0"/>
              <a:t>×2</a:t>
            </a:r>
            <a:r>
              <a:rPr lang="ja-JP" altLang="en-US" dirty="0" smtClean="0"/>
              <a:t>のブロックを重なりが生じないように敷き詰める</a:t>
            </a:r>
            <a:endParaRPr lang="en-US" altLang="ja-JP" dirty="0" smtClean="0"/>
          </a:p>
          <a:p>
            <a:r>
              <a:rPr kumimoji="1" lang="ja-JP" altLang="en-US" dirty="0" smtClean="0"/>
              <a:t>すべての白マスを覆い、</a:t>
            </a:r>
            <a:r>
              <a:rPr kumimoji="1" lang="ja-JP" altLang="en-US" dirty="0" smtClean="0">
                <a:solidFill>
                  <a:schemeClr val="bg2"/>
                </a:solidFill>
              </a:rPr>
              <a:t>黒マス</a:t>
            </a:r>
            <a:r>
              <a:rPr kumimoji="1" lang="ja-JP" altLang="en-US" dirty="0" smtClean="0"/>
              <a:t>を一切覆わない敷き詰め方は何通りあるか？</a:t>
            </a:r>
            <a:endParaRPr kumimoji="1" lang="en-US" altLang="ja-JP" dirty="0" smtClean="0"/>
          </a:p>
          <a:p>
            <a:r>
              <a:rPr lang="en-US" altLang="ja-JP" dirty="0" smtClean="0"/>
              <a:t>M</a:t>
            </a:r>
            <a:r>
              <a:rPr lang="ja-JP" altLang="en-US" dirty="0" smtClean="0"/>
              <a:t>で割った余りを求めよ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i="1" dirty="0" smtClean="0"/>
              <a:t>1 ≦ </a:t>
            </a:r>
            <a:r>
              <a:rPr lang="en-US" altLang="ja-JP" i="1" dirty="0" err="1" smtClean="0"/>
              <a:t>n,m</a:t>
            </a:r>
            <a:r>
              <a:rPr lang="en-US" altLang="ja-JP" i="1" dirty="0" smtClean="0"/>
              <a:t> ≦ 15</a:t>
            </a:r>
          </a:p>
          <a:p>
            <a:r>
              <a:rPr kumimoji="1" lang="en-US" altLang="ja-JP" i="1" dirty="0" smtClean="0"/>
              <a:t>2 ≦</a:t>
            </a:r>
            <a:r>
              <a:rPr lang="en-US" altLang="en-US" i="1" dirty="0"/>
              <a:t> </a:t>
            </a:r>
            <a:r>
              <a:rPr kumimoji="1" lang="en-US" altLang="ja-JP" i="1" dirty="0" smtClean="0"/>
              <a:t>M ≦ 10</a:t>
            </a:r>
            <a:r>
              <a:rPr kumimoji="1" lang="en-US" altLang="ja-JP" i="1" baseline="30000" dirty="0" smtClean="0"/>
              <a:t>9</a:t>
            </a:r>
            <a:r>
              <a:rPr kumimoji="1" lang="en-US" altLang="ja-JP" i="1" dirty="0" smtClean="0"/>
              <a:t> </a:t>
            </a:r>
            <a:endParaRPr kumimoji="1" lang="ja-JP" altLang="en-US" i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5772"/>
              </p:ext>
            </p:extLst>
          </p:nvPr>
        </p:nvGraphicFramePr>
        <p:xfrm>
          <a:off x="6006379" y="4187742"/>
          <a:ext cx="2542707" cy="248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569"/>
                <a:gridCol w="847569"/>
                <a:gridCol w="847569"/>
              </a:tblGrid>
              <a:tr h="827632"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6120788" y="4290719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5400000">
            <a:off x="7394380" y="3867336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5400000">
            <a:off x="6555613" y="5526478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17765" y="5091653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2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愚直な</a:t>
            </a:r>
            <a:r>
              <a:rPr kumimoji="1" lang="ja-JP" altLang="en-US" dirty="0" smtClean="0"/>
              <a:t>解</a:t>
            </a:r>
            <a:r>
              <a:rPr kumimoji="1" lang="ja-JP" altLang="en-US" dirty="0" smtClean="0"/>
              <a:t>法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for </a:t>
            </a:r>
            <a:r>
              <a:rPr kumimoji="1" lang="ja-JP" altLang="en-US" dirty="0" smtClean="0"/>
              <a:t>ドミノ敷き詰め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左上のマスから順に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よこ置き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たて</a:t>
            </a:r>
            <a:r>
              <a:rPr kumimoji="1" lang="ja-JP" altLang="en-US" dirty="0" smtClean="0"/>
              <a:t>置き</a:t>
            </a:r>
            <a:endParaRPr kumimoji="1" lang="en-US" altLang="ja-JP" dirty="0" smtClean="0"/>
          </a:p>
          <a:p>
            <a:r>
              <a:rPr lang="ja-JP" altLang="en-US" dirty="0" smtClean="0"/>
              <a:t>で置いていく。</a:t>
            </a:r>
            <a:endParaRPr lang="en-US" altLang="ja-JP" dirty="0" smtClean="0"/>
          </a:p>
          <a:p>
            <a:r>
              <a:rPr kumimoji="1" lang="ja-JP" altLang="en-US" dirty="0" smtClean="0"/>
              <a:t>最後まで置けたら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ans</a:t>
            </a:r>
            <a:r>
              <a:rPr kumimoji="1" lang="en-US" altLang="ja-JP" dirty="0" smtClean="0"/>
              <a:t>++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4848"/>
              </p:ext>
            </p:extLst>
          </p:nvPr>
        </p:nvGraphicFramePr>
        <p:xfrm>
          <a:off x="6155706" y="1157815"/>
          <a:ext cx="2542707" cy="248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569"/>
                <a:gridCol w="847569"/>
                <a:gridCol w="847569"/>
              </a:tblGrid>
              <a:tr h="827632"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81574"/>
              </p:ext>
            </p:extLst>
          </p:nvPr>
        </p:nvGraphicFramePr>
        <p:xfrm>
          <a:off x="6155706" y="3793112"/>
          <a:ext cx="2542707" cy="248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569"/>
                <a:gridCol w="847569"/>
                <a:gridCol w="847569"/>
              </a:tblGrid>
              <a:tr h="827632"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270115" y="3896089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701500" y="818182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1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（動的計画法）は、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分割統治法と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メモ化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をする探索手法。（おさらい）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今日は、</a:t>
            </a:r>
            <a:r>
              <a:rPr lang="en-US" altLang="ja-JP" dirty="0" smtClean="0"/>
              <a:t>DP</a:t>
            </a:r>
            <a:r>
              <a:rPr lang="ja-JP" altLang="en-US" dirty="0" smtClean="0"/>
              <a:t>のための頻出テクニックを紹介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おもに高速化テク、実装テク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21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愚直な</a:t>
            </a:r>
            <a:r>
              <a:rPr kumimoji="1" lang="ja-JP" altLang="en-US" dirty="0" smtClean="0"/>
              <a:t>解</a:t>
            </a:r>
            <a:r>
              <a:rPr kumimoji="1" lang="ja-JP" altLang="en-US" dirty="0" smtClean="0"/>
              <a:t>法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for </a:t>
            </a:r>
            <a:r>
              <a:rPr kumimoji="1" lang="ja-JP" altLang="en-US" dirty="0" smtClean="0"/>
              <a:t>ドミノ敷き詰め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置く場所が </a:t>
            </a:r>
            <a:r>
              <a:rPr lang="en-US" altLang="en-US" i="1" dirty="0" err="1" smtClean="0"/>
              <a:t>n</a:t>
            </a:r>
            <a:r>
              <a:rPr lang="en-US" altLang="ja-JP" i="1" dirty="0" err="1" smtClean="0"/>
              <a:t>×m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r>
              <a:rPr kumimoji="1" lang="ja-JP" altLang="en-US" dirty="0" smtClean="0"/>
              <a:t>置き方が縦横</a:t>
            </a:r>
            <a:r>
              <a:rPr kumimoji="1" lang="en-US" altLang="ja-JP" dirty="0" smtClean="0"/>
              <a:t> 2 </a:t>
            </a:r>
            <a:r>
              <a:rPr kumimoji="1" lang="ja-JP" altLang="en-US" dirty="0" smtClean="0"/>
              <a:t>通り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最悪</a:t>
            </a:r>
            <a:r>
              <a:rPr kumimoji="1" lang="en-US" altLang="ja-JP" dirty="0" smtClean="0"/>
              <a:t> </a:t>
            </a:r>
            <a:r>
              <a:rPr kumimoji="1" lang="en-US" altLang="ja-JP" i="1" dirty="0" err="1" smtClean="0"/>
              <a:t>n×m</a:t>
            </a:r>
            <a:r>
              <a:rPr kumimoji="1" lang="en-US" altLang="ja-JP" i="1" dirty="0" smtClean="0"/>
              <a:t>× 2 </a:t>
            </a:r>
            <a:r>
              <a:rPr kumimoji="1" lang="en-US" altLang="ja-JP" i="1" baseline="30000" dirty="0" err="1" smtClean="0"/>
              <a:t>n×m</a:t>
            </a:r>
            <a:endParaRPr kumimoji="1" lang="en-US" altLang="ja-JP" i="1" baseline="30000" dirty="0" smtClean="0"/>
          </a:p>
          <a:p>
            <a:pPr lvl="1"/>
            <a:r>
              <a:rPr lang="en-US" altLang="ja-JP" i="1" dirty="0" err="1"/>
              <a:t>n×</a:t>
            </a:r>
            <a:r>
              <a:rPr lang="en-US" altLang="ja-JP" i="1" dirty="0" err="1" smtClean="0"/>
              <a:t>m</a:t>
            </a:r>
            <a:r>
              <a:rPr lang="en-US" altLang="ja-JP" i="1" dirty="0" smtClean="0"/>
              <a:t> ≦ 255 </a:t>
            </a:r>
            <a:r>
              <a:rPr lang="ja-JP" altLang="en-US" dirty="0" smtClean="0"/>
              <a:t>なので無理そう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77031"/>
              </p:ext>
            </p:extLst>
          </p:nvPr>
        </p:nvGraphicFramePr>
        <p:xfrm>
          <a:off x="6158240" y="1157812"/>
          <a:ext cx="2542707" cy="248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569"/>
                <a:gridCol w="847569"/>
                <a:gridCol w="847569"/>
              </a:tblGrid>
              <a:tr h="827632"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62361"/>
              </p:ext>
            </p:extLst>
          </p:nvPr>
        </p:nvGraphicFramePr>
        <p:xfrm>
          <a:off x="6158240" y="3793109"/>
          <a:ext cx="2542707" cy="248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569"/>
                <a:gridCol w="847569"/>
                <a:gridCol w="847569"/>
              </a:tblGrid>
              <a:tr h="827632"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632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78770" marR="78770" marT="39384" marB="39384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272649" y="3896086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6704034" y="818179"/>
            <a:ext cx="617799" cy="148745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4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アイディア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ギリギリの境界だけ見ればよくない？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23465"/>
              </p:ext>
            </p:extLst>
          </p:nvPr>
        </p:nvGraphicFramePr>
        <p:xfrm>
          <a:off x="703607" y="2587354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59216"/>
              </p:ext>
            </p:extLst>
          </p:nvPr>
        </p:nvGraphicFramePr>
        <p:xfrm>
          <a:off x="4700091" y="2587354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15423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502407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80540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68781" y="392823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1160479" y="363207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5400000">
            <a:off x="3200600" y="2364676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3200600" y="299084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29608" y="331365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505083" y="331302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176390" y="393999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5148654" y="236467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5423" y="5908099"/>
            <a:ext cx="7232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境界が同じならそのあとの詰め方は同じ</a:t>
            </a:r>
            <a:r>
              <a:rPr kumimoji="1" lang="en-US" altLang="ja-JP" sz="3200" dirty="0" smtClean="0"/>
              <a:t>!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28661" y="268372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6506562" y="299210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6507194" y="2352756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境界をビット列で管理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 </a:t>
            </a:r>
            <a:r>
              <a:rPr kumimoji="1" lang="ja-JP" altLang="en-US" dirty="0" smtClean="0">
                <a:solidFill>
                  <a:schemeClr val="bg2"/>
                </a:solidFill>
                <a:sym typeface="Wingdings"/>
              </a:rPr>
              <a:t>ビット</a:t>
            </a:r>
            <a:r>
              <a:rPr kumimoji="1" lang="en-US" altLang="ja-JP" dirty="0" smtClean="0">
                <a:solidFill>
                  <a:schemeClr val="bg2"/>
                </a:solidFill>
                <a:sym typeface="Wingdings"/>
              </a:rPr>
              <a:t>DP</a:t>
            </a:r>
            <a:endParaRPr kumimoji="1" lang="en-US" altLang="ja-JP" dirty="0" smtClean="0">
              <a:solidFill>
                <a:schemeClr val="bg2"/>
              </a:solidFill>
            </a:endParaRPr>
          </a:p>
          <a:p>
            <a:pPr lvl="1"/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 00100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00961"/>
              </p:ext>
            </p:extLst>
          </p:nvPr>
        </p:nvGraphicFramePr>
        <p:xfrm>
          <a:off x="703607" y="2587354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3358"/>
              </p:ext>
            </p:extLst>
          </p:nvPr>
        </p:nvGraphicFramePr>
        <p:xfrm>
          <a:off x="4700091" y="2587354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815423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502407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80540" y="2671801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68781" y="392823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1160479" y="363207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5400000">
            <a:off x="3200600" y="2364676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3200600" y="299084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29608" y="331365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505083" y="331302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176390" y="393999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5148654" y="236467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5423" y="5908099"/>
            <a:ext cx="7232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境界が同じならそのあとの詰め方は同じ</a:t>
            </a:r>
            <a:r>
              <a:rPr kumimoji="1" lang="en-US" altLang="ja-JP" sz="3200" dirty="0" smtClean="0"/>
              <a:t>!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28661" y="2683722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6506562" y="2992107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6507194" y="2352756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2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8741832" cy="3463181"/>
          </a:xfrm>
        </p:spPr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48317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0539" y="5969655"/>
            <a:ext cx="541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d</a:t>
            </a:r>
            <a:r>
              <a:rPr kumimoji="1" lang="en-US" altLang="ja-JP" sz="2800" dirty="0" err="1" smtClean="0"/>
              <a:t>p</a:t>
            </a:r>
            <a:r>
              <a:rPr kumimoji="1" lang="en-US" altLang="ja-JP" sz="2800" dirty="0" smtClean="0"/>
              <a:t>[ 2 ][ 3 ][ 00100 ]</a:t>
            </a:r>
            <a:r>
              <a:rPr kumimoji="1" lang="ja-JP" altLang="en-US" sz="2800" dirty="0" smtClean="0"/>
              <a:t>に対応する状態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166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縦置き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横置き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/>
              <a:t>i</a:t>
            </a:r>
            <a:r>
              <a:rPr lang="en-US" altLang="ja-JP" dirty="0"/>
              <a:t> , j ) </a:t>
            </a:r>
            <a:r>
              <a:rPr lang="ja-JP" altLang="en-US" dirty="0"/>
              <a:t>が</a:t>
            </a:r>
            <a:r>
              <a:rPr lang="ja-JP" altLang="en-US" dirty="0" smtClean="0"/>
              <a:t>空でない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17410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u="sng" dirty="0" smtClean="0">
                <a:solidFill>
                  <a:srgbClr val="FF0000"/>
                </a:solidFill>
              </a:rPr>
              <a:t>縦置き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/>
              <a:t>横置き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/>
              <a:t>i</a:t>
            </a:r>
            <a:r>
              <a:rPr lang="en-US" altLang="ja-JP" dirty="0"/>
              <a:t> , j ) </a:t>
            </a:r>
            <a:r>
              <a:rPr lang="ja-JP" altLang="en-US" dirty="0"/>
              <a:t>が</a:t>
            </a:r>
            <a:r>
              <a:rPr lang="ja-JP" altLang="en-US" dirty="0" smtClean="0"/>
              <a:t>空でない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60348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97507" y="5898682"/>
            <a:ext cx="258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[ 2 ][ 3 ][ 00100 ]</a:t>
            </a:r>
          </a:p>
        </p:txBody>
      </p:sp>
    </p:spTree>
    <p:extLst>
      <p:ext uri="{BB962C8B-B14F-4D97-AF65-F5344CB8AC3E}">
        <p14:creationId xmlns:p14="http://schemas.microsoft.com/office/powerpoint/2010/main" val="169223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8741832" cy="3721862"/>
          </a:xfrm>
        </p:spPr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u="sng" dirty="0" smtClean="0">
                <a:solidFill>
                  <a:srgbClr val="FF0000"/>
                </a:solidFill>
              </a:rPr>
              <a:t>縦置き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/>
              <a:t>横置き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/>
              <a:t>i</a:t>
            </a:r>
            <a:r>
              <a:rPr lang="en-US" altLang="ja-JP" dirty="0"/>
              <a:t> , j ) </a:t>
            </a:r>
            <a:r>
              <a:rPr lang="ja-JP" altLang="en-US" dirty="0"/>
              <a:t>が</a:t>
            </a:r>
            <a:r>
              <a:rPr lang="ja-JP" altLang="en-US" dirty="0" smtClean="0"/>
              <a:t>空でない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31764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197063" y="398756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025" y="5251978"/>
            <a:ext cx="49043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 smtClean="0"/>
              <a:t>p[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j+1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 S’ ]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+=</a:t>
            </a:r>
            <a:r>
              <a:rPr lang="ja-JP" altLang="en-US" sz="2800" dirty="0" smtClean="0"/>
              <a:t> </a:t>
            </a:r>
            <a:r>
              <a:rPr lang="en-US" altLang="ja-JP" sz="2800" dirty="0" err="1" smtClean="0"/>
              <a:t>dp</a:t>
            </a:r>
            <a:r>
              <a:rPr lang="en-US" altLang="ja-JP" sz="2800" dirty="0" smtClean="0"/>
              <a:t>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</a:t>
            </a:r>
          </a:p>
          <a:p>
            <a:pPr marL="457200" indent="-457200">
              <a:buClr>
                <a:schemeClr val="bg2"/>
              </a:buClr>
              <a:buFont typeface="Wingdings" charset="2"/>
              <a:buChar char=""/>
            </a:pPr>
            <a:r>
              <a:rPr kumimoji="1" lang="en-US" altLang="ja-JP" sz="2800" dirty="0" smtClean="0"/>
              <a:t>S’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=  S | ( 1&lt;&lt; j )</a:t>
            </a:r>
            <a:endParaRPr kumimoji="1" lang="en-US" altLang="ja-JP" sz="2800" dirty="0" smtClean="0"/>
          </a:p>
          <a:p>
            <a:r>
              <a:rPr lang="ja-JP" altLang="en-US" sz="2000" dirty="0" smtClean="0"/>
              <a:t>（左から</a:t>
            </a:r>
            <a:r>
              <a:rPr lang="en-US" altLang="ja-JP" sz="2000" dirty="0" smtClean="0"/>
              <a:t> j </a:t>
            </a:r>
            <a:r>
              <a:rPr lang="ja-JP" altLang="en-US" sz="2000" dirty="0" smtClean="0"/>
              <a:t>番目の境界は埋まっている）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97507" y="5898682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[ 2 ][ 3 ][ 00100 ]</a:t>
            </a:r>
          </a:p>
          <a:p>
            <a:r>
              <a:rPr lang="en-US" altLang="ja-JP" sz="2400" dirty="0" err="1" smtClean="0"/>
              <a:t>d</a:t>
            </a:r>
            <a:r>
              <a:rPr kumimoji="1" lang="en-US" altLang="ja-JP" sz="2400" dirty="0" err="1" smtClean="0"/>
              <a:t>p</a:t>
            </a:r>
            <a:r>
              <a:rPr kumimoji="1" lang="en-US" altLang="ja-JP" sz="2400" dirty="0" smtClean="0"/>
              <a:t>[ 2 ][ 4 ][ 00110 ]</a:t>
            </a:r>
            <a:endParaRPr kumimoji="1" lang="ja-JP" altLang="en-US" sz="2400" dirty="0"/>
          </a:p>
        </p:txBody>
      </p:sp>
      <p:sp>
        <p:nvSpPr>
          <p:cNvPr id="16" name="左カーブ矢印 15"/>
          <p:cNvSpPr/>
          <p:nvPr/>
        </p:nvSpPr>
        <p:spPr>
          <a:xfrm>
            <a:off x="8157748" y="6126046"/>
            <a:ext cx="402717" cy="505396"/>
          </a:xfrm>
          <a:prstGeom prst="curvedLeftArrow">
            <a:avLst/>
          </a:prstGeom>
          <a:solidFill>
            <a:schemeClr val="bg2"/>
          </a:solidFill>
          <a:ln>
            <a:solidFill>
              <a:srgbClr val="F20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4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縦置き</a:t>
            </a:r>
            <a:endParaRPr lang="en-US" altLang="ja-JP" dirty="0" smtClean="0"/>
          </a:p>
          <a:p>
            <a:pPr lvl="2"/>
            <a:r>
              <a:rPr lang="ja-JP" altLang="en-US" u="sng" dirty="0" smtClean="0">
                <a:solidFill>
                  <a:srgbClr val="FF0000"/>
                </a:solidFill>
              </a:rPr>
              <a:t>横置き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/>
              <a:t>i</a:t>
            </a:r>
            <a:r>
              <a:rPr lang="en-US" altLang="ja-JP" dirty="0"/>
              <a:t> , j ) </a:t>
            </a:r>
            <a:r>
              <a:rPr lang="ja-JP" altLang="en-US" dirty="0"/>
              <a:t>が</a:t>
            </a:r>
            <a:r>
              <a:rPr lang="ja-JP" altLang="en-US" dirty="0" smtClean="0"/>
              <a:t>空でない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5220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97507" y="5898682"/>
            <a:ext cx="258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[ 2 ][ 3 ][ 00100 ]</a:t>
            </a:r>
          </a:p>
        </p:txBody>
      </p:sp>
    </p:spTree>
    <p:extLst>
      <p:ext uri="{BB962C8B-B14F-4D97-AF65-F5344CB8AC3E}">
        <p14:creationId xmlns:p14="http://schemas.microsoft.com/office/powerpoint/2010/main" val="333883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縦置き</a:t>
            </a:r>
            <a:endParaRPr lang="en-US" altLang="ja-JP" dirty="0" smtClean="0"/>
          </a:p>
          <a:p>
            <a:pPr lvl="2"/>
            <a:r>
              <a:rPr lang="ja-JP" altLang="en-US" u="sng" dirty="0" smtClean="0">
                <a:solidFill>
                  <a:srgbClr val="FF0000"/>
                </a:solidFill>
              </a:rPr>
              <a:t>横置き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/>
              <a:t>i</a:t>
            </a:r>
            <a:r>
              <a:rPr lang="en-US" altLang="ja-JP" dirty="0"/>
              <a:t> , j ) </a:t>
            </a:r>
            <a:r>
              <a:rPr lang="ja-JP" altLang="en-US" dirty="0"/>
              <a:t>が</a:t>
            </a:r>
            <a:r>
              <a:rPr lang="ja-JP" altLang="en-US" dirty="0" smtClean="0"/>
              <a:t>空でない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56152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808" y="397580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5400000">
            <a:off x="7539626" y="3679645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3025" y="5251978"/>
            <a:ext cx="49043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 smtClean="0"/>
              <a:t>p[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j+1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 S’ ]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+=</a:t>
            </a:r>
            <a:r>
              <a:rPr lang="ja-JP" altLang="en-US" sz="2800" dirty="0" smtClean="0"/>
              <a:t> </a:t>
            </a:r>
            <a:r>
              <a:rPr lang="en-US" altLang="ja-JP" sz="2800" dirty="0" err="1" smtClean="0"/>
              <a:t>dp</a:t>
            </a:r>
            <a:r>
              <a:rPr lang="en-US" altLang="ja-JP" sz="2800" dirty="0" smtClean="0"/>
              <a:t>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</a:t>
            </a:r>
          </a:p>
          <a:p>
            <a:pPr marL="457200" indent="-457200">
              <a:buClr>
                <a:schemeClr val="bg2"/>
              </a:buClr>
              <a:buFont typeface="Wingdings" charset="2"/>
              <a:buChar char=""/>
            </a:pPr>
            <a:r>
              <a:rPr kumimoji="1" lang="en-US" altLang="ja-JP" sz="2800" dirty="0" smtClean="0"/>
              <a:t>S’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=  S | ( 1&lt;&lt; ( j+1 ) )</a:t>
            </a:r>
            <a:endParaRPr kumimoji="1" lang="en-US" altLang="ja-JP" sz="2800" dirty="0" smtClean="0"/>
          </a:p>
          <a:p>
            <a:r>
              <a:rPr lang="ja-JP" altLang="en-US" sz="2000" dirty="0" smtClean="0"/>
              <a:t>（左から</a:t>
            </a:r>
            <a:r>
              <a:rPr lang="en-US" altLang="ja-JP" sz="2000" dirty="0" smtClean="0"/>
              <a:t> j+1 </a:t>
            </a:r>
            <a:r>
              <a:rPr lang="ja-JP" altLang="en-US" sz="2000" dirty="0" smtClean="0"/>
              <a:t>番目の境界は埋まっている）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97507" y="5898682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[ 2 ][ 3 ][ 00100 ]</a:t>
            </a:r>
          </a:p>
          <a:p>
            <a:r>
              <a:rPr lang="en-US" altLang="ja-JP" sz="2400" dirty="0" err="1" smtClean="0"/>
              <a:t>d</a:t>
            </a:r>
            <a:r>
              <a:rPr kumimoji="1" lang="en-US" altLang="ja-JP" sz="2400" dirty="0" err="1" smtClean="0"/>
              <a:t>p</a:t>
            </a:r>
            <a:r>
              <a:rPr kumimoji="1" lang="en-US" altLang="ja-JP" sz="2400" dirty="0" smtClean="0"/>
              <a:t>[ 2 ][ 4 ][ 00101 ]</a:t>
            </a:r>
            <a:endParaRPr kumimoji="1" lang="ja-JP" altLang="en-US" sz="2400" dirty="0"/>
          </a:p>
        </p:txBody>
      </p:sp>
      <p:sp>
        <p:nvSpPr>
          <p:cNvPr id="18" name="左カーブ矢印 17"/>
          <p:cNvSpPr/>
          <p:nvPr/>
        </p:nvSpPr>
        <p:spPr>
          <a:xfrm>
            <a:off x="8157748" y="6126046"/>
            <a:ext cx="402717" cy="505396"/>
          </a:xfrm>
          <a:prstGeom prst="curvedLeftArrow">
            <a:avLst/>
          </a:prstGeom>
          <a:solidFill>
            <a:schemeClr val="bg2"/>
          </a:solidFill>
          <a:ln>
            <a:solidFill>
              <a:srgbClr val="F20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0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縦置き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横置き</a:t>
            </a:r>
            <a:endParaRPr lang="en-US" altLang="ja-JP" dirty="0" smtClean="0"/>
          </a:p>
          <a:p>
            <a:pPr lvl="1"/>
            <a:r>
              <a:rPr lang="en-US" altLang="ja-JP" u="sng" dirty="0" smtClean="0">
                <a:solidFill>
                  <a:srgbClr val="FF0000"/>
                </a:solidFill>
              </a:rPr>
              <a:t>( </a:t>
            </a:r>
            <a:r>
              <a:rPr lang="en-US" altLang="ja-JP" u="sng" dirty="0" err="1">
                <a:solidFill>
                  <a:srgbClr val="FF0000"/>
                </a:solidFill>
              </a:rPr>
              <a:t>i</a:t>
            </a:r>
            <a:r>
              <a:rPr lang="en-US" altLang="ja-JP" u="sng" dirty="0">
                <a:solidFill>
                  <a:srgbClr val="FF0000"/>
                </a:solidFill>
              </a:rPr>
              <a:t> , j ) </a:t>
            </a:r>
            <a:r>
              <a:rPr lang="ja-JP" altLang="en-US" u="sng" dirty="0">
                <a:solidFill>
                  <a:srgbClr val="FF0000"/>
                </a:solidFill>
              </a:rPr>
              <a:t>が</a:t>
            </a:r>
            <a:r>
              <a:rPr lang="ja-JP" altLang="en-US" u="sng" dirty="0" smtClean="0">
                <a:solidFill>
                  <a:srgbClr val="FF0000"/>
                </a:solidFill>
              </a:rPr>
              <a:t>空でない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35153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97507" y="5898682"/>
            <a:ext cx="258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[ 2 ][ 1 ][ 01000 ]</a:t>
            </a:r>
          </a:p>
        </p:txBody>
      </p:sp>
    </p:spTree>
    <p:extLst>
      <p:ext uri="{BB962C8B-B14F-4D97-AF65-F5344CB8AC3E}">
        <p14:creationId xmlns:p14="http://schemas.microsoft.com/office/powerpoint/2010/main" val="77140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動的計画法を極める</a:t>
            </a:r>
            <a:r>
              <a:rPr lang="ja-JP" altLang="en-US" dirty="0" smtClean="0"/>
              <a:t>！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 </a:t>
            </a:r>
            <a:r>
              <a:rPr kumimoji="1" lang="ja-JP" altLang="en-US" dirty="0" smtClean="0">
                <a:sym typeface="Wingdings"/>
              </a:rPr>
              <a:t>蟻本</a:t>
            </a:r>
            <a:r>
              <a:rPr kumimoji="1" lang="en-US" altLang="ja-JP" dirty="0" smtClean="0">
                <a:sym typeface="Wingdings"/>
              </a:rPr>
              <a:t>2</a:t>
            </a:r>
            <a:r>
              <a:rPr kumimoji="1" lang="ja-JP" altLang="en-US" dirty="0" smtClean="0">
                <a:sym typeface="Wingdings"/>
              </a:rPr>
              <a:t>版</a:t>
            </a:r>
            <a:r>
              <a:rPr kumimoji="1" lang="en-US" altLang="ja-JP" dirty="0" smtClean="0">
                <a:sym typeface="Wingdings"/>
              </a:rPr>
              <a:t> 3-4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ビット</a:t>
            </a:r>
            <a:r>
              <a:rPr lang="en-US" altLang="ja-JP" dirty="0" smtClean="0"/>
              <a:t>DP</a:t>
            </a:r>
          </a:p>
          <a:p>
            <a:pPr lvl="1"/>
            <a:r>
              <a:rPr kumimoji="1" lang="ja-JP" altLang="en-US" dirty="0" smtClean="0"/>
              <a:t>行列累乗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データ構造を用いて高速化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区間</a:t>
            </a:r>
            <a:r>
              <a:rPr lang="en-US" altLang="ja-JP" dirty="0" smtClean="0"/>
              <a:t>DP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50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ドミノ敷き詰め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</a:t>
            </a:r>
            <a:r>
              <a:rPr lang="ja-JP" altLang="en-US" dirty="0" smtClean="0"/>
              <a:t> </a:t>
            </a:r>
            <a:r>
              <a:rPr lang="en-US" altLang="ja-JP" dirty="0" smtClean="0"/>
              <a:t>j</a:t>
            </a:r>
            <a:r>
              <a:rPr lang="ja-JP" altLang="en-US" dirty="0" smtClean="0"/>
              <a:t> </a:t>
            </a:r>
            <a:r>
              <a:rPr lang="en-US" altLang="ja-JP" dirty="0" smtClean="0"/>
              <a:t>][</a:t>
            </a:r>
            <a:r>
              <a:rPr lang="ja-JP" altLang="en-US" dirty="0" smtClean="0"/>
              <a:t> </a:t>
            </a:r>
            <a:r>
              <a:rPr lang="en-US" altLang="ja-JP" dirty="0" smtClean="0"/>
              <a:t>S</a:t>
            </a:r>
            <a:r>
              <a:rPr lang="ja-JP" altLang="en-US" dirty="0" smtClean="0"/>
              <a:t> </a:t>
            </a:r>
            <a:r>
              <a:rPr lang="en-US" altLang="ja-JP" dirty="0" smtClean="0"/>
              <a:t>]</a:t>
            </a:r>
            <a:r>
              <a:rPr lang="ja-JP" altLang="en-US" dirty="0" smtClean="0"/>
              <a:t> ：</a:t>
            </a:r>
            <a:endParaRPr lang="en-US" altLang="ja-JP" dirty="0"/>
          </a:p>
          <a:p>
            <a:pPr lvl="1"/>
            <a:r>
              <a:rPr lang="en-US" altLang="ja-JP" dirty="0" err="1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列まで埋めて、境界が</a:t>
            </a:r>
            <a:r>
              <a:rPr kumimoji="1" lang="en-US" altLang="ja-JP" dirty="0" smtClean="0"/>
              <a:t> S </a:t>
            </a:r>
            <a:r>
              <a:rPr kumimoji="1" lang="ja-JP" altLang="en-US" dirty="0" smtClean="0"/>
              <a:t>となるパターン数</a:t>
            </a:r>
            <a:endParaRPr kumimoji="1" lang="en-US" altLang="ja-JP" dirty="0" smtClean="0"/>
          </a:p>
          <a:p>
            <a:r>
              <a:rPr lang="ja-JP" altLang="en-US" dirty="0" smtClean="0"/>
              <a:t>漸化式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, j ) </a:t>
            </a:r>
            <a:r>
              <a:rPr lang="ja-JP" altLang="en-US" dirty="0" smtClean="0"/>
              <a:t>が空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縦置き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横置き</a:t>
            </a:r>
            <a:endParaRPr lang="en-US" altLang="ja-JP" dirty="0" smtClean="0"/>
          </a:p>
          <a:p>
            <a:pPr lvl="1"/>
            <a:r>
              <a:rPr lang="en-US" altLang="ja-JP" u="sng" dirty="0" smtClean="0">
                <a:solidFill>
                  <a:srgbClr val="FF0000"/>
                </a:solidFill>
              </a:rPr>
              <a:t>( </a:t>
            </a:r>
            <a:r>
              <a:rPr lang="en-US" altLang="ja-JP" u="sng" dirty="0" err="1">
                <a:solidFill>
                  <a:srgbClr val="FF0000"/>
                </a:solidFill>
              </a:rPr>
              <a:t>i</a:t>
            </a:r>
            <a:r>
              <a:rPr lang="en-US" altLang="ja-JP" u="sng" dirty="0">
                <a:solidFill>
                  <a:srgbClr val="FF0000"/>
                </a:solidFill>
              </a:rPr>
              <a:t> , j ) </a:t>
            </a:r>
            <a:r>
              <a:rPr lang="ja-JP" altLang="en-US" u="sng" dirty="0">
                <a:solidFill>
                  <a:srgbClr val="FF0000"/>
                </a:solidFill>
              </a:rPr>
              <a:t>が</a:t>
            </a:r>
            <a:r>
              <a:rPr lang="ja-JP" altLang="en-US" u="sng" dirty="0" smtClean="0">
                <a:solidFill>
                  <a:srgbClr val="FF0000"/>
                </a:solidFill>
              </a:rPr>
              <a:t>空でない</a:t>
            </a:r>
            <a:endParaRPr lang="en-US" altLang="ja-JP" u="sng" dirty="0" smtClean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1"/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92827"/>
              </p:ext>
            </p:extLst>
          </p:nvPr>
        </p:nvGraphicFramePr>
        <p:xfrm>
          <a:off x="5042634" y="2634926"/>
          <a:ext cx="3397895" cy="31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579"/>
                <a:gridCol w="679579"/>
                <a:gridCol w="679579"/>
                <a:gridCol w="679579"/>
                <a:gridCol w="679579"/>
              </a:tblGrid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338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81941" marR="81941" marT="40970" marB="4097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154450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41434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519567" y="2719373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5499506" y="3679644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7539627" y="2412248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7539627" y="3038419"/>
            <a:ext cx="443057" cy="1081148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025" y="5251978"/>
            <a:ext cx="49043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 smtClean="0"/>
              <a:t>p[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j+1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 S’ ]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+=</a:t>
            </a:r>
            <a:r>
              <a:rPr lang="ja-JP" altLang="en-US" sz="2800" dirty="0" smtClean="0"/>
              <a:t> </a:t>
            </a:r>
            <a:r>
              <a:rPr lang="en-US" altLang="ja-JP" sz="2800" dirty="0" err="1" smtClean="0"/>
              <a:t>dp</a:t>
            </a:r>
            <a:r>
              <a:rPr lang="en-US" altLang="ja-JP" sz="2800" dirty="0" smtClean="0"/>
              <a:t>[</a:t>
            </a:r>
            <a:r>
              <a:rPr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j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][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]</a:t>
            </a:r>
          </a:p>
          <a:p>
            <a:pPr marL="457200" indent="-457200">
              <a:buClr>
                <a:schemeClr val="bg2"/>
              </a:buClr>
              <a:buFont typeface="Wingdings" charset="2"/>
              <a:buChar char=""/>
            </a:pPr>
            <a:r>
              <a:rPr kumimoji="1" lang="en-US" altLang="ja-JP" sz="2800" dirty="0" smtClean="0"/>
              <a:t>S’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=  S &amp; ~( 1&lt;&lt; j ) )</a:t>
            </a:r>
            <a:endParaRPr kumimoji="1" lang="en-US" altLang="ja-JP" sz="2800" dirty="0" smtClean="0"/>
          </a:p>
          <a:p>
            <a:r>
              <a:rPr lang="ja-JP" altLang="en-US" sz="2000" dirty="0" smtClean="0"/>
              <a:t>（左から</a:t>
            </a:r>
            <a:r>
              <a:rPr lang="en-US" altLang="ja-JP" sz="2000" dirty="0" smtClean="0"/>
              <a:t> j </a:t>
            </a:r>
            <a:r>
              <a:rPr lang="ja-JP" altLang="en-US" sz="2000" dirty="0" smtClean="0"/>
              <a:t>番目の境界は空）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97507" y="5898682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d</a:t>
            </a:r>
            <a:r>
              <a:rPr lang="en-US" altLang="ja-JP" sz="2400" dirty="0" err="1" smtClean="0"/>
              <a:t>p</a:t>
            </a:r>
            <a:r>
              <a:rPr lang="en-US" altLang="ja-JP" sz="2400" dirty="0" smtClean="0"/>
              <a:t>[ 2 ][ 1 ][ 01000 ]</a:t>
            </a:r>
          </a:p>
          <a:p>
            <a:r>
              <a:rPr lang="en-US" altLang="ja-JP" sz="2400" dirty="0" err="1" smtClean="0"/>
              <a:t>d</a:t>
            </a:r>
            <a:r>
              <a:rPr kumimoji="1" lang="en-US" altLang="ja-JP" sz="2400" dirty="0" err="1" smtClean="0"/>
              <a:t>p</a:t>
            </a:r>
            <a:r>
              <a:rPr kumimoji="1" lang="en-US" altLang="ja-JP" sz="2400" dirty="0" smtClean="0"/>
              <a:t>[ 2 ][ 2 ][ 00000 ]</a:t>
            </a:r>
            <a:endParaRPr kumimoji="1" lang="ja-JP" altLang="en-US" sz="2400" dirty="0"/>
          </a:p>
        </p:txBody>
      </p:sp>
      <p:sp>
        <p:nvSpPr>
          <p:cNvPr id="15" name="左カーブ矢印 14"/>
          <p:cNvSpPr/>
          <p:nvPr/>
        </p:nvSpPr>
        <p:spPr>
          <a:xfrm>
            <a:off x="8157748" y="6126046"/>
            <a:ext cx="402717" cy="505396"/>
          </a:xfrm>
          <a:prstGeom prst="curvedLeftArrow">
            <a:avLst/>
          </a:prstGeom>
          <a:solidFill>
            <a:schemeClr val="bg2"/>
          </a:solidFill>
          <a:ln>
            <a:solidFill>
              <a:srgbClr val="F20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7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6974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318" y="1904837"/>
            <a:ext cx="20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( </a:t>
            </a:r>
            <a:r>
              <a:rPr kumimoji="1" lang="en-US" altLang="ja-JP" sz="20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 , j ) 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が空でない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318" y="4150079"/>
            <a:ext cx="132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( </a:t>
            </a:r>
            <a:r>
              <a:rPr kumimoji="1" lang="en-US" altLang="ja-JP" sz="20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 , j ) 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が空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5679" y="3350315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横置き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5679" y="4502331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縦置き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左中かっこ 9"/>
          <p:cNvSpPr/>
          <p:nvPr/>
        </p:nvSpPr>
        <p:spPr>
          <a:xfrm>
            <a:off x="2057804" y="1405110"/>
            <a:ext cx="364526" cy="1469782"/>
          </a:xfrm>
          <a:prstGeom prst="leftBrace">
            <a:avLst/>
          </a:prstGeom>
          <a:ln>
            <a:solidFill>
              <a:srgbClr val="F200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1" name="左中かっこ 10"/>
          <p:cNvSpPr/>
          <p:nvPr/>
        </p:nvSpPr>
        <p:spPr>
          <a:xfrm>
            <a:off x="2700916" y="3121357"/>
            <a:ext cx="364526" cy="888207"/>
          </a:xfrm>
          <a:prstGeom prst="leftBrace">
            <a:avLst/>
          </a:prstGeom>
          <a:ln>
            <a:solidFill>
              <a:srgbClr val="F200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2694571" y="4031837"/>
            <a:ext cx="364526" cy="1388717"/>
          </a:xfrm>
          <a:prstGeom prst="leftBrace">
            <a:avLst/>
          </a:prstGeom>
          <a:ln>
            <a:solidFill>
              <a:srgbClr val="F200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3" name="左中かっこ 12"/>
          <p:cNvSpPr/>
          <p:nvPr/>
        </p:nvSpPr>
        <p:spPr>
          <a:xfrm>
            <a:off x="1433136" y="3121357"/>
            <a:ext cx="364526" cy="2522604"/>
          </a:xfrm>
          <a:prstGeom prst="leftBrace">
            <a:avLst/>
          </a:prstGeom>
          <a:ln>
            <a:solidFill>
              <a:srgbClr val="F200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4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ループの回数から、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n×m×2 </a:t>
            </a:r>
            <a:r>
              <a:rPr kumimoji="1" lang="en-US" altLang="ja-JP" i="1" baseline="30000" dirty="0" smtClean="0"/>
              <a:t>m</a:t>
            </a:r>
            <a:r>
              <a:rPr kumimoji="1" lang="en-US" altLang="ja-JP" i="1" dirty="0" smtClean="0"/>
              <a:t> </a:t>
            </a:r>
            <a:endParaRPr kumimoji="1" lang="en-US" altLang="ja-JP" baseline="30000" dirty="0" smtClean="0"/>
          </a:p>
          <a:p>
            <a:pPr lvl="1"/>
            <a:r>
              <a:rPr lang="en-US" altLang="ja-JP" dirty="0" smtClean="0"/>
              <a:t>15 × 15 × 2</a:t>
            </a:r>
            <a:r>
              <a:rPr lang="en-US" altLang="ja-JP" baseline="30000" dirty="0" smtClean="0"/>
              <a:t>15 </a:t>
            </a:r>
            <a:r>
              <a:rPr lang="en-US" altLang="ja-JP" dirty="0" smtClean="0"/>
              <a:t>=</a:t>
            </a:r>
            <a:r>
              <a:rPr lang="en-US" altLang="ja-JP" baseline="30000" dirty="0" smtClean="0"/>
              <a:t> </a:t>
            </a:r>
            <a:r>
              <a:rPr lang="en-US" altLang="ja-JP" dirty="0"/>
              <a:t>7372800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67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発展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メモリ節約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 j ][ * ] </a:t>
            </a:r>
            <a:r>
              <a:rPr lang="ja-JP" altLang="en-US" dirty="0" smtClean="0"/>
              <a:t>の計算に必要なの情報は、</a:t>
            </a:r>
            <a:endParaRPr lang="en-US" altLang="ja-JP" dirty="0" smtClean="0"/>
          </a:p>
          <a:p>
            <a:r>
              <a:rPr lang="en-US" altLang="ja-JP" dirty="0" err="1"/>
              <a:t>d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[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][ j-1 ][ * ]</a:t>
            </a:r>
            <a:r>
              <a:rPr kumimoji="1" lang="ja-JP" altLang="en-US" dirty="0" smtClean="0"/>
              <a:t>のいずれかにある。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 (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, j ) </a:t>
            </a:r>
            <a:r>
              <a:rPr kumimoji="1" lang="ja-JP" altLang="en-US" dirty="0" smtClean="0"/>
              <a:t>で</a:t>
            </a:r>
            <a:r>
              <a:rPr lang="en-US" altLang="ja-JP" dirty="0" err="1"/>
              <a:t>dp</a:t>
            </a:r>
            <a:r>
              <a:rPr lang="en-US" altLang="ja-JP" dirty="0"/>
              <a:t>[ </a:t>
            </a:r>
            <a:r>
              <a:rPr lang="en-US" altLang="ja-JP" dirty="0" err="1"/>
              <a:t>i</a:t>
            </a:r>
            <a:r>
              <a:rPr lang="en-US" altLang="ja-JP" dirty="0"/>
              <a:t> ][ j ][ * ] </a:t>
            </a:r>
            <a:r>
              <a:rPr lang="ja-JP" altLang="en-US" dirty="0" smtClean="0"/>
              <a:t>を覚える必要はなく</a:t>
            </a:r>
            <a:endParaRPr lang="en-US" altLang="ja-JP" dirty="0" smtClean="0"/>
          </a:p>
          <a:p>
            <a:r>
              <a:rPr kumimoji="1" lang="ja-JP" altLang="en-US" dirty="0" smtClean="0"/>
              <a:t>一つ前のセルの</a:t>
            </a:r>
            <a:r>
              <a:rPr kumimoji="1" lang="en-US" altLang="ja-JP" dirty="0" smtClean="0"/>
              <a:t> </a:t>
            </a:r>
            <a:r>
              <a:rPr lang="en-US" altLang="ja-JP" dirty="0" err="1" smtClean="0"/>
              <a:t>dp</a:t>
            </a:r>
            <a:r>
              <a:rPr lang="en-US" altLang="ja-JP" dirty="0"/>
              <a:t>[ </a:t>
            </a:r>
            <a:r>
              <a:rPr lang="en-US" altLang="ja-JP" dirty="0" err="1"/>
              <a:t>i</a:t>
            </a:r>
            <a:r>
              <a:rPr lang="en-US" altLang="ja-JP" dirty="0"/>
              <a:t> ][ j-1 ][ * </a:t>
            </a:r>
            <a:r>
              <a:rPr lang="en-US" altLang="ja-JP" dirty="0" smtClean="0"/>
              <a:t>] </a:t>
            </a:r>
            <a:r>
              <a:rPr lang="ja-JP" altLang="en-US" dirty="0" smtClean="0"/>
              <a:t>だけでよい。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dp</a:t>
            </a:r>
            <a:r>
              <a:rPr lang="en-US" altLang="ja-JP" dirty="0" smtClean="0"/>
              <a:t>[ S ] </a:t>
            </a:r>
            <a:r>
              <a:rPr lang="ja-JP" altLang="en-US" dirty="0" smtClean="0"/>
              <a:t>を二つ使うだけでよい。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c</a:t>
            </a:r>
            <a:r>
              <a:rPr lang="en-US" altLang="ja-JP" dirty="0" err="1" smtClean="0"/>
              <a:t>orr</a:t>
            </a:r>
            <a:r>
              <a:rPr kumimoji="1" lang="en-US" altLang="ja-JP" dirty="0" smtClean="0"/>
              <a:t>[ S ]</a:t>
            </a:r>
          </a:p>
          <a:p>
            <a:pPr lvl="1"/>
            <a:r>
              <a:rPr lang="en-US" altLang="ja-JP" dirty="0" smtClean="0"/>
              <a:t>next[ S 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9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819"/>
            <a:ext cx="9144000" cy="55390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発展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メモリ節約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4501" y="1152308"/>
            <a:ext cx="244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 smtClean="0">
                <a:solidFill>
                  <a:srgbClr val="000000"/>
                </a:solidFill>
              </a:rPr>
              <a:t>2</a:t>
            </a:r>
            <a:r>
              <a:rPr lang="en-US" altLang="en-US" sz="2400" baseline="30000" dirty="0" smtClean="0">
                <a:solidFill>
                  <a:srgbClr val="000000"/>
                </a:solidFill>
              </a:rPr>
              <a:t>V </a:t>
            </a:r>
            <a:r>
              <a:rPr lang="ja-JP" altLang="en-US" sz="2400" dirty="0" smtClean="0">
                <a:solidFill>
                  <a:srgbClr val="000000"/>
                </a:solidFill>
              </a:rPr>
              <a:t>配列を</a:t>
            </a:r>
            <a:r>
              <a:rPr lang="en-US" altLang="ja-JP" sz="2400" dirty="0" smtClean="0">
                <a:solidFill>
                  <a:srgbClr val="000000"/>
                </a:solidFill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</a:rPr>
              <a:t>つ用意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2669266" y="1415251"/>
            <a:ext cx="1309636" cy="0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397822" y="5302513"/>
            <a:ext cx="3754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00"/>
                </a:solidFill>
              </a:rPr>
              <a:t>次のセルを見るタイミングで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en-US" sz="2400" dirty="0" smtClean="0">
                <a:solidFill>
                  <a:srgbClr val="000000"/>
                </a:solidFill>
              </a:rPr>
              <a:t>交換して再利用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621270" y="5565456"/>
            <a:ext cx="776552" cy="0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9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動的計画法を極める</a:t>
            </a:r>
            <a:r>
              <a:rPr lang="ja-JP" altLang="en-US" dirty="0" smtClean="0"/>
              <a:t>！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 </a:t>
            </a:r>
            <a:r>
              <a:rPr kumimoji="1" lang="ja-JP" altLang="en-US" dirty="0" smtClean="0">
                <a:sym typeface="Wingdings"/>
              </a:rPr>
              <a:t>蟻本</a:t>
            </a:r>
            <a:r>
              <a:rPr kumimoji="1" lang="en-US" altLang="ja-JP" dirty="0" smtClean="0">
                <a:sym typeface="Wingdings"/>
              </a:rPr>
              <a:t>2</a:t>
            </a:r>
            <a:r>
              <a:rPr kumimoji="1" lang="ja-JP" altLang="en-US" dirty="0" smtClean="0">
                <a:sym typeface="Wingdings"/>
              </a:rPr>
              <a:t>版</a:t>
            </a:r>
            <a:r>
              <a:rPr kumimoji="1" lang="en-US" altLang="ja-JP" dirty="0" smtClean="0">
                <a:sym typeface="Wingdings"/>
              </a:rPr>
              <a:t> 3-4</a:t>
            </a:r>
            <a:endParaRPr kumimoji="1" lang="en-US" altLang="ja-JP" dirty="0" smtClean="0"/>
          </a:p>
          <a:p>
            <a:pPr lvl="1"/>
            <a:r>
              <a:rPr lang="ja-JP" altLang="en-US" strike="sngStrike" dirty="0" smtClean="0"/>
              <a:t>ビット</a:t>
            </a:r>
            <a:r>
              <a:rPr lang="en-US" altLang="ja-JP" strike="sngStrike" dirty="0" smtClean="0"/>
              <a:t>DP</a:t>
            </a:r>
          </a:p>
          <a:p>
            <a:pPr lvl="1"/>
            <a:r>
              <a:rPr kumimoji="1" lang="ja-JP" altLang="en-US" dirty="0" smtClean="0"/>
              <a:t>行列累乗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データ構造を用いて高速化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区間</a:t>
            </a:r>
            <a:r>
              <a:rPr lang="en-US" altLang="ja-JP" dirty="0" smtClean="0"/>
              <a:t>DP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11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行列累乗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フィボナッチ数列</a:t>
            </a:r>
            <a:endParaRPr lang="en-US" altLang="ja-JP" dirty="0"/>
          </a:p>
          <a:p>
            <a:r>
              <a:rPr lang="ja-JP" altLang="ja-JP" dirty="0"/>
              <a:t>B</a:t>
            </a:r>
            <a:r>
              <a:rPr lang="en-US" altLang="ja-JP" dirty="0"/>
              <a:t>locks</a:t>
            </a:r>
          </a:p>
          <a:p>
            <a:r>
              <a:rPr lang="ja-JP" altLang="en-US" dirty="0"/>
              <a:t>グラフの</a:t>
            </a:r>
            <a:r>
              <a:rPr lang="ja-JP" altLang="en-US" dirty="0" smtClean="0"/>
              <a:t>長さ </a:t>
            </a:r>
            <a:r>
              <a:rPr lang="en-US" altLang="ja-JP" i="1" dirty="0" smtClean="0"/>
              <a:t>k </a:t>
            </a:r>
            <a:r>
              <a:rPr lang="ja-JP" altLang="en-US" dirty="0" smtClean="0"/>
              <a:t>の</a:t>
            </a:r>
            <a:r>
              <a:rPr lang="ja-JP" altLang="en-US" dirty="0"/>
              <a:t>パスの</a:t>
            </a:r>
            <a:r>
              <a:rPr lang="ja-JP" altLang="en-US" dirty="0" smtClean="0"/>
              <a:t>総数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97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フィボナッチ数列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フィボナッチ数列の第</a:t>
            </a:r>
            <a:r>
              <a:rPr kumimoji="1" lang="en-US" altLang="ja-JP" i="1" dirty="0" smtClean="0"/>
              <a:t> n </a:t>
            </a:r>
            <a:r>
              <a:rPr lang="ja-JP" altLang="en-US" dirty="0" smtClean="0"/>
              <a:t>項を求めよ</a:t>
            </a:r>
            <a:endParaRPr lang="en-US" altLang="ja-JP" dirty="0" smtClean="0"/>
          </a:p>
          <a:p>
            <a:pPr lvl="1"/>
            <a:r>
              <a:rPr kumimoji="1" lang="en-US" altLang="ja-JP" i="1" dirty="0" smtClean="0"/>
              <a:t>F</a:t>
            </a:r>
            <a:r>
              <a:rPr kumimoji="1" lang="en-US" altLang="ja-JP" i="1" baseline="-25000" dirty="0" smtClean="0"/>
              <a:t>0</a:t>
            </a:r>
            <a:r>
              <a:rPr kumimoji="1" lang="en-US" altLang="ja-JP" i="1" dirty="0" smtClean="0"/>
              <a:t> = 0</a:t>
            </a:r>
          </a:p>
          <a:p>
            <a:pPr lvl="1"/>
            <a:r>
              <a:rPr lang="en-US" altLang="ja-JP" i="1" dirty="0" smtClean="0"/>
              <a:t>F</a:t>
            </a:r>
            <a:r>
              <a:rPr lang="en-US" altLang="ja-JP" i="1" baseline="-25000" dirty="0" smtClean="0"/>
              <a:t>1 </a:t>
            </a:r>
            <a:r>
              <a:rPr lang="en-US" altLang="ja-JP" i="1" dirty="0" smtClean="0"/>
              <a:t>= 1</a:t>
            </a:r>
          </a:p>
          <a:p>
            <a:pPr lvl="1"/>
            <a:r>
              <a:rPr kumimoji="1" lang="en-US" altLang="ja-JP" i="1" dirty="0" smtClean="0"/>
              <a:t>F</a:t>
            </a:r>
            <a:r>
              <a:rPr kumimoji="1" lang="en-US" altLang="ja-JP" i="1" baseline="-25000" dirty="0" smtClean="0"/>
              <a:t>n+2</a:t>
            </a:r>
            <a:r>
              <a:rPr kumimoji="1" lang="en-US" altLang="ja-JP" i="1" dirty="0" smtClean="0"/>
              <a:t> = F</a:t>
            </a:r>
            <a:r>
              <a:rPr kumimoji="1" lang="en-US" altLang="ja-JP" i="1" baseline="-25000" dirty="0" smtClean="0"/>
              <a:t>n+1</a:t>
            </a:r>
            <a:r>
              <a:rPr kumimoji="1" lang="en-US" altLang="ja-JP" i="1" dirty="0" smtClean="0"/>
              <a:t> + </a:t>
            </a:r>
            <a:r>
              <a:rPr kumimoji="1" lang="en-US" altLang="ja-JP" i="1" dirty="0" err="1" smtClean="0"/>
              <a:t>F</a:t>
            </a:r>
            <a:r>
              <a:rPr kumimoji="1" lang="en-US" altLang="ja-JP" i="1" baseline="-25000" dirty="0" err="1" smtClean="0"/>
              <a:t>n</a:t>
            </a:r>
            <a:r>
              <a:rPr kumimoji="1" lang="en-US" altLang="ja-JP" i="1" dirty="0" smtClean="0"/>
              <a:t>  ( 2 ≦ n )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制約</a:t>
            </a:r>
            <a:endParaRPr kumimoji="1" lang="en-US" altLang="ja-JP" dirty="0" smtClean="0"/>
          </a:p>
          <a:p>
            <a:pPr lvl="1"/>
            <a:r>
              <a:rPr lang="en-US" altLang="ja-JP" i="1" dirty="0" smtClean="0"/>
              <a:t>0 ≦ n ≦</a:t>
            </a:r>
            <a:r>
              <a:rPr lang="en-US" altLang="en-US" i="1" dirty="0"/>
              <a:t> </a:t>
            </a:r>
            <a:r>
              <a:rPr lang="en-US" altLang="en-US" i="1" dirty="0" smtClean="0"/>
              <a:t>10</a:t>
            </a:r>
            <a:r>
              <a:rPr lang="en-US" altLang="en-US" i="1" baseline="30000" dirty="0" smtClean="0">
                <a:solidFill>
                  <a:schemeClr val="bg2"/>
                </a:solidFill>
              </a:rPr>
              <a:t>16</a:t>
            </a:r>
            <a:endParaRPr kumimoji="1" lang="ja-JP" altLang="en-US" i="1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9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愚直な解法 for Fibonacci Number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漸化式や！</a:t>
            </a:r>
            <a:r>
              <a:rPr lang="ja-JP" altLang="ja-JP" dirty="0" smtClean="0"/>
              <a:t>D</a:t>
            </a:r>
            <a:r>
              <a:rPr lang="en-US" altLang="ja-JP" dirty="0" smtClean="0"/>
              <a:t>P</a:t>
            </a:r>
            <a:r>
              <a:rPr lang="ja-JP" altLang="en-US" dirty="0" smtClean="0"/>
              <a:t>！</a:t>
            </a:r>
            <a:r>
              <a:rPr lang="en-US" altLang="ja-JP" dirty="0" smtClean="0"/>
              <a:t>DP</a:t>
            </a:r>
            <a:r>
              <a:rPr lang="ja-JP" altLang="en-US" dirty="0" smtClean="0"/>
              <a:t>！</a:t>
            </a:r>
            <a:endParaRPr kumimoji="1" lang="en-US" altLang="ja-JP" i="1" dirty="0" smtClean="0"/>
          </a:p>
          <a:p>
            <a:pPr lvl="1"/>
            <a:r>
              <a:rPr kumimoji="1" lang="en-US" altLang="ja-JP" i="1" dirty="0" smtClean="0"/>
              <a:t>F</a:t>
            </a:r>
            <a:r>
              <a:rPr kumimoji="1" lang="en-US" altLang="ja-JP" i="1" baseline="-25000" dirty="0" smtClean="0"/>
              <a:t>0</a:t>
            </a:r>
            <a:r>
              <a:rPr kumimoji="1" lang="en-US" altLang="ja-JP" baseline="-25000" dirty="0" smtClean="0"/>
              <a:t>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</a:t>
            </a:r>
            <a:r>
              <a:rPr kumimoji="1" lang="en-US" altLang="ja-JP" i="1" dirty="0" err="1" smtClean="0"/>
              <a:t>F</a:t>
            </a:r>
            <a:r>
              <a:rPr lang="en-US" altLang="ja-JP" i="1" baseline="-25000" dirty="0" err="1" smtClean="0"/>
              <a:t>n</a:t>
            </a:r>
            <a:r>
              <a:rPr lang="en-US" altLang="ja-JP" baseline="-25000" dirty="0" smtClean="0"/>
              <a:t> </a:t>
            </a:r>
            <a:r>
              <a:rPr lang="ja-JP" altLang="en-US" dirty="0" smtClean="0"/>
              <a:t>まで順に計算していく。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i="1" dirty="0" smtClean="0"/>
              <a:t>え？</a:t>
            </a:r>
            <a:r>
              <a:rPr lang="en-US" altLang="ja-JP" i="1" dirty="0" smtClean="0"/>
              <a:t> n </a:t>
            </a:r>
            <a:r>
              <a:rPr lang="ja-JP" altLang="en-US" i="1" dirty="0" smtClean="0"/>
              <a:t>でかくね</a:t>
            </a:r>
            <a:r>
              <a:rPr lang="en-US" altLang="ja-JP" i="1" dirty="0" smtClean="0"/>
              <a:t>...</a:t>
            </a:r>
          </a:p>
          <a:p>
            <a:pPr lvl="1"/>
            <a:r>
              <a:rPr lang="en-US" altLang="ja-JP" i="1" dirty="0" smtClean="0"/>
              <a:t>n ≦ 10</a:t>
            </a:r>
            <a:r>
              <a:rPr lang="en-US" altLang="ja-JP" i="1" baseline="30000" dirty="0" smtClean="0"/>
              <a:t> 9 </a:t>
            </a:r>
            <a:r>
              <a:rPr lang="ja-JP" altLang="en-US" dirty="0" smtClean="0"/>
              <a:t>までならいいが</a:t>
            </a:r>
            <a:r>
              <a:rPr lang="en-US" altLang="ja-JP" dirty="0" smtClean="0"/>
              <a:t>...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5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行列累乗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8741832" cy="487417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フィボナッチ数列の漸化式を行列で書くと</a:t>
            </a:r>
            <a:r>
              <a:rPr lang="en-US" altLang="ja-JP" dirty="0" smtClean="0"/>
              <a:t>...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再帰的に以下のように</a:t>
            </a:r>
            <a:r>
              <a:rPr lang="ja-JP" altLang="en-US" dirty="0" smtClean="0"/>
              <a:t>書ける。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270067" y="2048516"/>
            <a:ext cx="4285758" cy="1090588"/>
            <a:chOff x="1593386" y="3447747"/>
            <a:chExt cx="4285758" cy="1090588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1593386" y="3497120"/>
              <a:ext cx="1059904" cy="1041215"/>
              <a:chOff x="1765955" y="3123644"/>
              <a:chExt cx="1151843" cy="1327263"/>
            </a:xfrm>
          </p:grpSpPr>
          <p:sp>
            <p:nvSpPr>
              <p:cNvPr id="21" name="左大かっこ 20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左大かっこ 21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3549320" y="3461117"/>
              <a:ext cx="1059904" cy="1041215"/>
              <a:chOff x="1765955" y="3123644"/>
              <a:chExt cx="1151843" cy="1327263"/>
            </a:xfrm>
          </p:grpSpPr>
          <p:sp>
            <p:nvSpPr>
              <p:cNvPr id="19" name="左大かっこ 18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左大かっこ 19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図形グループ 8"/>
            <p:cNvGrpSpPr/>
            <p:nvPr/>
          </p:nvGrpSpPr>
          <p:grpSpPr>
            <a:xfrm>
              <a:off x="4819240" y="3461117"/>
              <a:ext cx="1059904" cy="1041215"/>
              <a:chOff x="1765955" y="3123644"/>
              <a:chExt cx="1151843" cy="1327263"/>
            </a:xfrm>
          </p:grpSpPr>
          <p:sp>
            <p:nvSpPr>
              <p:cNvPr id="17" name="左大かっこ 16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左大かっこ 17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/>
            <p:cNvSpPr txBox="1"/>
            <p:nvPr/>
          </p:nvSpPr>
          <p:spPr>
            <a:xfrm>
              <a:off x="1708940" y="3449360"/>
              <a:ext cx="86324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 smtClean="0"/>
                <a:t>F</a:t>
              </a:r>
              <a:r>
                <a:rPr kumimoji="1" lang="en-US" altLang="ja-JP" sz="3200" i="1" baseline="-25000" dirty="0" smtClean="0"/>
                <a:t>n+2</a:t>
              </a:r>
            </a:p>
            <a:p>
              <a:r>
                <a:rPr lang="en-US" altLang="ja-JP" sz="3200" i="1" dirty="0"/>
                <a:t>F</a:t>
              </a:r>
              <a:r>
                <a:rPr lang="en-US" altLang="ja-JP" sz="3200" i="1" baseline="-25000" dirty="0"/>
                <a:t>n</a:t>
              </a:r>
              <a:r>
                <a:rPr lang="en-US" altLang="ja-JP" sz="3200" i="1" baseline="-25000" dirty="0" smtClean="0"/>
                <a:t>+</a:t>
              </a:r>
              <a:r>
                <a:rPr lang="en-US" altLang="ja-JP" sz="3200" i="1" baseline="-25000" dirty="0"/>
                <a:t>1</a:t>
              </a: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901968" y="3447747"/>
              <a:ext cx="86324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 smtClean="0"/>
                <a:t>F</a:t>
              </a:r>
              <a:r>
                <a:rPr kumimoji="1" lang="en-US" altLang="ja-JP" sz="3200" i="1" baseline="-25000" dirty="0" smtClean="0"/>
                <a:t>n+1</a:t>
              </a:r>
            </a:p>
            <a:p>
              <a:r>
                <a:rPr lang="en-US" altLang="ja-JP" sz="3200" i="1" dirty="0" err="1" smtClean="0"/>
                <a:t>F</a:t>
              </a:r>
              <a:r>
                <a:rPr lang="en-US" altLang="ja-JP" sz="3200" i="1" baseline="-25000" dirty="0" err="1" smtClean="0"/>
                <a:t>n</a:t>
              </a:r>
              <a:endParaRPr lang="en-US" altLang="ja-JP" sz="3200" i="1" baseline="-25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79462" y="3461117"/>
              <a:ext cx="9717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/>
                <a:t>1    1</a:t>
              </a:r>
            </a:p>
            <a:p>
              <a:r>
                <a:rPr lang="en-US" altLang="ja-JP" sz="3200" dirty="0" smtClean="0"/>
                <a:t>1    0</a:t>
              </a:r>
              <a:endParaRPr lang="en-US" altLang="ja-JP" sz="3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904442" y="3574509"/>
              <a:ext cx="4401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rgbClr val="F200B9"/>
                  </a:solidFill>
                </a:rPr>
                <a:t>=</a:t>
              </a:r>
              <a:endParaRPr kumimoji="1" lang="ja-JP" altLang="en-US" sz="4000" dirty="0">
                <a:solidFill>
                  <a:srgbClr val="F200B9"/>
                </a:solidFill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279400" y="4041990"/>
            <a:ext cx="4226963" cy="1507099"/>
            <a:chOff x="2279400" y="3865620"/>
            <a:chExt cx="4226963" cy="1507099"/>
          </a:xfrm>
        </p:grpSpPr>
        <p:grpSp>
          <p:nvGrpSpPr>
            <p:cNvPr id="29" name="図形グループ 28"/>
            <p:cNvGrpSpPr/>
            <p:nvPr/>
          </p:nvGrpSpPr>
          <p:grpSpPr>
            <a:xfrm>
              <a:off x="2279400" y="4282131"/>
              <a:ext cx="4226963" cy="1090588"/>
              <a:chOff x="1593386" y="3447747"/>
              <a:chExt cx="4226963" cy="1090588"/>
            </a:xfrm>
          </p:grpSpPr>
          <p:grpSp>
            <p:nvGrpSpPr>
              <p:cNvPr id="30" name="図形グループ 29"/>
              <p:cNvGrpSpPr/>
              <p:nvPr/>
            </p:nvGrpSpPr>
            <p:grpSpPr>
              <a:xfrm>
                <a:off x="1593386" y="3497120"/>
                <a:ext cx="1059904" cy="1041215"/>
                <a:chOff x="1765955" y="3123644"/>
                <a:chExt cx="1151843" cy="1327263"/>
              </a:xfrm>
            </p:grpSpPr>
            <p:sp>
              <p:nvSpPr>
                <p:cNvPr id="41" name="左大かっこ 40"/>
                <p:cNvSpPr/>
                <p:nvPr/>
              </p:nvSpPr>
              <p:spPr>
                <a:xfrm>
                  <a:off x="1765955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左大かっこ 41"/>
                <p:cNvSpPr/>
                <p:nvPr/>
              </p:nvSpPr>
              <p:spPr>
                <a:xfrm flipH="1">
                  <a:off x="2704494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図形グループ 30"/>
              <p:cNvGrpSpPr/>
              <p:nvPr/>
            </p:nvGrpSpPr>
            <p:grpSpPr>
              <a:xfrm>
                <a:off x="3549320" y="3461117"/>
                <a:ext cx="1059904" cy="1041215"/>
                <a:chOff x="1765955" y="3123644"/>
                <a:chExt cx="1151843" cy="1327263"/>
              </a:xfrm>
            </p:grpSpPr>
            <p:sp>
              <p:nvSpPr>
                <p:cNvPr id="39" name="左大かっこ 38"/>
                <p:cNvSpPr/>
                <p:nvPr/>
              </p:nvSpPr>
              <p:spPr>
                <a:xfrm>
                  <a:off x="1765955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左大かっこ 39"/>
                <p:cNvSpPr/>
                <p:nvPr/>
              </p:nvSpPr>
              <p:spPr>
                <a:xfrm flipH="1">
                  <a:off x="2704494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" name="図形グループ 31"/>
              <p:cNvGrpSpPr/>
              <p:nvPr/>
            </p:nvGrpSpPr>
            <p:grpSpPr>
              <a:xfrm>
                <a:off x="5054420" y="3461117"/>
                <a:ext cx="765929" cy="1041215"/>
                <a:chOff x="2021535" y="3123644"/>
                <a:chExt cx="832368" cy="1327263"/>
              </a:xfrm>
            </p:grpSpPr>
            <p:sp>
              <p:nvSpPr>
                <p:cNvPr id="37" name="左大かっこ 36"/>
                <p:cNvSpPr/>
                <p:nvPr/>
              </p:nvSpPr>
              <p:spPr>
                <a:xfrm>
                  <a:off x="2021535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左大かっこ 37"/>
                <p:cNvSpPr/>
                <p:nvPr/>
              </p:nvSpPr>
              <p:spPr>
                <a:xfrm flipH="1">
                  <a:off x="2640599" y="3123644"/>
                  <a:ext cx="213304" cy="1327263"/>
                </a:xfrm>
                <a:prstGeom prst="leftBracket">
                  <a:avLst/>
                </a:prstGeom>
                <a:ln>
                  <a:solidFill>
                    <a:srgbClr val="F200B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テキスト ボックス 32"/>
              <p:cNvSpPr txBox="1"/>
              <p:nvPr/>
            </p:nvSpPr>
            <p:spPr>
              <a:xfrm>
                <a:off x="1708940" y="3449360"/>
                <a:ext cx="86324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 smtClean="0"/>
                  <a:t>F</a:t>
                </a:r>
                <a:r>
                  <a:rPr kumimoji="1" lang="en-US" altLang="ja-JP" sz="3200" i="1" baseline="-25000" dirty="0" smtClean="0"/>
                  <a:t>n+2</a:t>
                </a:r>
              </a:p>
              <a:p>
                <a:r>
                  <a:rPr lang="en-US" altLang="ja-JP" sz="3200" i="1" dirty="0"/>
                  <a:t>F</a:t>
                </a:r>
                <a:r>
                  <a:rPr lang="en-US" altLang="ja-JP" sz="3200" i="1" baseline="-25000" dirty="0"/>
                  <a:t>n</a:t>
                </a:r>
                <a:r>
                  <a:rPr lang="en-US" altLang="ja-JP" sz="3200" i="1" baseline="-25000" dirty="0" smtClean="0"/>
                  <a:t>+</a:t>
                </a:r>
                <a:r>
                  <a:rPr lang="en-US" altLang="ja-JP" sz="3200" i="1" baseline="-25000" dirty="0"/>
                  <a:t>1</a:t>
                </a: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137148" y="3447747"/>
                <a:ext cx="58833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 smtClean="0"/>
                  <a:t>F</a:t>
                </a:r>
                <a:r>
                  <a:rPr kumimoji="1" lang="en-US" altLang="ja-JP" sz="3200" i="1" baseline="-25000" dirty="0" smtClean="0"/>
                  <a:t>1</a:t>
                </a:r>
              </a:p>
              <a:p>
                <a:r>
                  <a:rPr lang="en-US" altLang="ja-JP" sz="3200" i="1" dirty="0" smtClean="0"/>
                  <a:t>F</a:t>
                </a:r>
                <a:r>
                  <a:rPr lang="en-US" altLang="ja-JP" sz="3200" i="1" baseline="-25000" dirty="0"/>
                  <a:t>0</a:t>
                </a: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3579462" y="3461117"/>
                <a:ext cx="97174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dirty="0" smtClean="0"/>
                  <a:t>1    1</a:t>
                </a:r>
              </a:p>
              <a:p>
                <a:r>
                  <a:rPr lang="en-US" altLang="ja-JP" sz="3200" dirty="0" smtClean="0"/>
                  <a:t>1    0</a:t>
                </a:r>
                <a:endParaRPr lang="en-US" altLang="ja-JP" sz="3200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904442" y="3574509"/>
                <a:ext cx="4401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dirty="0" smtClean="0">
                    <a:solidFill>
                      <a:srgbClr val="F200B9"/>
                    </a:solidFill>
                  </a:rPr>
                  <a:t>=</a:t>
                </a:r>
                <a:endParaRPr kumimoji="1" lang="ja-JP" altLang="en-US" sz="4000" dirty="0">
                  <a:solidFill>
                    <a:srgbClr val="F200B9"/>
                  </a:solidFill>
                </a:endParaRPr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5284252" y="3865620"/>
              <a:ext cx="5984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i="1" dirty="0" smtClean="0"/>
                <a:t>n</a:t>
              </a:r>
              <a:endParaRPr kumimoji="1" lang="ja-JP" altLang="en-US" sz="4000" i="1" dirty="0"/>
            </a:p>
          </p:txBody>
        </p:sp>
      </p:grpSp>
      <p:cxnSp>
        <p:nvCxnSpPr>
          <p:cNvPr id="46" name="直線矢印コネクタ 45"/>
          <p:cNvCxnSpPr/>
          <p:nvPr/>
        </p:nvCxnSpPr>
        <p:spPr>
          <a:xfrm flipH="1" flipV="1">
            <a:off x="4845418" y="5620447"/>
            <a:ext cx="1" cy="517364"/>
          </a:xfrm>
          <a:prstGeom prst="straightConnector1">
            <a:avLst/>
          </a:prstGeom>
          <a:ln w="38100" cmpd="sng">
            <a:solidFill>
              <a:srgbClr val="F200B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505137" y="6131949"/>
            <a:ext cx="608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/>
              <a:t>“</a:t>
            </a:r>
            <a:r>
              <a:rPr kumimoji="1" lang="ja-JP" altLang="en-US" sz="2800" dirty="0" smtClean="0"/>
              <a:t>繰り返し二乗法</a:t>
            </a:r>
            <a:r>
              <a:rPr kumimoji="1" lang="en-US" altLang="ja-JP" sz="2800" dirty="0" smtClean="0"/>
              <a:t>” </a:t>
            </a:r>
            <a:r>
              <a:rPr kumimoji="1" lang="ja-JP" altLang="en-US" sz="2800" dirty="0" smtClean="0"/>
              <a:t>で高速に計算可能！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306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ビット</a:t>
            </a:r>
            <a:r>
              <a:rPr kumimoji="1" lang="en-US" altLang="ja-JP" dirty="0" smtClean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巡回セールスマン問題</a:t>
            </a:r>
            <a:endParaRPr lang="en-US" altLang="ja-JP" dirty="0"/>
          </a:p>
          <a:p>
            <a:r>
              <a:rPr lang="ja-JP" altLang="en-US" dirty="0"/>
              <a:t>ドミノ敷き詰め問題</a:t>
            </a:r>
            <a:endParaRPr lang="en-US" altLang="ja-JP" dirty="0"/>
          </a:p>
          <a:p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8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　</a:t>
            </a:r>
            <a:r>
              <a:rPr lang="en-US" altLang="ja-JP" dirty="0"/>
              <a:t>for Fibonacci Number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0" y="1780341"/>
            <a:ext cx="6121400" cy="35433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06295" y="2560133"/>
            <a:ext cx="1953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繰り返二乗法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O(log n)</a:t>
            </a:r>
            <a:endParaRPr kumimoji="1" lang="ja-JP" altLang="en-US" sz="240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5445545" y="2790966"/>
            <a:ext cx="916010" cy="0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861165" y="36493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行列積</a:t>
            </a:r>
            <a:endParaRPr kumimoji="1" lang="ja-JP" altLang="en-US" sz="24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6094390" y="3880188"/>
            <a:ext cx="655208" cy="0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3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　</a:t>
            </a:r>
            <a:r>
              <a:rPr lang="en-US" altLang="ja-JP" dirty="0"/>
              <a:t>for Fibonacci Number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1667" y="1270685"/>
            <a:ext cx="388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参考：繰り返二乗法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 O(log n)</a:t>
            </a:r>
            <a:endParaRPr kumimoji="1" lang="ja-JP" altLang="en-US" sz="24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8047569" y="2175242"/>
            <a:ext cx="655208" cy="0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9144000" cy="30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i="1" dirty="0" smtClean="0"/>
              <a:t>m </a:t>
            </a:r>
            <a:r>
              <a:rPr lang="ja-JP" altLang="en-US" dirty="0" smtClean="0"/>
              <a:t>項間漸化式の場合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899136"/>
            <a:ext cx="8741832" cy="3474939"/>
          </a:xfrm>
        </p:spPr>
        <p:txBody>
          <a:bodyPr/>
          <a:lstStyle/>
          <a:p>
            <a:endParaRPr lang="en-US" altLang="ja-JP" dirty="0"/>
          </a:p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漸化式：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4" y="1065389"/>
            <a:ext cx="3835400" cy="1371600"/>
          </a:xfrm>
          <a:prstGeom prst="rect">
            <a:avLst/>
          </a:prstGeom>
        </p:spPr>
      </p:pic>
      <p:grpSp>
        <p:nvGrpSpPr>
          <p:cNvPr id="22" name="図形グループ 21"/>
          <p:cNvGrpSpPr/>
          <p:nvPr/>
        </p:nvGrpSpPr>
        <p:grpSpPr>
          <a:xfrm>
            <a:off x="1040321" y="2537840"/>
            <a:ext cx="6722467" cy="2855495"/>
            <a:chOff x="920806" y="3111481"/>
            <a:chExt cx="6722467" cy="2855495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920806" y="3337031"/>
              <a:ext cx="1420650" cy="2624404"/>
              <a:chOff x="1765955" y="3123644"/>
              <a:chExt cx="941452" cy="1327263"/>
            </a:xfrm>
          </p:grpSpPr>
          <p:sp>
            <p:nvSpPr>
              <p:cNvPr id="19" name="左大かっこ 18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左大かっこ 19"/>
              <p:cNvSpPr/>
              <p:nvPr/>
            </p:nvSpPr>
            <p:spPr>
              <a:xfrm flipH="1">
                <a:off x="2494103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図形グループ 8"/>
            <p:cNvGrpSpPr/>
            <p:nvPr/>
          </p:nvGrpSpPr>
          <p:grpSpPr>
            <a:xfrm>
              <a:off x="3172419" y="3328590"/>
              <a:ext cx="2788162" cy="2624404"/>
              <a:chOff x="1070125" y="3123644"/>
              <a:chExt cx="1847673" cy="1327263"/>
            </a:xfrm>
          </p:grpSpPr>
          <p:sp>
            <p:nvSpPr>
              <p:cNvPr id="17" name="左大かっこ 16"/>
              <p:cNvSpPr/>
              <p:nvPr/>
            </p:nvSpPr>
            <p:spPr>
              <a:xfrm>
                <a:off x="107012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左大かっこ 17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図形グループ 9"/>
            <p:cNvGrpSpPr/>
            <p:nvPr/>
          </p:nvGrpSpPr>
          <p:grpSpPr>
            <a:xfrm>
              <a:off x="6246141" y="3328590"/>
              <a:ext cx="1397132" cy="2624404"/>
              <a:chOff x="1765955" y="3123644"/>
              <a:chExt cx="925867" cy="1327263"/>
            </a:xfrm>
          </p:grpSpPr>
          <p:sp>
            <p:nvSpPr>
              <p:cNvPr id="15" name="左大かっこ 14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/>
              <p:cNvSpPr/>
              <p:nvPr/>
            </p:nvSpPr>
            <p:spPr>
              <a:xfrm flipH="1">
                <a:off x="2478518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1086791" y="3122587"/>
              <a:ext cx="1185853" cy="275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5240"/>
                </a:lnSpc>
              </a:pPr>
              <a:r>
                <a:rPr lang="en-US" altLang="ja-JP" sz="3200" i="1" dirty="0" err="1"/>
                <a:t>a</a:t>
              </a:r>
              <a:r>
                <a:rPr kumimoji="1" lang="en-US" altLang="ja-JP" sz="3200" i="1" baseline="-25000" dirty="0" err="1" smtClean="0"/>
                <a:t>n+m</a:t>
              </a:r>
              <a:endParaRPr kumimoji="1" lang="en-US" altLang="ja-JP" sz="3200" i="1" baseline="-25000" dirty="0" smtClean="0"/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/>
                <a:t>a</a:t>
              </a:r>
              <a:r>
                <a:rPr lang="en-US" altLang="ja-JP" sz="3200" i="1" baseline="-25000" dirty="0" smtClean="0"/>
                <a:t>n+m-1</a:t>
              </a:r>
              <a:endParaRPr lang="en-US" altLang="ja-JP" sz="3200" i="1" baseline="-25000" dirty="0"/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 smtClean="0"/>
                <a:t>…</a:t>
              </a:r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/>
                <a:t>a</a:t>
              </a:r>
              <a:r>
                <a:rPr lang="en-US" altLang="ja-JP" sz="3200" i="1" baseline="-25000" dirty="0" smtClean="0"/>
                <a:t>n+1</a:t>
              </a:r>
              <a:endParaRPr lang="en-US" altLang="ja-JP" sz="3200" i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63401" y="3163241"/>
              <a:ext cx="2646402" cy="275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240"/>
                </a:lnSpc>
              </a:pPr>
              <a:r>
                <a:rPr lang="en-US" altLang="ja-JP" sz="3200" i="1" dirty="0"/>
                <a:t>b</a:t>
              </a:r>
              <a:r>
                <a:rPr lang="en-US" altLang="ja-JP" sz="3200" i="1" baseline="-25000" dirty="0" smtClean="0"/>
                <a:t>m-1</a:t>
              </a:r>
              <a:r>
                <a:rPr lang="en-US" altLang="ja-JP" sz="3200" i="1" dirty="0" smtClean="0"/>
                <a:t>  …   b</a:t>
              </a:r>
              <a:r>
                <a:rPr lang="en-US" altLang="ja-JP" sz="3200" i="1" baseline="-25000" dirty="0" smtClean="0"/>
                <a:t>1</a:t>
              </a:r>
              <a:r>
                <a:rPr lang="en-US" altLang="ja-JP" sz="3200" i="1" dirty="0" smtClean="0"/>
                <a:t>   b</a:t>
              </a:r>
              <a:r>
                <a:rPr lang="en-US" altLang="ja-JP" sz="3200" i="1" baseline="-25000" dirty="0" smtClean="0"/>
                <a:t>0</a:t>
              </a:r>
              <a:endParaRPr lang="en-US" altLang="ja-JP" sz="3200" i="1" dirty="0" smtClean="0"/>
            </a:p>
            <a:p>
              <a:pPr>
                <a:lnSpc>
                  <a:spcPts val="5240"/>
                </a:lnSpc>
              </a:pPr>
              <a:r>
                <a:rPr lang="en-US" altLang="ja-JP" sz="3200" i="1" dirty="0" smtClean="0"/>
                <a:t>  1     …   0    0</a:t>
              </a:r>
            </a:p>
            <a:p>
              <a:pPr>
                <a:lnSpc>
                  <a:spcPts val="5240"/>
                </a:lnSpc>
              </a:pPr>
              <a:r>
                <a:rPr lang="en-US" altLang="ja-JP" sz="3200" i="1" dirty="0" smtClean="0"/>
                <a:t>  …    …   …   …</a:t>
              </a:r>
            </a:p>
            <a:p>
              <a:pPr>
                <a:lnSpc>
                  <a:spcPts val="5240"/>
                </a:lnSpc>
              </a:pPr>
              <a:r>
                <a:rPr lang="en-US" altLang="ja-JP" sz="3200" i="1" dirty="0" smtClean="0"/>
                <a:t>  0     …   1    0</a:t>
              </a:r>
              <a:endParaRPr lang="en-US" altLang="ja-JP" sz="3200" i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548470" y="4182734"/>
              <a:ext cx="721791" cy="17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rgbClr val="F200B9"/>
                  </a:solidFill>
                </a:rPr>
                <a:t>=</a:t>
              </a:r>
              <a:endParaRPr kumimoji="1" lang="ja-JP" altLang="en-US" sz="4000" dirty="0">
                <a:solidFill>
                  <a:srgbClr val="F200B9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370437" y="3111481"/>
              <a:ext cx="1185853" cy="2750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5240"/>
                </a:lnSpc>
              </a:pPr>
              <a:r>
                <a:rPr lang="en-US" altLang="ja-JP" sz="3200" i="1" dirty="0"/>
                <a:t>a</a:t>
              </a:r>
              <a:r>
                <a:rPr kumimoji="1" lang="en-US" altLang="ja-JP" sz="3200" i="1" baseline="-25000" dirty="0" smtClean="0"/>
                <a:t>n+m-1</a:t>
              </a:r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/>
                <a:t>a</a:t>
              </a:r>
              <a:r>
                <a:rPr lang="en-US" altLang="ja-JP" sz="3200" i="1" baseline="-25000" dirty="0" smtClean="0"/>
                <a:t>n+m-2</a:t>
              </a:r>
              <a:endParaRPr lang="en-US" altLang="ja-JP" sz="3200" i="1" baseline="-25000" dirty="0"/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 smtClean="0"/>
                <a:t>…</a:t>
              </a:r>
            </a:p>
            <a:p>
              <a:pPr algn="ctr">
                <a:lnSpc>
                  <a:spcPts val="5240"/>
                </a:lnSpc>
              </a:pPr>
              <a:r>
                <a:rPr lang="en-US" altLang="ja-JP" sz="3200" i="1" dirty="0" smtClean="0"/>
                <a:t>a</a:t>
              </a:r>
              <a:r>
                <a:rPr lang="en-US" altLang="ja-JP" sz="3200" i="1" baseline="-25000" dirty="0" smtClean="0"/>
                <a:t>n</a:t>
              </a:r>
              <a:endParaRPr lang="en-US" altLang="ja-JP" sz="3200" i="1" dirty="0"/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1738087" y="5942601"/>
            <a:ext cx="5909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この係数行列を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/>
              <a:t>n</a:t>
            </a:r>
            <a:r>
              <a:rPr lang="en-US" altLang="ja-JP" sz="2800" dirty="0" smtClean="0"/>
              <a:t> </a:t>
            </a:r>
            <a:r>
              <a:rPr kumimoji="1" lang="ja-JP" altLang="en-US" sz="2800" dirty="0" smtClean="0"/>
              <a:t>乗する。</a:t>
            </a:r>
            <a:r>
              <a:rPr kumimoji="1" lang="en-US" altLang="ja-JP" sz="2800" dirty="0" smtClean="0"/>
              <a:t> O(m</a:t>
            </a:r>
            <a:r>
              <a:rPr kumimoji="1" lang="en-US" altLang="ja-JP" sz="2800" baseline="30000" dirty="0" smtClean="0"/>
              <a:t>3</a:t>
            </a:r>
            <a:r>
              <a:rPr kumimoji="1" lang="en-US" altLang="ja-JP" sz="2800" dirty="0" smtClean="0"/>
              <a:t> log n) </a:t>
            </a:r>
            <a:endParaRPr kumimoji="1" lang="ja-JP" altLang="en-US" sz="2800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4730359" y="5412073"/>
            <a:ext cx="0" cy="510553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(POJ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3734)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smtClean="0"/>
              <a:t>N </a:t>
            </a:r>
            <a:r>
              <a:rPr lang="en-US" altLang="en-US" dirty="0" smtClean="0"/>
              <a:t>個のブロックが</a:t>
            </a:r>
            <a:r>
              <a:rPr lang="ja-JP" altLang="en-US" dirty="0" smtClean="0"/>
              <a:t>一列に並んでいる</a:t>
            </a:r>
            <a:endParaRPr lang="en-US" altLang="ja-JP" dirty="0" smtClean="0"/>
          </a:p>
          <a:p>
            <a:r>
              <a:rPr lang="ja-JP" altLang="en-US" dirty="0" smtClean="0"/>
              <a:t>各ブロックを、赤、青、緑、黄のいずれかで塗る</a:t>
            </a:r>
            <a:endParaRPr lang="en-US" altLang="ja-JP" dirty="0" smtClean="0"/>
          </a:p>
          <a:p>
            <a:r>
              <a:rPr lang="ja-JP" altLang="en-US" dirty="0" smtClean="0"/>
              <a:t>赤、緑で塗られたブロックの個数が、ともに偶数となる塗り方は何通りあるか？</a:t>
            </a:r>
            <a:endParaRPr lang="en-US" altLang="ja-JP" dirty="0" smtClean="0"/>
          </a:p>
          <a:p>
            <a:r>
              <a:rPr lang="en-US" altLang="ja-JP" dirty="0" smtClean="0"/>
              <a:t>10007</a:t>
            </a:r>
            <a:r>
              <a:rPr lang="ja-JP" altLang="en-US" dirty="0" smtClean="0"/>
              <a:t>で割った余りを求めよ</a:t>
            </a:r>
            <a:endParaRPr lang="en-US" altLang="ja-JP" dirty="0" smtClean="0"/>
          </a:p>
          <a:p>
            <a:endParaRPr lang="en-US" altLang="en-US" dirty="0"/>
          </a:p>
          <a:p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1≦ N ≦ 10</a:t>
            </a:r>
            <a:r>
              <a:rPr lang="en-US" altLang="ja-JP" i="1" baseline="30000" dirty="0" smtClean="0"/>
              <a:t>9</a:t>
            </a:r>
            <a:endParaRPr lang="en-US" altLang="en-US" i="1" dirty="0" smtClean="0"/>
          </a:p>
          <a:p>
            <a:endParaRPr lang="en-US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85630"/>
              </p:ext>
            </p:extLst>
          </p:nvPr>
        </p:nvGraphicFramePr>
        <p:xfrm>
          <a:off x="3962741" y="4856156"/>
          <a:ext cx="4891696" cy="7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62"/>
                <a:gridCol w="611462"/>
                <a:gridCol w="611462"/>
                <a:gridCol w="611462"/>
                <a:gridCol w="611462"/>
                <a:gridCol w="611462"/>
                <a:gridCol w="611462"/>
                <a:gridCol w="611462"/>
              </a:tblGrid>
              <a:tr h="676739"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3800" dirty="0"/>
                    </a:p>
                  </a:txBody>
                  <a:tcPr marL="190604" marR="190604" marT="95302" marB="9530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な解法</a:t>
            </a:r>
            <a:r>
              <a:rPr kumimoji="1" lang="en-US" altLang="ja-JP" dirty="0" smtClean="0"/>
              <a:t> for 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前から何を塗るかで場合分け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各ブロックは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色塗れるので</a:t>
            </a:r>
            <a:r>
              <a:rPr lang="en-US" altLang="ja-JP" dirty="0" smtClean="0"/>
              <a:t> O(4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で計算可（むり）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6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な解法</a:t>
            </a:r>
            <a:r>
              <a:rPr kumimoji="1" lang="en-US" altLang="ja-JP" dirty="0" smtClean="0"/>
              <a:t> for 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前から何を塗るかで場合分け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各ブロックは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色塗れるので</a:t>
            </a:r>
            <a:r>
              <a:rPr lang="en-US" altLang="ja-JP" dirty="0" smtClean="0"/>
              <a:t> O(4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で計算可（むり）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en-US" dirty="0" smtClean="0"/>
              <a:t>DP</a:t>
            </a:r>
            <a:r>
              <a:rPr lang="ja-JP" altLang="en-US" dirty="0" smtClean="0"/>
              <a:t>じゃね？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赤と緑の偶奇の情報のみ覚えればよい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前から計算で</a:t>
            </a:r>
            <a:r>
              <a:rPr lang="en-US" altLang="ja-JP" dirty="0" smtClean="0"/>
              <a:t> O(N)</a:t>
            </a:r>
            <a:r>
              <a:rPr lang="ja-JP" altLang="en-US" dirty="0" smtClean="0"/>
              <a:t>でいけそう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35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</a:t>
            </a:r>
            <a:r>
              <a:rPr kumimoji="1" lang="en-US" altLang="ja-JP" dirty="0" smtClean="0"/>
              <a:t>?</a:t>
            </a:r>
            <a:r>
              <a:rPr kumimoji="1" lang="ja-JP" altLang="en-US" dirty="0" smtClean="0"/>
              <a:t>な解法</a:t>
            </a:r>
            <a:r>
              <a:rPr kumimoji="1" lang="en-US" altLang="ja-JP" dirty="0" smtClean="0"/>
              <a:t> for 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前から何を塗るかで場合分け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各ブロックは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色塗れるので</a:t>
            </a:r>
            <a:r>
              <a:rPr lang="en-US" altLang="ja-JP" dirty="0" smtClean="0"/>
              <a:t> O(4</a:t>
            </a:r>
            <a:r>
              <a:rPr lang="en-US" altLang="ja-JP" baseline="30000" dirty="0" smtClean="0"/>
              <a:t>N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で計算可（むり）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en-US" dirty="0" smtClean="0"/>
              <a:t>DP</a:t>
            </a:r>
            <a:r>
              <a:rPr lang="ja-JP" altLang="en-US" dirty="0" smtClean="0"/>
              <a:t>じゃね？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赤と緑の偶奇の情報のみ覚えればよい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前から計算で</a:t>
            </a:r>
            <a:r>
              <a:rPr lang="en-US" altLang="ja-JP" dirty="0" smtClean="0"/>
              <a:t> O(N)</a:t>
            </a:r>
            <a:r>
              <a:rPr lang="ja-JP" altLang="en-US" dirty="0" smtClean="0"/>
              <a:t>でいけそう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制約が</a:t>
            </a:r>
            <a:r>
              <a:rPr lang="en-US" altLang="ja-JP" i="1" dirty="0"/>
              <a:t> </a:t>
            </a:r>
            <a:r>
              <a:rPr lang="en-US" altLang="ja-JP" i="1" dirty="0" smtClean="0"/>
              <a:t>N </a:t>
            </a:r>
            <a:r>
              <a:rPr lang="en-US" altLang="ja-JP" i="1" dirty="0"/>
              <a:t>≦ </a:t>
            </a:r>
            <a:r>
              <a:rPr lang="en-US" altLang="ja-JP" i="1" dirty="0" smtClean="0"/>
              <a:t>10</a:t>
            </a:r>
            <a:r>
              <a:rPr lang="en-US" altLang="ja-JP" i="1" baseline="30000" dirty="0" smtClean="0"/>
              <a:t>9 </a:t>
            </a:r>
            <a:r>
              <a:rPr lang="en-US" altLang="en-US" dirty="0" smtClean="0"/>
              <a:t>なので</a:t>
            </a:r>
            <a:r>
              <a:rPr lang="en-US" altLang="en-US" dirty="0"/>
              <a:t> </a:t>
            </a:r>
            <a:r>
              <a:rPr lang="en-US" altLang="en-US" dirty="0" smtClean="0"/>
              <a:t>O(N) </a:t>
            </a:r>
            <a:r>
              <a:rPr lang="ja-JP" altLang="en-US" dirty="0" smtClean="0"/>
              <a:t>の解法は厳しい</a:t>
            </a:r>
            <a:endParaRPr lang="en-US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37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47031" y="1157812"/>
            <a:ext cx="9571722" cy="2169773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</a:t>
            </a:r>
            <a:r>
              <a:rPr lang="en-US" altLang="ja-JP" baseline="-25000" dirty="0" err="1" smtClean="0"/>
              <a:t>i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個目まで赤緑ともに偶数個となる塗り方の数</a:t>
            </a:r>
            <a:endParaRPr kumimoji="1" lang="en-US" altLang="ja-JP" dirty="0" smtClean="0"/>
          </a:p>
          <a:p>
            <a:r>
              <a:rPr lang="en-US" altLang="ja-JP" dirty="0" smtClean="0"/>
              <a:t>b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個目まで</a:t>
            </a:r>
            <a:r>
              <a:rPr lang="ja-JP" altLang="en-US" dirty="0" smtClean="0"/>
              <a:t>赤緑一方が奇数個</a:t>
            </a:r>
            <a:r>
              <a:rPr lang="ja-JP" altLang="en-US" dirty="0"/>
              <a:t>となる塗り方の</a:t>
            </a:r>
            <a:r>
              <a:rPr lang="ja-JP" altLang="en-US" dirty="0" smtClean="0"/>
              <a:t>数</a:t>
            </a:r>
            <a:endParaRPr lang="en-US" altLang="ja-JP" dirty="0" smtClean="0"/>
          </a:p>
          <a:p>
            <a:r>
              <a:rPr lang="en-US" altLang="ja-JP" dirty="0" smtClean="0"/>
              <a:t>c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個目まで赤緑とも</a:t>
            </a:r>
            <a:r>
              <a:rPr lang="ja-JP" altLang="en-US" dirty="0" smtClean="0"/>
              <a:t>に奇数個</a:t>
            </a:r>
            <a:r>
              <a:rPr lang="ja-JP" altLang="en-US" dirty="0"/>
              <a:t>となる塗り方の数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3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47031" y="1157812"/>
            <a:ext cx="9571722" cy="3721862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</a:t>
            </a:r>
            <a:r>
              <a:rPr lang="en-US" altLang="ja-JP" baseline="-25000" dirty="0" err="1" smtClean="0"/>
              <a:t>i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個目まで赤緑ともに偶数個となる塗り方の数</a:t>
            </a:r>
            <a:endParaRPr kumimoji="1" lang="en-US" altLang="ja-JP" dirty="0" smtClean="0"/>
          </a:p>
          <a:p>
            <a:r>
              <a:rPr lang="en-US" altLang="ja-JP" dirty="0" smtClean="0"/>
              <a:t>b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個目まで</a:t>
            </a:r>
            <a:r>
              <a:rPr lang="ja-JP" altLang="en-US" dirty="0" smtClean="0"/>
              <a:t>赤緑一方が奇数個</a:t>
            </a:r>
            <a:r>
              <a:rPr lang="ja-JP" altLang="en-US" dirty="0"/>
              <a:t>となる塗り方の</a:t>
            </a:r>
            <a:r>
              <a:rPr lang="ja-JP" altLang="en-US" dirty="0" smtClean="0"/>
              <a:t>数</a:t>
            </a:r>
            <a:endParaRPr lang="en-US" altLang="ja-JP" dirty="0" smtClean="0"/>
          </a:p>
          <a:p>
            <a:r>
              <a:rPr lang="en-US" altLang="ja-JP" dirty="0" smtClean="0"/>
              <a:t>c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 </a:t>
            </a:r>
            <a:r>
              <a:rPr lang="en-US" altLang="ja-JP" dirty="0"/>
              <a:t>: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個目まで赤緑とも</a:t>
            </a:r>
            <a:r>
              <a:rPr lang="ja-JP" altLang="en-US" dirty="0" smtClean="0"/>
              <a:t>に奇数個</a:t>
            </a:r>
            <a:r>
              <a:rPr lang="ja-JP" altLang="en-US" dirty="0"/>
              <a:t>となる塗り方の数</a:t>
            </a:r>
          </a:p>
          <a:p>
            <a:endParaRPr lang="ja-JP" altLang="en-US" dirty="0"/>
          </a:p>
          <a:p>
            <a:r>
              <a:rPr kumimoji="1" lang="ja-JP" altLang="en-US" dirty="0" smtClean="0"/>
              <a:t>漸化式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29531"/>
            <a:ext cx="5626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47031" y="1157812"/>
            <a:ext cx="9571722" cy="372186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漸化式を行列変換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 </a:t>
            </a:r>
            <a:r>
              <a:rPr kumimoji="1" lang="ja-JP" altLang="en-US" dirty="0" smtClean="0">
                <a:sym typeface="Wingdings"/>
              </a:rPr>
              <a:t>繰り返し二乗法で高速化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49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" y="4588761"/>
            <a:ext cx="7086600" cy="1689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63" y="1877771"/>
            <a:ext cx="5626100" cy="1879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 rot="5400000">
            <a:off x="3927467" y="3841442"/>
            <a:ext cx="619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ym typeface="Wingdings"/>
              </a:rPr>
              <a:t>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397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巡回セールスマン問題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頂点数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の重み付き有向グラフ</a:t>
            </a:r>
            <a:endParaRPr lang="en-US" altLang="ja-JP" dirty="0" smtClean="0"/>
          </a:p>
          <a:p>
            <a:r>
              <a:rPr kumimoji="1" lang="ja-JP" altLang="en-US" dirty="0" smtClean="0"/>
              <a:t>頂点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からスタートして、すべての頂点を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　　ずつめぐって帰って来る閉路のうち、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辺の重み総和の最小値を求めよ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制約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 ≦ 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 ≦ 15</a:t>
            </a:r>
          </a:p>
          <a:p>
            <a:pPr lvl="1"/>
            <a:r>
              <a:rPr kumimoji="1" lang="en-US" altLang="ja-JP" dirty="0" smtClean="0"/>
              <a:t>0 ≦ </a:t>
            </a:r>
            <a:r>
              <a:rPr kumimoji="1" lang="en-US" altLang="ja-JP" dirty="0" err="1" smtClean="0"/>
              <a:t>w</a:t>
            </a:r>
            <a:r>
              <a:rPr kumimoji="1" lang="en-US" altLang="ja-JP" baseline="-25000" dirty="0" err="1" smtClean="0"/>
              <a:t>i</a:t>
            </a:r>
            <a:r>
              <a:rPr kumimoji="1" lang="en-US" altLang="ja-JP" dirty="0" smtClean="0"/>
              <a:t> ≦1000 </a:t>
            </a:r>
            <a:r>
              <a:rPr kumimoji="1" lang="ja-JP" altLang="en-US" dirty="0" smtClean="0"/>
              <a:t>（辺の重み）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5623051" y="3762121"/>
            <a:ext cx="3266983" cy="2592470"/>
            <a:chOff x="2383286" y="2231174"/>
            <a:chExt cx="3008762" cy="2387562"/>
          </a:xfrm>
        </p:grpSpPr>
        <p:sp>
          <p:nvSpPr>
            <p:cNvPr id="6" name="円/楕円 5"/>
            <p:cNvSpPr/>
            <p:nvPr/>
          </p:nvSpPr>
          <p:spPr>
            <a:xfrm>
              <a:off x="4854278" y="2955670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131751" y="3945396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3077183" y="3945396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383286" y="2955670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4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3580630" y="2231174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0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線矢印コネクタ 10"/>
            <p:cNvCxnSpPr>
              <a:stCxn id="9" idx="7"/>
              <a:endCxn id="10" idx="2"/>
            </p:cNvCxnSpPr>
            <p:nvPr/>
          </p:nvCxnSpPr>
          <p:spPr>
            <a:xfrm flipV="1">
              <a:off x="2842301" y="2500059"/>
              <a:ext cx="738329" cy="53436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10" idx="6"/>
              <a:endCxn id="6" idx="1"/>
            </p:cNvCxnSpPr>
            <p:nvPr/>
          </p:nvCxnSpPr>
          <p:spPr>
            <a:xfrm>
              <a:off x="4118400" y="2500059"/>
              <a:ext cx="814633" cy="53436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9" idx="6"/>
              <a:endCxn id="6" idx="2"/>
            </p:cNvCxnSpPr>
            <p:nvPr/>
          </p:nvCxnSpPr>
          <p:spPr>
            <a:xfrm>
              <a:off x="2921056" y="3224555"/>
              <a:ext cx="193322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4"/>
              <a:endCxn id="7" idx="7"/>
            </p:cNvCxnSpPr>
            <p:nvPr/>
          </p:nvCxnSpPr>
          <p:spPr>
            <a:xfrm flipH="1">
              <a:off x="4590766" y="3493440"/>
              <a:ext cx="532397" cy="530711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7" idx="0"/>
              <a:endCxn id="10" idx="5"/>
            </p:cNvCxnSpPr>
            <p:nvPr/>
          </p:nvCxnSpPr>
          <p:spPr>
            <a:xfrm flipH="1" flipV="1">
              <a:off x="4039645" y="2690189"/>
              <a:ext cx="360991" cy="1255207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0" idx="3"/>
              <a:endCxn id="8" idx="0"/>
            </p:cNvCxnSpPr>
            <p:nvPr/>
          </p:nvCxnSpPr>
          <p:spPr>
            <a:xfrm flipH="1">
              <a:off x="3346068" y="2690189"/>
              <a:ext cx="313317" cy="1255207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8" idx="1"/>
              <a:endCxn id="9" idx="4"/>
            </p:cNvCxnSpPr>
            <p:nvPr/>
          </p:nvCxnSpPr>
          <p:spPr>
            <a:xfrm flipH="1" flipV="1">
              <a:off x="2652171" y="3493440"/>
              <a:ext cx="503767" cy="530711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7" idx="2"/>
              <a:endCxn id="8" idx="6"/>
            </p:cNvCxnSpPr>
            <p:nvPr/>
          </p:nvCxnSpPr>
          <p:spPr>
            <a:xfrm flipH="1">
              <a:off x="3614953" y="4214281"/>
              <a:ext cx="516798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892801" y="2365286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7</a:t>
              </a:r>
              <a:endParaRPr kumimoji="1" lang="ja-JP" altLang="en-US" sz="2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514724" y="235384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854278" y="3597609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5</a:t>
              </a:r>
              <a:endParaRPr kumimoji="1" lang="ja-JP" altLang="en-US" sz="24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54625" y="332100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697174" y="313594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6</a:t>
              </a:r>
              <a:endParaRPr kumimoji="1" lang="ja-JP" altLang="en-US" sz="24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44497" y="331122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731497" y="415707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5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580398" y="359760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6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47031" y="1157812"/>
            <a:ext cx="9571722" cy="372186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漸化式を行列変換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 </a:t>
            </a:r>
            <a:r>
              <a:rPr kumimoji="1" lang="ja-JP" altLang="en-US" dirty="0" smtClean="0">
                <a:sym typeface="Wingdings"/>
              </a:rPr>
              <a:t>繰り返し二乗法で高速化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63" y="1877771"/>
            <a:ext cx="5626100" cy="1879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 rot="5400000">
            <a:off x="3927467" y="3841442"/>
            <a:ext cx="619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ym typeface="Wingdings"/>
              </a:rPr>
              <a:t>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96" y="4539844"/>
            <a:ext cx="7035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1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47031" y="1157812"/>
            <a:ext cx="9571722" cy="372186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計算量</a:t>
            </a:r>
            <a:r>
              <a:rPr kumimoji="1" lang="en-US" altLang="ja-JP" dirty="0" smtClean="0"/>
              <a:t> O(log n)</a:t>
            </a:r>
          </a:p>
          <a:p>
            <a:pPr lvl="1"/>
            <a:r>
              <a:rPr lang="ja-JP" altLang="en-US" dirty="0" smtClean="0"/>
              <a:t>繰り返し二乗法より</a:t>
            </a:r>
            <a:r>
              <a:rPr lang="en-US" altLang="ja-JP" dirty="0" smtClean="0"/>
              <a:t> O(log n)</a:t>
            </a:r>
            <a:r>
              <a:rPr lang="ja-JP" altLang="en-US" dirty="0" smtClean="0"/>
              <a:t>回の行列積</a:t>
            </a:r>
            <a:endParaRPr lang="en-US" altLang="ja-JP" dirty="0"/>
          </a:p>
          <a:p>
            <a:pPr lvl="1"/>
            <a:r>
              <a:rPr lang="en-US" altLang="ja-JP" dirty="0" smtClean="0"/>
              <a:t>3×3</a:t>
            </a:r>
            <a:r>
              <a:rPr lang="ja-JP" altLang="en-US" dirty="0" smtClean="0"/>
              <a:t>の行列積は</a:t>
            </a:r>
            <a:r>
              <a:rPr lang="en-US" altLang="ja-JP" dirty="0" smtClean="0"/>
              <a:t> 3</a:t>
            </a:r>
            <a:r>
              <a:rPr lang="en-US" altLang="ja-JP" baseline="30000" dirty="0" smtClean="0"/>
              <a:t>3 </a:t>
            </a:r>
            <a:r>
              <a:rPr lang="en-US" altLang="ja-JP" dirty="0" smtClean="0"/>
              <a:t>= O(1)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3927467" y="3841442"/>
            <a:ext cx="619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ym typeface="Wingdings"/>
              </a:rPr>
              <a:t>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96" y="4539844"/>
            <a:ext cx="7035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0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Blocks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N </a:t>
            </a:r>
            <a:r>
              <a:rPr lang="ja-JP" altLang="en-US" dirty="0" smtClean="0"/>
              <a:t>乗するだけ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1" y="1928913"/>
            <a:ext cx="7696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グラフの長さ</a:t>
            </a:r>
            <a:r>
              <a:rPr kumimoji="1" lang="en-US" altLang="ja-JP" dirty="0" smtClean="0"/>
              <a:t> k </a:t>
            </a:r>
            <a:r>
              <a:rPr kumimoji="1" lang="ja-JP" altLang="en-US" dirty="0" smtClean="0"/>
              <a:t>のパスの総数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頂点数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のグラフの隣接行列が与えられる</a:t>
            </a:r>
            <a:endParaRPr kumimoji="1" lang="en-US" altLang="ja-JP" dirty="0" smtClean="0"/>
          </a:p>
          <a:p>
            <a:r>
              <a:rPr lang="ja-JP" altLang="en-US" dirty="0" smtClean="0"/>
              <a:t>すべての辺の長さは１</a:t>
            </a:r>
            <a:endParaRPr lang="en-US" altLang="ja-JP" dirty="0" smtClean="0"/>
          </a:p>
          <a:p>
            <a:r>
              <a:rPr lang="ja-JP" altLang="en-US" dirty="0" smtClean="0"/>
              <a:t>このグラフ中の長さ</a:t>
            </a:r>
            <a:r>
              <a:rPr lang="en-US" altLang="ja-JP" i="1" dirty="0" smtClean="0"/>
              <a:t> k </a:t>
            </a:r>
            <a:r>
              <a:rPr lang="ja-JP" altLang="en-US" dirty="0" smtClean="0"/>
              <a:t>のパスの総数はいくつか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同じ辺を何度通るパスも含む</a:t>
            </a:r>
            <a:endParaRPr lang="en-US" altLang="ja-JP" dirty="0" smtClean="0"/>
          </a:p>
          <a:p>
            <a:r>
              <a:rPr lang="ja-JP" altLang="ja-JP" dirty="0" smtClean="0"/>
              <a:t>1</a:t>
            </a:r>
            <a:r>
              <a:rPr lang="en-US" altLang="ja-JP" dirty="0" smtClean="0"/>
              <a:t>0007</a:t>
            </a:r>
            <a:r>
              <a:rPr lang="ja-JP" altLang="en-US" dirty="0" smtClean="0"/>
              <a:t>で割った余りを求めよ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1 ≦ n ≦ 100</a:t>
            </a:r>
          </a:p>
          <a:p>
            <a:pPr lvl="1"/>
            <a:r>
              <a:rPr lang="en-US" altLang="ja-JP" i="1" dirty="0" smtClean="0"/>
              <a:t>1 ≦ k ≦ 10</a:t>
            </a:r>
            <a:r>
              <a:rPr lang="en-US" altLang="ja-JP" i="1" baseline="30000" dirty="0" smtClean="0"/>
              <a:t>9</a:t>
            </a:r>
            <a:endParaRPr lang="en-US" altLang="ja-JP" i="1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53</a:t>
            </a:fld>
            <a:endParaRPr kumimoji="1" lang="ja-JP" altLang="en-US"/>
          </a:p>
        </p:txBody>
      </p:sp>
      <p:grpSp>
        <p:nvGrpSpPr>
          <p:cNvPr id="36" name="図形グループ 35"/>
          <p:cNvGrpSpPr/>
          <p:nvPr/>
        </p:nvGrpSpPr>
        <p:grpSpPr>
          <a:xfrm>
            <a:off x="6064594" y="4058989"/>
            <a:ext cx="1891611" cy="1825512"/>
            <a:chOff x="6319718" y="4381874"/>
            <a:chExt cx="1891611" cy="1825512"/>
          </a:xfrm>
        </p:grpSpPr>
        <p:sp>
          <p:nvSpPr>
            <p:cNvPr id="6" name="円/楕円 5"/>
            <p:cNvSpPr/>
            <p:nvPr/>
          </p:nvSpPr>
          <p:spPr>
            <a:xfrm>
              <a:off x="7615646" y="4381874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7627406" y="5623463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329464" y="5623463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4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6319718" y="4384848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9" idx="6"/>
              <a:endCxn id="6" idx="2"/>
            </p:cNvCxnSpPr>
            <p:nvPr/>
          </p:nvCxnSpPr>
          <p:spPr>
            <a:xfrm flipV="1">
              <a:off x="6903641" y="4673836"/>
              <a:ext cx="712005" cy="2974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4"/>
              <a:endCxn id="7" idx="0"/>
            </p:cNvCxnSpPr>
            <p:nvPr/>
          </p:nvCxnSpPr>
          <p:spPr>
            <a:xfrm>
              <a:off x="7907608" y="4965797"/>
              <a:ext cx="11760" cy="65766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9" idx="5"/>
              <a:endCxn id="7" idx="1"/>
            </p:cNvCxnSpPr>
            <p:nvPr/>
          </p:nvCxnSpPr>
          <p:spPr>
            <a:xfrm>
              <a:off x="6818127" y="4883257"/>
              <a:ext cx="894793" cy="82572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8" idx="0"/>
              <a:endCxn id="9" idx="4"/>
            </p:cNvCxnSpPr>
            <p:nvPr/>
          </p:nvCxnSpPr>
          <p:spPr>
            <a:xfrm flipH="1" flipV="1">
              <a:off x="6611680" y="4968771"/>
              <a:ext cx="9746" cy="654692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7" idx="2"/>
              <a:endCxn id="8" idx="6"/>
            </p:cNvCxnSpPr>
            <p:nvPr/>
          </p:nvCxnSpPr>
          <p:spPr>
            <a:xfrm flipH="1">
              <a:off x="6913387" y="5915425"/>
              <a:ext cx="714019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92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グラフの長さ</a:t>
            </a:r>
            <a:r>
              <a:rPr kumimoji="1" lang="en-US" altLang="ja-JP" dirty="0" smtClean="0"/>
              <a:t> k </a:t>
            </a:r>
            <a:r>
              <a:rPr kumimoji="1" lang="ja-JP" altLang="en-US" dirty="0" smtClean="0"/>
              <a:t>のパスの総数 </a:t>
            </a:r>
            <a:r>
              <a:rPr lang="en-US" altLang="ja-JP" dirty="0"/>
              <a:t>-</a:t>
            </a:r>
            <a:r>
              <a:rPr kumimoji="1" lang="ja-JP" altLang="en-US" dirty="0" smtClean="0"/>
              <a:t>考察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1"/>
            <a:ext cx="8741832" cy="5520875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</a:t>
            </a:r>
            <a:r>
              <a:rPr kumimoji="1" lang="en-US" altLang="ja-JP" baseline="-25000" dirty="0" err="1" smtClean="0"/>
              <a:t>k</a:t>
            </a:r>
            <a:r>
              <a:rPr kumimoji="1" lang="en-US" altLang="ja-JP" dirty="0" smtClean="0"/>
              <a:t>[u][v] : u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v</a:t>
            </a:r>
            <a:r>
              <a:rPr kumimoji="1" lang="ja-JP" altLang="en-US" dirty="0" smtClean="0"/>
              <a:t>への長さ</a:t>
            </a:r>
            <a:r>
              <a:rPr kumimoji="1" lang="en-US" altLang="ja-JP" dirty="0" smtClean="0"/>
              <a:t> k </a:t>
            </a:r>
            <a:r>
              <a:rPr lang="ja-JP" altLang="en-US" dirty="0" smtClean="0"/>
              <a:t>パスの総数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が成立するため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と行列積で計算できる</a:t>
            </a:r>
            <a:endParaRPr lang="en-US" altLang="ja-JP" dirty="0" smtClean="0"/>
          </a:p>
          <a:p>
            <a:r>
              <a:rPr lang="en-US" altLang="ja-JP" dirty="0" smtClean="0"/>
              <a:t>G</a:t>
            </a:r>
            <a:r>
              <a:rPr lang="en-US" altLang="ja-JP" baseline="-25000" dirty="0" smtClean="0"/>
              <a:t>1 </a:t>
            </a:r>
            <a:r>
              <a:rPr lang="ja-JP" altLang="en-US" dirty="0" smtClean="0"/>
              <a:t>隣接行列そのもの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54</a:t>
            </a:fld>
            <a:endParaRPr kumimoji="1" lang="ja-JP" altLang="en-US"/>
          </a:p>
        </p:txBody>
      </p:sp>
      <p:grpSp>
        <p:nvGrpSpPr>
          <p:cNvPr id="46" name="図形グループ 45"/>
          <p:cNvGrpSpPr/>
          <p:nvPr/>
        </p:nvGrpSpPr>
        <p:grpSpPr>
          <a:xfrm>
            <a:off x="5433958" y="3591335"/>
            <a:ext cx="3519541" cy="2710172"/>
            <a:chOff x="2802825" y="2178066"/>
            <a:chExt cx="3519541" cy="2710172"/>
          </a:xfrm>
        </p:grpSpPr>
        <p:sp>
          <p:nvSpPr>
            <p:cNvPr id="6" name="円/楕円 5"/>
            <p:cNvSpPr/>
            <p:nvPr/>
          </p:nvSpPr>
          <p:spPr>
            <a:xfrm>
              <a:off x="4263376" y="2178066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5738443" y="3215767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v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4286894" y="4304315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802825" y="3227525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u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9" idx="7"/>
              <a:endCxn id="6" idx="2"/>
            </p:cNvCxnSpPr>
            <p:nvPr/>
          </p:nvCxnSpPr>
          <p:spPr>
            <a:xfrm flipV="1">
              <a:off x="3301234" y="2470028"/>
              <a:ext cx="962142" cy="843011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6"/>
              <a:endCxn id="7" idx="1"/>
            </p:cNvCxnSpPr>
            <p:nvPr/>
          </p:nvCxnSpPr>
          <p:spPr>
            <a:xfrm>
              <a:off x="4847299" y="2470028"/>
              <a:ext cx="976658" cy="831253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9" idx="6"/>
              <a:endCxn id="37" idx="2"/>
            </p:cNvCxnSpPr>
            <p:nvPr/>
          </p:nvCxnSpPr>
          <p:spPr>
            <a:xfrm>
              <a:off x="3386748" y="3519487"/>
              <a:ext cx="888387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9" idx="5"/>
              <a:endCxn id="8" idx="2"/>
            </p:cNvCxnSpPr>
            <p:nvPr/>
          </p:nvCxnSpPr>
          <p:spPr>
            <a:xfrm>
              <a:off x="3301234" y="3725934"/>
              <a:ext cx="985660" cy="870343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8" idx="6"/>
              <a:endCxn id="7" idx="3"/>
            </p:cNvCxnSpPr>
            <p:nvPr/>
          </p:nvCxnSpPr>
          <p:spPr>
            <a:xfrm flipV="1">
              <a:off x="4870817" y="3714176"/>
              <a:ext cx="953140" cy="882101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円/楕円 36"/>
            <p:cNvSpPr/>
            <p:nvPr/>
          </p:nvSpPr>
          <p:spPr>
            <a:xfrm>
              <a:off x="4275135" y="3227525"/>
              <a:ext cx="583923" cy="5839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直線矢印コネクタ 37"/>
            <p:cNvCxnSpPr>
              <a:stCxn id="37" idx="6"/>
              <a:endCxn id="7" idx="2"/>
            </p:cNvCxnSpPr>
            <p:nvPr/>
          </p:nvCxnSpPr>
          <p:spPr>
            <a:xfrm flipV="1">
              <a:off x="4859058" y="3507729"/>
              <a:ext cx="879385" cy="11758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20068"/>
            <a:ext cx="7950200" cy="1320800"/>
          </a:xfrm>
          <a:prstGeom prst="rect">
            <a:avLst/>
          </a:prstGeom>
          <a:ln w="38100" cmpd="sng">
            <a:noFill/>
          </a:ln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91" y="4386794"/>
            <a:ext cx="3937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6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グラフの長さ</a:t>
            </a:r>
            <a:r>
              <a:rPr kumimoji="1" lang="en-US" altLang="ja-JP" dirty="0" smtClean="0"/>
              <a:t> k </a:t>
            </a:r>
            <a:r>
              <a:rPr kumimoji="1" lang="ja-JP" altLang="en-US" dirty="0" smtClean="0"/>
              <a:t>のパスの総数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1"/>
            <a:ext cx="8741832" cy="552087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つまり、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隣接行列</a:t>
            </a:r>
            <a:r>
              <a:rPr kumimoji="1" lang="en-US" altLang="ja-JP" dirty="0" smtClean="0"/>
              <a:t> G 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 </a:t>
            </a:r>
            <a:r>
              <a:rPr lang="en-US" altLang="en-US" dirty="0" smtClean="0"/>
              <a:t>k </a:t>
            </a:r>
            <a:r>
              <a:rPr lang="ja-JP" altLang="en-US" dirty="0" smtClean="0"/>
              <a:t>乗すると、</a:t>
            </a:r>
            <a:endParaRPr lang="en-US" altLang="ja-JP" dirty="0" smtClean="0"/>
          </a:p>
          <a:p>
            <a:r>
              <a:rPr kumimoji="1" lang="en-US" altLang="ja-JP" dirty="0" smtClean="0"/>
              <a:t>G[</a:t>
            </a:r>
            <a:r>
              <a:rPr lang="en-US" altLang="ja-JP" dirty="0"/>
              <a:t>u</a:t>
            </a:r>
            <a:r>
              <a:rPr kumimoji="1" lang="en-US" altLang="ja-JP" dirty="0" smtClean="0"/>
              <a:t>][v]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 u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v </a:t>
            </a:r>
            <a:r>
              <a:rPr kumimoji="1" lang="ja-JP" altLang="en-US" dirty="0" smtClean="0"/>
              <a:t>へのパスの総数となる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G</a:t>
            </a:r>
            <a:r>
              <a:rPr kumimoji="1" lang="en-US" altLang="ja-JP" baseline="30000" dirty="0" err="1" smtClean="0"/>
              <a:t>k</a:t>
            </a:r>
            <a:r>
              <a:rPr kumimoji="1" lang="ja-JP" altLang="en-US" dirty="0" smtClean="0"/>
              <a:t>の全要素の和が答えとなる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繰り返し二乗法により</a:t>
            </a:r>
            <a:r>
              <a:rPr kumimoji="1" lang="en-US" altLang="ja-JP" dirty="0" smtClean="0"/>
              <a:t> O(n</a:t>
            </a:r>
            <a:r>
              <a:rPr kumimoji="1" lang="en-US" altLang="ja-JP" baseline="30000" dirty="0" smtClean="0"/>
              <a:t>3 </a:t>
            </a:r>
            <a:r>
              <a:rPr kumimoji="1" lang="en-US" altLang="ja-JP" dirty="0" smtClean="0"/>
              <a:t>log k)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70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コード</a:t>
            </a:r>
            <a:r>
              <a:rPr kumimoji="1" lang="en-US" altLang="ja-JP" dirty="0" smtClean="0"/>
              <a:t> for </a:t>
            </a:r>
            <a:r>
              <a:rPr lang="ja-JP" altLang="en-US" dirty="0" smtClean="0"/>
              <a:t>グラフ</a:t>
            </a:r>
            <a:r>
              <a:rPr lang="ja-JP" altLang="en-US" dirty="0"/>
              <a:t>の長さ</a:t>
            </a:r>
            <a:r>
              <a:rPr lang="en-US" altLang="ja-JP" dirty="0"/>
              <a:t> k </a:t>
            </a:r>
            <a:r>
              <a:rPr lang="ja-JP" altLang="en-US" dirty="0"/>
              <a:t>のパスの総数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Mat G;</a:t>
            </a:r>
          </a:p>
          <a:p>
            <a:r>
              <a:rPr lang="en-US" altLang="ja-JP" sz="2800" dirty="0" err="1" smtClean="0"/>
              <a:t>Mat_pow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G,k</a:t>
            </a:r>
            <a:r>
              <a:rPr lang="en-US" altLang="ja-JP" sz="2800" dirty="0" smtClean="0"/>
              <a:t>);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l</a:t>
            </a:r>
            <a:r>
              <a:rPr lang="en-US" altLang="ja-JP" sz="2800" dirty="0" err="1" smtClean="0"/>
              <a:t>l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Ans</a:t>
            </a:r>
            <a:r>
              <a:rPr lang="en-US" altLang="ja-JP" sz="2800" dirty="0" smtClean="0"/>
              <a:t> = 0;</a:t>
            </a:r>
          </a:p>
          <a:p>
            <a:r>
              <a:rPr lang="en-US" altLang="ja-JP" sz="2800" dirty="0"/>
              <a:t>f</a:t>
            </a:r>
            <a:r>
              <a:rPr kumimoji="1" lang="en-US" altLang="ja-JP" sz="2800" dirty="0" smtClean="0"/>
              <a:t>or(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=0;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&lt;n; 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++)</a:t>
            </a:r>
          </a:p>
          <a:p>
            <a:pPr lvl="1"/>
            <a:r>
              <a:rPr lang="en-US" altLang="ja-JP" dirty="0"/>
              <a:t>f</a:t>
            </a:r>
            <a:r>
              <a:rPr lang="en-US" altLang="ja-JP" dirty="0" smtClean="0"/>
              <a:t>or(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j=0; j&lt;n; j++)</a:t>
            </a:r>
          </a:p>
          <a:p>
            <a:pPr lvl="2"/>
            <a:r>
              <a:rPr lang="en-US" altLang="ja-JP" sz="2800" dirty="0" err="1" smtClean="0"/>
              <a:t>Ans</a:t>
            </a:r>
            <a:r>
              <a:rPr lang="en-US" altLang="ja-JP" sz="2800" dirty="0" smtClean="0"/>
              <a:t> += G[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][j];</a:t>
            </a:r>
          </a:p>
          <a:p>
            <a:pPr lvl="2"/>
            <a:r>
              <a:rPr lang="en-US" altLang="ja-JP" sz="2800" dirty="0" err="1" smtClean="0"/>
              <a:t>Ans</a:t>
            </a:r>
            <a:r>
              <a:rPr lang="en-US" altLang="ja-JP" sz="2800" dirty="0" smtClean="0"/>
              <a:t> %= mod;</a:t>
            </a:r>
          </a:p>
          <a:p>
            <a:r>
              <a:rPr lang="en-US" altLang="ja-JP" sz="2800" dirty="0" err="1"/>
              <a:t>c</a:t>
            </a:r>
            <a:r>
              <a:rPr lang="en-US" altLang="ja-JP" sz="2800" dirty="0" err="1" smtClean="0"/>
              <a:t>out</a:t>
            </a:r>
            <a:r>
              <a:rPr lang="en-US" altLang="ja-JP" sz="2800" dirty="0" smtClean="0"/>
              <a:t> &lt;&lt; </a:t>
            </a:r>
            <a:r>
              <a:rPr lang="en-US" altLang="ja-JP" sz="2800" dirty="0" err="1" smtClean="0"/>
              <a:t>Ans</a:t>
            </a:r>
            <a:r>
              <a:rPr lang="en-US" altLang="ja-JP" sz="2800" dirty="0" smtClean="0"/>
              <a:t> &lt;&lt; </a:t>
            </a:r>
            <a:r>
              <a:rPr lang="en-US" altLang="ja-JP" sz="2800" dirty="0" err="1" smtClean="0"/>
              <a:t>endl</a:t>
            </a:r>
            <a:r>
              <a:rPr lang="en-US" altLang="ja-JP" sz="2800" dirty="0" smtClean="0"/>
              <a:t>;</a:t>
            </a:r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76402" y="2575056"/>
            <a:ext cx="2977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/>
              <a:t>ほぼ一緒</a:t>
            </a:r>
            <a:r>
              <a:rPr lang="ja-JP" altLang="en-US" sz="3200" dirty="0" smtClean="0"/>
              <a:t>なので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割愛します。</a:t>
            </a:r>
            <a:endParaRPr kumimoji="1" lang="ja-JP" altLang="en-US" sz="3200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045550" y="1940111"/>
            <a:ext cx="145810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715311" y="1678501"/>
            <a:ext cx="162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k </a:t>
            </a:r>
            <a:r>
              <a:rPr kumimoji="1" lang="ja-JP" altLang="en-US" sz="2800" dirty="0" smtClean="0"/>
              <a:t>乗して、</a:t>
            </a:r>
            <a:endParaRPr kumimoji="1" lang="ja-JP" altLang="en-US" sz="280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010707" y="4561744"/>
            <a:ext cx="1458102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680468" y="4300134"/>
            <a:ext cx="2462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和を計算する。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032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Matrix Power Series (POJ3233)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</a:t>
            </a:r>
            <a:r>
              <a:rPr kumimoji="1" lang="en-US" altLang="ja-JP" dirty="0" err="1" smtClean="0"/>
              <a:t>×n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行列</a:t>
            </a:r>
            <a:r>
              <a:rPr kumimoji="1" lang="en-US" altLang="ja-JP" dirty="0" smtClean="0"/>
              <a:t> A, </a:t>
            </a:r>
            <a:r>
              <a:rPr lang="ja-JP" altLang="en-US" dirty="0" smtClean="0"/>
              <a:t>正の整数</a:t>
            </a:r>
            <a:r>
              <a:rPr lang="en-US" altLang="ja-JP" dirty="0" smtClean="0"/>
              <a:t> k, M </a:t>
            </a:r>
            <a:r>
              <a:rPr lang="ja-JP" altLang="en-US" dirty="0" smtClean="0"/>
              <a:t>が与えられる</a:t>
            </a:r>
            <a:endParaRPr lang="en-US" altLang="ja-JP" dirty="0" smtClean="0"/>
          </a:p>
          <a:p>
            <a:r>
              <a:rPr lang="ja-JP" altLang="en-US" dirty="0" smtClean="0"/>
              <a:t>以下の行列の累乗和を求め、</a:t>
            </a:r>
            <a:endParaRPr lang="en-US" altLang="ja-JP" dirty="0"/>
          </a:p>
          <a:p>
            <a:r>
              <a:rPr lang="ja-JP" altLang="en-US" dirty="0" smtClean="0"/>
              <a:t>各要素を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で割った値を求めなさい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制約</a:t>
            </a:r>
            <a:endParaRPr lang="en-US" altLang="ja-JP" dirty="0"/>
          </a:p>
          <a:p>
            <a:pPr lvl="1"/>
            <a:r>
              <a:rPr lang="en-US" altLang="ja-JP" i="1" dirty="0"/>
              <a:t>1 ≦ n ≦ </a:t>
            </a:r>
            <a:r>
              <a:rPr lang="en-US" altLang="ja-JP" i="1" dirty="0" smtClean="0"/>
              <a:t>30</a:t>
            </a:r>
            <a:endParaRPr lang="en-US" altLang="ja-JP" i="1" dirty="0"/>
          </a:p>
          <a:p>
            <a:pPr lvl="1"/>
            <a:r>
              <a:rPr lang="en-US" altLang="ja-JP" i="1" dirty="0"/>
              <a:t>1 ≦ k ≦ </a:t>
            </a:r>
            <a:r>
              <a:rPr lang="en-US" altLang="ja-JP" i="1" dirty="0" smtClean="0"/>
              <a:t>10</a:t>
            </a:r>
            <a:r>
              <a:rPr lang="en-US" altLang="ja-JP" i="1" baseline="30000" dirty="0" smtClean="0"/>
              <a:t>9</a:t>
            </a:r>
          </a:p>
          <a:p>
            <a:pPr lvl="1"/>
            <a:r>
              <a:rPr lang="en-US" altLang="ja-JP" i="1" dirty="0"/>
              <a:t>1 ≦ </a:t>
            </a:r>
            <a:r>
              <a:rPr lang="en-US" altLang="ja-JP" i="1" dirty="0" smtClean="0"/>
              <a:t>M </a:t>
            </a:r>
            <a:r>
              <a:rPr lang="en-US" altLang="ja-JP" i="1" dirty="0"/>
              <a:t>≦ </a:t>
            </a:r>
            <a:r>
              <a:rPr lang="en-US" altLang="ja-JP" i="1" dirty="0" smtClean="0"/>
              <a:t>10</a:t>
            </a:r>
            <a:r>
              <a:rPr lang="en-US" altLang="ja-JP" i="1" baseline="30000" dirty="0" smtClean="0"/>
              <a:t>4</a:t>
            </a:r>
            <a:endParaRPr lang="en-US" altLang="ja-JP" i="1" dirty="0"/>
          </a:p>
          <a:p>
            <a:pPr lvl="1"/>
            <a:endParaRPr lang="en-US" altLang="ja-JP" i="1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62" y="3247942"/>
            <a:ext cx="406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愚直な解法</a:t>
            </a:r>
            <a:r>
              <a:rPr kumimoji="1" lang="en-US" altLang="ja-JP" dirty="0" smtClean="0"/>
              <a:t> for </a:t>
            </a:r>
            <a:r>
              <a:rPr lang="en-US" altLang="ja-JP" dirty="0" smtClean="0"/>
              <a:t>Matrix </a:t>
            </a:r>
            <a:r>
              <a:rPr lang="en-US" altLang="ja-JP" dirty="0"/>
              <a:t>Power Series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</a:t>
            </a:r>
            <a:r>
              <a:rPr kumimoji="1" lang="en-US" altLang="ja-JP" baseline="30000" dirty="0" err="1" smtClean="0"/>
              <a:t>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 O(n</a:t>
            </a:r>
            <a:r>
              <a:rPr kumimoji="1" lang="en-US" altLang="ja-JP" baseline="30000" dirty="0" smtClean="0"/>
              <a:t>3</a:t>
            </a:r>
            <a:r>
              <a:rPr kumimoji="1" lang="en-US" altLang="ja-JP" dirty="0" smtClean="0"/>
              <a:t>log k)</a:t>
            </a:r>
            <a:r>
              <a:rPr kumimoji="1" lang="ja-JP" altLang="en-US" dirty="0" smtClean="0"/>
              <a:t>で計算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r>
              <a:rPr kumimoji="1" lang="ja-JP" altLang="en-US" dirty="0" smtClean="0"/>
              <a:t>すべての</a:t>
            </a:r>
            <a:r>
              <a:rPr kumimoji="1" lang="en-US" altLang="ja-JP" dirty="0" smtClean="0"/>
              <a:t> k 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</a:t>
            </a:r>
            <a:r>
              <a:rPr kumimoji="1" lang="en-US" altLang="ja-JP" baseline="30000" dirty="0" err="1" smtClean="0"/>
              <a:t>k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を計算して</a:t>
            </a:r>
            <a:endParaRPr lang="en-US" altLang="ja-JP" dirty="0" smtClean="0"/>
          </a:p>
          <a:p>
            <a:r>
              <a:rPr kumimoji="1" lang="ja-JP" altLang="en-US" dirty="0" smtClean="0"/>
              <a:t>全部足すことで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を求める。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O( n</a:t>
            </a:r>
            <a:r>
              <a:rPr kumimoji="1" lang="en-US" altLang="ja-JP" baseline="30000" dirty="0" smtClean="0"/>
              <a:t>3 </a:t>
            </a:r>
            <a:r>
              <a:rPr kumimoji="1" lang="en-US" altLang="ja-JP" dirty="0" smtClean="0"/>
              <a:t>k</a:t>
            </a:r>
            <a:r>
              <a:rPr kumimoji="1" lang="en-US" altLang="ja-JP" baseline="30000" dirty="0" smtClean="0"/>
              <a:t> </a:t>
            </a:r>
            <a:r>
              <a:rPr kumimoji="1" lang="en-US" altLang="ja-JP" dirty="0" smtClean="0"/>
              <a:t>log k + n</a:t>
            </a:r>
            <a:r>
              <a:rPr kumimoji="1" lang="en-US" altLang="ja-JP" baseline="30000" dirty="0" smtClean="0"/>
              <a:t>2 </a:t>
            </a:r>
            <a:r>
              <a:rPr kumimoji="1" lang="en-US" altLang="ja-JP" dirty="0" smtClean="0"/>
              <a:t>k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O(</a:t>
            </a:r>
            <a:r>
              <a:rPr lang="en-US" altLang="ja-JP" dirty="0"/>
              <a:t>n</a:t>
            </a:r>
            <a:r>
              <a:rPr lang="en-US" altLang="ja-JP" baseline="30000" dirty="0"/>
              <a:t>3 </a:t>
            </a:r>
            <a:r>
              <a:rPr lang="en-US" altLang="ja-JP" dirty="0"/>
              <a:t>k</a:t>
            </a:r>
            <a:r>
              <a:rPr lang="en-US" altLang="ja-JP" baseline="30000" dirty="0"/>
              <a:t> </a:t>
            </a:r>
            <a:r>
              <a:rPr lang="en-US" altLang="ja-JP" dirty="0"/>
              <a:t>log k 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無理ぽ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90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r>
              <a:rPr kumimoji="1" lang="en-US" altLang="ja-JP" dirty="0" smtClean="0"/>
              <a:t> for </a:t>
            </a:r>
            <a:r>
              <a:rPr lang="en-US" altLang="ja-JP" dirty="0" smtClean="0"/>
              <a:t>Matrix </a:t>
            </a:r>
            <a:r>
              <a:rPr lang="en-US" altLang="ja-JP" dirty="0"/>
              <a:t>Power Series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これも繰り返し二乗法で解ける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　　　　　　　　　　　　　　　　　　　　　　　　とすると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lang="en-US" altLang="ja-JP" dirty="0"/>
          </a:p>
          <a:p>
            <a:pPr lvl="1">
              <a:lnSpc>
                <a:spcPct val="130000"/>
              </a:lnSpc>
            </a:pP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lang="en-US" altLang="ja-JP" dirty="0"/>
          </a:p>
          <a:p>
            <a:pPr>
              <a:lnSpc>
                <a:spcPct val="130000"/>
              </a:lnSpc>
            </a:pPr>
            <a:r>
              <a:rPr lang="ja-JP" altLang="en-US" dirty="0" smtClean="0"/>
              <a:t>となるので、この行列を</a:t>
            </a:r>
            <a:r>
              <a:rPr lang="en-US" altLang="ja-JP" dirty="0" smtClean="0"/>
              <a:t> k </a:t>
            </a:r>
            <a:r>
              <a:rPr lang="ja-JP" altLang="en-US" dirty="0" smtClean="0"/>
              <a:t>乗すればよい。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59</a:t>
            </a:fld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812" y="2830415"/>
            <a:ext cx="9144000" cy="1063991"/>
            <a:chOff x="0" y="3577578"/>
            <a:chExt cx="9144000" cy="106399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77578"/>
              <a:ext cx="9144000" cy="1063991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>
            <a:xfrm>
              <a:off x="164631" y="4174179"/>
              <a:ext cx="893668" cy="0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163175" y="4174179"/>
              <a:ext cx="1152830" cy="0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4032372" y="4174179"/>
              <a:ext cx="1152830" cy="0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6266559" y="4174179"/>
              <a:ext cx="1152830" cy="0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8266493" y="4174179"/>
              <a:ext cx="639970" cy="0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739590" y="3750425"/>
              <a:ext cx="0" cy="844112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6890009" y="3750425"/>
              <a:ext cx="0" cy="844112"/>
            </a:xfrm>
            <a:prstGeom prst="line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30" y="1806548"/>
            <a:ext cx="5537200" cy="546100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 flipH="1" flipV="1">
            <a:off x="2927961" y="3997805"/>
            <a:ext cx="634980" cy="54088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6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巡回セールスマン問題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頂点数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の重み付き有向グラフ</a:t>
            </a:r>
            <a:endParaRPr lang="en-US" altLang="ja-JP" dirty="0" smtClean="0"/>
          </a:p>
          <a:p>
            <a:r>
              <a:rPr kumimoji="1" lang="ja-JP" altLang="en-US" dirty="0" smtClean="0"/>
              <a:t>頂点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からスタートして、すべての頂点を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　　ずつめぐって帰って来る閉路のうち、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辺の重み総和の最小値を求めよ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制約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 ≦ 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 ≦ 15</a:t>
            </a:r>
          </a:p>
          <a:p>
            <a:pPr lvl="1"/>
            <a:r>
              <a:rPr kumimoji="1" lang="en-US" altLang="ja-JP" dirty="0" smtClean="0"/>
              <a:t>0 ≦ </a:t>
            </a:r>
            <a:r>
              <a:rPr kumimoji="1" lang="en-US" altLang="ja-JP" dirty="0" err="1" smtClean="0"/>
              <a:t>w</a:t>
            </a:r>
            <a:r>
              <a:rPr kumimoji="1" lang="en-US" altLang="ja-JP" baseline="-25000" dirty="0" err="1" smtClean="0"/>
              <a:t>i</a:t>
            </a:r>
            <a:r>
              <a:rPr kumimoji="1" lang="en-US" altLang="ja-JP" dirty="0" smtClean="0"/>
              <a:t> ≦1000 </a:t>
            </a:r>
            <a:r>
              <a:rPr kumimoji="1" lang="ja-JP" altLang="en-US" dirty="0" smtClean="0"/>
              <a:t>（辺の重み）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5623051" y="3762121"/>
            <a:ext cx="3266983" cy="2592470"/>
            <a:chOff x="2383286" y="2231174"/>
            <a:chExt cx="3008762" cy="2387562"/>
          </a:xfrm>
        </p:grpSpPr>
        <p:sp>
          <p:nvSpPr>
            <p:cNvPr id="6" name="円/楕円 5"/>
            <p:cNvSpPr/>
            <p:nvPr/>
          </p:nvSpPr>
          <p:spPr>
            <a:xfrm>
              <a:off x="4854278" y="2955670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131751" y="3945396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3077183" y="3945396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383286" y="2955670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4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3580630" y="2231174"/>
              <a:ext cx="537770" cy="5377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0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線矢印コネクタ 10"/>
            <p:cNvCxnSpPr>
              <a:stCxn id="9" idx="7"/>
              <a:endCxn id="10" idx="2"/>
            </p:cNvCxnSpPr>
            <p:nvPr/>
          </p:nvCxnSpPr>
          <p:spPr>
            <a:xfrm flipV="1">
              <a:off x="2842301" y="2500059"/>
              <a:ext cx="738329" cy="53436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10" idx="6"/>
              <a:endCxn id="6" idx="1"/>
            </p:cNvCxnSpPr>
            <p:nvPr/>
          </p:nvCxnSpPr>
          <p:spPr>
            <a:xfrm>
              <a:off x="4118400" y="2500059"/>
              <a:ext cx="814633" cy="534366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9" idx="6"/>
              <a:endCxn id="6" idx="2"/>
            </p:cNvCxnSpPr>
            <p:nvPr/>
          </p:nvCxnSpPr>
          <p:spPr>
            <a:xfrm>
              <a:off x="2921056" y="3224555"/>
              <a:ext cx="1933222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6" idx="4"/>
              <a:endCxn id="7" idx="7"/>
            </p:cNvCxnSpPr>
            <p:nvPr/>
          </p:nvCxnSpPr>
          <p:spPr>
            <a:xfrm flipH="1">
              <a:off x="4590766" y="3493440"/>
              <a:ext cx="532397" cy="530711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7" idx="0"/>
              <a:endCxn id="10" idx="5"/>
            </p:cNvCxnSpPr>
            <p:nvPr/>
          </p:nvCxnSpPr>
          <p:spPr>
            <a:xfrm flipH="1" flipV="1">
              <a:off x="4039645" y="2690189"/>
              <a:ext cx="360991" cy="1255207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0" idx="3"/>
              <a:endCxn id="8" idx="0"/>
            </p:cNvCxnSpPr>
            <p:nvPr/>
          </p:nvCxnSpPr>
          <p:spPr>
            <a:xfrm flipH="1">
              <a:off x="3346068" y="2690189"/>
              <a:ext cx="313317" cy="1255207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8" idx="1"/>
              <a:endCxn id="9" idx="4"/>
            </p:cNvCxnSpPr>
            <p:nvPr/>
          </p:nvCxnSpPr>
          <p:spPr>
            <a:xfrm flipH="1" flipV="1">
              <a:off x="2652171" y="3493440"/>
              <a:ext cx="503767" cy="530711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7" idx="2"/>
              <a:endCxn id="8" idx="6"/>
            </p:cNvCxnSpPr>
            <p:nvPr/>
          </p:nvCxnSpPr>
          <p:spPr>
            <a:xfrm flipH="1">
              <a:off x="3614953" y="4214281"/>
              <a:ext cx="516798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892801" y="2365286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7</a:t>
              </a:r>
              <a:endParaRPr kumimoji="1" lang="ja-JP" altLang="en-US" sz="2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514724" y="235384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854278" y="3597609"/>
              <a:ext cx="313733" cy="42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chemeClr val="bg2"/>
                  </a:solidFill>
                </a:rPr>
                <a:t>5</a:t>
              </a:r>
              <a:endParaRPr kumimoji="1" lang="ja-JP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54625" y="3321008"/>
              <a:ext cx="313733" cy="42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2"/>
                  </a:solidFill>
                </a:rPr>
                <a:t>4</a:t>
              </a:r>
              <a:endParaRPr kumimoji="1" lang="ja-JP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697174" y="3135944"/>
              <a:ext cx="313733" cy="42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2"/>
                  </a:solidFill>
                </a:rPr>
                <a:t>6</a:t>
              </a:r>
              <a:endParaRPr kumimoji="1" lang="ja-JP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44497" y="3311228"/>
              <a:ext cx="313733" cy="42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2"/>
                  </a:solidFill>
                </a:rPr>
                <a:t>4</a:t>
              </a:r>
              <a:endParaRPr kumimoji="1" lang="ja-JP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731497" y="415707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/>
                <a:t>5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580398" y="3597608"/>
              <a:ext cx="313733" cy="42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solidFill>
                    <a:schemeClr val="bg2"/>
                  </a:solidFill>
                </a:rPr>
                <a:t>3</a:t>
              </a:r>
              <a:endParaRPr kumimoji="1" lang="ja-JP" altLang="en-US" sz="24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9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r>
              <a:rPr kumimoji="1" lang="en-US" altLang="ja-JP" dirty="0" smtClean="0"/>
              <a:t> for </a:t>
            </a:r>
            <a:r>
              <a:rPr lang="en-US" altLang="ja-JP" dirty="0" smtClean="0"/>
              <a:t>Matrix </a:t>
            </a:r>
            <a:r>
              <a:rPr lang="en-US" altLang="ja-JP" dirty="0"/>
              <a:t>Power Series 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6" y="994834"/>
            <a:ext cx="7187003" cy="58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動的計画法を極める</a:t>
            </a:r>
            <a:r>
              <a:rPr lang="ja-JP" altLang="en-US" dirty="0" smtClean="0"/>
              <a:t>！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ym typeface="Wingdings"/>
              </a:rPr>
              <a:t> </a:t>
            </a:r>
            <a:r>
              <a:rPr kumimoji="1" lang="ja-JP" altLang="en-US" dirty="0" smtClean="0">
                <a:sym typeface="Wingdings"/>
              </a:rPr>
              <a:t>蟻本</a:t>
            </a:r>
            <a:r>
              <a:rPr kumimoji="1" lang="en-US" altLang="ja-JP" dirty="0" smtClean="0">
                <a:sym typeface="Wingdings"/>
              </a:rPr>
              <a:t>2</a:t>
            </a:r>
            <a:r>
              <a:rPr kumimoji="1" lang="ja-JP" altLang="en-US" dirty="0" smtClean="0">
                <a:sym typeface="Wingdings"/>
              </a:rPr>
              <a:t>版</a:t>
            </a:r>
            <a:r>
              <a:rPr kumimoji="1" lang="en-US" altLang="ja-JP" dirty="0" smtClean="0">
                <a:sym typeface="Wingdings"/>
              </a:rPr>
              <a:t> 3-4</a:t>
            </a:r>
            <a:endParaRPr kumimoji="1" lang="en-US" altLang="ja-JP" dirty="0" smtClean="0"/>
          </a:p>
          <a:p>
            <a:pPr lvl="1"/>
            <a:r>
              <a:rPr lang="ja-JP" altLang="en-US" strike="sngStrike" dirty="0" smtClean="0"/>
              <a:t>ビット</a:t>
            </a:r>
            <a:r>
              <a:rPr lang="en-US" altLang="ja-JP" strike="sngStrike" dirty="0" smtClean="0"/>
              <a:t>DP</a:t>
            </a:r>
          </a:p>
          <a:p>
            <a:pPr lvl="1"/>
            <a:r>
              <a:rPr kumimoji="1" lang="ja-JP" altLang="en-US" strike="sngStrike" dirty="0" smtClean="0"/>
              <a:t>行列累乗</a:t>
            </a:r>
            <a:endParaRPr kumimoji="1" lang="en-US" altLang="ja-JP" strike="sngStrike" dirty="0" smtClean="0"/>
          </a:p>
          <a:p>
            <a:pPr lvl="1"/>
            <a:r>
              <a:rPr lang="ja-JP" altLang="en-US" dirty="0" smtClean="0"/>
              <a:t>データ構造を用いて高速化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区間</a:t>
            </a:r>
            <a:r>
              <a:rPr lang="en-US" altLang="ja-JP" dirty="0" smtClean="0"/>
              <a:t>DP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4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データ構造を用いて高速化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Minimizing </a:t>
            </a:r>
            <a:r>
              <a:rPr lang="en-US" altLang="ja-JP" dirty="0" err="1" smtClean="0"/>
              <a:t>maximizer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9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Minimizing </a:t>
            </a:r>
            <a:r>
              <a:rPr lang="en-US" altLang="ja-JP" dirty="0" err="1" smtClean="0"/>
              <a:t>maximizer</a:t>
            </a:r>
            <a:r>
              <a:rPr lang="ja-JP" altLang="ja-JP" dirty="0" smtClean="0"/>
              <a:t> </a:t>
            </a:r>
            <a:r>
              <a:rPr lang="en-US" altLang="ja-JP" dirty="0" smtClean="0"/>
              <a:t>(POJ</a:t>
            </a:r>
            <a:r>
              <a:rPr lang="ja-JP" altLang="en-US" dirty="0" smtClean="0"/>
              <a:t> </a:t>
            </a:r>
            <a:r>
              <a:rPr lang="en-US" altLang="ja-JP" dirty="0" smtClean="0"/>
              <a:t>1769)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1"/>
            <a:ext cx="8741832" cy="6637909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数列を部分的にソートする機械</a:t>
            </a:r>
            <a:r>
              <a:rPr lang="en-US" altLang="ja-JP" sz="2400" dirty="0" smtClean="0"/>
              <a:t>(Sorter)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 m </a:t>
            </a:r>
            <a:r>
              <a:rPr lang="ja-JP" altLang="en-US" sz="2400" dirty="0" smtClean="0"/>
              <a:t>個並んでいる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k </a:t>
            </a:r>
            <a:r>
              <a:rPr lang="ja-JP" altLang="en-US" sz="2400" dirty="0" smtClean="0"/>
              <a:t>番目の</a:t>
            </a:r>
            <a:r>
              <a:rPr lang="en-US" altLang="ja-JP" sz="2400" dirty="0" smtClean="0"/>
              <a:t> Sorter 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 k-1</a:t>
            </a:r>
            <a:r>
              <a:rPr lang="ja-JP" altLang="en-US" sz="2400" dirty="0" smtClean="0"/>
              <a:t>番目の</a:t>
            </a:r>
            <a:r>
              <a:rPr lang="en-US" altLang="ja-JP" sz="2400" dirty="0" smtClean="0"/>
              <a:t> Sorter</a:t>
            </a:r>
            <a:r>
              <a:rPr lang="ja-JP" altLang="en-US" sz="2400" dirty="0" smtClean="0"/>
              <a:t>の出力を入力とする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k </a:t>
            </a:r>
            <a:r>
              <a:rPr lang="ja-JP" altLang="en-US" sz="2400" dirty="0"/>
              <a:t>番目の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Sorter </a:t>
            </a:r>
            <a:r>
              <a:rPr lang="ja-JP" altLang="en-US" sz="2400" dirty="0"/>
              <a:t>は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s</a:t>
            </a:r>
            <a:r>
              <a:rPr lang="en-US" altLang="ja-JP" sz="2400" baseline="-25000" dirty="0" err="1" smtClean="0"/>
              <a:t>k</a:t>
            </a:r>
            <a:r>
              <a:rPr lang="en-US" altLang="ja-JP" sz="2400" baseline="-25000" dirty="0" smtClean="0"/>
              <a:t> </a:t>
            </a:r>
            <a:r>
              <a:rPr lang="en-US" altLang="ja-JP" sz="2400" dirty="0" smtClean="0"/>
              <a:t>〜 </a:t>
            </a:r>
            <a:r>
              <a:rPr lang="en-US" altLang="ja-JP" sz="2400" dirty="0" err="1" smtClean="0"/>
              <a:t>t</a:t>
            </a:r>
            <a:r>
              <a:rPr lang="en-US" altLang="ja-JP" sz="2400" baseline="-25000" dirty="0" err="1" smtClean="0"/>
              <a:t>k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の区間をソートした数列を出力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1</a:t>
            </a:r>
            <a:r>
              <a:rPr lang="ja-JP" altLang="en-US" sz="2400" dirty="0" smtClean="0"/>
              <a:t>番目の</a:t>
            </a:r>
            <a:r>
              <a:rPr lang="en-US" altLang="ja-JP" sz="2400" dirty="0" smtClean="0"/>
              <a:t> Sorter </a:t>
            </a:r>
            <a:r>
              <a:rPr lang="ja-JP" altLang="en-US" sz="2400" dirty="0" smtClean="0"/>
              <a:t>入力は、与えられる数列である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この機械の出力は、</a:t>
            </a:r>
            <a:r>
              <a:rPr lang="en-US" altLang="ja-JP" sz="2400" dirty="0" smtClean="0"/>
              <a:t>m</a:t>
            </a:r>
            <a:r>
              <a:rPr lang="ja-JP" altLang="en-US" sz="2400" dirty="0" smtClean="0"/>
              <a:t>番目の</a:t>
            </a:r>
            <a:r>
              <a:rPr lang="en-US" altLang="ja-JP" sz="2400" dirty="0" smtClean="0"/>
              <a:t> Sorter </a:t>
            </a:r>
            <a:r>
              <a:rPr lang="ja-JP" altLang="en-US" sz="2400" dirty="0" smtClean="0"/>
              <a:t>の出力の</a:t>
            </a:r>
            <a:r>
              <a:rPr lang="en-US" altLang="ja-JP" sz="2400" dirty="0" smtClean="0"/>
              <a:t> n </a:t>
            </a:r>
            <a:r>
              <a:rPr lang="ja-JP" altLang="en-US" sz="2400" dirty="0" smtClean="0"/>
              <a:t>番目の値</a:t>
            </a:r>
            <a:endParaRPr lang="en-US" altLang="ja-JP" sz="2400" dirty="0" smtClean="0"/>
          </a:p>
          <a:p>
            <a:r>
              <a:rPr lang="en-US" altLang="ja-JP" sz="2400" dirty="0"/>
              <a:t>m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個の</a:t>
            </a:r>
            <a:r>
              <a:rPr lang="en-US" altLang="ja-JP" sz="2400" dirty="0" smtClean="0"/>
              <a:t>Sorter</a:t>
            </a:r>
            <a:r>
              <a:rPr lang="ja-JP" altLang="en-US" sz="2400" dirty="0" smtClean="0"/>
              <a:t>うち、</a:t>
            </a:r>
            <a:r>
              <a:rPr lang="ja-JP" altLang="en-US" sz="2400" dirty="0" smtClean="0"/>
              <a:t>いくつ</a:t>
            </a:r>
            <a:r>
              <a:rPr lang="ja-JP" altLang="en-US" sz="2400" dirty="0" smtClean="0"/>
              <a:t>かの</a:t>
            </a:r>
            <a:r>
              <a:rPr lang="en-US" altLang="ja-JP" sz="2400" dirty="0" smtClean="0"/>
              <a:t> Sorter </a:t>
            </a:r>
            <a:r>
              <a:rPr lang="ja-JP" altLang="en-US" sz="2400" dirty="0" smtClean="0"/>
              <a:t>を取り除いても、常に最大値が出力が得られる場合がある。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Sorter</a:t>
            </a:r>
            <a:r>
              <a:rPr lang="ja-JP" altLang="en-US" sz="2400" dirty="0" smtClean="0"/>
              <a:t>の列が与えられるので、常に最大値が出力されるような</a:t>
            </a:r>
            <a:r>
              <a:rPr lang="en-US" altLang="ja-JP" sz="2400" dirty="0" smtClean="0"/>
              <a:t>Sorter</a:t>
            </a:r>
            <a:r>
              <a:rPr lang="ja-JP" altLang="en-US" sz="2400" dirty="0" smtClean="0"/>
              <a:t>の最小の</a:t>
            </a:r>
            <a:r>
              <a:rPr lang="ja-JP" altLang="en-US" sz="2400" dirty="0" smtClean="0"/>
              <a:t>個数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求めよ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制約</a:t>
            </a:r>
            <a:endParaRPr lang="en-US" altLang="ja-JP" sz="2400" dirty="0" smtClean="0"/>
          </a:p>
          <a:p>
            <a:pPr lvl="1"/>
            <a:r>
              <a:rPr kumimoji="1" lang="en-US" altLang="ja-JP" sz="2400" dirty="0" smtClean="0"/>
              <a:t>2 ≦ n ≦ 50000, 1 ≦ m ≦ 500000, 1 ≦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s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 &lt;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k</a:t>
            </a:r>
            <a:r>
              <a:rPr lang="en-US" altLang="en-US" sz="2400" dirty="0" smtClean="0"/>
              <a:t> </a:t>
            </a:r>
            <a:r>
              <a:rPr lang="en-US" altLang="ja-JP" sz="2400" dirty="0" smtClean="0"/>
              <a:t>≦ n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44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6" y="1157812"/>
            <a:ext cx="9019055" cy="5194300"/>
          </a:xfrm>
        </p:spPr>
        <p:txBody>
          <a:bodyPr/>
          <a:lstStyle/>
          <a:p>
            <a:r>
              <a:rPr lang="en-US" altLang="ja-JP" dirty="0" smtClean="0"/>
              <a:t>n </a:t>
            </a:r>
            <a:r>
              <a:rPr kumimoji="1" lang="en-US" altLang="ja-JP" dirty="0" smtClean="0"/>
              <a:t>= 6, m = 6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s,t</a:t>
            </a:r>
            <a:r>
              <a:rPr lang="en-US" altLang="ja-JP" dirty="0" smtClean="0"/>
              <a:t>) = { (</a:t>
            </a:r>
            <a:r>
              <a:rPr lang="en-US" altLang="ja-JP" dirty="0" smtClean="0"/>
              <a:t>4,</a:t>
            </a:r>
            <a:r>
              <a:rPr lang="ja-JP" altLang="ja-JP" dirty="0"/>
              <a:t>9</a:t>
            </a:r>
            <a:r>
              <a:rPr lang="en-US" altLang="ja-JP" dirty="0" smtClean="0"/>
              <a:t>)</a:t>
            </a:r>
            <a:r>
              <a:rPr lang="en-US" altLang="ja-JP" dirty="0" smtClean="0"/>
              <a:t>,  (1,</a:t>
            </a:r>
            <a:r>
              <a:rPr lang="en-US" altLang="ja-JP" dirty="0"/>
              <a:t>3</a:t>
            </a:r>
            <a:r>
              <a:rPr lang="en-US" altLang="ja-JP" dirty="0" smtClean="0"/>
              <a:t>),  (3,4),  (4,</a:t>
            </a:r>
            <a:r>
              <a:rPr lang="en-US" altLang="ja-JP" dirty="0"/>
              <a:t>6</a:t>
            </a:r>
            <a:r>
              <a:rPr lang="en-US" altLang="ja-JP" dirty="0" smtClean="0"/>
              <a:t>),  (3,</a:t>
            </a:r>
            <a:r>
              <a:rPr lang="en-US" altLang="ja-JP" dirty="0"/>
              <a:t>7</a:t>
            </a:r>
            <a:r>
              <a:rPr lang="en-US" altLang="ja-JP" dirty="0" smtClean="0"/>
              <a:t>),  (</a:t>
            </a:r>
            <a:r>
              <a:rPr lang="en-US" altLang="ja-JP" dirty="0"/>
              <a:t>6</a:t>
            </a:r>
            <a:r>
              <a:rPr lang="en-US" altLang="ja-JP" dirty="0" smtClean="0"/>
              <a:t>,9) }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6888"/>
              </p:ext>
            </p:extLst>
          </p:nvPr>
        </p:nvGraphicFramePr>
        <p:xfrm>
          <a:off x="2126034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33568"/>
              </p:ext>
            </p:extLst>
          </p:nvPr>
        </p:nvGraphicFramePr>
        <p:xfrm>
          <a:off x="3254423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17708"/>
              </p:ext>
            </p:extLst>
          </p:nvPr>
        </p:nvGraphicFramePr>
        <p:xfrm>
          <a:off x="4359761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83633"/>
              </p:ext>
            </p:extLst>
          </p:nvPr>
        </p:nvGraphicFramePr>
        <p:xfrm>
          <a:off x="5441114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36980"/>
              </p:ext>
            </p:extLst>
          </p:nvPr>
        </p:nvGraphicFramePr>
        <p:xfrm>
          <a:off x="6546916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29232"/>
              </p:ext>
            </p:extLst>
          </p:nvPr>
        </p:nvGraphicFramePr>
        <p:xfrm>
          <a:off x="7604751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7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65</a:t>
            </a:fld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506014" y="6038964"/>
            <a:ext cx="0" cy="6714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6792974" y="6016379"/>
            <a:ext cx="0" cy="6714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7879852" y="6021628"/>
            <a:ext cx="0" cy="6714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41014" y="6059724"/>
            <a:ext cx="27093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この</a:t>
            </a:r>
            <a:r>
              <a:rPr lang="ja-JP" altLang="en-US" sz="3200" dirty="0">
                <a:solidFill>
                  <a:schemeClr val="bg2"/>
                </a:solidFill>
              </a:rPr>
              <a:t>3</a:t>
            </a:r>
            <a:r>
              <a:rPr kumimoji="1" lang="ja-JP" altLang="en-US" sz="3200" dirty="0" smtClean="0">
                <a:solidFill>
                  <a:schemeClr val="bg2"/>
                </a:solidFill>
              </a:rPr>
              <a:t>つ</a:t>
            </a:r>
            <a:r>
              <a:rPr kumimoji="1" lang="ja-JP" altLang="en-US" sz="3200" dirty="0" smtClean="0"/>
              <a:t>で十分</a:t>
            </a:r>
            <a:endParaRPr kumimoji="1" lang="ja-JP" altLang="en-US" sz="3200" dirty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13770"/>
              </p:ext>
            </p:extLst>
          </p:nvPr>
        </p:nvGraphicFramePr>
        <p:xfrm>
          <a:off x="2126034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99163"/>
              </p:ext>
            </p:extLst>
          </p:nvPr>
        </p:nvGraphicFramePr>
        <p:xfrm>
          <a:off x="3254423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24008"/>
              </p:ext>
            </p:extLst>
          </p:nvPr>
        </p:nvGraphicFramePr>
        <p:xfrm>
          <a:off x="4359761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07619"/>
              </p:ext>
            </p:extLst>
          </p:nvPr>
        </p:nvGraphicFramePr>
        <p:xfrm>
          <a:off x="5441114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6528"/>
              </p:ext>
            </p:extLst>
          </p:nvPr>
        </p:nvGraphicFramePr>
        <p:xfrm>
          <a:off x="6546916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55679"/>
              </p:ext>
            </p:extLst>
          </p:nvPr>
        </p:nvGraphicFramePr>
        <p:xfrm>
          <a:off x="7604751" y="2690410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211666" y="1157812"/>
            <a:ext cx="9019055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"/>
              <a:defRPr kumimoji="1" sz="3200" kern="1200">
                <a:solidFill>
                  <a:schemeClr val="tx1"/>
                </a:solidFill>
                <a:latin typeface="+mn-ea"/>
                <a:ea typeface="+mn-ea"/>
                <a:cs typeface="ＤＦＰ隷書体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Clr>
                <a:srgbClr val="1ED4DE"/>
              </a:buClr>
              <a:buFont typeface="Wingdings" charset="2"/>
              <a:buChar char="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ＤＦＰ隷書体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1ED4DE"/>
              </a:buClr>
              <a:buFont typeface="Wingdings" charset="2"/>
              <a:buChar char="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ＤＦＰ隷書体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ED4DE"/>
              </a:buClr>
              <a:buFont typeface="Wingdings" charset="2"/>
              <a:buChar char="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ＤＦＰ隷書体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1ED4DE"/>
              </a:buClr>
              <a:buFont typeface="Wingdings" charset="2"/>
              <a:buChar char="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ＤＦＰ隷書体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/>
              <a:t>n = 6, m = 6</a:t>
            </a:r>
          </a:p>
          <a:p>
            <a:r>
              <a:rPr lang="en-US" altLang="ja-JP" smtClean="0"/>
              <a:t>(s,t) = { (4,</a:t>
            </a:r>
            <a:r>
              <a:rPr lang="ja-JP" altLang="ja-JP" smtClean="0"/>
              <a:t>9</a:t>
            </a:r>
            <a:r>
              <a:rPr lang="en-US" altLang="ja-JP" smtClean="0"/>
              <a:t>),  (1,3),  (3,4),  (4,6),  (3,7),  (6,9) 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32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考察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9407098" cy="5194300"/>
          </a:xfrm>
        </p:spPr>
        <p:txBody>
          <a:bodyPr/>
          <a:lstStyle/>
          <a:p>
            <a:r>
              <a:rPr kumimoji="1" lang="ja-JP" altLang="en-US" dirty="0" smtClean="0"/>
              <a:t>常に最大値が得られるのはどのような場合か？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66</a:t>
            </a:fld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31782"/>
              </p:ext>
            </p:extLst>
          </p:nvPr>
        </p:nvGraphicFramePr>
        <p:xfrm>
          <a:off x="1737987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1283"/>
              </p:ext>
            </p:extLst>
          </p:nvPr>
        </p:nvGraphicFramePr>
        <p:xfrm>
          <a:off x="2866376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0882"/>
              </p:ext>
            </p:extLst>
          </p:nvPr>
        </p:nvGraphicFramePr>
        <p:xfrm>
          <a:off x="3971714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94323"/>
              </p:ext>
            </p:extLst>
          </p:nvPr>
        </p:nvGraphicFramePr>
        <p:xfrm>
          <a:off x="5053067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40764"/>
              </p:ext>
            </p:extLst>
          </p:nvPr>
        </p:nvGraphicFramePr>
        <p:xfrm>
          <a:off x="6158869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8406"/>
              </p:ext>
            </p:extLst>
          </p:nvPr>
        </p:nvGraphicFramePr>
        <p:xfrm>
          <a:off x="7216704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87313"/>
              </p:ext>
            </p:extLst>
          </p:nvPr>
        </p:nvGraphicFramePr>
        <p:xfrm>
          <a:off x="1737987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5385"/>
              </p:ext>
            </p:extLst>
          </p:nvPr>
        </p:nvGraphicFramePr>
        <p:xfrm>
          <a:off x="2866376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46445"/>
              </p:ext>
            </p:extLst>
          </p:nvPr>
        </p:nvGraphicFramePr>
        <p:xfrm>
          <a:off x="3971714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09501"/>
              </p:ext>
            </p:extLst>
          </p:nvPr>
        </p:nvGraphicFramePr>
        <p:xfrm>
          <a:off x="5053067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42854"/>
              </p:ext>
            </p:extLst>
          </p:nvPr>
        </p:nvGraphicFramePr>
        <p:xfrm>
          <a:off x="6158869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47443"/>
              </p:ext>
            </p:extLst>
          </p:nvPr>
        </p:nvGraphicFramePr>
        <p:xfrm>
          <a:off x="7216704" y="2666894"/>
          <a:ext cx="4985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00B9"/>
                    </a:solidFill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考察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9407098" cy="5194300"/>
          </a:xfrm>
        </p:spPr>
        <p:txBody>
          <a:bodyPr/>
          <a:lstStyle/>
          <a:p>
            <a:r>
              <a:rPr kumimoji="1" lang="ja-JP" altLang="en-US" dirty="0" smtClean="0"/>
              <a:t>常に最大値が得られるのはどのような場合か？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番目の要素が最大値の場合に出力できるとき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67</a:t>
            </a:fld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127928" y="2827301"/>
            <a:ext cx="1738448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331494" y="3600226"/>
            <a:ext cx="2839134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657397" y="5126598"/>
            <a:ext cx="559307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7679959" y="5809988"/>
            <a:ext cx="642087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8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3518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kumimoji="1" lang="en-US" altLang="ja-JP" sz="2800" dirty="0" smtClean="0"/>
              <a:t>p[</a:t>
            </a:r>
            <a:r>
              <a:rPr kumimoji="1"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][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j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] : </a:t>
            </a:r>
            <a:r>
              <a:rPr lang="en-US" altLang="ja-JP" sz="2800" dirty="0"/>
              <a:t>1</a:t>
            </a:r>
            <a:r>
              <a:rPr lang="ja-JP" altLang="en-US" sz="2800" dirty="0"/>
              <a:t>番目の要素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、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番目までの</a:t>
            </a:r>
            <a:r>
              <a:rPr kumimoji="1" lang="en-US" altLang="ja-JP" sz="2800" dirty="0" smtClean="0"/>
              <a:t> Sorter 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 smtClean="0"/>
              <a:t>使って位置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j </a:t>
            </a:r>
            <a:r>
              <a:rPr kumimoji="1" lang="ja-JP" altLang="en-US" sz="2800" dirty="0" smtClean="0"/>
              <a:t>に移動するのに必要な最小の</a:t>
            </a:r>
            <a:r>
              <a:rPr kumimoji="1" lang="en-US" altLang="ja-JP" sz="2800" dirty="0" smtClean="0"/>
              <a:t> Sorter </a:t>
            </a:r>
            <a:r>
              <a:rPr kumimoji="1" lang="ja-JP" altLang="en-US" sz="2800" dirty="0" smtClean="0"/>
              <a:t>の数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10485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6231067" y="3739125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" y="2303036"/>
            <a:ext cx="8741832" cy="4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69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8723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4209679" y="4138905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3518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kumimoji="1" lang="en-US" altLang="ja-JP" sz="2800" dirty="0" smtClean="0"/>
              <a:t>p[</a:t>
            </a:r>
            <a:r>
              <a:rPr kumimoji="1" lang="ja-JP" altLang="en-US" sz="2800" dirty="0" smtClean="0"/>
              <a:t> </a:t>
            </a:r>
            <a:r>
              <a:rPr lang="ja-JP" altLang="ja-JP" sz="2800" dirty="0"/>
              <a:t>i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][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j</a:t>
            </a:r>
            <a:r>
              <a:rPr kumimoji="1" lang="ja-JP" altLang="en-US" sz="2800" dirty="0" smtClean="0"/>
              <a:t> </a:t>
            </a:r>
            <a:r>
              <a:rPr kumimoji="1" lang="en-US" altLang="ja-JP" sz="2800" dirty="0" smtClean="0"/>
              <a:t>] : </a:t>
            </a:r>
            <a:r>
              <a:rPr lang="en-US" altLang="ja-JP" sz="2800" dirty="0"/>
              <a:t>1</a:t>
            </a:r>
            <a:r>
              <a:rPr lang="ja-JP" altLang="en-US" sz="2800" dirty="0"/>
              <a:t>番目の要素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、</a:t>
            </a:r>
            <a:r>
              <a:rPr kumimoji="1" lang="en-US" altLang="ja-JP" sz="2800" dirty="0" err="1" smtClean="0"/>
              <a:t>i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番目までの</a:t>
            </a:r>
            <a:r>
              <a:rPr kumimoji="1" lang="en-US" altLang="ja-JP" sz="2800" dirty="0" smtClean="0"/>
              <a:t> Sorter 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 smtClean="0"/>
              <a:t>使って位置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j </a:t>
            </a:r>
            <a:r>
              <a:rPr kumimoji="1" lang="ja-JP" altLang="en-US" sz="2800" dirty="0" smtClean="0"/>
              <a:t>に移動するのに必要な最小の</a:t>
            </a:r>
            <a:r>
              <a:rPr kumimoji="1" lang="en-US" altLang="ja-JP" sz="2800" dirty="0" smtClean="0"/>
              <a:t> Sorter </a:t>
            </a:r>
            <a:r>
              <a:rPr kumimoji="1" lang="ja-JP" altLang="en-US" sz="2800" dirty="0" smtClean="0"/>
              <a:t>の数</a:t>
            </a:r>
            <a:endParaRPr kumimoji="1" lang="en-US" altLang="ja-JP" sz="28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6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巡回セールスマン</a:t>
            </a:r>
            <a:r>
              <a:rPr kumimoji="1" lang="ja-JP" altLang="en-US" dirty="0" smtClean="0"/>
              <a:t>問題について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英語で、</a:t>
            </a:r>
            <a:r>
              <a:rPr lang="en-US" altLang="ja-JP" dirty="0" smtClean="0"/>
              <a:t>Traveling </a:t>
            </a:r>
            <a:r>
              <a:rPr lang="en-US" altLang="ja-JP" dirty="0"/>
              <a:t>Salesman Problem</a:t>
            </a:r>
            <a:r>
              <a:rPr lang="ja-JP" altLang="en-US" dirty="0"/>
              <a:t>（</a:t>
            </a:r>
            <a:r>
              <a:rPr lang="en-US" altLang="ja-JP" dirty="0"/>
              <a:t>TSP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“NP</a:t>
            </a:r>
            <a:r>
              <a:rPr lang="ja-JP" altLang="en-US" dirty="0" smtClean="0"/>
              <a:t>困難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という難しいクラスの問題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多項式時間で解くアルゴリズムは知られていない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つまり、小さい</a:t>
            </a:r>
            <a:r>
              <a:rPr lang="en-US" altLang="ja-JP" i="1" dirty="0" smtClean="0"/>
              <a:t> n </a:t>
            </a:r>
            <a:r>
              <a:rPr lang="ja-JP" altLang="en-US" dirty="0" smtClean="0"/>
              <a:t>に対してしか解けない問題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/>
              <a:t>p[</a:t>
            </a:r>
            <a:r>
              <a:rPr lang="ja-JP" altLang="en-US" sz="2800" dirty="0"/>
              <a:t> </a:t>
            </a:r>
            <a:r>
              <a:rPr lang="ja-JP" altLang="ja-JP" sz="2800" dirty="0"/>
              <a:t>i</a:t>
            </a:r>
            <a:r>
              <a:rPr lang="ja-JP" altLang="en-US" sz="2800" dirty="0"/>
              <a:t> </a:t>
            </a:r>
            <a:r>
              <a:rPr lang="en-US" altLang="ja-JP" sz="2800" dirty="0"/>
              <a:t>][</a:t>
            </a:r>
            <a:r>
              <a:rPr lang="ja-JP" altLang="en-US" sz="2800" dirty="0"/>
              <a:t> </a:t>
            </a:r>
            <a:r>
              <a:rPr lang="en-US" altLang="ja-JP" sz="2800" dirty="0"/>
              <a:t>j</a:t>
            </a:r>
            <a:r>
              <a:rPr lang="ja-JP" altLang="en-US" sz="2800" dirty="0"/>
              <a:t> </a:t>
            </a:r>
            <a:r>
              <a:rPr lang="en-US" altLang="ja-JP" sz="2800" dirty="0"/>
              <a:t>] : 1</a:t>
            </a:r>
            <a:r>
              <a:rPr lang="ja-JP" altLang="en-US" sz="2800" dirty="0"/>
              <a:t>番目の要素が、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番目までの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を使って位置</a:t>
            </a:r>
            <a:r>
              <a:rPr lang="en-US" altLang="ja-JP" sz="2800" dirty="0"/>
              <a:t> j </a:t>
            </a:r>
            <a:r>
              <a:rPr lang="ja-JP" altLang="en-US" sz="2800" dirty="0"/>
              <a:t>に移動するのに必要な最小の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の数</a:t>
            </a:r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59022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4903453" y="4538686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/>
              <a:t>p[</a:t>
            </a:r>
            <a:r>
              <a:rPr lang="ja-JP" altLang="en-US" sz="2800" dirty="0"/>
              <a:t> </a:t>
            </a:r>
            <a:r>
              <a:rPr lang="ja-JP" altLang="ja-JP" sz="2800" dirty="0"/>
              <a:t>i</a:t>
            </a:r>
            <a:r>
              <a:rPr lang="ja-JP" altLang="en-US" sz="2800" dirty="0"/>
              <a:t> </a:t>
            </a:r>
            <a:r>
              <a:rPr lang="en-US" altLang="ja-JP" sz="2800" dirty="0"/>
              <a:t>][</a:t>
            </a:r>
            <a:r>
              <a:rPr lang="ja-JP" altLang="en-US" sz="2800" dirty="0"/>
              <a:t> </a:t>
            </a:r>
            <a:r>
              <a:rPr lang="en-US" altLang="ja-JP" sz="2800" dirty="0"/>
              <a:t>j</a:t>
            </a:r>
            <a:r>
              <a:rPr lang="ja-JP" altLang="en-US" sz="2800" dirty="0"/>
              <a:t> </a:t>
            </a:r>
            <a:r>
              <a:rPr lang="en-US" altLang="ja-JP" sz="2800" dirty="0"/>
              <a:t>] : 1</a:t>
            </a:r>
            <a:r>
              <a:rPr lang="ja-JP" altLang="en-US" sz="2800" dirty="0"/>
              <a:t>番目の要素が、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番目までの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を使って位置</a:t>
            </a:r>
            <a:r>
              <a:rPr lang="en-US" altLang="ja-JP" sz="2800" dirty="0"/>
              <a:t> j </a:t>
            </a:r>
            <a:r>
              <a:rPr lang="ja-JP" altLang="en-US" sz="2800" dirty="0"/>
              <a:t>に移動するのに必要な最小の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の数</a:t>
            </a:r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71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1864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6231067" y="4926708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5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/>
              <a:t>p[</a:t>
            </a:r>
            <a:r>
              <a:rPr lang="ja-JP" altLang="en-US" sz="2800" dirty="0"/>
              <a:t> </a:t>
            </a:r>
            <a:r>
              <a:rPr lang="ja-JP" altLang="ja-JP" sz="2800" dirty="0"/>
              <a:t>i</a:t>
            </a:r>
            <a:r>
              <a:rPr lang="ja-JP" altLang="en-US" sz="2800" dirty="0"/>
              <a:t> </a:t>
            </a:r>
            <a:r>
              <a:rPr lang="en-US" altLang="ja-JP" sz="2800" dirty="0"/>
              <a:t>][</a:t>
            </a:r>
            <a:r>
              <a:rPr lang="ja-JP" altLang="en-US" sz="2800" dirty="0"/>
              <a:t> </a:t>
            </a:r>
            <a:r>
              <a:rPr lang="en-US" altLang="ja-JP" sz="2800" dirty="0"/>
              <a:t>j</a:t>
            </a:r>
            <a:r>
              <a:rPr lang="ja-JP" altLang="en-US" sz="2800" dirty="0"/>
              <a:t> </a:t>
            </a:r>
            <a:r>
              <a:rPr lang="en-US" altLang="ja-JP" sz="2800" dirty="0"/>
              <a:t>] : 1</a:t>
            </a:r>
            <a:r>
              <a:rPr lang="ja-JP" altLang="en-US" sz="2800" dirty="0"/>
              <a:t>番目の要素が、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番目までの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を使って位置</a:t>
            </a:r>
            <a:r>
              <a:rPr lang="en-US" altLang="ja-JP" sz="2800" dirty="0"/>
              <a:t> j </a:t>
            </a:r>
            <a:r>
              <a:rPr lang="ja-JP" altLang="en-US" sz="2800" dirty="0"/>
              <a:t>に移動するのに必要な最小の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の数</a:t>
            </a:r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57166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6925980" y="5326488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/>
              <a:t>p[</a:t>
            </a:r>
            <a:r>
              <a:rPr lang="ja-JP" altLang="en-US" sz="2800" dirty="0"/>
              <a:t> </a:t>
            </a:r>
            <a:r>
              <a:rPr lang="ja-JP" altLang="ja-JP" sz="2800" dirty="0"/>
              <a:t>i</a:t>
            </a:r>
            <a:r>
              <a:rPr lang="ja-JP" altLang="en-US" sz="2800" dirty="0"/>
              <a:t> </a:t>
            </a:r>
            <a:r>
              <a:rPr lang="en-US" altLang="ja-JP" sz="2800" dirty="0"/>
              <a:t>][</a:t>
            </a:r>
            <a:r>
              <a:rPr lang="ja-JP" altLang="en-US" sz="2800" dirty="0"/>
              <a:t> </a:t>
            </a:r>
            <a:r>
              <a:rPr lang="en-US" altLang="ja-JP" sz="2800" dirty="0"/>
              <a:t>j</a:t>
            </a:r>
            <a:r>
              <a:rPr lang="ja-JP" altLang="en-US" sz="2800" dirty="0"/>
              <a:t> </a:t>
            </a:r>
            <a:r>
              <a:rPr lang="en-US" altLang="ja-JP" sz="2800" dirty="0"/>
              <a:t>] : 1</a:t>
            </a:r>
            <a:r>
              <a:rPr lang="ja-JP" altLang="en-US" sz="2800" dirty="0"/>
              <a:t>番目の要素が、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番目までの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を使って位置</a:t>
            </a:r>
            <a:r>
              <a:rPr lang="en-US" altLang="ja-JP" sz="2800" dirty="0"/>
              <a:t> j </a:t>
            </a:r>
            <a:r>
              <a:rPr lang="ja-JP" altLang="en-US" sz="2800" dirty="0"/>
              <a:t>に移動するのに必要な最小の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の数</a:t>
            </a:r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21496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sp>
        <p:nvSpPr>
          <p:cNvPr id="7" name="左カーブ矢印 6"/>
          <p:cNvSpPr/>
          <p:nvPr/>
        </p:nvSpPr>
        <p:spPr>
          <a:xfrm>
            <a:off x="8278255" y="5731244"/>
            <a:ext cx="411561" cy="576154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57812"/>
            <a:ext cx="9265997" cy="5194300"/>
          </a:xfrm>
        </p:spPr>
        <p:txBody>
          <a:bodyPr>
            <a:normAutofit/>
          </a:bodyPr>
          <a:lstStyle/>
          <a:p>
            <a:r>
              <a:rPr lang="ja-JP" altLang="ja-JP" sz="2800" dirty="0"/>
              <a:t>d</a:t>
            </a:r>
            <a:r>
              <a:rPr lang="en-US" altLang="ja-JP" sz="2800" dirty="0"/>
              <a:t>p[</a:t>
            </a:r>
            <a:r>
              <a:rPr lang="ja-JP" altLang="en-US" sz="2800" dirty="0"/>
              <a:t> </a:t>
            </a:r>
            <a:r>
              <a:rPr lang="ja-JP" altLang="ja-JP" sz="2800" dirty="0"/>
              <a:t>i</a:t>
            </a:r>
            <a:r>
              <a:rPr lang="ja-JP" altLang="en-US" sz="2800" dirty="0"/>
              <a:t> </a:t>
            </a:r>
            <a:r>
              <a:rPr lang="en-US" altLang="ja-JP" sz="2800" dirty="0"/>
              <a:t>][</a:t>
            </a:r>
            <a:r>
              <a:rPr lang="ja-JP" altLang="en-US" sz="2800" dirty="0"/>
              <a:t> </a:t>
            </a:r>
            <a:r>
              <a:rPr lang="en-US" altLang="ja-JP" sz="2800" dirty="0"/>
              <a:t>j</a:t>
            </a:r>
            <a:r>
              <a:rPr lang="ja-JP" altLang="en-US" sz="2800" dirty="0"/>
              <a:t> </a:t>
            </a:r>
            <a:r>
              <a:rPr lang="en-US" altLang="ja-JP" sz="2800" dirty="0"/>
              <a:t>] : 1</a:t>
            </a:r>
            <a:r>
              <a:rPr lang="ja-JP" altLang="en-US" sz="2800" dirty="0"/>
              <a:t>番目の要素が、</a:t>
            </a:r>
            <a:r>
              <a:rPr lang="en-US" altLang="ja-JP" sz="2800" dirty="0" err="1"/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番目までの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を使って位置</a:t>
            </a:r>
            <a:r>
              <a:rPr lang="en-US" altLang="ja-JP" sz="2800" dirty="0"/>
              <a:t> j </a:t>
            </a:r>
            <a:r>
              <a:rPr lang="ja-JP" altLang="en-US" sz="2800" dirty="0"/>
              <a:t>に移動するのに必要な最小の</a:t>
            </a:r>
            <a:r>
              <a:rPr lang="en-US" altLang="ja-JP" sz="2800" dirty="0"/>
              <a:t> Sorter </a:t>
            </a:r>
            <a:r>
              <a:rPr lang="ja-JP" altLang="en-US" sz="2800" dirty="0"/>
              <a:t>の数</a:t>
            </a:r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2122"/>
              </p:ext>
            </p:extLst>
          </p:nvPr>
        </p:nvGraphicFramePr>
        <p:xfrm>
          <a:off x="846644" y="3219785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198416" y="6401463"/>
            <a:ext cx="303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（空欄は</a:t>
            </a:r>
            <a:r>
              <a:rPr kumimoji="1" lang="en-US" altLang="ja-JP" sz="2400" dirty="0" smtClean="0"/>
              <a:t>+∞</a:t>
            </a:r>
            <a:r>
              <a:rPr kumimoji="1" lang="ja-JP" altLang="en-US" sz="2400" dirty="0" smtClean="0"/>
              <a:t>で初期化）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022"/>
            <a:ext cx="9144000" cy="4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87264"/>
            <a:ext cx="9265997" cy="519430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計算量</a:t>
            </a:r>
            <a:r>
              <a:rPr kumimoji="1" lang="en-US" altLang="ja-JP" sz="2800" dirty="0" smtClean="0"/>
              <a:t> O(</a:t>
            </a:r>
            <a:r>
              <a:rPr lang="en-US" altLang="ja-JP" sz="2800" dirty="0" smtClean="0"/>
              <a:t>nm</a:t>
            </a:r>
            <a:r>
              <a:rPr kumimoji="1" lang="en-US" altLang="ja-JP" sz="2800" dirty="0" smtClean="0"/>
              <a:t>)</a:t>
            </a:r>
          </a:p>
          <a:p>
            <a:pPr lvl="1"/>
            <a:r>
              <a:rPr lang="en-US" altLang="ja-JP" sz="2400" dirty="0"/>
              <a:t>m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回以下を繰り返す</a:t>
            </a:r>
            <a:endParaRPr kumimoji="1" lang="en-US" altLang="ja-JP" sz="2400" dirty="0" smtClean="0"/>
          </a:p>
          <a:p>
            <a:pPr lvl="2"/>
            <a:r>
              <a:rPr lang="ja-JP" altLang="en-US" sz="2000" dirty="0" smtClean="0"/>
              <a:t>各行のすべての要素を更新：</a:t>
            </a:r>
            <a:r>
              <a:rPr lang="en-US" altLang="ja-JP" sz="2000" dirty="0" smtClean="0"/>
              <a:t>O(n)</a:t>
            </a:r>
          </a:p>
          <a:p>
            <a:pPr lvl="2"/>
            <a:r>
              <a:rPr lang="en-US" altLang="en-US" sz="2000" dirty="0" smtClean="0"/>
              <a:t>1</a:t>
            </a:r>
            <a:r>
              <a:rPr lang="ja-JP" altLang="en-US" sz="2000" dirty="0" smtClean="0"/>
              <a:t>箇所のみ区間の最小値を調べる：</a:t>
            </a:r>
            <a:r>
              <a:rPr lang="en-US" altLang="ja-JP" sz="2000" dirty="0" smtClean="0"/>
              <a:t>O(n)</a:t>
            </a:r>
            <a:endParaRPr kumimoji="1" lang="en-US" altLang="ja-JP" sz="2000" dirty="0" smtClean="0"/>
          </a:p>
          <a:p>
            <a:r>
              <a:rPr lang="en-US" altLang="ja-JP" sz="2800" dirty="0"/>
              <a:t>2 ≦ n ≦ 50000, 1 ≦ m ≦ </a:t>
            </a:r>
            <a:r>
              <a:rPr lang="en-US" altLang="ja-JP" sz="2800" dirty="0" smtClean="0"/>
              <a:t>500000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なので無理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75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5381"/>
              </p:ext>
            </p:extLst>
          </p:nvPr>
        </p:nvGraphicFramePr>
        <p:xfrm>
          <a:off x="846644" y="3511710"/>
          <a:ext cx="743161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rgbClr val="000000"/>
                          </a:solidFill>
                        </a:rPr>
                        <a:t>DP</a:t>
                      </a:r>
                      <a:endParaRPr lang="ja-JP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 smtClean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(1,3)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(3,4)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4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(3,7)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5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(6,9)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3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高速化</a:t>
            </a:r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lang="en-US" altLang="ja-JP" dirty="0"/>
              <a:t>Minimizing </a:t>
            </a:r>
            <a:r>
              <a:rPr lang="en-US" altLang="ja-JP" dirty="0" err="1"/>
              <a:t>maximizer</a:t>
            </a:r>
            <a:r>
              <a:rPr lang="ja-JP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87264"/>
            <a:ext cx="9265997" cy="51943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1</a:t>
            </a:r>
            <a:r>
              <a:rPr lang="ja-JP" altLang="en-US" sz="2800" dirty="0" smtClean="0"/>
              <a:t>箇所以外は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dp</a:t>
            </a:r>
            <a:r>
              <a:rPr lang="en-US" altLang="ja-JP" sz="2800" dirty="0" smtClean="0"/>
              <a:t>[i+1][j] = </a:t>
            </a:r>
            <a:r>
              <a:rPr lang="en-US" altLang="ja-JP" sz="2800" dirty="0" err="1" smtClean="0"/>
              <a:t>dp</a:t>
            </a:r>
            <a:r>
              <a:rPr lang="en-US" altLang="ja-JP" sz="2800" dirty="0" smtClean="0"/>
              <a:t>[</a:t>
            </a:r>
            <a:r>
              <a:rPr lang="en-US" altLang="ja-JP" sz="2800" dirty="0" err="1" smtClean="0"/>
              <a:t>i</a:t>
            </a:r>
            <a:r>
              <a:rPr lang="en-US" altLang="ja-JP" sz="2800" dirty="0" smtClean="0"/>
              <a:t>][j] </a:t>
            </a:r>
            <a:r>
              <a:rPr lang="ja-JP" altLang="en-US" sz="2800" dirty="0" smtClean="0"/>
              <a:t>で無駄なので、１次元配列で管理する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m </a:t>
            </a:r>
            <a:r>
              <a:rPr lang="ja-JP" altLang="en-US" sz="2400" dirty="0" smtClean="0"/>
              <a:t>回区間の最小値を求めるになる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区間の最小値を求めるのにセグメントツリーを使う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区間の最小値は</a:t>
            </a:r>
            <a:r>
              <a:rPr lang="en-US" altLang="ja-JP" sz="2400" dirty="0" smtClean="0"/>
              <a:t>O(log n)</a:t>
            </a:r>
            <a:r>
              <a:rPr lang="ja-JP" altLang="en-US" sz="2400" dirty="0" smtClean="0"/>
              <a:t>で求めることができる</a:t>
            </a:r>
            <a:endParaRPr lang="en-US" altLang="ja-JP" sz="2400" dirty="0" smtClean="0"/>
          </a:p>
          <a:p>
            <a:r>
              <a:rPr kumimoji="1" lang="ja-JP" altLang="en-US" dirty="0" smtClean="0"/>
              <a:t>つまり</a:t>
            </a:r>
            <a:r>
              <a:rPr kumimoji="1" lang="en-US" altLang="ja-JP" dirty="0" smtClean="0"/>
              <a:t>O(m log n)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76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45542"/>
              </p:ext>
            </p:extLst>
          </p:nvPr>
        </p:nvGraphicFramePr>
        <p:xfrm>
          <a:off x="1070063" y="4304190"/>
          <a:ext cx="675601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  <a:gridCol w="675601"/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olidFill>
                            <a:schemeClr val="bg1"/>
                          </a:solidFill>
                        </a:rPr>
                        <a:t>sort</a:t>
                      </a:r>
                      <a:endParaRPr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ja-JP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83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(4,6)</a:t>
                      </a:r>
                      <a:endParaRPr kumimoji="1"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0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1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3</a:t>
                      </a:r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2</a:t>
                      </a:r>
                      <a:endParaRPr lang="ja-JP" altLang="en-US" sz="2000" dirty="0"/>
                    </a:p>
                  </a:txBody>
                  <a:tcPr>
                    <a:lnL w="38100" cap="flat" cmpd="sng" algn="ctr">
                      <a:solidFill>
                        <a:srgbClr val="F20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左カーブ矢印 5"/>
          <p:cNvSpPr/>
          <p:nvPr/>
        </p:nvSpPr>
        <p:spPr>
          <a:xfrm rot="16200000" flipH="1">
            <a:off x="5605624" y="4893378"/>
            <a:ext cx="453585" cy="870140"/>
          </a:xfrm>
          <a:prstGeom prst="curvedLef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0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コード</a:t>
            </a:r>
            <a:r>
              <a:rPr lang="en-US" altLang="ja-JP" dirty="0" smtClean="0"/>
              <a:t> for minimizing </a:t>
            </a:r>
            <a:r>
              <a:rPr lang="en-US" altLang="ja-JP" dirty="0" err="1" smtClean="0"/>
              <a:t>maximizer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DP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連鎖行列積</a:t>
            </a:r>
            <a:endParaRPr kumimoji="1" lang="en-US" altLang="ja-JP" dirty="0" smtClean="0"/>
          </a:p>
          <a:p>
            <a:r>
              <a:rPr lang="en-US" altLang="ja-JP" dirty="0" smtClean="0"/>
              <a:t>ICPC2016</a:t>
            </a:r>
            <a:r>
              <a:rPr lang="ja-JP" altLang="en-US" dirty="0" smtClean="0"/>
              <a:t>国内予選</a:t>
            </a:r>
            <a:r>
              <a:rPr lang="en-US" altLang="ja-JP" dirty="0" smtClean="0"/>
              <a:t> D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 </a:t>
            </a:r>
            <a:r>
              <a:rPr lang="ja-JP" altLang="en-US" dirty="0" smtClean="0"/>
              <a:t>「ダルマ落とし」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Bribe</a:t>
            </a:r>
            <a:r>
              <a:rPr lang="ja-JP" altLang="en-US" dirty="0" smtClean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 smtClean="0"/>
              <a:t>Prisoners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7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連鎖行列積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n</a:t>
            </a:r>
            <a:r>
              <a:rPr lang="en-US" altLang="ja-JP" dirty="0"/>
              <a:t> </a:t>
            </a:r>
            <a:r>
              <a:rPr lang="ja-JP" altLang="en-US" dirty="0" smtClean="0"/>
              <a:t>個の</a:t>
            </a:r>
            <a:r>
              <a:rPr kumimoji="1" lang="ja-JP" altLang="en-US" dirty="0" smtClean="0"/>
              <a:t>行列の連鎖がある</a:t>
            </a:r>
            <a:endParaRPr kumimoji="1" lang="en-US" altLang="ja-JP" dirty="0" smtClean="0"/>
          </a:p>
          <a:p>
            <a:r>
              <a:rPr lang="ja-JP" altLang="en-US" dirty="0" smtClean="0"/>
              <a:t>各行列の次元（行数</a:t>
            </a:r>
            <a:r>
              <a:rPr lang="en-US" altLang="ja-JP" i="1" dirty="0" err="1" smtClean="0"/>
              <a:t>r</a:t>
            </a:r>
            <a:r>
              <a:rPr lang="en-US" altLang="ja-JP" i="1" baseline="-25000" dirty="0" err="1" smtClean="0"/>
              <a:t>i</a:t>
            </a:r>
            <a:r>
              <a:rPr lang="en-US" altLang="ja-JP" i="1" baseline="-25000" dirty="0" smtClean="0"/>
              <a:t> </a:t>
            </a:r>
            <a:r>
              <a:rPr lang="ja-JP" altLang="en-US" dirty="0" smtClean="0"/>
              <a:t>、列数</a:t>
            </a:r>
            <a:r>
              <a:rPr lang="en-US" altLang="ja-JP" i="1" dirty="0" smtClean="0"/>
              <a:t>c</a:t>
            </a:r>
            <a:r>
              <a:rPr lang="en-US" altLang="ja-JP" i="1" baseline="-25000" dirty="0" smtClean="0"/>
              <a:t>i </a:t>
            </a:r>
            <a:r>
              <a:rPr lang="ja-JP" altLang="en-US" dirty="0" smtClean="0"/>
              <a:t>）が与えられる</a:t>
            </a:r>
            <a:endParaRPr kumimoji="1" lang="en-US" altLang="ja-JP" dirty="0" smtClean="0"/>
          </a:p>
          <a:p>
            <a:r>
              <a:rPr lang="en-US" altLang="ja-JP" i="1" dirty="0"/>
              <a:t>n</a:t>
            </a:r>
            <a:r>
              <a:rPr lang="en-US" altLang="ja-JP" dirty="0"/>
              <a:t> </a:t>
            </a:r>
            <a:r>
              <a:rPr lang="ja-JP" altLang="en-US" dirty="0"/>
              <a:t>個の</a:t>
            </a:r>
            <a:r>
              <a:rPr lang="ja-JP" altLang="en-US" dirty="0" smtClean="0"/>
              <a:t>行列の積を計算するために必要な最小のスカラー</a:t>
            </a:r>
            <a:r>
              <a:rPr lang="ja-JP" altLang="en-US" dirty="0"/>
              <a:t>乗算の</a:t>
            </a:r>
            <a:r>
              <a:rPr lang="ja-JP" altLang="en-US" dirty="0" smtClean="0"/>
              <a:t>回数を求めよ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i="1" dirty="0" smtClean="0"/>
              <a:t>1 ≤ n ≤</a:t>
            </a:r>
            <a:r>
              <a:rPr lang="en-US" altLang="ja-JP" i="1" dirty="0"/>
              <a:t>100</a:t>
            </a:r>
          </a:p>
          <a:p>
            <a:r>
              <a:rPr lang="en-US" altLang="ja-JP" i="1" dirty="0" smtClean="0"/>
              <a:t>1 ≤ r, c ≤</a:t>
            </a:r>
            <a:r>
              <a:rPr lang="en-US" altLang="ja-JP" i="1" dirty="0"/>
              <a:t>100</a:t>
            </a:r>
            <a:endParaRPr kumimoji="1" lang="ja-JP" altLang="en-US" i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79</a:t>
            </a:fld>
            <a:endParaRPr kumimoji="1" lang="ja-JP" altLang="en-US"/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526872" y="3916193"/>
            <a:ext cx="4976303" cy="1041215"/>
            <a:chOff x="1730678" y="3176744"/>
            <a:chExt cx="4976303" cy="1041215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1730678" y="3176744"/>
              <a:ext cx="1059904" cy="1041215"/>
              <a:chOff x="1765955" y="3123644"/>
              <a:chExt cx="1151843" cy="1327263"/>
            </a:xfrm>
          </p:grpSpPr>
          <p:sp>
            <p:nvSpPr>
              <p:cNvPr id="32" name="左大かっこ 31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左大かっこ 32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図形グループ 18"/>
            <p:cNvGrpSpPr/>
            <p:nvPr/>
          </p:nvGrpSpPr>
          <p:grpSpPr>
            <a:xfrm>
              <a:off x="3050032" y="3176744"/>
              <a:ext cx="1059904" cy="1041215"/>
              <a:chOff x="1765955" y="3123644"/>
              <a:chExt cx="1151843" cy="1327263"/>
            </a:xfrm>
          </p:grpSpPr>
          <p:sp>
            <p:nvSpPr>
              <p:cNvPr id="30" name="左大かっこ 29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左大かっこ 30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4319952" y="3176744"/>
              <a:ext cx="1059904" cy="1041215"/>
              <a:chOff x="1765955" y="3123644"/>
              <a:chExt cx="1151843" cy="1327263"/>
            </a:xfrm>
          </p:grpSpPr>
          <p:sp>
            <p:nvSpPr>
              <p:cNvPr id="28" name="左大かっこ 27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左大かっこ 28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図形グループ 20"/>
            <p:cNvGrpSpPr/>
            <p:nvPr/>
          </p:nvGrpSpPr>
          <p:grpSpPr>
            <a:xfrm>
              <a:off x="5647077" y="3176744"/>
              <a:ext cx="1059904" cy="1041215"/>
              <a:chOff x="1765955" y="3123644"/>
              <a:chExt cx="1151843" cy="1327263"/>
            </a:xfrm>
          </p:grpSpPr>
          <p:sp>
            <p:nvSpPr>
              <p:cNvPr id="26" name="左大かっこ 25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左大かっこ 26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テキスト ボックス 21"/>
            <p:cNvSpPr txBox="1"/>
            <p:nvPr/>
          </p:nvSpPr>
          <p:spPr>
            <a:xfrm>
              <a:off x="1730678" y="3455005"/>
              <a:ext cx="1072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(30,35)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050032" y="3454528"/>
              <a:ext cx="1072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(35,15)</a:t>
              </a:r>
              <a:endParaRPr kumimoji="1" lang="ja-JP" altLang="en-US" sz="24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387865" y="3454528"/>
              <a:ext cx="91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(15,5)</a:t>
              </a:r>
              <a:endParaRPr kumimoji="1"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711640" y="3455005"/>
              <a:ext cx="91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(5,10)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73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愚直な解法</a:t>
            </a:r>
            <a:r>
              <a:rPr kumimoji="1" lang="en-US" altLang="ja-JP" dirty="0" smtClean="0"/>
              <a:t>  for TSP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610" y="1157812"/>
            <a:ext cx="9135407" cy="5194300"/>
          </a:xfrm>
        </p:spPr>
        <p:txBody>
          <a:bodyPr/>
          <a:lstStyle/>
          <a:p>
            <a:r>
              <a:rPr lang="en-US" altLang="ja-JP" i="1" dirty="0" smtClean="0"/>
              <a:t>n </a:t>
            </a:r>
            <a:r>
              <a:rPr lang="ja-JP" altLang="en-US" dirty="0" smtClean="0"/>
              <a:t>個の</a:t>
            </a:r>
            <a:r>
              <a:rPr kumimoji="1" lang="ja-JP" altLang="en-US" dirty="0" smtClean="0"/>
              <a:t>頂点の訪問順は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(n-1)!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通り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始点、終点は頂点</a:t>
            </a:r>
            <a:r>
              <a:rPr lang="en-US" altLang="ja-JP" dirty="0" smtClean="0"/>
              <a:t>0</a:t>
            </a:r>
          </a:p>
          <a:p>
            <a:pPr lvl="1"/>
            <a:r>
              <a:rPr lang="ja-JP" altLang="en-US" dirty="0" smtClean="0"/>
              <a:t>残りの訪問順が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(</a:t>
            </a:r>
            <a:r>
              <a:rPr lang="en-US" altLang="ja-JP" i="1" dirty="0"/>
              <a:t>n-1)!</a:t>
            </a:r>
            <a:r>
              <a:rPr lang="en-US" altLang="ja-JP" dirty="0"/>
              <a:t>  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i="1" dirty="0" smtClean="0"/>
              <a:t>(n-1)! </a:t>
            </a:r>
            <a:r>
              <a:rPr lang="ja-JP" altLang="en-US" dirty="0" smtClean="0"/>
              <a:t>通りの全ての順列を計算して最小を求める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i="1" dirty="0"/>
              <a:t>n </a:t>
            </a:r>
            <a:r>
              <a:rPr lang="ja-JP" altLang="en-US" dirty="0"/>
              <a:t>の最大値は</a:t>
            </a:r>
            <a:r>
              <a:rPr lang="en-US" altLang="ja-JP" dirty="0"/>
              <a:t>15 </a:t>
            </a:r>
            <a:r>
              <a:rPr lang="ja-JP" altLang="en-US" dirty="0"/>
              <a:t>（</a:t>
            </a:r>
            <a:r>
              <a:rPr lang="en-US" altLang="ja-JP" dirty="0" smtClean="0"/>
              <a:t>14! </a:t>
            </a:r>
            <a:r>
              <a:rPr lang="en-US" altLang="ja-JP" dirty="0"/>
              <a:t>= </a:t>
            </a:r>
            <a:r>
              <a:rPr lang="en-US" altLang="ja-JP" dirty="0" smtClean="0"/>
              <a:t>8.7×10</a:t>
            </a:r>
            <a:r>
              <a:rPr lang="en-US" altLang="ja-JP" baseline="30000" dirty="0" smtClean="0"/>
              <a:t>10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ﾐﾄﾒﾗﾚﾅｲﾜｧ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78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行列積（おさらい）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1157812"/>
            <a:ext cx="8741832" cy="1542481"/>
          </a:xfrm>
        </p:spPr>
        <p:txBody>
          <a:bodyPr/>
          <a:lstStyle/>
          <a:p>
            <a:r>
              <a:rPr lang="en-US" altLang="ja-JP" i="1" dirty="0" err="1">
                <a:latin typeface="+mn-lt"/>
              </a:rPr>
              <a:t>n</a:t>
            </a:r>
            <a:r>
              <a:rPr lang="en-US" altLang="ja-JP" i="1" dirty="0" err="1" smtClean="0">
                <a:latin typeface="+mn-lt"/>
              </a:rPr>
              <a:t>×m</a:t>
            </a:r>
            <a:r>
              <a:rPr lang="en-US" altLang="ja-JP" dirty="0" smtClean="0">
                <a:latin typeface="+mn-lt"/>
              </a:rPr>
              <a:t> </a:t>
            </a:r>
            <a:r>
              <a:rPr lang="ja-JP" altLang="en-US" dirty="0" smtClean="0"/>
              <a:t>行列と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+mn-lt"/>
              </a:rPr>
              <a:t>m×l</a:t>
            </a:r>
            <a:r>
              <a:rPr lang="en-US" altLang="ja-JP" i="1" dirty="0" smtClean="0">
                <a:latin typeface="+mn-lt"/>
              </a:rPr>
              <a:t> </a:t>
            </a:r>
            <a:r>
              <a:rPr lang="ja-JP" altLang="en-US" dirty="0" smtClean="0">
                <a:latin typeface="+mn-lt"/>
              </a:rPr>
              <a:t>行列の乗算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en-US" altLang="ja-JP" i="1" dirty="0" err="1">
                <a:latin typeface="+mn-lt"/>
              </a:rPr>
              <a:t>n</a:t>
            </a:r>
            <a:r>
              <a:rPr kumimoji="1" lang="en-US" altLang="ja-JP" i="1" dirty="0" err="1" smtClean="0">
                <a:latin typeface="+mn-lt"/>
              </a:rPr>
              <a:t>×m×l</a:t>
            </a:r>
            <a:r>
              <a:rPr kumimoji="1" lang="en-US" altLang="ja-JP" i="1" dirty="0" smtClean="0">
                <a:latin typeface="+mn-lt"/>
              </a:rPr>
              <a:t> </a:t>
            </a:r>
            <a:r>
              <a:rPr kumimoji="1" lang="ja-JP" altLang="en-US" dirty="0" smtClean="0">
                <a:latin typeface="+mn-lt"/>
              </a:rPr>
              <a:t>回のスカラー積が必要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80</a:t>
            </a:fld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1880375" y="3123644"/>
            <a:ext cx="5270491" cy="1974349"/>
            <a:chOff x="1742684" y="2929131"/>
            <a:chExt cx="5270491" cy="1974349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2997479" y="3123644"/>
              <a:ext cx="1544499" cy="881028"/>
              <a:chOff x="1281361" y="3238063"/>
              <a:chExt cx="926699" cy="1018331"/>
            </a:xfrm>
          </p:grpSpPr>
          <p:sp>
            <p:nvSpPr>
              <p:cNvPr id="5" name="左大かっこ 4"/>
              <p:cNvSpPr/>
              <p:nvPr/>
            </p:nvSpPr>
            <p:spPr>
              <a:xfrm>
                <a:off x="1281361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左大かっこ 5"/>
              <p:cNvSpPr/>
              <p:nvPr/>
            </p:nvSpPr>
            <p:spPr>
              <a:xfrm flipH="1">
                <a:off x="2036449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図形グループ 7"/>
            <p:cNvGrpSpPr/>
            <p:nvPr/>
          </p:nvGrpSpPr>
          <p:grpSpPr>
            <a:xfrm>
              <a:off x="1742684" y="2929131"/>
              <a:ext cx="1037433" cy="1327263"/>
              <a:chOff x="1373411" y="3238063"/>
              <a:chExt cx="834649" cy="1018331"/>
            </a:xfrm>
          </p:grpSpPr>
          <p:sp>
            <p:nvSpPr>
              <p:cNvPr id="9" name="左大かっこ 8"/>
              <p:cNvSpPr/>
              <p:nvPr/>
            </p:nvSpPr>
            <p:spPr>
              <a:xfrm>
                <a:off x="1373411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左大かっこ 9"/>
              <p:cNvSpPr/>
              <p:nvPr/>
            </p:nvSpPr>
            <p:spPr>
              <a:xfrm flipH="1">
                <a:off x="2036449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4779535" y="3123644"/>
              <a:ext cx="4401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chemeClr val="bg2"/>
                  </a:solidFill>
                </a:rPr>
                <a:t>=</a:t>
              </a:r>
              <a:endParaRPr kumimoji="1" lang="ja-JP" altLang="en-US" sz="4000" dirty="0">
                <a:solidFill>
                  <a:schemeClr val="bg2"/>
                </a:solidFill>
              </a:endParaRPr>
            </a:p>
          </p:txBody>
        </p:sp>
        <p:grpSp>
          <p:nvGrpSpPr>
            <p:cNvPr id="12" name="図形グループ 11"/>
            <p:cNvGrpSpPr/>
            <p:nvPr/>
          </p:nvGrpSpPr>
          <p:grpSpPr>
            <a:xfrm>
              <a:off x="5487459" y="2929131"/>
              <a:ext cx="1525716" cy="1327263"/>
              <a:chOff x="1281361" y="3238063"/>
              <a:chExt cx="926699" cy="1018331"/>
            </a:xfrm>
          </p:grpSpPr>
          <p:sp>
            <p:nvSpPr>
              <p:cNvPr id="13" name="左大かっこ 12"/>
              <p:cNvSpPr/>
              <p:nvPr/>
            </p:nvSpPr>
            <p:spPr>
              <a:xfrm>
                <a:off x="1281361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/>
              <p:cNvSpPr/>
              <p:nvPr/>
            </p:nvSpPr>
            <p:spPr>
              <a:xfrm flipH="1">
                <a:off x="2036449" y="3238063"/>
                <a:ext cx="171611" cy="1018331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834601" y="4318704"/>
              <a:ext cx="104393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 err="1"/>
                <a:t>n</a:t>
              </a:r>
              <a:r>
                <a:rPr kumimoji="1" lang="en-US" altLang="ja-JP" sz="3200" i="1" dirty="0" err="1" smtClean="0"/>
                <a:t>×m</a:t>
              </a:r>
              <a:endParaRPr kumimoji="1" lang="ja-JP" altLang="en-US" sz="3200" i="1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872968" y="4318704"/>
              <a:ext cx="8135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 err="1"/>
                <a:t>n</a:t>
              </a:r>
              <a:r>
                <a:rPr kumimoji="1" lang="en-US" altLang="ja-JP" sz="3200" i="1" dirty="0" err="1" smtClean="0"/>
                <a:t>×l</a:t>
              </a:r>
              <a:endParaRPr kumimoji="1" lang="ja-JP" altLang="en-US" sz="3200" i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85401" y="4318704"/>
              <a:ext cx="9271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 err="1"/>
                <a:t>m</a:t>
              </a:r>
              <a:r>
                <a:rPr kumimoji="1" lang="en-US" altLang="ja-JP" sz="3200" i="1" dirty="0" err="1" smtClean="0"/>
                <a:t>×</a:t>
              </a:r>
              <a:r>
                <a:rPr lang="en-US" altLang="ja-JP" sz="3200" i="1" dirty="0" err="1"/>
                <a:t>l</a:t>
              </a:r>
              <a:endParaRPr kumimoji="1" lang="ja-JP" alt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80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 for </a:t>
            </a:r>
            <a:r>
              <a:rPr kumimoji="1" lang="ja-JP" altLang="en-US" dirty="0" smtClean="0"/>
              <a:t>連鎖行列積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DP</a:t>
            </a:r>
          </a:p>
          <a:p>
            <a:pPr lvl="1"/>
            <a:r>
              <a:rPr kumimoji="1" lang="ja-JP" altLang="en-US" dirty="0" smtClean="0"/>
              <a:t>短い区間の結果を用いて、長い区間を計算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81</a:t>
            </a:fld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593386" y="2947908"/>
            <a:ext cx="4976303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781993" y="2454310"/>
            <a:ext cx="4583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この間のスカラー積の最小回数？</a:t>
            </a:r>
            <a:endParaRPr kumimoji="1" lang="ja-JP" altLang="en-US" sz="24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587500" y="4988225"/>
            <a:ext cx="1180197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1587500" y="5495325"/>
            <a:ext cx="2484440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593386" y="6002425"/>
            <a:ext cx="3828560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2767697" y="4988225"/>
            <a:ext cx="3801992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071940" y="5495325"/>
            <a:ext cx="2497749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389492" y="6002425"/>
            <a:ext cx="1180197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右中かっこ 38"/>
          <p:cNvSpPr/>
          <p:nvPr/>
        </p:nvSpPr>
        <p:spPr>
          <a:xfrm>
            <a:off x="6666220" y="4837718"/>
            <a:ext cx="343222" cy="14397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009442" y="5198592"/>
            <a:ext cx="1965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これらの区間の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最適値は既知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（以前に計算済）</a:t>
            </a:r>
            <a:endParaRPr kumimoji="1" lang="ja-JP" alt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33695" y="490414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1593386" y="3497120"/>
            <a:ext cx="4976303" cy="1041215"/>
            <a:chOff x="1730678" y="3176744"/>
            <a:chExt cx="4976303" cy="1041215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1730678" y="3176744"/>
              <a:ext cx="1059904" cy="1041215"/>
              <a:chOff x="1765955" y="3123644"/>
              <a:chExt cx="1151843" cy="1327263"/>
            </a:xfrm>
          </p:grpSpPr>
          <p:sp>
            <p:nvSpPr>
              <p:cNvPr id="8" name="左大かっこ 7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左大かっこ 8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3050032" y="3176744"/>
              <a:ext cx="1059904" cy="1041215"/>
              <a:chOff x="1765955" y="3123644"/>
              <a:chExt cx="1151843" cy="1327263"/>
            </a:xfrm>
          </p:grpSpPr>
          <p:sp>
            <p:nvSpPr>
              <p:cNvPr id="12" name="左大かっこ 11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左大かっこ 12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図形グループ 13"/>
            <p:cNvGrpSpPr/>
            <p:nvPr/>
          </p:nvGrpSpPr>
          <p:grpSpPr>
            <a:xfrm>
              <a:off x="4319952" y="3176744"/>
              <a:ext cx="1059904" cy="1041215"/>
              <a:chOff x="1765955" y="3123644"/>
              <a:chExt cx="1151843" cy="1327263"/>
            </a:xfrm>
          </p:grpSpPr>
          <p:sp>
            <p:nvSpPr>
              <p:cNvPr id="15" name="左大かっこ 14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図形グループ 16"/>
            <p:cNvGrpSpPr/>
            <p:nvPr/>
          </p:nvGrpSpPr>
          <p:grpSpPr>
            <a:xfrm>
              <a:off x="5647077" y="3176744"/>
              <a:ext cx="1059904" cy="1041215"/>
              <a:chOff x="1765955" y="3123644"/>
              <a:chExt cx="1151843" cy="1327263"/>
            </a:xfrm>
          </p:grpSpPr>
          <p:sp>
            <p:nvSpPr>
              <p:cNvPr id="18" name="左大かっこ 17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左大かっこ 18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1730678" y="3455005"/>
              <a:ext cx="1072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(30,35)</a:t>
              </a:r>
              <a:endParaRPr kumimoji="1" lang="ja-JP" altLang="en-US" sz="24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050032" y="3454528"/>
              <a:ext cx="1072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(35,15)</a:t>
              </a:r>
              <a:endParaRPr kumimoji="1" lang="ja-JP" altLang="en-US" sz="2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387865" y="3454528"/>
              <a:ext cx="91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(15,5)</a:t>
              </a:r>
              <a:endParaRPr kumimoji="1" lang="ja-JP" altLang="en-US" sz="2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711640" y="3455005"/>
              <a:ext cx="91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(5,10)</a:t>
              </a:r>
              <a:endParaRPr kumimoji="1" lang="ja-JP" altLang="en-US" sz="2400" dirty="0"/>
            </a:p>
          </p:txBody>
        </p:sp>
      </p:grpSp>
      <p:sp>
        <p:nvSpPr>
          <p:cNvPr id="47" name="テキスト ボックス 46"/>
          <p:cNvSpPr txBox="1"/>
          <p:nvPr/>
        </p:nvSpPr>
        <p:spPr>
          <a:xfrm>
            <a:off x="5835687" y="593154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85383" y="5439068"/>
            <a:ext cx="96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15750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72742" y="5416517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750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76315" y="4904146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4375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82546" y="5933773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7875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361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 for </a:t>
            </a:r>
            <a:r>
              <a:rPr kumimoji="1" lang="ja-JP" altLang="en-US" dirty="0" smtClean="0"/>
              <a:t>連鎖行列積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375" y="1157812"/>
            <a:ext cx="9050739" cy="3670678"/>
          </a:xfrm>
        </p:spPr>
        <p:txBody>
          <a:bodyPr/>
          <a:lstStyle/>
          <a:p>
            <a:r>
              <a:rPr lang="en-US" altLang="ja-JP" dirty="0" err="1"/>
              <a:t>d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[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][ j ] :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 j </a:t>
            </a:r>
            <a:r>
              <a:rPr kumimoji="1" lang="ja-JP" altLang="en-US" dirty="0" smtClean="0"/>
              <a:t>番目の行列積に必要なスカラー積の最小値</a:t>
            </a:r>
            <a:endParaRPr kumimoji="1" lang="en-US" altLang="ja-JP" dirty="0" smtClean="0"/>
          </a:p>
          <a:p>
            <a:r>
              <a:rPr kumimoji="1" lang="ja-JP" altLang="en-US" dirty="0" smtClean="0"/>
              <a:t>漸化式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d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 </a:t>
            </a:r>
            <a:r>
              <a:rPr lang="ja-JP" altLang="ja-JP" dirty="0"/>
              <a:t>j</a:t>
            </a:r>
            <a:r>
              <a:rPr lang="en-US" altLang="ja-JP" dirty="0" smtClean="0"/>
              <a:t> ] = min</a:t>
            </a:r>
            <a:r>
              <a:rPr lang="en-US" altLang="ja-JP" baseline="-25000" dirty="0"/>
              <a:t>k</a:t>
            </a:r>
            <a:r>
              <a:rPr lang="en-US" altLang="ja-JP" dirty="0" smtClean="0"/>
              <a:t>( </a:t>
            </a:r>
            <a:r>
              <a:rPr lang="en-US" altLang="ja-JP" dirty="0" err="1" smtClean="0"/>
              <a:t>dp</a:t>
            </a:r>
            <a:r>
              <a:rPr lang="en-US" altLang="ja-JP" dirty="0" smtClean="0"/>
              <a:t>[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][ k ] + </a:t>
            </a:r>
            <a:r>
              <a:rPr lang="en-US" altLang="ja-JP" dirty="0" err="1" smtClean="0"/>
              <a:t>dp</a:t>
            </a:r>
            <a:r>
              <a:rPr lang="en-US" altLang="ja-JP" dirty="0" smtClean="0"/>
              <a:t>[ k+1</a:t>
            </a:r>
            <a:r>
              <a:rPr lang="ja-JP" altLang="en-US" dirty="0" smtClean="0"/>
              <a:t> </a:t>
            </a:r>
            <a:r>
              <a:rPr lang="en-US" altLang="ja-JP" dirty="0" smtClean="0"/>
              <a:t>][ j ] + prod )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 smtClean="0"/>
              <a:t>rod = M[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].row × M[ k ].col </a:t>
            </a:r>
            <a:r>
              <a:rPr lang="en-US" altLang="ja-JP" dirty="0" smtClean="0"/>
              <a:t>× M[ </a:t>
            </a:r>
            <a:r>
              <a:rPr lang="ja-JP" altLang="ja-JP" dirty="0"/>
              <a:t>j</a:t>
            </a:r>
            <a:r>
              <a:rPr lang="en-US" altLang="ja-JP" dirty="0" smtClean="0"/>
              <a:t> </a:t>
            </a:r>
            <a:r>
              <a:rPr lang="en-US" altLang="ja-JP" dirty="0"/>
              <a:t>]</a:t>
            </a:r>
            <a:r>
              <a:rPr lang="en-US" altLang="ja-JP" dirty="0" smtClean="0"/>
              <a:t>.col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82</a:t>
            </a:fld>
            <a:endParaRPr kumimoji="1" lang="ja-JP" altLang="en-US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2738594" y="4407857"/>
            <a:ext cx="3676234" cy="769196"/>
            <a:chOff x="1730678" y="3176744"/>
            <a:chExt cx="4976303" cy="1041215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1730678" y="3176744"/>
              <a:ext cx="1059904" cy="1041215"/>
              <a:chOff x="1765955" y="3123644"/>
              <a:chExt cx="1151843" cy="1327263"/>
            </a:xfrm>
          </p:grpSpPr>
          <p:sp>
            <p:nvSpPr>
              <p:cNvPr id="63" name="左大かっこ 62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左大かっこ 63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" name="図形グループ 53"/>
            <p:cNvGrpSpPr/>
            <p:nvPr/>
          </p:nvGrpSpPr>
          <p:grpSpPr>
            <a:xfrm>
              <a:off x="3050032" y="3176744"/>
              <a:ext cx="1059904" cy="1041215"/>
              <a:chOff x="1765955" y="3123644"/>
              <a:chExt cx="1151843" cy="1327263"/>
            </a:xfrm>
          </p:grpSpPr>
          <p:sp>
            <p:nvSpPr>
              <p:cNvPr id="61" name="左大かっこ 60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左大かっこ 61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図形グループ 54"/>
            <p:cNvGrpSpPr/>
            <p:nvPr/>
          </p:nvGrpSpPr>
          <p:grpSpPr>
            <a:xfrm>
              <a:off x="4319952" y="3176744"/>
              <a:ext cx="1059904" cy="1041215"/>
              <a:chOff x="1765955" y="3123644"/>
              <a:chExt cx="1151843" cy="1327263"/>
            </a:xfrm>
          </p:grpSpPr>
          <p:sp>
            <p:nvSpPr>
              <p:cNvPr id="59" name="左大かっこ 58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左大かっこ 59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図形グループ 55"/>
            <p:cNvGrpSpPr/>
            <p:nvPr/>
          </p:nvGrpSpPr>
          <p:grpSpPr>
            <a:xfrm>
              <a:off x="5647077" y="3176744"/>
              <a:ext cx="1059904" cy="1041215"/>
              <a:chOff x="1765955" y="3123644"/>
              <a:chExt cx="1151843" cy="1327263"/>
            </a:xfrm>
          </p:grpSpPr>
          <p:sp>
            <p:nvSpPr>
              <p:cNvPr id="57" name="左大かっこ 56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5" name="テキスト ボックス 64"/>
          <p:cNvSpPr txBox="1"/>
          <p:nvPr/>
        </p:nvSpPr>
        <p:spPr>
          <a:xfrm>
            <a:off x="3017511" y="3930405"/>
            <a:ext cx="37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 err="1" smtClean="0"/>
              <a:t>i</a:t>
            </a:r>
            <a:endParaRPr kumimoji="1" lang="ja-JP" altLang="en-US" sz="2800" i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903805" y="3941847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i="1" dirty="0"/>
              <a:t>j</a:t>
            </a:r>
            <a:endParaRPr kumimoji="1" lang="ja-JP" altLang="en-US" sz="2800" i="1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728531" y="5350931"/>
            <a:ext cx="1912821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3483757" y="5272930"/>
            <a:ext cx="45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 err="1" smtClean="0"/>
              <a:t>k</a:t>
            </a:r>
            <a:endParaRPr kumimoji="1" lang="ja-JP" altLang="en-US" sz="28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0116" y="5833384"/>
            <a:ext cx="5072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 smtClean="0"/>
              <a:t>i</a:t>
            </a:r>
            <a:r>
              <a:rPr lang="en-US" altLang="ja-JP" sz="2400" i="1" dirty="0" smtClean="0"/>
              <a:t> , j </a:t>
            </a:r>
            <a:r>
              <a:rPr lang="ja-JP" altLang="en-US" sz="2400" dirty="0" smtClean="0"/>
              <a:t>の幅が小さい区間から計算をする</a:t>
            </a:r>
            <a:r>
              <a:rPr lang="en-US" altLang="ja-JP" sz="2400" i="1" dirty="0" smtClean="0"/>
              <a:t> </a:t>
            </a:r>
            <a:endParaRPr kumimoji="1" lang="ja-JP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695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416"/>
            <a:ext cx="9144000" cy="33197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コード</a:t>
            </a:r>
            <a:r>
              <a:rPr kumimoji="1" lang="en-US" altLang="ja-JP" dirty="0" smtClean="0"/>
              <a:t> for </a:t>
            </a:r>
            <a:r>
              <a:rPr kumimoji="1" lang="ja-JP" altLang="en-US" dirty="0" smtClean="0"/>
              <a:t>連鎖行列積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83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3901286" y="1762664"/>
            <a:ext cx="343222" cy="1109257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24594" y="20824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00"/>
                </a:solidFill>
              </a:rPr>
              <a:t>初期化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2636945" y="5435381"/>
            <a:ext cx="3676234" cy="769196"/>
            <a:chOff x="1730678" y="3176744"/>
            <a:chExt cx="4976303" cy="1041215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1730678" y="3176744"/>
              <a:ext cx="1059904" cy="1041215"/>
              <a:chOff x="1765955" y="3123644"/>
              <a:chExt cx="1151843" cy="1327263"/>
            </a:xfrm>
          </p:grpSpPr>
          <p:sp>
            <p:nvSpPr>
              <p:cNvPr id="23" name="左大かっこ 22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左大かっこ 23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図形グループ 9"/>
            <p:cNvGrpSpPr/>
            <p:nvPr/>
          </p:nvGrpSpPr>
          <p:grpSpPr>
            <a:xfrm>
              <a:off x="3050032" y="3176744"/>
              <a:ext cx="1059904" cy="1041215"/>
              <a:chOff x="1765955" y="3123644"/>
              <a:chExt cx="1151843" cy="1327263"/>
            </a:xfrm>
          </p:grpSpPr>
          <p:sp>
            <p:nvSpPr>
              <p:cNvPr id="21" name="左大かっこ 20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左大かっこ 21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図形グループ 10"/>
            <p:cNvGrpSpPr/>
            <p:nvPr/>
          </p:nvGrpSpPr>
          <p:grpSpPr>
            <a:xfrm>
              <a:off x="4319952" y="3176744"/>
              <a:ext cx="1059904" cy="1041215"/>
              <a:chOff x="1765955" y="3123644"/>
              <a:chExt cx="1151843" cy="1327263"/>
            </a:xfrm>
          </p:grpSpPr>
          <p:sp>
            <p:nvSpPr>
              <p:cNvPr id="19" name="左大かっこ 18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左大かっこ 19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図形グループ 11"/>
            <p:cNvGrpSpPr/>
            <p:nvPr/>
          </p:nvGrpSpPr>
          <p:grpSpPr>
            <a:xfrm>
              <a:off x="5647077" y="3176744"/>
              <a:ext cx="1059904" cy="1041215"/>
              <a:chOff x="1765955" y="3123644"/>
              <a:chExt cx="1151843" cy="1327263"/>
            </a:xfrm>
          </p:grpSpPr>
          <p:sp>
            <p:nvSpPr>
              <p:cNvPr id="17" name="左大かっこ 16"/>
              <p:cNvSpPr/>
              <p:nvPr/>
            </p:nvSpPr>
            <p:spPr>
              <a:xfrm>
                <a:off x="1765955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左大かっこ 17"/>
              <p:cNvSpPr/>
              <p:nvPr/>
            </p:nvSpPr>
            <p:spPr>
              <a:xfrm flipH="1">
                <a:off x="2704494" y="3123644"/>
                <a:ext cx="213304" cy="1327263"/>
              </a:xfrm>
              <a:prstGeom prst="leftBracket">
                <a:avLst/>
              </a:prstGeom>
              <a:ln>
                <a:solidFill>
                  <a:srgbClr val="F200B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/>
          <p:cNvSpPr txBox="1"/>
          <p:nvPr/>
        </p:nvSpPr>
        <p:spPr>
          <a:xfrm>
            <a:off x="2915862" y="4957929"/>
            <a:ext cx="37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 err="1" smtClean="0"/>
              <a:t>i</a:t>
            </a:r>
            <a:endParaRPr kumimoji="1" lang="ja-JP" altLang="en-US" sz="2800" i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02156" y="4969371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2800" i="1" dirty="0"/>
              <a:t>j</a:t>
            </a:r>
            <a:endParaRPr kumimoji="1" lang="ja-JP" altLang="en-US" sz="2800" i="1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602622" y="6401339"/>
            <a:ext cx="1912821" cy="0"/>
          </a:xfrm>
          <a:prstGeom prst="straightConnector1">
            <a:avLst/>
          </a:prstGeom>
          <a:ln>
            <a:solidFill>
              <a:srgbClr val="F200B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357848" y="6266128"/>
            <a:ext cx="45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 err="1" smtClean="0"/>
              <a:t>k</a:t>
            </a:r>
            <a:endParaRPr kumimoji="1" lang="ja-JP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4085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ダルマ落とし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数列が</a:t>
            </a:r>
            <a:r>
              <a:rPr lang="en-US" altLang="ja-JP" dirty="0" smtClean="0"/>
              <a:t> A = a</a:t>
            </a:r>
            <a:r>
              <a:rPr lang="en-US" altLang="ja-JP" baseline="-25000" dirty="0" smtClean="0"/>
              <a:t>0 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1 </a:t>
            </a:r>
            <a:r>
              <a:rPr lang="ja-JP" altLang="en-US" baseline="-25000" dirty="0" smtClean="0"/>
              <a:t>・・・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n</a:t>
            </a:r>
            <a:r>
              <a:rPr lang="ja-JP" altLang="en-US" dirty="0" smtClean="0"/>
              <a:t>与えられる</a:t>
            </a:r>
            <a:endParaRPr lang="en-US" altLang="ja-JP" dirty="0" smtClean="0"/>
          </a:p>
          <a:p>
            <a:r>
              <a:rPr kumimoji="1" lang="ja-JP" altLang="en-US" dirty="0" smtClean="0"/>
              <a:t>隣合った数字の差分が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以下のとき、それらの数字を消すことができる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この操作を再帰的に繰り返すことができる</a:t>
            </a:r>
            <a:endParaRPr lang="en-US" altLang="ja-JP" dirty="0" smtClean="0"/>
          </a:p>
          <a:p>
            <a:r>
              <a:rPr kumimoji="1" lang="ja-JP" altLang="en-US" dirty="0" smtClean="0"/>
              <a:t>最適の順序で数字を消したとき、消せる数字の個数の最大値を求めよ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1 ≦ n ≦ 300</a:t>
            </a:r>
          </a:p>
          <a:p>
            <a:r>
              <a:rPr lang="ja-JP" altLang="ja-JP" dirty="0" smtClean="0"/>
              <a:t>0</a:t>
            </a:r>
            <a:r>
              <a:rPr lang="ja-JP" altLang="en-US" dirty="0" smtClean="0"/>
              <a:t> </a:t>
            </a:r>
            <a:r>
              <a:rPr lang="en-US" altLang="ja-JP" dirty="0" smtClean="0"/>
              <a:t>≦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ja-JP" dirty="0" smtClean="0"/>
              <a:t>≦ 10</a:t>
            </a:r>
            <a:r>
              <a:rPr lang="en-US" altLang="ja-JP" baseline="30000" dirty="0" smtClean="0"/>
              <a:t>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0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  <a:r>
              <a:rPr lang="en-US" altLang="en-US" dirty="0"/>
              <a:t> </a:t>
            </a:r>
            <a:r>
              <a:rPr kumimoji="1" lang="en-US" altLang="ja-JP" dirty="0" smtClean="0"/>
              <a:t>for </a:t>
            </a:r>
            <a:r>
              <a:rPr kumimoji="1" lang="ja-JP" altLang="en-US" dirty="0" smtClean="0"/>
              <a:t>ダルマ落とし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461" y="1157812"/>
            <a:ext cx="8932333" cy="3121466"/>
          </a:xfrm>
        </p:spPr>
        <p:txBody>
          <a:bodyPr/>
          <a:lstStyle/>
          <a:p>
            <a:r>
              <a:rPr lang="en-US" altLang="ja-JP" dirty="0" err="1" smtClean="0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: 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番目から</a:t>
            </a:r>
            <a:r>
              <a:rPr lang="en-US" altLang="ja-JP" dirty="0"/>
              <a:t> j </a:t>
            </a:r>
            <a:r>
              <a:rPr lang="ja-JP" altLang="en-US" dirty="0"/>
              <a:t>番目で落とせる最大値</a:t>
            </a:r>
            <a:endParaRPr lang="en-US" altLang="ja-JP" dirty="0"/>
          </a:p>
          <a:p>
            <a:pPr lvl="1"/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= </a:t>
            </a:r>
            <a:r>
              <a:rPr lang="en-US" altLang="ja-JP" dirty="0" err="1" smtClean="0"/>
              <a:t>max</a:t>
            </a:r>
            <a:r>
              <a:rPr lang="en-US" altLang="ja-JP" baseline="-25000" dirty="0" err="1" smtClean="0"/>
              <a:t>k</a:t>
            </a:r>
            <a:r>
              <a:rPr lang="en-US" altLang="ja-JP" dirty="0" smtClean="0"/>
              <a:t> </a:t>
            </a:r>
            <a:r>
              <a:rPr lang="en-US" altLang="ja-JP" dirty="0"/>
              <a:t>(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][k] + </a:t>
            </a:r>
            <a:r>
              <a:rPr lang="en-US" altLang="ja-JP" dirty="0" err="1"/>
              <a:t>dp</a:t>
            </a:r>
            <a:r>
              <a:rPr lang="en-US" altLang="ja-JP" dirty="0"/>
              <a:t>[k][j]  ) </a:t>
            </a:r>
            <a:r>
              <a:rPr lang="ja-JP" altLang="en-US" dirty="0"/>
              <a:t>　または、</a:t>
            </a:r>
            <a:endParaRPr lang="en-US" altLang="ja-JP" dirty="0"/>
          </a:p>
          <a:p>
            <a:pPr lvl="1"/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= </a:t>
            </a:r>
            <a:r>
              <a:rPr lang="en-US" altLang="ja-JP" dirty="0" err="1"/>
              <a:t>dp</a:t>
            </a:r>
            <a:r>
              <a:rPr lang="en-US" altLang="ja-JP" dirty="0"/>
              <a:t>[i+1][j-1] + 2 </a:t>
            </a:r>
            <a:r>
              <a:rPr lang="en-US" altLang="ja-JP" dirty="0" smtClean="0"/>
              <a:t>(</a:t>
            </a:r>
            <a:r>
              <a:rPr lang="ja-JP" altLang="en-US" dirty="0" smtClean="0"/>
              <a:t>間の区間が全て消せる時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の最大値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85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63786"/>
              </p:ext>
            </p:extLst>
          </p:nvPr>
        </p:nvGraphicFramePr>
        <p:xfrm>
          <a:off x="2187562" y="4074953"/>
          <a:ext cx="4468674" cy="75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779"/>
                <a:gridCol w="744779"/>
                <a:gridCol w="744779"/>
                <a:gridCol w="744779"/>
                <a:gridCol w="744779"/>
                <a:gridCol w="744779"/>
              </a:tblGrid>
              <a:tr h="754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187562" y="5023002"/>
            <a:ext cx="1473470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661032" y="5023002"/>
            <a:ext cx="2995204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87562" y="5564429"/>
            <a:ext cx="2995204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182766" y="5564429"/>
            <a:ext cx="1473470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923439" y="6302213"/>
            <a:ext cx="2995204" cy="0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72609" y="49314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99710" y="4920025"/>
            <a:ext cx="4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1342" y="549577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58443" y="5484335"/>
            <a:ext cx="4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296" y="6248992"/>
            <a:ext cx="4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59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</a:t>
            </a:r>
            <a:r>
              <a:rPr kumimoji="1" lang="en-US" altLang="ja-JP" dirty="0" smtClean="0"/>
              <a:t> for </a:t>
            </a:r>
            <a:r>
              <a:rPr kumimoji="1" lang="ja-JP" altLang="en-US" dirty="0" smtClean="0"/>
              <a:t>ダルマ落とし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86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2573931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2448316" y="1492551"/>
            <a:ext cx="0" cy="1041775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0835" y="964985"/>
            <a:ext cx="33650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短い区間から計算</a:t>
            </a:r>
            <a:endParaRPr kumimoji="1" lang="ja-JP" altLang="en-US" sz="32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441597" y="2077327"/>
            <a:ext cx="0" cy="672949"/>
          </a:xfrm>
          <a:prstGeom prst="straightConnector1">
            <a:avLst/>
          </a:prstGeom>
          <a:ln w="38100" cmpd="sng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32048" y="1492551"/>
            <a:ext cx="32441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区間の開始位置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7746" y="5902035"/>
            <a:ext cx="620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dirty="0" smtClean="0"/>
              <a:t>⚠️</a:t>
            </a:r>
            <a:r>
              <a:rPr kumimoji="1" lang="ja-JP" altLang="en-US" sz="2000" dirty="0" smtClean="0"/>
              <a:t>全体の区間の長さが偶数になるように前処理してある</a:t>
            </a:r>
            <a:endParaRPr kumimoji="1" lang="en-US" altLang="ja-JP" sz="2000" dirty="0" smtClean="0"/>
          </a:p>
          <a:p>
            <a:pPr algn="r"/>
            <a:r>
              <a:rPr lang="ja-JP" altLang="en-US" sz="2000" dirty="0" smtClean="0"/>
              <a:t>（奇数長のとき末尾にダミー要素を追加）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042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667" y="82091"/>
            <a:ext cx="8741832" cy="878417"/>
          </a:xfrm>
        </p:spPr>
        <p:txBody>
          <a:bodyPr/>
          <a:lstStyle/>
          <a:p>
            <a:r>
              <a:rPr lang="en-US" altLang="en-US" dirty="0" smtClean="0"/>
              <a:t>DP for TSP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1667" y="928972"/>
            <a:ext cx="8741832" cy="3773657"/>
          </a:xfrm>
        </p:spPr>
        <p:txBody>
          <a:bodyPr/>
          <a:lstStyle/>
          <a:p>
            <a:r>
              <a:rPr lang="ja-JP" altLang="en-US" dirty="0" smtClean="0"/>
              <a:t>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頂点集合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S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⊆ V </a:t>
            </a:r>
            <a:r>
              <a:rPr lang="ja-JP" altLang="en-US" dirty="0" smtClean="0"/>
              <a:t>の頂点は辿り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いま</a:t>
            </a:r>
            <a:r>
              <a:rPr kumimoji="1" lang="en-US" altLang="ja-JP" i="1" dirty="0" smtClean="0"/>
              <a:t> v ∈ S </a:t>
            </a:r>
            <a:r>
              <a:rPr kumimoji="1" lang="ja-JP" altLang="en-US" dirty="0" smtClean="0"/>
              <a:t>にいるとする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残りの頂点の辿り方は、</a:t>
            </a:r>
            <a:r>
              <a:rPr lang="en-US" altLang="ja-JP" i="1" dirty="0" smtClean="0"/>
              <a:t>S </a:t>
            </a:r>
            <a:r>
              <a:rPr lang="ja-JP" altLang="en-US" dirty="0" smtClean="0"/>
              <a:t>の辿り方に関係ない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i="1" dirty="0" smtClean="0"/>
              <a:t>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が同じ状態について、最適な値のみ記憶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辺重みの和が最小となるもの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8D-38C9-3841-9BBA-E0A4456F9577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grpSp>
        <p:nvGrpSpPr>
          <p:cNvPr id="128" name="図形グループ 127"/>
          <p:cNvGrpSpPr/>
          <p:nvPr/>
        </p:nvGrpSpPr>
        <p:grpSpPr>
          <a:xfrm>
            <a:off x="2860184" y="4736955"/>
            <a:ext cx="2961192" cy="1721596"/>
            <a:chOff x="1189835" y="4679744"/>
            <a:chExt cx="2961192" cy="1721596"/>
          </a:xfrm>
        </p:grpSpPr>
        <p:sp>
          <p:nvSpPr>
            <p:cNvPr id="117" name="テキスト ボックス 116"/>
            <p:cNvSpPr txBox="1"/>
            <p:nvPr/>
          </p:nvSpPr>
          <p:spPr>
            <a:xfrm>
              <a:off x="1189835" y="5201011"/>
              <a:ext cx="29611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0   1   2   3  </a:t>
              </a:r>
              <a:r>
                <a:rPr kumimoji="1" lang="ja-JP" altLang="en-US" sz="3600" dirty="0" smtClean="0"/>
                <a:t>・・・</a:t>
              </a:r>
              <a:endParaRPr kumimoji="1" lang="en-US" altLang="ja-JP" sz="3600" dirty="0" smtClean="0"/>
            </a:p>
            <a:p>
              <a:r>
                <a:rPr lang="en-US" altLang="ja-JP" sz="3600" dirty="0" smtClean="0"/>
                <a:t>0   2   1   3  </a:t>
              </a:r>
              <a:r>
                <a:rPr lang="ja-JP" altLang="en-US" sz="3600" dirty="0" smtClean="0"/>
                <a:t>・・・</a:t>
              </a:r>
              <a:endParaRPr kumimoji="1" lang="ja-JP" altLang="en-US" sz="3600" dirty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860184" y="4679744"/>
              <a:ext cx="451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i="1" dirty="0" smtClean="0"/>
                <a:t>v</a:t>
              </a:r>
              <a:endParaRPr kumimoji="1" lang="ja-JP" altLang="en-US" sz="2800" i="1" dirty="0"/>
            </a:p>
          </p:txBody>
        </p:sp>
        <p:cxnSp>
          <p:nvCxnSpPr>
            <p:cNvPr id="120" name="直線矢印コネクタ 119"/>
            <p:cNvCxnSpPr/>
            <p:nvPr/>
          </p:nvCxnSpPr>
          <p:spPr>
            <a:xfrm>
              <a:off x="1774589" y="5235337"/>
              <a:ext cx="1352686" cy="0"/>
            </a:xfrm>
            <a:prstGeom prst="straightConnector1">
              <a:avLst/>
            </a:prstGeom>
            <a:ln>
              <a:solidFill>
                <a:srgbClr val="FFFF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2310547" y="4757271"/>
              <a:ext cx="4541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i="1" dirty="0" smtClean="0"/>
                <a:t>S</a:t>
              </a:r>
              <a:endParaRPr kumimoji="1" lang="ja-JP" altLang="en-US" sz="2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82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ki_Nishikino_1.0">
  <a:themeElements>
    <a:clrScheme name="ユーザー設定 1">
      <a:dk1>
        <a:sysClr val="windowText" lastClr="000000"/>
      </a:dk1>
      <a:lt1>
        <a:sysClr val="window" lastClr="FFFFFF"/>
      </a:lt1>
      <a:dk2>
        <a:srgbClr val="F200B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21986</TotalTime>
  <Words>4433</Words>
  <Application>Microsoft Macintosh PowerPoint</Application>
  <PresentationFormat>画面に合わせる (4:3)</PresentationFormat>
  <Paragraphs>1031</Paragraphs>
  <Slides>86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86</vt:i4>
      </vt:variant>
    </vt:vector>
  </HeadingPairs>
  <TitlesOfParts>
    <vt:vector size="87" baseType="lpstr">
      <vt:lpstr>Maki_Nishikino_1.0</vt:lpstr>
      <vt:lpstr>動的計画法を極める！ 蟻本3-4 +α</vt:lpstr>
      <vt:lpstr>イントロ</vt:lpstr>
      <vt:lpstr>今日の内容</vt:lpstr>
      <vt:lpstr>ビットDP</vt:lpstr>
      <vt:lpstr>巡回セールスマン問題</vt:lpstr>
      <vt:lpstr>巡回セールスマン問題</vt:lpstr>
      <vt:lpstr>巡回セールスマン問題について</vt:lpstr>
      <vt:lpstr>愚直な解法  for TSP </vt:lpstr>
      <vt:lpstr>DP for TSP</vt:lpstr>
      <vt:lpstr>DP for TSP</vt:lpstr>
      <vt:lpstr>コードの前に</vt:lpstr>
      <vt:lpstr>C++ でのビット列の扱い</vt:lpstr>
      <vt:lpstr>余談</vt:lpstr>
      <vt:lpstr>余談</vt:lpstr>
      <vt:lpstr>コード for TSP</vt:lpstr>
      <vt:lpstr>コード for TSP</vt:lpstr>
      <vt:lpstr>計算量 for TSP</vt:lpstr>
      <vt:lpstr>ドミノ敷き詰め</vt:lpstr>
      <vt:lpstr>愚直な解法 for ドミノ敷き詰め </vt:lpstr>
      <vt:lpstr>愚直な解法 for ドミノ敷き詰め 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DP for ドミノ敷き詰め</vt:lpstr>
      <vt:lpstr> </vt:lpstr>
      <vt:lpstr>計算量</vt:lpstr>
      <vt:lpstr>発展 (メモリ節約)</vt:lpstr>
      <vt:lpstr>発展 (メモリ節約)</vt:lpstr>
      <vt:lpstr>今日の内容</vt:lpstr>
      <vt:lpstr>行列累乗</vt:lpstr>
      <vt:lpstr>フィボナッチ数列</vt:lpstr>
      <vt:lpstr>愚直な解法 for Fibonacci Number</vt:lpstr>
      <vt:lpstr>行列累乗</vt:lpstr>
      <vt:lpstr>コード　for Fibonacci Number</vt:lpstr>
      <vt:lpstr>コード　for Fibonacci Number</vt:lpstr>
      <vt:lpstr>m 項間漸化式の場合</vt:lpstr>
      <vt:lpstr>Blocks (POJ 3734)</vt:lpstr>
      <vt:lpstr>愚直?な解法 for Blocks</vt:lpstr>
      <vt:lpstr>愚直?な解法 for Blocks</vt:lpstr>
      <vt:lpstr>愚直?な解法 for Blocks</vt:lpstr>
      <vt:lpstr>DP for Blocks</vt:lpstr>
      <vt:lpstr>DP for Blocks</vt:lpstr>
      <vt:lpstr>DP for Blocks</vt:lpstr>
      <vt:lpstr>DP for Blocks</vt:lpstr>
      <vt:lpstr>DP for Blocks</vt:lpstr>
      <vt:lpstr>コード for Blocks</vt:lpstr>
      <vt:lpstr>グラフの長さ k のパスの総数</vt:lpstr>
      <vt:lpstr>グラフの長さ k のパスの総数 -考察-</vt:lpstr>
      <vt:lpstr>グラフの長さ k のパスの総数 </vt:lpstr>
      <vt:lpstr>コード for グラフの長さ k のパスの総数 </vt:lpstr>
      <vt:lpstr>Matrix Power Series (POJ3233) </vt:lpstr>
      <vt:lpstr>愚直な解法 for Matrix Power Series </vt:lpstr>
      <vt:lpstr>解法 for Matrix Power Series </vt:lpstr>
      <vt:lpstr>コード for Matrix Power Series  </vt:lpstr>
      <vt:lpstr>今日の内容</vt:lpstr>
      <vt:lpstr>データ構造を用いて高速化 </vt:lpstr>
      <vt:lpstr>Minimizing maximizer (POJ 1769)</vt:lpstr>
      <vt:lpstr>Minimizing maximizer 例</vt:lpstr>
      <vt:lpstr>Minimizing maximizer 例</vt:lpstr>
      <vt:lpstr>Minimizing maximizer –考察-</vt:lpstr>
      <vt:lpstr>Minimizing maximizer –考察-</vt:lpstr>
      <vt:lpstr>DP for Minimizing maximizer </vt:lpstr>
      <vt:lpstr>DP for Minimizing maximizer </vt:lpstr>
      <vt:lpstr>DP for Minimizing maximizer </vt:lpstr>
      <vt:lpstr>DP for Minimizing maximizer </vt:lpstr>
      <vt:lpstr>DP for Minimizing maximizer </vt:lpstr>
      <vt:lpstr>DP for Minimizing maximizer </vt:lpstr>
      <vt:lpstr>DP for Minimizing maximizer </vt:lpstr>
      <vt:lpstr>DP for Minimizing maximizer </vt:lpstr>
      <vt:lpstr>高速化DP for Minimizing maximizer </vt:lpstr>
      <vt:lpstr>コード for minimizing maximizer</vt:lpstr>
      <vt:lpstr>区間DP</vt:lpstr>
      <vt:lpstr>連鎖行列積</vt:lpstr>
      <vt:lpstr>行列積（おさらい）</vt:lpstr>
      <vt:lpstr>DP for 連鎖行列積</vt:lpstr>
      <vt:lpstr>DP for 連鎖行列積</vt:lpstr>
      <vt:lpstr>コード for 連鎖行列積</vt:lpstr>
      <vt:lpstr>ダルマ落とし</vt:lpstr>
      <vt:lpstr>DP for ダルマ落とし </vt:lpstr>
      <vt:lpstr>コード for ダルマ落とし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 文登</dc:creator>
  <cp:lastModifiedBy>竹内 文登</cp:lastModifiedBy>
  <cp:revision>110</cp:revision>
  <dcterms:created xsi:type="dcterms:W3CDTF">2016-07-04T06:23:07Z</dcterms:created>
  <dcterms:modified xsi:type="dcterms:W3CDTF">2016-07-28T13:54:40Z</dcterms:modified>
</cp:coreProperties>
</file>