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376" r:id="rId4"/>
    <p:sldId id="368" r:id="rId5"/>
    <p:sldId id="370" r:id="rId6"/>
    <p:sldId id="377" r:id="rId7"/>
    <p:sldId id="366" r:id="rId8"/>
    <p:sldId id="367" r:id="rId9"/>
    <p:sldId id="365" r:id="rId10"/>
    <p:sldId id="371" r:id="rId11"/>
    <p:sldId id="372" r:id="rId12"/>
    <p:sldId id="373" r:id="rId13"/>
    <p:sldId id="378" r:id="rId14"/>
    <p:sldId id="374" r:id="rId15"/>
    <p:sldId id="375" r:id="rId16"/>
    <p:sldId id="385" r:id="rId17"/>
    <p:sldId id="379" r:id="rId18"/>
    <p:sldId id="258" r:id="rId19"/>
    <p:sldId id="260" r:id="rId20"/>
    <p:sldId id="263" r:id="rId21"/>
    <p:sldId id="266" r:id="rId22"/>
    <p:sldId id="265" r:id="rId23"/>
    <p:sldId id="380" r:id="rId24"/>
    <p:sldId id="269" r:id="rId25"/>
    <p:sldId id="261" r:id="rId26"/>
    <p:sldId id="267" r:id="rId27"/>
    <p:sldId id="268" r:id="rId28"/>
    <p:sldId id="271" r:id="rId29"/>
    <p:sldId id="270" r:id="rId30"/>
    <p:sldId id="273" r:id="rId31"/>
    <p:sldId id="272" r:id="rId32"/>
    <p:sldId id="274" r:id="rId33"/>
    <p:sldId id="277" r:id="rId34"/>
    <p:sldId id="276" r:id="rId35"/>
    <p:sldId id="275" r:id="rId36"/>
    <p:sldId id="278" r:id="rId37"/>
    <p:sldId id="279" r:id="rId38"/>
    <p:sldId id="280" r:id="rId39"/>
    <p:sldId id="282" r:id="rId40"/>
    <p:sldId id="281" r:id="rId41"/>
    <p:sldId id="283" r:id="rId42"/>
    <p:sldId id="284" r:id="rId43"/>
    <p:sldId id="353" r:id="rId44"/>
    <p:sldId id="352" r:id="rId45"/>
    <p:sldId id="354" r:id="rId46"/>
    <p:sldId id="355" r:id="rId47"/>
    <p:sldId id="356" r:id="rId48"/>
    <p:sldId id="357" r:id="rId49"/>
    <p:sldId id="351" r:id="rId50"/>
    <p:sldId id="358" r:id="rId51"/>
    <p:sldId id="381" r:id="rId52"/>
    <p:sldId id="285" r:id="rId53"/>
    <p:sldId id="286" r:id="rId54"/>
    <p:sldId id="287" r:id="rId55"/>
    <p:sldId id="288" r:id="rId56"/>
    <p:sldId id="289" r:id="rId57"/>
    <p:sldId id="293" r:id="rId58"/>
    <p:sldId id="295" r:id="rId59"/>
    <p:sldId id="294" r:id="rId60"/>
    <p:sldId id="298" r:id="rId61"/>
    <p:sldId id="299" r:id="rId62"/>
    <p:sldId id="297" r:id="rId63"/>
    <p:sldId id="292" r:id="rId64"/>
    <p:sldId id="382" r:id="rId65"/>
    <p:sldId id="301" r:id="rId66"/>
    <p:sldId id="300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60" r:id="rId77"/>
    <p:sldId id="361" r:id="rId78"/>
    <p:sldId id="363" r:id="rId79"/>
    <p:sldId id="362" r:id="rId80"/>
    <p:sldId id="364" r:id="rId81"/>
    <p:sldId id="342" r:id="rId82"/>
    <p:sldId id="343" r:id="rId83"/>
    <p:sldId id="312" r:id="rId84"/>
    <p:sldId id="313" r:id="rId85"/>
    <p:sldId id="314" r:id="rId86"/>
    <p:sldId id="315" r:id="rId87"/>
    <p:sldId id="316" r:id="rId88"/>
    <p:sldId id="319" r:id="rId89"/>
    <p:sldId id="320" r:id="rId90"/>
    <p:sldId id="321" r:id="rId91"/>
    <p:sldId id="383" r:id="rId92"/>
    <p:sldId id="322" r:id="rId93"/>
    <p:sldId id="332" r:id="rId94"/>
    <p:sldId id="331" r:id="rId95"/>
    <p:sldId id="330" r:id="rId96"/>
    <p:sldId id="329" r:id="rId97"/>
    <p:sldId id="328" r:id="rId98"/>
    <p:sldId id="327" r:id="rId99"/>
    <p:sldId id="326" r:id="rId100"/>
    <p:sldId id="325" r:id="rId101"/>
    <p:sldId id="324" r:id="rId102"/>
    <p:sldId id="334" r:id="rId103"/>
    <p:sldId id="333" r:id="rId104"/>
    <p:sldId id="335" r:id="rId105"/>
    <p:sldId id="336" r:id="rId106"/>
    <p:sldId id="337" r:id="rId107"/>
    <p:sldId id="338" r:id="rId108"/>
    <p:sldId id="340" r:id="rId109"/>
    <p:sldId id="339" r:id="rId110"/>
    <p:sldId id="341" r:id="rId111"/>
    <p:sldId id="344" r:id="rId112"/>
    <p:sldId id="345" r:id="rId113"/>
    <p:sldId id="359" r:id="rId114"/>
    <p:sldId id="346" r:id="rId115"/>
    <p:sldId id="349" r:id="rId116"/>
    <p:sldId id="347" r:id="rId117"/>
    <p:sldId id="348" r:id="rId118"/>
    <p:sldId id="302" r:id="rId1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4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notesMaster" Target="notesMasters/notesMaster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2B20-B17F-3B47-AB58-225672DFFF6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B9E68-F9D7-E742-B9BE-C12D2C711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24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9E68-F9D7-E742-B9BE-C12D2C71109E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09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9E68-F9D7-E742-B9BE-C12D2C71109E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27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B9E68-F9D7-E742-B9BE-C12D2C71109E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9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accent1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F080-BBF8-2042-A6B0-8F30FEE8735A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11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F883-EAF0-5C4A-8849-26F93AFEE0C1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985-7E06-9645-9755-108DBB463AB1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9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835051"/>
          </a:xfrm>
        </p:spPr>
        <p:txBody>
          <a:bodyPr>
            <a:normAutofit/>
          </a:bodyPr>
          <a:lstStyle>
            <a:lvl1pPr>
              <a:defRPr sz="32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defRPr sz="28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defRPr sz="24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defRPr sz="20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defRPr sz="2000" b="0" i="0"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008-A6ED-6842-BA36-7C68AC5CFEF9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95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A12-83A9-8748-975D-8C0EAAE2AEE0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5DDB-149F-4540-AD62-98B9BD3A9010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961C-E32F-2C4E-840C-633D181747B1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18B-00C4-754B-BE42-D11BC2C37911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4EF-39D4-9447-9F4A-669778ADF5C4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89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6406-8E5E-A443-80F6-0791C04CF503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5526-782A-9440-BDAB-10489E32C040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5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A076-647D-554E-993C-4F2F0A1E37BD}" type="datetime1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8B1E-9448-3C49-9B2D-4C48836E0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2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to Programming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情報知識ネットワーク研究室</a:t>
            </a:r>
            <a:r>
              <a:rPr lang="ja-JP" altLang="en-US" dirty="0"/>
              <a:t>　</a:t>
            </a:r>
            <a:r>
              <a:rPr lang="en-US" altLang="ja-JP" dirty="0" smtClean="0"/>
              <a:t>B4</a:t>
            </a:r>
            <a:r>
              <a:rPr lang="ja-JP" altLang="en-US" dirty="0" smtClean="0"/>
              <a:t>　谷</a:t>
            </a:r>
            <a:r>
              <a:rPr lang="en-US" altLang="ja-JP" dirty="0" smtClean="0"/>
              <a:t> </a:t>
            </a:r>
            <a:r>
              <a:rPr lang="ja-JP" altLang="en-US" dirty="0" smtClean="0"/>
              <a:t>陽太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3254" y="6320481"/>
            <a:ext cx="497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4/28 HCPC</a:t>
            </a:r>
            <a:r>
              <a:rPr kumimoji="1"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変数の型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型いろいろ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整数型、小数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、文字型、非負の整数型</a:t>
            </a:r>
            <a:r>
              <a:rPr lang="en-US" altLang="ja-JP" dirty="0" smtClean="0"/>
              <a:t>……</a:t>
            </a:r>
            <a:br>
              <a:rPr lang="en-US" altLang="ja-JP" dirty="0" smtClean="0"/>
            </a:b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列になった変数みたいなのが欲しい！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40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0800000">
            <a:off x="3310128" y="3341401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6272" y="3049012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6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列になった変数みたいなのが欲しい！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→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配列を</a:t>
            </a:r>
            <a:r>
              <a:rPr lang="ja-JP" altLang="en-US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使おう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！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0800000">
            <a:off x="3310128" y="3341401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6272" y="3049012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2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変数の列である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fontAlgn="base"/>
            <a:r>
              <a:rPr lang="ja-JP" altLang="en-US" dirty="0" smtClean="0"/>
              <a:t>使うときは基本的に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「配列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のなんちゃら番目」と指定して使う</a:t>
            </a:r>
            <a:endParaRPr lang="cs-CZ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68880" y="2542032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2468879" y="2195052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163823" y="2195052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321038" y="2542031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9491470" y="2195051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0186414" y="2195051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9491470" y="3365483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8321037" y="2195051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9015981" y="2195051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639312" y="2542032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639311" y="2195052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334255" y="2195052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809744" y="2542032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4809743" y="2195052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504687" y="2195052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980176" y="2542032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5980175" y="2195052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675119" y="2195052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7150608" y="2542032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7150607" y="2195052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45551" y="2195052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708405" y="2702824"/>
            <a:ext cx="67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69463" y="2721112"/>
            <a:ext cx="710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[0]   [1]   [2]   [3]   [4] 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en-US" altLang="ja-JP" sz="4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[5]</a:t>
            </a:r>
            <a:endParaRPr kumimoji="1" lang="ja-JP" altLang="en-US" sz="40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8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cs-CZ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a[10];</a:t>
            </a:r>
            <a:r>
              <a:rPr lang="cs-CZ" altLang="ja-JP" b="1" dirty="0" smtClean="0">
                <a:solidFill>
                  <a:srgbClr val="0070C0"/>
                </a:solidFill>
              </a:rPr>
              <a:t/>
            </a:r>
            <a:br>
              <a:rPr lang="cs-CZ" altLang="ja-JP" b="1" dirty="0" smtClean="0">
                <a:solidFill>
                  <a:srgbClr val="0070C0"/>
                </a:solidFill>
              </a:rPr>
            </a:b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cs-CZ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a[10];</a:t>
            </a:r>
            <a:r>
              <a:rPr lang="cs-CZ" altLang="ja-JP" b="1" dirty="0" smtClean="0">
                <a:solidFill>
                  <a:srgbClr val="0070C0"/>
                </a:solidFill>
              </a:rPr>
              <a:t/>
            </a:r>
            <a:br>
              <a:rPr lang="cs-CZ" altLang="ja-JP" b="1" dirty="0" smtClean="0">
                <a:solidFill>
                  <a:srgbClr val="0070C0"/>
                </a:solidFill>
              </a:rPr>
            </a:b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r>
              <a:rPr lang="en-US" altLang="ja-JP" sz="1800" b="1" dirty="0" smtClean="0"/>
              <a:t> </a:t>
            </a:r>
            <a:r>
              <a:rPr lang="ja-JP" altLang="en-US" b="1" dirty="0" smtClean="0">
                <a:solidFill>
                  <a:srgbClr val="0070C0"/>
                </a:solidFill>
              </a:rPr>
              <a:t>型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104</a:t>
            </a:fld>
            <a:endParaRPr kumimoji="1" lang="ja-JP" altLang="en-US"/>
          </a:p>
        </p:txBody>
      </p:sp>
      <p:cxnSp>
        <p:nvCxnSpPr>
          <p:cNvPr id="55" name="直線コネクタ 54"/>
          <p:cNvCxnSpPr/>
          <p:nvPr/>
        </p:nvCxnSpPr>
        <p:spPr>
          <a:xfrm>
            <a:off x="1536192" y="2608534"/>
            <a:ext cx="694944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cs-CZ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a[10];</a:t>
            </a:r>
            <a:r>
              <a:rPr lang="cs-CZ" altLang="ja-JP" b="1" dirty="0" smtClean="0">
                <a:solidFill>
                  <a:srgbClr val="0070C0"/>
                </a:solidFill>
              </a:rPr>
              <a:t/>
            </a:r>
            <a:br>
              <a:rPr lang="cs-CZ" altLang="ja-JP" b="1" dirty="0" smtClean="0">
                <a:solidFill>
                  <a:srgbClr val="0070C0"/>
                </a:solidFill>
              </a:rPr>
            </a:b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   </a:t>
            </a:r>
            <a:r>
              <a:rPr lang="ja-JP" altLang="en-US" b="1" dirty="0" smtClean="0">
                <a:solidFill>
                  <a:srgbClr val="0070C0"/>
                </a:solidFill>
              </a:rPr>
              <a:t>名前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105</a:t>
            </a:fld>
            <a:endParaRPr kumimoji="1" lang="ja-JP" altLang="en-US"/>
          </a:p>
        </p:txBody>
      </p:sp>
      <p:cxnSp>
        <p:nvCxnSpPr>
          <p:cNvPr id="55" name="直線コネクタ 54"/>
          <p:cNvCxnSpPr/>
          <p:nvPr/>
        </p:nvCxnSpPr>
        <p:spPr>
          <a:xfrm>
            <a:off x="2377440" y="2608534"/>
            <a:ext cx="4572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cs-CZ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a[10];</a:t>
            </a:r>
            <a:r>
              <a:rPr lang="cs-CZ" altLang="ja-JP" b="1" dirty="0" smtClean="0">
                <a:solidFill>
                  <a:srgbClr val="0070C0"/>
                </a:solidFill>
              </a:rPr>
              <a:t/>
            </a:r>
            <a:br>
              <a:rPr lang="cs-CZ" altLang="ja-JP" b="1" dirty="0" smtClean="0">
                <a:solidFill>
                  <a:srgbClr val="0070C0"/>
                </a:solidFill>
              </a:rPr>
            </a:b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   </a:t>
            </a:r>
            <a:r>
              <a:rPr lang="ja-JP" altLang="en-US" b="1" dirty="0" smtClean="0">
                <a:solidFill>
                  <a:srgbClr val="0070C0"/>
                </a:solidFill>
              </a:rPr>
              <a:t>　</a:t>
            </a:r>
            <a:r>
              <a:rPr lang="en-US" altLang="ja-JP" b="1" dirty="0" smtClean="0">
                <a:solidFill>
                  <a:srgbClr val="0070C0"/>
                </a:solidFill>
              </a:rPr>
              <a:t>   </a:t>
            </a:r>
            <a:r>
              <a:rPr lang="ja-JP" altLang="en-US" b="1" dirty="0" smtClean="0">
                <a:solidFill>
                  <a:srgbClr val="0070C0"/>
                </a:solidFill>
              </a:rPr>
              <a:t>長さ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106</a:t>
            </a:fld>
            <a:endParaRPr kumimoji="1" lang="ja-JP" altLang="en-US"/>
          </a:p>
        </p:txBody>
      </p:sp>
      <p:cxnSp>
        <p:nvCxnSpPr>
          <p:cNvPr id="55" name="直線コネクタ 54"/>
          <p:cNvCxnSpPr/>
          <p:nvPr/>
        </p:nvCxnSpPr>
        <p:spPr>
          <a:xfrm>
            <a:off x="2852928" y="2608534"/>
            <a:ext cx="89611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1067288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dirty="0" err="1" smtClean="0">
                <a:solidFill>
                  <a:srgbClr val="0070C0"/>
                </a:solidFill>
              </a:rPr>
              <a:t>int</a:t>
            </a:r>
            <a:r>
              <a:rPr lang="cs-CZ" altLang="ja-JP" dirty="0" smtClean="0">
                <a:solidFill>
                  <a:srgbClr val="0070C0"/>
                </a:solidFill>
              </a:rPr>
              <a:t> a[10];</a:t>
            </a:r>
            <a:r>
              <a:rPr lang="cs-CZ" altLang="ja-JP" sz="4000" b="1" dirty="0" smtClean="0">
                <a:solidFill>
                  <a:srgbClr val="0070C0"/>
                </a:solidFill>
              </a:rPr>
              <a:t/>
            </a:r>
            <a:br>
              <a:rPr lang="cs-CZ" altLang="ja-JP" sz="4000" b="1" dirty="0" smtClean="0">
                <a:solidFill>
                  <a:srgbClr val="0070C0"/>
                </a:solidFill>
              </a:rPr>
            </a:br>
            <a:endParaRPr lang="cs-CZ" altLang="ja-JP" sz="4000" b="1" dirty="0" smtClean="0">
              <a:solidFill>
                <a:srgbClr val="0070C0"/>
              </a:solidFill>
            </a:endParaRPr>
          </a:p>
          <a:p>
            <a:pPr fontAlgn="base"/>
            <a:r>
              <a:rPr lang="ja-JP" altLang="en-US" dirty="0" smtClean="0"/>
              <a:t>使い方の例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a[3] = 9;</a:t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dirty="0"/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cin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a[5];</a:t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dirty="0"/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cout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&lt;&lt; a[7] &lt;&lt; 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endl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;</a:t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1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1067288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宣言方法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sz="900" dirty="0" smtClean="0"/>
              <a:t/>
            </a:r>
            <a:br>
              <a:rPr lang="cs-CZ" altLang="ja-JP" sz="900" dirty="0" smtClean="0"/>
            </a:br>
            <a:r>
              <a:rPr lang="ja-JP" altLang="en-US" dirty="0" smtClean="0"/>
              <a:t>　</a:t>
            </a:r>
            <a:r>
              <a:rPr lang="cs-CZ" altLang="ja-JP" dirty="0" err="1" smtClean="0">
                <a:solidFill>
                  <a:srgbClr val="0070C0"/>
                </a:solidFill>
              </a:rPr>
              <a:t>int</a:t>
            </a:r>
            <a:r>
              <a:rPr lang="cs-CZ" altLang="ja-JP" dirty="0" smtClean="0">
                <a:solidFill>
                  <a:srgbClr val="0070C0"/>
                </a:solidFill>
              </a:rPr>
              <a:t> a[10];</a:t>
            </a:r>
            <a:r>
              <a:rPr lang="cs-CZ" altLang="ja-JP" sz="4000" b="1" dirty="0" smtClean="0">
                <a:solidFill>
                  <a:srgbClr val="0070C0"/>
                </a:solidFill>
              </a:rPr>
              <a:t/>
            </a:r>
            <a:br>
              <a:rPr lang="cs-CZ" altLang="ja-JP" sz="4000" b="1" dirty="0" smtClean="0">
                <a:solidFill>
                  <a:srgbClr val="0070C0"/>
                </a:solidFill>
              </a:rPr>
            </a:br>
            <a:endParaRPr lang="cs-CZ" altLang="ja-JP" sz="4000" b="1" dirty="0" smtClean="0">
              <a:solidFill>
                <a:srgbClr val="0070C0"/>
              </a:solidFill>
            </a:endParaRPr>
          </a:p>
          <a:p>
            <a:pPr fontAlgn="base"/>
            <a:r>
              <a:rPr lang="ja-JP" altLang="en-US" dirty="0" smtClean="0"/>
              <a:t>使い方の例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a[3] = 9;</a:t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1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何番目の要素をいじりたいか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108</a:t>
            </a:fld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847088" y="4199590"/>
            <a:ext cx="89611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1067288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初期化方法その</a:t>
            </a:r>
            <a:r>
              <a:rPr lang="en-US" altLang="ja-JP" dirty="0" smtClean="0"/>
              <a:t>1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a[10]</a:t>
            </a: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= {2, 3, 5, 8, 6, 0, 7, 9, 1, 4};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dirty="0" smtClean="0">
                <a:solidFill>
                  <a:srgbClr val="0070C0"/>
                </a:solidFill>
              </a:rPr>
              <a:t/>
            </a:r>
            <a:br>
              <a:rPr lang="cs-CZ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>
                <a:solidFill>
                  <a:srgbClr val="0070C0"/>
                </a:solidFill>
              </a:rPr>
              <a:t>　</a:t>
            </a:r>
            <a:r>
              <a:rPr lang="ja-JP" altLang="en-US" dirty="0" smtClean="0"/>
              <a:t>全要素を列挙する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この方法は、宣言と同時にしか使えない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109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変数の型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型いろいろ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整数型、小数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、文字型、非負の整数型</a:t>
            </a:r>
            <a:r>
              <a:rPr lang="en-US" altLang="ja-JP" dirty="0" smtClean="0"/>
              <a:t>……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もっとも基礎となる型</a:t>
            </a:r>
            <a:r>
              <a:rPr kumimoji="1"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kumimoji="1"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integer</a:t>
            </a:r>
            <a:r>
              <a:rPr kumimoji="1" lang="ja-JP" altLang="en-US" dirty="0" smtClean="0"/>
              <a:t>の略で、整数しか扱えない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小数点以下は切り捨てになる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扱える範囲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</a:t>
            </a:r>
            <a:r>
              <a:rPr lang="cs-CZ" altLang="ja-JP" dirty="0" smtClean="0"/>
              <a:t>2,147,483,648 </a:t>
            </a:r>
            <a:r>
              <a:rPr lang="en-US" altLang="ja-JP" dirty="0" smtClean="0"/>
              <a:t>〜 </a:t>
            </a:r>
            <a:r>
              <a:rPr lang="cs-CZ" altLang="ja-JP" dirty="0" smtClean="0"/>
              <a:t>2,147,483,647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3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1067288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dirty="0" smtClean="0"/>
              <a:t>初期化方法その</a:t>
            </a:r>
            <a:r>
              <a:rPr lang="en-US" altLang="ja-JP" dirty="0" smtClean="0"/>
              <a:t>1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err="1" smtClean="0">
                <a:solidFill>
                  <a:srgbClr val="0070C0"/>
                </a:solidFill>
              </a:rPr>
              <a:t>int</a:t>
            </a:r>
            <a:r>
              <a:rPr lang="en-US" altLang="ja-JP" dirty="0" smtClean="0">
                <a:solidFill>
                  <a:srgbClr val="0070C0"/>
                </a:solidFill>
              </a:rPr>
              <a:t> a[10]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= {2, 3, 5, 8, 6, 0, 7, 9, 1, 4};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cs-CZ" altLang="ja-JP" dirty="0" smtClean="0">
                <a:solidFill>
                  <a:srgbClr val="0070C0"/>
                </a:solidFill>
              </a:rPr>
              <a:t/>
            </a:r>
            <a:br>
              <a:rPr lang="cs-CZ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>
                <a:solidFill>
                  <a:srgbClr val="0070C0"/>
                </a:solidFill>
              </a:rPr>
              <a:t>　</a:t>
            </a:r>
            <a:r>
              <a:rPr lang="ja-JP" altLang="en-US" dirty="0" smtClean="0"/>
              <a:t>全要素を列挙する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</a:t>
            </a:r>
            <a:r>
              <a:rPr lang="ja-JP" altLang="en-US" dirty="0" smtClean="0">
                <a:solidFill>
                  <a:srgbClr val="C00000"/>
                </a:solidFill>
              </a:rPr>
              <a:t>この方法は、宣言と同時にしか使えない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fontAlgn="base"/>
            <a:r>
              <a:rPr lang="ja-JP" altLang="en-US" dirty="0" smtClean="0"/>
              <a:t>初期化方法その</a:t>
            </a:r>
            <a:r>
              <a:rPr lang="en-US" altLang="ja-JP" dirty="0" smtClean="0"/>
              <a:t>2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for(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= 0; 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&lt; 10; 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++){</a:t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a[ 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] = 3;</a:t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　　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3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  </a:t>
            </a:r>
            <a:r>
              <a:rPr lang="en-US" altLang="ja-JP" dirty="0"/>
              <a:t>Reversing Numbers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与えられた数列を逆順に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出力せよ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en-US" altLang="ja-JP" b="1" dirty="0" smtClean="0"/>
              <a:t>Input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i="1" dirty="0" smtClean="0"/>
              <a:t>a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i="1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. . . </a:t>
            </a:r>
            <a:r>
              <a:rPr lang="en-US" altLang="ja-JP" i="1" dirty="0" smtClean="0"/>
              <a:t>a</a:t>
            </a:r>
            <a:r>
              <a:rPr lang="en-US" altLang="ja-JP" i="1" baseline="-25000" dirty="0" smtClean="0"/>
              <a:t>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fr-FR" altLang="ja-JP" b="1" dirty="0" err="1" smtClean="0"/>
              <a:t>Constraints</a:t>
            </a:r>
            <a:r>
              <a:rPr lang="fr-FR" altLang="ja-JP" b="1" dirty="0" smtClean="0"/>
              <a:t/>
            </a:r>
            <a:br>
              <a:rPr lang="fr-FR" altLang="ja-JP" b="1" dirty="0" smtClean="0"/>
            </a:br>
            <a:r>
              <a:rPr lang="ja-JP" altLang="en-US" b="1" dirty="0" smtClean="0"/>
              <a:t>　</a:t>
            </a:r>
            <a:r>
              <a:rPr lang="fr-FR" altLang="ja-JP" i="1" dirty="0" smtClean="0"/>
              <a:t>n</a:t>
            </a:r>
            <a:r>
              <a:rPr lang="fr-FR" altLang="ja-JP" dirty="0"/>
              <a:t> ≤ 100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9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  </a:t>
            </a:r>
            <a:r>
              <a:rPr lang="en-US" altLang="ja-JP" dirty="0"/>
              <a:t>Reversing Numbers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n;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a[200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];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n;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 n;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++){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a[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];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n - 1;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&gt;=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-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-){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a[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];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	if(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!= 0){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&lt;&lt; " ";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} 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fr-FR" altLang="ja-JP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多次元配列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a[3][6];    </a:t>
            </a:r>
            <a:r>
              <a:rPr lang="ja-JP" altLang="en-US" dirty="0" smtClean="0"/>
              <a:t>平面的や立体的な配列もできる！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73226" y="266692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2173225" y="2319946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68169" y="2319946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025384" y="2666925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9195816" y="2319945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9890760" y="2319945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9195816" y="349037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8025383" y="2319945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8720327" y="2319945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343658" y="266692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343657" y="2319946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038601" y="2319946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514090" y="266692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4514089" y="2319946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209033" y="2319946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684522" y="266692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5684521" y="2319946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379465" y="2319946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6854954" y="266692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6854953" y="2319946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549897" y="2319946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412751" y="2827718"/>
            <a:ext cx="67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84238" y="2951626"/>
            <a:ext cx="797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[0]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[0]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</a:t>
            </a:r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 </a:t>
            </a:r>
            <a:r>
              <a:rPr kumimoji="1" lang="en-US" altLang="ja-JP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</a:t>
            </a:r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</a:t>
            </a:r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[3]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</a:t>
            </a:r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[4]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</a:t>
            </a:r>
            <a:r>
              <a:rPr lang="en-US" altLang="ja-JP" sz="2800" dirty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[5]</a:t>
            </a:r>
            <a:endParaRPr kumimoji="1" lang="ja-JP" altLang="en-US" sz="28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173223" y="383735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025381" y="3837356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/>
          <p:cNvCxnSpPr/>
          <p:nvPr/>
        </p:nvCxnSpPr>
        <p:spPr>
          <a:xfrm flipV="1">
            <a:off x="9890757" y="3490376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195813" y="4660808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343655" y="383735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514087" y="383735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684519" y="383735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854951" y="383735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184235" y="4122057"/>
            <a:ext cx="797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[0]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 </a:t>
            </a:r>
            <a:r>
              <a:rPr kumimoji="1" lang="en-US" altLang="ja-JP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[3]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[4]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[5]</a:t>
            </a:r>
            <a:endParaRPr kumimoji="1" lang="ja-JP" altLang="en-US" sz="28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173223" y="5007788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025381" y="500778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9890757" y="4660807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9195813" y="5831239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3343655" y="5007788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514087" y="5007788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684519" y="5007788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854951" y="5007788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184235" y="5292488"/>
            <a:ext cx="797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[0]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[1] </a:t>
            </a:r>
            <a:r>
              <a:rPr kumimoji="1" lang="en-US" altLang="ja-JP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[3]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[4] </a:t>
            </a:r>
            <a:r>
              <a:rPr kumimoji="1" lang="en-US" altLang="ja-JP" sz="24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[2]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[5]</a:t>
            </a:r>
            <a:endParaRPr kumimoji="1" lang="ja-JP" altLang="en-US" sz="28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5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11  Matrix Multiplication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7"/>
          </a:xfrm>
        </p:spPr>
        <p:txBody>
          <a:bodyPr>
            <a:noAutofit/>
          </a:bodyPr>
          <a:lstStyle/>
          <a:p>
            <a:pPr fontAlgn="base"/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n×m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の行列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m×l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の行列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それら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の積である </a:t>
            </a:r>
            <a:r>
              <a:rPr lang="en-US" altLang="ja-JP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n×l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 の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行列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を出力せよ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en-US" altLang="ja-JP" b="1" dirty="0" smtClean="0"/>
              <a:t>Input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dirty="0" smtClean="0"/>
              <a:t>1</a:t>
            </a:r>
            <a:r>
              <a:rPr lang="ja-JP" altLang="en-US" dirty="0" smtClean="0"/>
              <a:t>行目</a:t>
            </a:r>
            <a:r>
              <a:rPr lang="ja-JP" altLang="en-US" dirty="0"/>
              <a:t>に </a:t>
            </a:r>
            <a:r>
              <a:rPr lang="en-US" altLang="ja-JP" dirty="0" smtClean="0"/>
              <a:t>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m</a:t>
            </a:r>
            <a:r>
              <a:rPr lang="ja-JP" altLang="en-US" dirty="0"/>
              <a:t>、</a:t>
            </a:r>
            <a:r>
              <a:rPr lang="en-US" altLang="ja-JP" dirty="0" smtClean="0"/>
              <a:t>l</a:t>
            </a:r>
            <a:r>
              <a:rPr lang="ja-JP" altLang="en-US" dirty="0"/>
              <a:t> が空白区切りで</a:t>
            </a:r>
            <a:r>
              <a:rPr lang="ja-JP" altLang="en-US" dirty="0" smtClean="0"/>
              <a:t>与えられる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続く</a:t>
            </a:r>
            <a:r>
              <a:rPr lang="ja-JP" altLang="en-US" dirty="0"/>
              <a:t>行に </a:t>
            </a:r>
            <a:r>
              <a:rPr lang="en-US" altLang="ja-JP" dirty="0" err="1" smtClean="0"/>
              <a:t>n×m</a:t>
            </a:r>
            <a:r>
              <a:rPr lang="ja-JP" altLang="en-US" dirty="0"/>
              <a:t> の</a:t>
            </a:r>
            <a:r>
              <a:rPr lang="ja-JP" altLang="en-US" dirty="0" smtClean="0"/>
              <a:t>行列</a:t>
            </a:r>
            <a:r>
              <a:rPr lang="en-US" altLang="ja-JP" dirty="0" smtClean="0"/>
              <a:t>A</a:t>
            </a:r>
            <a:r>
              <a:rPr lang="ja-JP" altLang="en-US" dirty="0"/>
              <a:t> と </a:t>
            </a:r>
            <a:r>
              <a:rPr lang="en-US" altLang="ja-JP" dirty="0" err="1" smtClean="0"/>
              <a:t>m×l</a:t>
            </a:r>
            <a:r>
              <a:rPr lang="ja-JP" altLang="en-US" dirty="0"/>
              <a:t> の行列 </a:t>
            </a:r>
            <a:r>
              <a:rPr lang="en-US" altLang="ja-JP" dirty="0" smtClean="0"/>
              <a:t>B</a:t>
            </a:r>
            <a:r>
              <a:rPr lang="ja-JP" altLang="en-US" dirty="0"/>
              <a:t> が</a:t>
            </a:r>
            <a:r>
              <a:rPr lang="ja-JP" altLang="en-US" dirty="0" smtClean="0"/>
              <a:t>与えられる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es-ES_tradnl" altLang="ja-JP" b="1" dirty="0" err="1" smtClean="0"/>
              <a:t>Constraints</a:t>
            </a:r>
            <a:r>
              <a:rPr lang="es-ES_tradnl" altLang="ja-JP" b="1" dirty="0"/>
              <a:t/>
            </a:r>
            <a:br>
              <a:rPr lang="es-ES_tradnl" altLang="ja-JP" b="1" dirty="0"/>
            </a:br>
            <a:r>
              <a:rPr lang="es-ES_tradnl" altLang="ja-JP" dirty="0" smtClean="0"/>
              <a:t>1</a:t>
            </a:r>
            <a:r>
              <a:rPr lang="es-ES_tradnl" altLang="ja-JP" dirty="0"/>
              <a:t>≤n,m,l≤</a:t>
            </a:r>
            <a:r>
              <a:rPr lang="es-ES_tradnl" altLang="ja-JP" dirty="0" smtClean="0"/>
              <a:t>100</a:t>
            </a:r>
            <a:br>
              <a:rPr lang="es-ES_tradnl" altLang="ja-JP" dirty="0" smtClean="0"/>
            </a:br>
            <a:r>
              <a:rPr lang="es-ES_tradnl" altLang="ja-JP" dirty="0" smtClean="0"/>
              <a:t>0</a:t>
            </a:r>
            <a:r>
              <a:rPr lang="es-ES_tradnl" altLang="ja-JP" dirty="0"/>
              <a:t>≤aij,bij≤</a:t>
            </a:r>
            <a:r>
              <a:rPr lang="es-ES_tradnl" altLang="ja-JP" dirty="0" smtClean="0"/>
              <a:t>10000</a:t>
            </a:r>
            <a:endParaRPr lang="es-ES_tradnl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11  Matrix Multiplication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7"/>
          </a:xfrm>
        </p:spPr>
        <p:txBody>
          <a:bodyPr>
            <a:noAutofit/>
          </a:bodyPr>
          <a:lstStyle/>
          <a:p>
            <a:pPr fontAlgn="base"/>
            <a:r>
              <a:rPr lang="en-US" altLang="ja-JP" sz="2800" b="1" dirty="0" err="1" smtClean="0"/>
              <a:t>Sumple</a:t>
            </a:r>
            <a:r>
              <a:rPr lang="en-US" altLang="ja-JP" sz="2800" b="1" dirty="0" smtClean="0"/>
              <a:t> Input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3 </a:t>
            </a:r>
            <a:r>
              <a:rPr lang="cs-CZ" altLang="ja-JP" sz="2800" dirty="0"/>
              <a:t>2 </a:t>
            </a:r>
            <a:r>
              <a:rPr lang="cs-CZ" altLang="ja-JP" sz="2800" dirty="0" smtClean="0"/>
              <a:t>3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1 2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0 3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4 5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1 </a:t>
            </a:r>
            <a:r>
              <a:rPr lang="cs-CZ" altLang="ja-JP" sz="2800" dirty="0"/>
              <a:t>2 </a:t>
            </a:r>
            <a:r>
              <a:rPr lang="cs-CZ" altLang="ja-JP" sz="2800" dirty="0" smtClean="0"/>
              <a:t>1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0 </a:t>
            </a:r>
            <a:r>
              <a:rPr lang="cs-CZ" altLang="ja-JP" sz="2800" dirty="0"/>
              <a:t>3 2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ja-JP" altLang="en-US" sz="2800" dirty="0" smtClean="0"/>
          </a:p>
          <a:p>
            <a:pPr fontAlgn="base"/>
            <a:r>
              <a:rPr lang="en-US" altLang="ja-JP" sz="2800" b="1" dirty="0" err="1"/>
              <a:t>Sumple</a:t>
            </a:r>
            <a:r>
              <a:rPr lang="en-US" altLang="ja-JP" sz="2800" b="1" dirty="0"/>
              <a:t> </a:t>
            </a:r>
            <a:r>
              <a:rPr lang="en-US" altLang="ja-JP" sz="2800" b="1" dirty="0"/>
              <a:t>Output </a:t>
            </a:r>
            <a:r>
              <a:rPr lang="fr-FR" altLang="ja-JP" sz="2800" b="1" dirty="0" smtClean="0"/>
              <a:t/>
            </a:r>
            <a:br>
              <a:rPr lang="fr-FR" altLang="ja-JP" sz="2800" b="1" dirty="0" smtClean="0"/>
            </a:br>
            <a:r>
              <a:rPr lang="ja-JP" altLang="en-US" sz="2800" b="1" dirty="0" smtClean="0"/>
              <a:t>　</a:t>
            </a:r>
            <a:r>
              <a:rPr lang="de-DE" altLang="ja-JP" sz="2800" dirty="0"/>
              <a:t> 1 8 </a:t>
            </a:r>
            <a:r>
              <a:rPr lang="de-DE" altLang="ja-JP" sz="2800" dirty="0" smtClean="0"/>
              <a:t>5</a:t>
            </a:r>
            <a:br>
              <a:rPr lang="de-DE" altLang="ja-JP" sz="2800" dirty="0" smtClean="0"/>
            </a:br>
            <a:r>
              <a:rPr lang="de-DE" altLang="ja-JP" sz="2800" dirty="0" smtClean="0"/>
              <a:t>    0 </a:t>
            </a:r>
            <a:r>
              <a:rPr lang="de-DE" altLang="ja-JP" sz="2800" dirty="0"/>
              <a:t>9 </a:t>
            </a:r>
            <a:r>
              <a:rPr lang="de-DE" altLang="ja-JP" sz="2800" dirty="0" smtClean="0"/>
              <a:t>6</a:t>
            </a:r>
            <a:br>
              <a:rPr lang="de-DE" altLang="ja-JP" sz="2800" dirty="0" smtClean="0"/>
            </a:br>
            <a:r>
              <a:rPr lang="de-DE" altLang="ja-JP" sz="2800" dirty="0" smtClean="0"/>
              <a:t>    4 </a:t>
            </a:r>
            <a:r>
              <a:rPr lang="de-DE" altLang="ja-JP" sz="2800" dirty="0"/>
              <a:t>23 14</a:t>
            </a:r>
            <a:endParaRPr lang="fr-FR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11  Matrix Multiplication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7"/>
          </a:xfrm>
        </p:spPr>
        <p:txBody>
          <a:bodyPr>
            <a:noAutofit/>
          </a:bodyPr>
          <a:lstStyle/>
          <a:p>
            <a:pPr fontAlgn="base"/>
            <a:r>
              <a:rPr lang="en-US" altLang="ja-JP" sz="2800" b="1" dirty="0" err="1" smtClean="0"/>
              <a:t>Sumple</a:t>
            </a:r>
            <a:r>
              <a:rPr lang="en-US" altLang="ja-JP" sz="2800" b="1" dirty="0" smtClean="0"/>
              <a:t> Input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3 </a:t>
            </a:r>
            <a:r>
              <a:rPr lang="cs-CZ" altLang="ja-JP" sz="2800" dirty="0"/>
              <a:t>2 </a:t>
            </a:r>
            <a:r>
              <a:rPr lang="cs-CZ" altLang="ja-JP" sz="2800" dirty="0" smtClean="0"/>
              <a:t>3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1 2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0 3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4 5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1 </a:t>
            </a:r>
            <a:r>
              <a:rPr lang="cs-CZ" altLang="ja-JP" sz="2800" dirty="0"/>
              <a:t>2 </a:t>
            </a:r>
            <a:r>
              <a:rPr lang="cs-CZ" altLang="ja-JP" sz="2800" dirty="0" smtClean="0"/>
              <a:t>1</a:t>
            </a:r>
            <a:br>
              <a:rPr lang="cs-CZ" altLang="ja-JP" sz="2800" dirty="0" smtClean="0"/>
            </a:br>
            <a:r>
              <a:rPr lang="ja-JP" altLang="en-US" sz="2800" dirty="0" smtClean="0"/>
              <a:t>　</a:t>
            </a:r>
            <a:r>
              <a:rPr lang="cs-CZ" altLang="ja-JP" sz="2800" dirty="0" smtClean="0"/>
              <a:t>0 </a:t>
            </a:r>
            <a:r>
              <a:rPr lang="cs-CZ" altLang="ja-JP" sz="2800" dirty="0"/>
              <a:t>3 2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ja-JP" altLang="en-US" sz="2800" dirty="0" smtClean="0"/>
          </a:p>
          <a:p>
            <a:pPr fontAlgn="base"/>
            <a:r>
              <a:rPr lang="en-US" altLang="ja-JP" sz="2800" b="1" dirty="0" err="1"/>
              <a:t>Sumple</a:t>
            </a:r>
            <a:r>
              <a:rPr lang="en-US" altLang="ja-JP" sz="2800" b="1" dirty="0"/>
              <a:t> </a:t>
            </a:r>
            <a:r>
              <a:rPr lang="en-US" altLang="ja-JP" sz="2800" b="1" dirty="0" smtClean="0"/>
              <a:t>O</a:t>
            </a:r>
            <a:r>
              <a:rPr lang="en-US" altLang="ja-JP" sz="2800" b="1" dirty="0" smtClean="0"/>
              <a:t>utput</a:t>
            </a:r>
            <a:r>
              <a:rPr lang="fr-FR" altLang="ja-JP" sz="2800" b="1" dirty="0" smtClean="0"/>
              <a:t/>
            </a:r>
            <a:br>
              <a:rPr lang="fr-FR" altLang="ja-JP" sz="2800" b="1" dirty="0" smtClean="0"/>
            </a:br>
            <a:r>
              <a:rPr lang="ja-JP" altLang="en-US" sz="2800" b="1" dirty="0" smtClean="0"/>
              <a:t>　</a:t>
            </a:r>
            <a:r>
              <a:rPr lang="de-DE" altLang="ja-JP" sz="2800" dirty="0"/>
              <a:t> 1 8 </a:t>
            </a:r>
            <a:r>
              <a:rPr lang="de-DE" altLang="ja-JP" sz="2800" dirty="0" smtClean="0"/>
              <a:t>5</a:t>
            </a:r>
            <a:br>
              <a:rPr lang="de-DE" altLang="ja-JP" sz="2800" dirty="0" smtClean="0"/>
            </a:br>
            <a:r>
              <a:rPr lang="de-DE" altLang="ja-JP" sz="2800" dirty="0" smtClean="0"/>
              <a:t>    0 </a:t>
            </a:r>
            <a:r>
              <a:rPr lang="de-DE" altLang="ja-JP" sz="2800" dirty="0"/>
              <a:t>9 </a:t>
            </a:r>
            <a:r>
              <a:rPr lang="de-DE" altLang="ja-JP" sz="2800" dirty="0" smtClean="0"/>
              <a:t>6</a:t>
            </a:r>
            <a:br>
              <a:rPr lang="de-DE" altLang="ja-JP" sz="2800" dirty="0" smtClean="0"/>
            </a:br>
            <a:r>
              <a:rPr lang="de-DE" altLang="ja-JP" sz="2800" dirty="0" smtClean="0"/>
              <a:t>    4 </a:t>
            </a:r>
            <a:r>
              <a:rPr lang="de-DE" altLang="ja-JP" sz="2800" dirty="0"/>
              <a:t>23 14</a:t>
            </a:r>
            <a:endParaRPr lang="fr-FR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8304" y="2736842"/>
            <a:ext cx="1170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1 2</a:t>
            </a:r>
          </a:p>
          <a:p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0 3</a:t>
            </a:r>
          </a:p>
          <a:p>
            <a:r>
              <a:rPr kumimoji="1"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4 5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62750" y="2996947"/>
            <a:ext cx="133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1 2 1</a:t>
            </a:r>
          </a:p>
          <a:p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0 3 2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37548" y="2736842"/>
            <a:ext cx="2491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  </a:t>
            </a:r>
            <a:r>
              <a:rPr kumimoji="1" lang="en-US" altLang="ja-JP" sz="32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8   </a:t>
            </a:r>
            <a:r>
              <a:rPr lang="en-US" altLang="ja-JP" sz="32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5</a:t>
            </a:r>
            <a:endParaRPr kumimoji="1" lang="en-US" altLang="ja-JP" sz="32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0  9   6</a:t>
            </a:r>
          </a:p>
          <a:p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4 23 14</a:t>
            </a:r>
          </a:p>
        </p:txBody>
      </p:sp>
      <p:sp>
        <p:nvSpPr>
          <p:cNvPr id="8" name="左大かっこ 7"/>
          <p:cNvSpPr/>
          <p:nvPr/>
        </p:nvSpPr>
        <p:spPr>
          <a:xfrm>
            <a:off x="4557522" y="2736842"/>
            <a:ext cx="160782" cy="156966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/>
          <p:cNvSpPr/>
          <p:nvPr/>
        </p:nvSpPr>
        <p:spPr>
          <a:xfrm>
            <a:off x="6620256" y="2996947"/>
            <a:ext cx="160782" cy="107721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/>
          <p:cNvSpPr/>
          <p:nvPr/>
        </p:nvSpPr>
        <p:spPr>
          <a:xfrm>
            <a:off x="9086088" y="2736842"/>
            <a:ext cx="160782" cy="156966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大かっこ 10"/>
          <p:cNvSpPr/>
          <p:nvPr/>
        </p:nvSpPr>
        <p:spPr>
          <a:xfrm>
            <a:off x="5595747" y="2736842"/>
            <a:ext cx="160782" cy="156966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大かっこ 11"/>
          <p:cNvSpPr/>
          <p:nvPr/>
        </p:nvSpPr>
        <p:spPr>
          <a:xfrm>
            <a:off x="11079480" y="2736842"/>
            <a:ext cx="160782" cy="156966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/>
          <p:cNvSpPr/>
          <p:nvPr/>
        </p:nvSpPr>
        <p:spPr>
          <a:xfrm>
            <a:off x="8063865" y="2996948"/>
            <a:ext cx="127664" cy="1077218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02071" y="3014733"/>
            <a:ext cx="118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×</a:t>
            </a:r>
            <a:endParaRPr kumimoji="1" lang="ja-JP" altLang="en-US" sz="48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61807" y="3014733"/>
            <a:ext cx="118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=</a:t>
            </a:r>
            <a:endParaRPr kumimoji="1" lang="ja-JP" altLang="en-US" sz="48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11  Matrix </a:t>
            </a:r>
            <a:r>
              <a:rPr lang="en-US" altLang="ja-JP" dirty="0"/>
              <a:t>Multiplication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r="53719" b="38988"/>
          <a:stretch/>
        </p:blipFill>
        <p:spPr>
          <a:xfrm>
            <a:off x="187951" y="1163782"/>
            <a:ext cx="6326741" cy="49876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 r="66804" b="21243"/>
          <a:stretch/>
        </p:blipFill>
        <p:spPr>
          <a:xfrm>
            <a:off x="6556257" y="1163782"/>
            <a:ext cx="4444403" cy="55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条件分岐、ループ、配列をマスターしたぞ！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今日からキミも立派なプログラマだ！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　　　　　　　　　　　　　　　　　</a:t>
            </a:r>
            <a:r>
              <a:rPr lang="ja-JP" altLang="en-US" sz="3600" dirty="0" smtClean="0"/>
              <a:t>おわり</a:t>
            </a:r>
            <a:endParaRPr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ja-JP" altLang="en-US" dirty="0" smtClean="0"/>
              <a:t>型の「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って名前の変数を作りたい！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（変数宣言）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a;</a:t>
            </a:r>
            <a:endParaRPr kumimoji="1" lang="en-US" altLang="ja-JP" sz="40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」に「</a:t>
            </a:r>
            <a:r>
              <a:rPr lang="en-US" altLang="ja-JP" dirty="0" smtClean="0"/>
              <a:t>3</a:t>
            </a:r>
            <a:r>
              <a:rPr lang="ja-JP" altLang="en-US" dirty="0" smtClean="0"/>
              <a:t>」という値を格納したい！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（代入）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= 3;</a:t>
            </a:r>
            <a:r>
              <a:rPr lang="en-US" altLang="ja-JP" sz="4000" b="1" dirty="0" smtClean="0">
                <a:solidFill>
                  <a:srgbClr val="0070C0"/>
                </a:solidFill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</a:rPr>
            </a:b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dirty="0" smtClean="0"/>
              <a:t>変数宣言と代入は同時に行うこともできる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9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四則演算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四則演算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プログラムでは四則演算ができる！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加算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+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減算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-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乗算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*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除算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/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剰余算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%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5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四則演算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プログラムでは四則演算ができる！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加算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+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減算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-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乗算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*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除算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/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剰余算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%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en-US" altLang="ja-JP" dirty="0"/>
              <a:t> 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型の変数</a:t>
            </a: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」</a:t>
            </a:r>
            <a:r>
              <a:rPr lang="ja-JP" altLang="en-US" dirty="0" smtClean="0"/>
              <a:t>を宣言し、</a:t>
            </a:r>
            <a:r>
              <a:rPr lang="en-US" altLang="ja-JP" dirty="0" smtClean="0"/>
              <a:t>4×3</a:t>
            </a:r>
            <a:r>
              <a:rPr lang="ja-JP" altLang="en-US" dirty="0" smtClean="0"/>
              <a:t>の結果を代入する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main(void){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a;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a = 4 * 3;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return 0;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四則演算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四則演算の実行順序は数学と同じ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dirty="0"/>
              <a:t>	</a:t>
            </a:r>
            <a:r>
              <a:rPr lang="ja-JP" altLang="en-US" dirty="0" smtClean="0"/>
              <a:t>乗算・除算・剰余算が優先、加算・減算は後回し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優先順位が同じ場合は、左から順に処理する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略記法が存在する！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4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14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dirty="0" smtClean="0"/>
              <a:t>　例</a:t>
            </a:r>
            <a:r>
              <a:rPr lang="en-US" altLang="ja-JP" dirty="0" smtClean="0"/>
              <a:t>: </a:t>
            </a:r>
            <a:r>
              <a:rPr lang="en-US" altLang="ja-JP" dirty="0" smtClean="0"/>
              <a:t>a</a:t>
            </a:r>
            <a:r>
              <a:rPr lang="ja-JP" altLang="en-US" dirty="0" smtClean="0"/>
              <a:t>自身を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倍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 </a:t>
            </a:r>
            <a:r>
              <a:rPr lang="en-US" altLang="ja-JP" sz="2400" dirty="0" smtClean="0"/>
              <a:t>( </a:t>
            </a:r>
            <a:r>
              <a:rPr lang="ja-JP" altLang="en-US" sz="2400" dirty="0" smtClean="0"/>
              <a:t>乗算以外も</a:t>
            </a:r>
            <a:r>
              <a:rPr lang="en-US" altLang="ja-JP" sz="2400" dirty="0"/>
              <a:t>3</a:t>
            </a:r>
            <a:r>
              <a:rPr lang="ja-JP" altLang="en-US" sz="2400" dirty="0"/>
              <a:t>以外でも同様</a:t>
            </a:r>
            <a:r>
              <a:rPr lang="ja-JP" altLang="en-US" sz="2400" dirty="0" smtClean="0"/>
              <a:t>に表記して</a:t>
            </a:r>
            <a:r>
              <a:rPr lang="en-US" altLang="ja-JP" sz="2400" dirty="0" smtClean="0"/>
              <a:t>OK 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= a * 3;   </a:t>
            </a: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*= 3;</a:t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dirty="0" smtClean="0"/>
              <a:t>   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a</a:t>
            </a:r>
            <a:r>
              <a:rPr lang="ja-JP" altLang="en-US" dirty="0" smtClean="0"/>
              <a:t>自身を</a:t>
            </a:r>
            <a:r>
              <a:rPr lang="en-US" altLang="ja-JP" dirty="0" smtClean="0"/>
              <a:t>1</a:t>
            </a:r>
            <a:r>
              <a:rPr lang="ja-JP" altLang="en-US" dirty="0"/>
              <a:t>増やす</a:t>
            </a:r>
            <a:r>
              <a:rPr lang="en-US" altLang="ja-JP" dirty="0"/>
              <a:t> </a:t>
            </a:r>
            <a:r>
              <a:rPr lang="en-US" altLang="ja-JP" sz="2400" dirty="0"/>
              <a:t>( </a:t>
            </a:r>
            <a:r>
              <a:rPr lang="ja-JP" altLang="en-US" sz="2400" dirty="0" smtClean="0"/>
              <a:t>加減算の場合かつ差分が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の場合のみ</a:t>
            </a:r>
            <a:r>
              <a:rPr lang="en-US" altLang="ja-JP" sz="2400" dirty="0" smtClean="0"/>
              <a:t> 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= a + 1;   </a:t>
            </a: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a++;</a:t>
            </a:r>
            <a:endParaRPr lang="en-US" altLang="ja-JP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入出力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変数に入力を受け取ろう！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36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cin</a:t>
            </a:r>
            <a: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(</a:t>
            </a:r>
            <a:r>
              <a:rPr kumimoji="1"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変数名</a:t>
            </a:r>
            <a: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);</a:t>
            </a:r>
            <a:r>
              <a:rPr lang="ja-JP" altLang="en-US" dirty="0" smtClean="0"/>
              <a:t>　　　例：</a:t>
            </a:r>
            <a:r>
              <a:rPr lang="en-US" altLang="ja-JP" dirty="0" err="1" smtClean="0"/>
              <a:t>cin</a:t>
            </a:r>
            <a:r>
              <a:rPr lang="en-US" altLang="ja-JP" dirty="0" smtClean="0"/>
              <a:t> &gt;&gt; a;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1800" dirty="0" smtClean="0"/>
          </a:p>
          <a:p>
            <a:r>
              <a:rPr lang="ja-JP" altLang="en-US" dirty="0" smtClean="0"/>
              <a:t>変数の中身や値を出力しよう！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36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cout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&lt;&lt; (</a:t>
            </a: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変数名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);</a:t>
            </a:r>
            <a:r>
              <a:rPr lang="ja-JP" altLang="en-US" dirty="0" smtClean="0"/>
              <a:t> 　</a:t>
            </a:r>
            <a:r>
              <a:rPr lang="en-US" altLang="ja-JP" dirty="0"/>
              <a:t>  </a:t>
            </a:r>
            <a:r>
              <a:rPr lang="ja-JP" altLang="en-US" dirty="0" smtClean="0"/>
              <a:t>例：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a;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cout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&lt;&lt; (</a:t>
            </a: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値</a:t>
            </a:r>
            <a:r>
              <a:rPr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);</a:t>
            </a:r>
            <a:r>
              <a:rPr lang="ja-JP" altLang="en-US" dirty="0" smtClean="0"/>
              <a:t> 　　　</a:t>
            </a:r>
            <a:r>
              <a:rPr lang="en-US" altLang="ja-JP" dirty="0" smtClean="0"/>
              <a:t>   </a:t>
            </a:r>
            <a:r>
              <a:rPr lang="ja-JP" altLang="en-US" dirty="0" smtClean="0"/>
              <a:t>例：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3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r>
              <a:rPr lang="ja-JP" altLang="en-US" dirty="0" smtClean="0"/>
              <a:t>　　　　　　　　　　　　　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“Hello World”;</a:t>
            </a:r>
            <a:endParaRPr kumimoji="1" lang="en-US" altLang="ja-JP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17608" y="4005072"/>
            <a:ext cx="1865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sz="280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ja-JP" altLang="en-US" sz="28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改行</a:t>
            </a:r>
            <a:endParaRPr lang="en-US" altLang="ja-JP" sz="28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28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↙</a:t>
            </a:r>
            <a:endParaRPr kumimoji="1" lang="ja-JP" altLang="en-US" sz="28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4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cin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cout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したくなったら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プログラムの最初に、こう書こう！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#include &lt;</a:t>
            </a:r>
            <a:r>
              <a:rPr lang="en-US" altLang="ja-JP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iostream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&gt;</a:t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using namespace </a:t>
            </a:r>
            <a:r>
              <a:rPr lang="en-US" altLang="ja-JP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std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main(void)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よりも前！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とりあえず「おまじない」だと思っておこう！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おまじない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</a:t>
            </a:r>
            <a:endParaRPr kumimoji="1" lang="en-US" altLang="ja-JP" dirty="0" smtClean="0"/>
          </a:p>
          <a:p>
            <a:r>
              <a:rPr lang="ja-JP" altLang="en-US" dirty="0" smtClean="0"/>
              <a:t>四則演算</a:t>
            </a:r>
            <a:endParaRPr kumimoji="1" lang="en-US" altLang="ja-JP" dirty="0" smtClean="0"/>
          </a:p>
          <a:p>
            <a:r>
              <a:rPr kumimoji="1" lang="ja-JP" altLang="en-US" dirty="0" smtClean="0"/>
              <a:t>入出力</a:t>
            </a:r>
            <a:endParaRPr kumimoji="1" lang="en-US" altLang="ja-JP" dirty="0" smtClean="0"/>
          </a:p>
          <a:p>
            <a:r>
              <a:rPr lang="ja-JP" altLang="en-US" dirty="0" smtClean="0"/>
              <a:t>浮動小数点型</a:t>
            </a:r>
            <a:endParaRPr lang="en-US" altLang="ja-JP" dirty="0" smtClean="0"/>
          </a:p>
          <a:p>
            <a:r>
              <a:rPr kumimoji="1" lang="ja-JP" altLang="en-US" dirty="0" smtClean="0"/>
              <a:t>条件式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条件分岐</a:t>
            </a:r>
            <a:endParaRPr kumimoji="1" lang="en-US" altLang="ja-JP" dirty="0" smtClean="0"/>
          </a:p>
          <a:p>
            <a:r>
              <a:rPr lang="ja-JP" altLang="en-US" dirty="0" smtClean="0"/>
              <a:t>ループ</a:t>
            </a:r>
            <a:endParaRPr lang="en-US" altLang="ja-JP" dirty="0" smtClean="0"/>
          </a:p>
          <a:p>
            <a:r>
              <a:rPr lang="ja-JP" altLang="en-US" dirty="0" smtClean="0"/>
              <a:t>配列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895956"/>
            <a:ext cx="478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簡単</a:t>
            </a:r>
            <a:r>
              <a:rPr lang="ja-JP" altLang="en-US" sz="36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</a:t>
            </a:r>
            <a:r>
              <a:rPr kumimoji="1"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プログラムの</a:t>
            </a:r>
            <a: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書き方を紹介するよ！</a:t>
            </a:r>
            <a:endParaRPr kumimoji="1" lang="en-US" altLang="ja-JP" sz="36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sz="36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使用言語：</a:t>
            </a:r>
            <a: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C++</a:t>
            </a:r>
            <a:endParaRPr kumimoji="1" lang="ja-JP" altLang="en-US" sz="36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3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  Hello </a:t>
            </a:r>
            <a:r>
              <a:rPr lang="en-US" altLang="ja-JP" dirty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（出力の最後に改行するのを忘れないように）</a:t>
            </a:r>
            <a:endParaRPr lang="en-US" altLang="ja-JP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2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2 </a:t>
            </a:r>
            <a:r>
              <a:rPr lang="en-US" altLang="ja-JP" dirty="0" smtClean="0"/>
              <a:t> X </a:t>
            </a:r>
            <a:r>
              <a:rPr lang="en-US" altLang="ja-JP" dirty="0"/>
              <a:t>Cubic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2"/>
                <a:ext cx="10515600" cy="536368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入力</a:t>
                </a:r>
                <a14:m>
                  <m:oMath xmlns:m="http://schemas.openxmlformats.org/officeDocument/2006/math">
                    <m:r>
                      <a:rPr lang="en-US" altLang="ja-JP" b="1" i="0">
                        <a:solidFill>
                          <a:srgbClr val="0070C0"/>
                        </a:solidFill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𝐱</m:t>
                    </m:r>
                  </m:oMath>
                </a14:m>
                <a:r>
                  <a:rPr lang="ja-JP" altLang="en-US" b="1" dirty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を受け取り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0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𝐱</m:t>
                        </m:r>
                      </m:e>
                      <m:sup>
                        <m:r>
                          <a:rPr lang="en-US" altLang="ja-JP" b="1" i="0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ja-JP" altLang="en-US" b="1" dirty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を出力</a:t>
                </a: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せよ</a:t>
                </a:r>
                <a:endParaRPr lang="en-US" altLang="ja-JP" sz="2800" b="1" dirty="0" smtClean="0">
                  <a:solidFill>
                    <a:srgbClr val="0070C0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pPr marL="0" indent="0">
                  <a:buNone/>
                </a:pPr>
                <a:endParaRPr lang="en-US" altLang="ja-JP" sz="1800" dirty="0" smtClean="0"/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#include &lt;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iostream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&gt;</a:t>
                </a:r>
                <a:b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</a:b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using namespace 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std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altLang="ja-JP" sz="18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int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 main(void){</a:t>
                </a:r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int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 x;</a:t>
                </a:r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cin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 &gt;&gt; x;</a:t>
                </a:r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cout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 &lt;&lt; x * x * x &lt;&lt; </a:t>
                </a:r>
                <a:r>
                  <a:rPr lang="en-US" altLang="ja-JP" sz="2800" dirty="0" err="1">
                    <a:latin typeface="Cambria Math" charset="0"/>
                    <a:ea typeface="Cambria Math" charset="0"/>
                    <a:cs typeface="Cambria Math" charset="0"/>
                  </a:rPr>
                  <a:t>endl</a:t>
                </a: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	return 0;</a:t>
                </a:r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2"/>
                <a:ext cx="10515600" cy="5363688"/>
              </a:xfrm>
              <a:blipFill rotWithShape="0">
                <a:blip r:embed="rId2"/>
                <a:stretch>
                  <a:fillRect l="-1333" t="-2727" b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3  Rectangle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38288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長方形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辺の長さを受け取り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面積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と外周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を半角空白で区切って出力せよ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9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6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 h, w;</a:t>
            </a:r>
          </a:p>
          <a:p>
            <a:pPr marL="0" indent="0">
              <a:buNone/>
            </a:pP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 &gt;&gt; h &gt;&gt; w;</a:t>
            </a:r>
          </a:p>
          <a:p>
            <a:pPr marL="0" indent="0">
              <a:buNone/>
            </a:pP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 &lt;&lt; h * w &lt;&lt; “ ” &lt;&lt; h * 2 + w * 2 &lt;&lt; </a:t>
            </a:r>
            <a:r>
              <a:rPr lang="en-US" altLang="ja-JP" sz="26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endParaRPr lang="en-US" altLang="ja-JP" sz="26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6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6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6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浮動小数点型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浮動小数点型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ja-JP" altLang="en-US" dirty="0" smtClean="0"/>
              <a:t>型は整数値しか扱えない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/>
              <a:t>d = </a:t>
            </a:r>
            <a:r>
              <a:rPr lang="en-US" altLang="ja-JP" dirty="0" smtClean="0"/>
              <a:t>3.14;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</a:t>
            </a:r>
            <a:r>
              <a:rPr lang="en-US" altLang="ja-JP" dirty="0"/>
              <a:t>&lt;&lt; d &lt;&lt; </a:t>
            </a:r>
            <a:r>
              <a:rPr lang="en-US" altLang="ja-JP" dirty="0" err="1"/>
              <a:t>endl</a:t>
            </a:r>
            <a:r>
              <a:rPr lang="en-US" altLang="ja-JP" dirty="0" smtClean="0"/>
              <a:t>;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と出力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される</a:t>
            </a: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 </a:t>
            </a: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欲求：小</a:t>
            </a:r>
            <a:r>
              <a:rPr kumimoji="1"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数点以下の値を含んだ値を扱いたい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浮動小数点型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ja-JP" altLang="en-US" dirty="0" smtClean="0"/>
              <a:t>型は整数値しか扱えない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/>
              <a:t>d = </a:t>
            </a:r>
            <a:r>
              <a:rPr lang="en-US" altLang="ja-JP" dirty="0" smtClean="0"/>
              <a:t>3.14;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</a:t>
            </a:r>
            <a:r>
              <a:rPr lang="en-US" altLang="ja-JP" dirty="0"/>
              <a:t>&lt;&lt; d &lt;&lt; </a:t>
            </a:r>
            <a:r>
              <a:rPr lang="en-US" altLang="ja-JP" dirty="0" err="1"/>
              <a:t>endl</a:t>
            </a:r>
            <a:r>
              <a:rPr lang="en-US" altLang="ja-JP" dirty="0" smtClean="0"/>
              <a:t>;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と出力</a:t>
            </a:r>
            <a:r>
              <a:rPr lang="ja-JP" altLang="en-US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される</a:t>
            </a: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 </a:t>
            </a: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欲求：小</a:t>
            </a:r>
            <a:r>
              <a:rPr kumimoji="1"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数点以下の値を含んだ値を扱いたい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 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double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型を使おう！</a:t>
            </a: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型とは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倍精度浮動小数点型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lang="en-US" altLang="ja-JP" dirty="0" smtClean="0"/>
              <a:t> </a:t>
            </a:r>
            <a:r>
              <a:rPr lang="en-US" altLang="ja-JP" dirty="0"/>
              <a:t>precision floating point </a:t>
            </a:r>
            <a:r>
              <a:rPr lang="en-US" altLang="ja-JP" dirty="0" smtClean="0"/>
              <a:t>number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sz="3600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型とは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倍精度浮動小数点型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lang="en-US" altLang="ja-JP" dirty="0" smtClean="0"/>
              <a:t> </a:t>
            </a:r>
            <a:r>
              <a:rPr lang="en-US" altLang="ja-JP" dirty="0"/>
              <a:t>precision floating point </a:t>
            </a:r>
            <a:r>
              <a:rPr lang="en-US" altLang="ja-JP" dirty="0" smtClean="0"/>
              <a:t>number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例</a:t>
            </a:r>
            <a:r>
              <a:rPr lang="en-US" altLang="ja-JP" dirty="0" smtClean="0"/>
              <a:t>: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double d = 3.14;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d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ja-JP" altLang="en-US" sz="36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sz="36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6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36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3.14000</a:t>
            </a:r>
            <a:r>
              <a:rPr lang="ja-JP" altLang="en-US" sz="3600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」と出力される！</a:t>
            </a:r>
            <a:endParaRPr lang="en-US" altLang="ja-JP" sz="3600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089660" y="1585976"/>
            <a:ext cx="2095500" cy="0"/>
          </a:xfrm>
          <a:prstGeom prst="line">
            <a:avLst/>
          </a:prstGeom>
          <a:ln w="10160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089660" y="2085848"/>
            <a:ext cx="5256276" cy="0"/>
          </a:xfrm>
          <a:prstGeom prst="line">
            <a:avLst/>
          </a:prstGeom>
          <a:ln w="101600" cmpd="dbl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double</a:t>
            </a:r>
            <a:r>
              <a:rPr lang="ja-JP" altLang="en-US" dirty="0" smtClean="0"/>
              <a:t>型の注意点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3600" dirty="0" smtClean="0"/>
              <a:t>剰余演算子「</a:t>
            </a:r>
            <a:r>
              <a:rPr lang="en-US" altLang="ja-JP" sz="3600" dirty="0"/>
              <a:t>%</a:t>
            </a:r>
            <a:r>
              <a:rPr lang="ja-JP" altLang="en-US" sz="3600" dirty="0" smtClean="0"/>
              <a:t>」は使えない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3600" dirty="0" smtClean="0"/>
              <a:t>うまくいかない例</a:t>
            </a:r>
            <a:r>
              <a:rPr lang="en-US" altLang="ja-JP" sz="3600" dirty="0" smtClean="0"/>
              <a:t>1: 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36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sz="3600" dirty="0" smtClean="0"/>
              <a:t>うまくいかない例</a:t>
            </a:r>
            <a:r>
              <a:rPr lang="en-US" altLang="ja-JP" sz="3600" dirty="0" smtClean="0"/>
              <a:t>2:</a:t>
            </a:r>
            <a:br>
              <a:rPr lang="en-US" altLang="ja-JP" sz="3600" dirty="0" smtClean="0"/>
            </a:b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3 / 2;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なぜうまくいかないのか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010912" y="2157984"/>
            <a:ext cx="347472" cy="1481328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おまじない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1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010912" y="2157984"/>
            <a:ext cx="347472" cy="1481328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smtClean="0"/>
              <a:t>なぜうまくいかないのか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57600" y="3255264"/>
            <a:ext cx="720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型同士の計算</a:t>
            </a:r>
            <a:r>
              <a:rPr lang="en-US" altLang="ja-JP" sz="3200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結果は</a:t>
            </a:r>
            <a:r>
              <a:rPr kumimoji="1" lang="en-US" altLang="ja-JP" sz="3200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endParaRPr kumimoji="1" lang="ja-JP" altLang="en-US" sz="32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010912" y="2157984"/>
            <a:ext cx="347472" cy="1481328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10800000">
            <a:off x="4321414" y="4049840"/>
            <a:ext cx="3549172" cy="1606202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41264" y="5530632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代入</a:t>
            </a:r>
            <a:endParaRPr kumimoji="1" lang="ja-JP" altLang="en-US" sz="3600" b="1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5451" y="4806758"/>
            <a:ext cx="30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1.00000</a:t>
            </a:r>
            <a:endParaRPr kumimoji="1" lang="ja-JP" altLang="en-US" sz="48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smtClean="0"/>
              <a:t>なぜうまくいかないのか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7600" y="3255264"/>
            <a:ext cx="720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型同士の計算</a:t>
            </a:r>
            <a:r>
              <a:rPr lang="en-US" altLang="ja-JP" sz="3200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結果は</a:t>
            </a:r>
            <a:r>
              <a:rPr kumimoji="1" lang="en-US" altLang="ja-JP" sz="3200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endParaRPr kumimoji="1" lang="ja-JP" altLang="en-US" sz="32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4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a = 3.66, b = 2.44;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dirty="0" smtClean="0"/>
              <a:t>うまくいく例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右中かっこ 15"/>
          <p:cNvSpPr/>
          <p:nvPr/>
        </p:nvSpPr>
        <p:spPr>
          <a:xfrm rot="5400000">
            <a:off x="5010912" y="2157984"/>
            <a:ext cx="347472" cy="1481328"/>
          </a:xfrm>
          <a:prstGeom prst="rightBrac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a = 3.66, b = 2.44;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dirty="0" smtClean="0"/>
              <a:t>うまくいく例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右中かっこ 15"/>
          <p:cNvSpPr/>
          <p:nvPr/>
        </p:nvSpPr>
        <p:spPr>
          <a:xfrm rot="5400000">
            <a:off x="5010912" y="2157984"/>
            <a:ext cx="347472" cy="1481328"/>
          </a:xfrm>
          <a:prstGeom prst="rightBrac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8" name="曲折矢印 17"/>
          <p:cNvSpPr/>
          <p:nvPr/>
        </p:nvSpPr>
        <p:spPr>
          <a:xfrm rot="10800000">
            <a:off x="4321414" y="4049840"/>
            <a:ext cx="3549172" cy="1606202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41264" y="5530632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代入</a:t>
            </a:r>
            <a:endParaRPr kumimoji="1" lang="ja-JP" altLang="en-US" sz="3600" b="1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55451" y="4806758"/>
            <a:ext cx="30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1.50000</a:t>
            </a:r>
            <a:endParaRPr kumimoji="1" lang="ja-JP" altLang="en-US" sz="48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2144" y="3255264"/>
            <a:ext cx="1077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型同士の計算</a:t>
            </a:r>
            <a:r>
              <a:rPr lang="en-US" altLang="ja-JP" sz="32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結果は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1.50000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endParaRPr kumimoji="1" lang="ja-JP" altLang="en-US" sz="32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a = 3.66;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010912" y="2743200"/>
            <a:ext cx="347472" cy="1481328"/>
          </a:xfrm>
          <a:prstGeom prst="rightBrac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dirty="0" smtClean="0"/>
              <a:t>うまくいく例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a = 3.66;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010912" y="2743200"/>
            <a:ext cx="347472" cy="1481328"/>
          </a:xfrm>
          <a:prstGeom prst="rightBrac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39696" y="3767328"/>
            <a:ext cx="1005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sz="32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結果は</a:t>
            </a:r>
            <a:r>
              <a:rPr kumimoji="1"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1.83000</a:t>
            </a:r>
            <a:r>
              <a:rPr lang="ja-JP" altLang="en-US" sz="32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endParaRPr kumimoji="1" lang="ja-JP" altLang="en-US" sz="32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曲折矢印 7"/>
          <p:cNvSpPr/>
          <p:nvPr/>
        </p:nvSpPr>
        <p:spPr>
          <a:xfrm rot="10800000">
            <a:off x="4150726" y="4683483"/>
            <a:ext cx="3549172" cy="1266922"/>
          </a:xfrm>
          <a:prstGeom prst="bentArrow">
            <a:avLst>
              <a:gd name="adj1" fmla="val 34691"/>
              <a:gd name="adj2" fmla="val 34691"/>
              <a:gd name="adj3" fmla="val 25000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41264" y="582324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代入</a:t>
            </a:r>
            <a:endParaRPr kumimoji="1" lang="ja-JP" altLang="en-US" sz="3600" b="1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5723" y="5044502"/>
            <a:ext cx="30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1.83000</a:t>
            </a:r>
            <a:endParaRPr kumimoji="1" lang="ja-JP" altLang="en-US" sz="48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ja-JP" altLang="en-US" dirty="0" smtClean="0"/>
              <a:t>うまくいく例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7165847" y="1074480"/>
            <a:ext cx="4590288" cy="1801418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高精度な方に</a:t>
            </a:r>
            <a:r>
              <a:rPr lang="ja-JP" altLang="en-US" sz="2800" b="1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統一される</a:t>
            </a:r>
            <a:endParaRPr kumimoji="1" lang="en-US" altLang="ja-JP" sz="2800" b="1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kumimoji="1" lang="en-US" altLang="ja-JP" sz="24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double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型と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int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型では</a:t>
            </a:r>
            <a:endParaRPr kumimoji="1" lang="en-US" altLang="ja-JP" sz="24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double</a:t>
            </a:r>
            <a:r>
              <a:rPr lang="ja-JP" altLang="en-US" sz="24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型のほうが高精度</a:t>
            </a:r>
            <a:endParaRPr lang="en-US" altLang="ja-JP" sz="24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1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どうすればうまくいくのか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 smtClean="0"/>
              <a:t>分かったこと</a:t>
            </a:r>
            <a:r>
              <a:rPr lang="en-US" altLang="ja-JP" dirty="0" smtClean="0"/>
              <a:t>: </a:t>
            </a:r>
            <a:r>
              <a:rPr lang="ja-JP" altLang="en-US" dirty="0" smtClean="0"/>
              <a:t>少なくとも一方が</a:t>
            </a:r>
            <a:r>
              <a:rPr lang="en-US" altLang="ja-JP" dirty="0" smtClean="0"/>
              <a:t>double</a:t>
            </a:r>
            <a:r>
              <a:rPr lang="ja-JP" altLang="en-US" dirty="0" smtClean="0"/>
              <a:t>型なら良い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40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6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どうすればうまくいくのか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ja-JP" altLang="en-US" dirty="0" smtClean="0"/>
              <a:t>分かったこと</a:t>
            </a:r>
            <a:r>
              <a:rPr lang="en-US" altLang="ja-JP" dirty="0" smtClean="0"/>
              <a:t>: </a:t>
            </a:r>
            <a:r>
              <a:rPr lang="ja-JP" altLang="en-US" dirty="0" smtClean="0"/>
              <a:t>少なくとも一方が</a:t>
            </a:r>
            <a:r>
              <a:rPr lang="en-US" altLang="ja-JP" dirty="0" smtClean="0"/>
              <a:t>double</a:t>
            </a:r>
            <a:r>
              <a:rPr lang="ja-JP" altLang="en-US" dirty="0" smtClean="0"/>
              <a:t>型なら良い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コンピュータを騙して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片方</a:t>
            </a:r>
            <a:r>
              <a:rPr lang="ja-JP" altLang="en-US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型だと思い込ませれば良い！</a:t>
            </a:r>
            <a:endParaRPr lang="en-US" altLang="ja-JP" sz="40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キャスト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強制型変換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(double)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キャスト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強制型変換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(double)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635752" y="1667256"/>
            <a:ext cx="384048" cy="2499360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51632" y="3302457"/>
            <a:ext cx="588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「俺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型っスｳｯｽｳｯｽ」</a:t>
            </a:r>
            <a:endParaRPr kumimoji="1" lang="ja-JP" altLang="en-US" sz="32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0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おまじない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endParaRPr lang="en-US" altLang="ja-JP" sz="4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 </a:t>
            </a:r>
          </a:p>
          <a:p>
            <a:pPr marL="0" indent="0">
              <a:buNone/>
            </a:pPr>
            <a:endParaRPr lang="en-US" altLang="ja-JP" sz="4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 return 0;</a:t>
            </a:r>
          </a:p>
          <a:p>
            <a:pPr marL="0" indent="0">
              <a:buNone/>
            </a:pPr>
            <a:r>
              <a:rPr lang="en-US" altLang="ja-JP" sz="4800" dirty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kumimoji="1" lang="en-US" altLang="ja-JP" sz="4800" dirty="0" smtClean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キャスト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強制型変換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 = 3, b = 2;</a:t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 c =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(double)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/ b;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3600" dirty="0" smtClean="0"/>
          </a:p>
        </p:txBody>
      </p:sp>
      <p:sp>
        <p:nvSpPr>
          <p:cNvPr id="4" name="右中かっこ 3"/>
          <p:cNvSpPr/>
          <p:nvPr/>
        </p:nvSpPr>
        <p:spPr>
          <a:xfrm rot="5400000">
            <a:off x="5635752" y="1667256"/>
            <a:ext cx="384048" cy="2499360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51632" y="3302457"/>
            <a:ext cx="588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「俺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double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型っスｳｯｽｳｯｽ」</a:t>
            </a:r>
            <a:endParaRPr kumimoji="1" lang="ja-JP" altLang="en-US" sz="32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0290" y="4138017"/>
            <a:ext cx="447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うまくいく！</a:t>
            </a: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</a:t>
            </a:r>
            <a:r>
              <a:rPr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つの整数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a, b</a:t>
            </a:r>
            <a:r>
              <a:rPr lang="ja-JP" altLang="en-US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を受け取って、以下の値を計算し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半角スペースで区切って出力せよ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1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÷ b 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 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 (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整数</a:t>
            </a: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b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÷ b 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の余り ： 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 (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整数</a:t>
            </a: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b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÷ b 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 </a:t>
            </a:r>
            <a:r>
              <a:rPr lang="is-I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 (</a:t>
            </a:r>
            <a:r>
              <a:rPr lang="ja-JP" altLang="is-I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浮動小数点数</a:t>
            </a:r>
            <a: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br>
              <a:rPr lang="is-I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2800" b="1" dirty="0"/>
          </a:p>
          <a:p>
            <a:pPr fontAlgn="base"/>
            <a: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Constraints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</a:t>
            </a:r>
            <a:r>
              <a:rPr lang="en-US" altLang="ja-JP" sz="2800" dirty="0" smtClean="0"/>
              <a:t>1 </a:t>
            </a:r>
            <a:r>
              <a:rPr lang="en-US" altLang="ja-JP" sz="2800" dirty="0"/>
              <a:t>≤ a, b ≤ 10</a:t>
            </a:r>
            <a:r>
              <a:rPr lang="en-US" altLang="ja-JP" sz="2800" baseline="30000" dirty="0"/>
              <a:t>9</a:t>
            </a:r>
            <a:endParaRPr lang="ja-JP" altLang="en-US" sz="2800" dirty="0"/>
          </a:p>
          <a:p>
            <a:pPr fontAlgn="base"/>
            <a: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Output</a:t>
            </a:r>
            <a:r>
              <a:rPr lang="en-US" altLang="ja-JP" sz="2800" b="1" dirty="0"/>
              <a:t/>
            </a:r>
            <a:br>
              <a:rPr lang="en-US" altLang="ja-JP" sz="2800" b="1" dirty="0"/>
            </a:br>
            <a:r>
              <a:rPr lang="ja-JP" altLang="en-US" sz="2800" b="1" dirty="0" smtClean="0"/>
              <a:t>　</a:t>
            </a:r>
            <a:r>
              <a:rPr lang="en-US" altLang="ja-JP" sz="2800" dirty="0" smtClean="0"/>
              <a:t>d</a:t>
            </a:r>
            <a:r>
              <a:rPr lang="en-US" altLang="ja-JP" sz="2800" dirty="0"/>
              <a:t>, r, f</a:t>
            </a:r>
            <a:r>
              <a:rPr lang="ja-JP" altLang="en-US" sz="2800" dirty="0"/>
              <a:t> を１つの空白で区切って１行に</a:t>
            </a:r>
            <a:r>
              <a:rPr lang="ja-JP" altLang="en-US" sz="2800" dirty="0" smtClean="0"/>
              <a:t>出力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　</a:t>
            </a:r>
            <a:r>
              <a:rPr lang="en-US" altLang="ja-JP" sz="2800" dirty="0" smtClean="0"/>
              <a:t>f</a:t>
            </a:r>
            <a:r>
              <a:rPr lang="ja-JP" altLang="en-US" sz="2800" dirty="0"/>
              <a:t>については、</a:t>
            </a:r>
            <a:r>
              <a:rPr lang="en-US" altLang="ja-JP" sz="2800" dirty="0"/>
              <a:t>0.00001</a:t>
            </a:r>
            <a:r>
              <a:rPr lang="ja-JP" altLang="en-US" sz="2800" dirty="0"/>
              <a:t>以下の誤差があっても</a:t>
            </a:r>
            <a:r>
              <a:rPr lang="ja-JP" altLang="en-US" sz="2800" dirty="0" smtClean="0"/>
              <a:t>よい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</a:t>
            </a:r>
            <a:r>
              <a:rPr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a, b; </a:t>
            </a:r>
            <a:endParaRPr lang="en-US" altLang="ja-JP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&gt;&gt; a &gt;&gt; 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d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a /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r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a %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double f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(double)a /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&lt;&lt; d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" " &lt;&lt;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r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" " &lt;&lt;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</a:t>
            </a:r>
            <a:r>
              <a:rPr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3 2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 1 1.5</a:t>
            </a:r>
            <a:br>
              <a:rPr lang="en-US" altLang="ja-JP" dirty="0" smtClean="0"/>
            </a:br>
            <a:endParaRPr lang="en-US" altLang="ja-JP" dirty="0" smtClean="0"/>
          </a:p>
          <a:p>
            <a:pPr fontAlgn="base"/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12300 99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124 24 124.242</a:t>
            </a:r>
            <a:endParaRPr lang="en-US" altLang="ja-JP" sz="4000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</a:t>
            </a:r>
            <a:r>
              <a:rPr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3 2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 1 1.5</a:t>
            </a:r>
            <a:br>
              <a:rPr lang="en-US" altLang="ja-JP" dirty="0" smtClean="0"/>
            </a:br>
            <a:endParaRPr lang="en-US" altLang="ja-JP" dirty="0" smtClean="0"/>
          </a:p>
          <a:p>
            <a:pPr fontAlgn="base"/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12300 99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124 24 124.242 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実はよくない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表示桁数が足りていない</a:t>
            </a:r>
            <a:r>
              <a:rPr lang="ja-JP" altLang="en-US" sz="40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！</a:t>
            </a:r>
            <a:r>
              <a:rPr lang="en-US" altLang="ja-JP" sz="40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1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1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800" dirty="0" err="1" smtClean="0"/>
              <a:t>cout</a:t>
            </a:r>
            <a:r>
              <a:rPr lang="ja-JP" altLang="en-US" sz="2800" dirty="0" smtClean="0"/>
              <a:t>は、気を利かせて適当なところで表示をやめ</a:t>
            </a:r>
            <a:r>
              <a:rPr lang="ja-JP" altLang="en-US" sz="2800" dirty="0" smtClean="0"/>
              <a:t>てしまう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2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小数点以下</a:t>
            </a:r>
            <a:r>
              <a:rPr lang="en-US" altLang="ja-JP" dirty="0" smtClean="0"/>
              <a:t>n</a:t>
            </a:r>
            <a:r>
              <a:rPr lang="ja-JP" altLang="en-US" dirty="0" smtClean="0"/>
              <a:t>桁を出力させたい！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printf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を使おう！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fontAlgn="base"/>
            <a:r>
              <a:rPr lang="ja-JP" altLang="en-US" sz="3600" dirty="0" smtClean="0"/>
              <a:t>例</a:t>
            </a:r>
            <a:r>
              <a:rPr lang="en-US" altLang="ja-JP" sz="3600" dirty="0" smtClean="0"/>
              <a:t>:</a:t>
            </a:r>
            <a:br>
              <a:rPr lang="en-US" altLang="ja-JP" sz="3600" dirty="0" smtClean="0"/>
            </a:br>
            <a:r>
              <a:rPr lang="ja-JP" altLang="en-US" sz="3600" dirty="0" smtClean="0"/>
              <a:t>　</a:t>
            </a:r>
            <a:r>
              <a:rPr lang="en-US" altLang="ja-JP" sz="3600" dirty="0" err="1" smtClean="0"/>
              <a:t>int</a:t>
            </a:r>
            <a:r>
              <a:rPr lang="en-US" altLang="ja-JP" sz="3600" dirty="0" smtClean="0"/>
              <a:t> a = 3, b = 2;</a:t>
            </a:r>
            <a:br>
              <a:rPr lang="en-US" altLang="ja-JP" sz="3600" dirty="0" smtClean="0"/>
            </a:br>
            <a:r>
              <a:rPr lang="ja-JP" altLang="en-US" sz="3600" dirty="0" smtClean="0"/>
              <a:t>　</a:t>
            </a:r>
            <a:r>
              <a:rPr lang="en-US" altLang="ja-JP" sz="3600" dirty="0" err="1" smtClean="0"/>
              <a:t>printf</a:t>
            </a:r>
            <a:r>
              <a:rPr lang="en-US" altLang="ja-JP" sz="3600" dirty="0" smtClean="0"/>
              <a:t>(“</a:t>
            </a:r>
            <a:r>
              <a:rPr lang="ja-JP" altLang="en-US" sz="3600" dirty="0" smtClean="0"/>
              <a:t>アイ</a:t>
            </a:r>
            <a:r>
              <a:rPr lang="en-US" altLang="ja-JP" sz="3600" dirty="0" smtClean="0"/>
              <a:t>%d</a:t>
            </a:r>
            <a:r>
              <a:rPr lang="ja-JP" altLang="en-US" sz="3600" dirty="0" smtClean="0"/>
              <a:t>ウエ</a:t>
            </a:r>
            <a:r>
              <a:rPr lang="en-US" altLang="ja-JP" sz="3600" dirty="0" smtClean="0"/>
              <a:t>%d</a:t>
            </a:r>
            <a:r>
              <a:rPr lang="ja-JP" altLang="en-US" sz="3600" dirty="0" smtClean="0"/>
              <a:t>オ</a:t>
            </a:r>
            <a:r>
              <a:rPr lang="en-US" altLang="ja-JP" sz="3600" dirty="0"/>
              <a:t>\</a:t>
            </a:r>
            <a:r>
              <a:rPr lang="en-US" altLang="ja-JP" sz="3600" dirty="0" smtClean="0"/>
              <a:t>n</a:t>
            </a:r>
            <a:r>
              <a:rPr lang="en-US" altLang="ja-JP" sz="3600" dirty="0" smtClean="0"/>
              <a:t>”, a, d); </a:t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altLang="ja-JP" sz="40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小数点以下</a:t>
            </a:r>
            <a:r>
              <a:rPr lang="en-US" altLang="ja-JP" dirty="0" smtClean="0"/>
              <a:t>n</a:t>
            </a:r>
            <a:r>
              <a:rPr lang="ja-JP" altLang="en-US" dirty="0" smtClean="0"/>
              <a:t>桁を出力させたい！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ja-JP" altLang="en-US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0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printf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を使おう！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fontAlgn="base"/>
            <a:r>
              <a:rPr lang="ja-JP" altLang="en-US" sz="3600" dirty="0" smtClean="0"/>
              <a:t>例</a:t>
            </a:r>
            <a:r>
              <a:rPr lang="en-US" altLang="ja-JP" sz="3600" dirty="0" smtClean="0"/>
              <a:t>:</a:t>
            </a:r>
            <a:br>
              <a:rPr lang="en-US" altLang="ja-JP" sz="3600" dirty="0" smtClean="0"/>
            </a:br>
            <a:r>
              <a:rPr lang="ja-JP" altLang="en-US" sz="3600" dirty="0" smtClean="0"/>
              <a:t>　</a:t>
            </a:r>
            <a:r>
              <a:rPr lang="en-US" altLang="ja-JP" sz="3600" dirty="0" err="1" smtClean="0"/>
              <a:t>int</a:t>
            </a:r>
            <a:r>
              <a:rPr lang="en-US" altLang="ja-JP" sz="3600" dirty="0" smtClean="0"/>
              <a:t> a = 3, b = 2;</a:t>
            </a:r>
            <a:br>
              <a:rPr lang="en-US" altLang="ja-JP" sz="3600" dirty="0" smtClean="0"/>
            </a:br>
            <a:r>
              <a:rPr lang="ja-JP" altLang="en-US" sz="3600" dirty="0" smtClean="0"/>
              <a:t>　</a:t>
            </a:r>
            <a:r>
              <a:rPr lang="en-US" altLang="ja-JP" sz="3600" dirty="0" err="1" smtClean="0"/>
              <a:t>printf</a:t>
            </a:r>
            <a:r>
              <a:rPr lang="en-US" altLang="ja-JP" sz="3600" dirty="0" smtClean="0"/>
              <a:t>(“</a:t>
            </a:r>
            <a:r>
              <a:rPr lang="ja-JP" altLang="en-US" sz="3600" dirty="0" smtClean="0"/>
              <a:t>アイ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%d</a:t>
            </a:r>
            <a:r>
              <a:rPr lang="ja-JP" altLang="en-US" sz="3600" dirty="0" smtClean="0"/>
              <a:t>ウエ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%d</a:t>
            </a:r>
            <a:r>
              <a:rPr lang="ja-JP" altLang="en-US" sz="3600" dirty="0" smtClean="0"/>
              <a:t>オ</a:t>
            </a:r>
            <a:r>
              <a:rPr lang="en-US" altLang="ja-JP" sz="3600" dirty="0" smtClean="0"/>
              <a:t>\n”, 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en-US" altLang="ja-JP" sz="3600" dirty="0" smtClean="0"/>
              <a:t>, 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</a:t>
            </a:r>
            <a:r>
              <a:rPr lang="en-US" altLang="ja-JP" sz="3600" dirty="0" smtClean="0"/>
              <a:t>); </a:t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→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アイ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ウエ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オ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%d</a:t>
            </a: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のところに対応する</a:t>
            </a:r>
            <a:r>
              <a:rPr lang="en-US" altLang="ja-JP" sz="36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型の値が入る</a:t>
            </a:r>
            <a:endParaRPr lang="en-US" altLang="ja-JP" sz="36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5" name="右中かっこ 4"/>
          <p:cNvSpPr/>
          <p:nvPr/>
        </p:nvSpPr>
        <p:spPr>
          <a:xfrm rot="16200000">
            <a:off x="7199379" y="2993135"/>
            <a:ext cx="256032" cy="52425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45809" y="2499049"/>
            <a:ext cx="95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改行</a:t>
            </a:r>
            <a:endParaRPr kumimoji="1" lang="ja-JP" altLang="en-US" sz="28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37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printf</a:t>
            </a:r>
            <a:r>
              <a:rPr lang="ja-JP" altLang="en-US" dirty="0" smtClean="0"/>
              <a:t>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printf</a:t>
            </a:r>
            <a:r>
              <a:rPr lang="en-US" altLang="ja-JP" dirty="0" smtClean="0"/>
              <a:t> </a:t>
            </a:r>
            <a:r>
              <a:rPr lang="ja-JP" altLang="en-US" dirty="0"/>
              <a:t>したくなったら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プログラムの最初に、こう書こう！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#include 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&lt;</a:t>
            </a:r>
            <a:r>
              <a:rPr lang="en-US" altLang="ja-JP" b="1" dirty="0" err="1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cstdio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&gt;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using namespace </a:t>
            </a:r>
            <a:r>
              <a:rPr lang="en-US" altLang="ja-JP" b="1" dirty="0" err="1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std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;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 smtClean="0"/>
              <a:t>int</a:t>
            </a:r>
            <a:r>
              <a:rPr lang="ja-JP" altLang="en-US" dirty="0" smtClean="0"/>
              <a:t>型の場合は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%d</a:t>
            </a:r>
            <a:r>
              <a:rPr lang="ja-JP" altLang="en-US" dirty="0" smtClean="0"/>
              <a:t>だけど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double</a:t>
            </a:r>
            <a:r>
              <a:rPr lang="ja-JP" altLang="en-US" dirty="0" smtClean="0"/>
              <a:t>型の場合は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%f</a:t>
            </a:r>
            <a:r>
              <a:rPr lang="ja-JP" altLang="en-US" dirty="0" smtClean="0"/>
              <a:t>になる！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型によって異なるので注意！</a:t>
            </a:r>
            <a:endParaRPr lang="en-US" altLang="ja-JP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printf</a:t>
            </a:r>
            <a:r>
              <a:rPr lang="ja-JP" altLang="en-US" dirty="0" smtClean="0"/>
              <a:t>だと何が嬉しいのか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表示桁数を簡単に指定することができる！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0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printf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(“%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.6</a:t>
            </a:r>
            <a:r>
              <a:rPr lang="en-US" altLang="ja-JP" sz="40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</a:t>
            </a: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”, a);</a:t>
            </a:r>
            <a:r>
              <a:rPr lang="en-US" altLang="ja-JP" sz="40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→小数点以下を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桁表示する！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1"/>
            <a:ext cx="10515600" cy="501443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r>
              <a:rPr lang="en-US" altLang="ja-JP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#</a:t>
            </a:r>
            <a:r>
              <a:rPr lang="en-US" altLang="ja-JP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include 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&lt;</a:t>
            </a:r>
            <a:r>
              <a:rPr lang="en-US" altLang="ja-JP" b="1" dirty="0" err="1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cstdio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&gt;</a:t>
            </a:r>
            <a:r>
              <a:rPr lang="en-US" altLang="ja-JP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a, b; </a:t>
            </a:r>
            <a:endParaRPr lang="en-US" altLang="ja-JP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&gt;&gt; a &gt;&gt; 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d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a /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r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a %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double f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(double)a /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b;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b="1" dirty="0" err="1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printf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(“%d %d %.6f\n”, d, r, f);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おまじない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endParaRPr lang="en-US" altLang="ja-JP" sz="4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 </a:t>
            </a:r>
          </a:p>
          <a:p>
            <a:pPr marL="0" indent="0">
              <a:buNone/>
            </a:pPr>
            <a:endParaRPr lang="en-US" altLang="ja-JP" sz="4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kumimoji="1" lang="en-US" altLang="ja-JP" sz="4800" dirty="0" smtClean="0">
                <a:latin typeface="Cambria Math" charset="0"/>
                <a:ea typeface="Cambria Math" charset="0"/>
                <a:cs typeface="Cambria Math" charset="0"/>
              </a:rPr>
              <a:t>  return 0;</a:t>
            </a:r>
          </a:p>
          <a:p>
            <a:pPr marL="0" indent="0">
              <a:buNone/>
            </a:pPr>
            <a:r>
              <a:rPr lang="en-US" altLang="ja-JP" sz="4800" dirty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kumimoji="1" lang="en-US" altLang="ja-JP" sz="4800" dirty="0" smtClean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1865376" y="2121408"/>
            <a:ext cx="0" cy="2340864"/>
          </a:xfrm>
          <a:prstGeom prst="straightConnector1">
            <a:avLst/>
          </a:prstGeom>
          <a:ln w="952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212848" y="2937897"/>
            <a:ext cx="956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プログラムのコードはこの間に書くよ！</a:t>
            </a:r>
            <a:endParaRPr kumimoji="1" lang="ja-JP" altLang="en-US" sz="4000" b="1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lang="en-US" altLang="ja-JP" dirty="0"/>
              <a:t> </a:t>
            </a:r>
            <a:r>
              <a:rPr lang="en-US" altLang="ja-JP" dirty="0" smtClean="0"/>
              <a:t> A/B </a:t>
            </a:r>
            <a:r>
              <a:rPr lang="en-US" altLang="ja-JP" dirty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3 2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 1 1.500000</a:t>
            </a:r>
            <a:br>
              <a:rPr lang="en-US" altLang="ja-JP" dirty="0" smtClean="0"/>
            </a:br>
            <a:endParaRPr lang="en-US" altLang="ja-JP" dirty="0" smtClean="0"/>
          </a:p>
          <a:p>
            <a:pPr fontAlgn="base"/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実行例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入力</a:t>
            </a:r>
            <a:r>
              <a:rPr lang="en-US" altLang="ja-JP" dirty="0" smtClean="0"/>
              <a:t>: 12300 99</a:t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en-US" altLang="ja-JP" dirty="0" smtClean="0"/>
              <a:t>: 124 24 124.242424</a:t>
            </a:r>
            <a:endParaRPr lang="en-US" altLang="ja-JP" sz="4000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,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条件分岐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状況に応じて処理を変更したい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 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if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文を使おう！</a:t>
            </a:r>
            <a:endParaRPr kumimoji="1" lang="ja-JP" altLang="en-US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if</a:t>
            </a:r>
            <a:r>
              <a:rPr lang="ja-JP" altLang="en-US" dirty="0" smtClean="0"/>
              <a:t>文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条件式が成立しているかどうかで処理が変わる！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if ( 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) {</a:t>
            </a:r>
          </a:p>
          <a:p>
            <a:pPr marL="0" indent="0">
              <a:buNone/>
            </a:pP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条件が成立してた場合の処理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</a:p>
          <a:p>
            <a:pPr marL="0" indent="0">
              <a:buNone/>
            </a:pP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else {</a:t>
            </a:r>
          </a:p>
          <a:p>
            <a:pPr marL="0" indent="0">
              <a:buNone/>
            </a:pP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</a:t>
            </a:r>
            <a:r>
              <a:rPr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が成立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していなかった場合</a:t>
            </a:r>
            <a:r>
              <a:rPr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処理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  <a:endParaRPr lang="en-US" altLang="ja-JP" sz="36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if</a:t>
            </a:r>
            <a:r>
              <a:rPr lang="ja-JP" altLang="en-US" dirty="0" smtClean="0"/>
              <a:t>文とは　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より大きければ「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それ以外だったら「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Bye World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r>
              <a:rPr lang="en-US" altLang="ja-JP" dirty="0" err="1" smtClean="0"/>
              <a:t>cin</a:t>
            </a:r>
            <a:r>
              <a:rPr lang="en-US" altLang="ja-JP" dirty="0" smtClean="0"/>
              <a:t> &gt;&gt; x;</a:t>
            </a:r>
            <a:br>
              <a:rPr lang="en-US" altLang="ja-JP" dirty="0" smtClean="0"/>
            </a:br>
            <a:r>
              <a:rPr lang="en-US" altLang="ja-JP" dirty="0" smtClean="0"/>
              <a:t>if ( x &gt; 0 ) {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“Hello World”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else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“Bye World”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sz="36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分岐以上したい場合は「</a:t>
            </a:r>
            <a:r>
              <a:rPr lang="en-US" altLang="ja-JP" dirty="0" smtClean="0"/>
              <a:t>else if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800" dirty="0" smtClean="0"/>
              <a:t>if (  </a:t>
            </a:r>
            <a:r>
              <a:rPr lang="ja-JP" altLang="en-US" sz="2800" dirty="0" smtClean="0"/>
              <a:t>条件式</a:t>
            </a:r>
            <a:r>
              <a:rPr lang="en-US" altLang="ja-JP" sz="2800" dirty="0" smtClean="0"/>
              <a:t> A  ) {</a:t>
            </a:r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条件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が成立していた場合の処理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}</a:t>
            </a:r>
          </a:p>
          <a:p>
            <a:pPr marL="0" indent="0">
              <a:buNone/>
            </a:pPr>
            <a:r>
              <a:rPr lang="en-US" altLang="ja-JP" sz="2800" dirty="0" smtClean="0"/>
              <a:t>else if (  </a:t>
            </a:r>
            <a:r>
              <a:rPr lang="ja-JP" altLang="en-US" sz="2800" dirty="0" smtClean="0"/>
              <a:t>条件式</a:t>
            </a:r>
            <a:r>
              <a:rPr lang="en-US" altLang="ja-JP" sz="2800" dirty="0" smtClean="0"/>
              <a:t>B  ) {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条件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は成立せず、</a:t>
            </a:r>
            <a:r>
              <a:rPr lang="en-US" altLang="ja-JP" sz="2800" dirty="0" smtClean="0"/>
              <a:t>B</a:t>
            </a:r>
            <a:r>
              <a:rPr lang="ja-JP" altLang="en-US" sz="2800" dirty="0" smtClean="0"/>
              <a:t>は成立していた場合の処理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}</a:t>
            </a:r>
          </a:p>
          <a:p>
            <a:pPr marL="0" indent="0">
              <a:buNone/>
            </a:pPr>
            <a:r>
              <a:rPr lang="en-US" altLang="ja-JP" sz="2800" dirty="0"/>
              <a:t>else </a:t>
            </a:r>
            <a:r>
              <a:rPr lang="en-US" altLang="ja-JP" sz="2800" dirty="0" smtClean="0"/>
              <a:t>if (  </a:t>
            </a:r>
            <a:r>
              <a:rPr lang="ja-JP" altLang="en-US" sz="2800" dirty="0" smtClean="0"/>
              <a:t>条件式</a:t>
            </a:r>
            <a:r>
              <a:rPr lang="en-US" altLang="ja-JP" sz="2800" dirty="0" smtClean="0"/>
              <a:t>C  ) {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条件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B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成立せず</a:t>
            </a:r>
            <a:r>
              <a:rPr lang="ja-JP" altLang="en-US" sz="2800" dirty="0" smtClean="0"/>
              <a:t>、</a:t>
            </a:r>
            <a:r>
              <a:rPr lang="en-US" altLang="ja-JP" sz="2800" dirty="0" smtClean="0"/>
              <a:t>C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成立していた場合の処理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}</a:t>
            </a:r>
          </a:p>
          <a:p>
            <a:pPr marL="0" indent="0">
              <a:buNone/>
            </a:pPr>
            <a:r>
              <a:rPr lang="en-US" altLang="ja-JP" sz="2800" dirty="0" smtClean="0"/>
              <a:t>else {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条件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も</a:t>
            </a:r>
            <a:r>
              <a:rPr lang="en-US" altLang="ja-JP" sz="2800" dirty="0" smtClean="0"/>
              <a:t>B</a:t>
            </a:r>
            <a:r>
              <a:rPr lang="ja-JP" altLang="en-US" sz="2800" dirty="0" smtClean="0"/>
              <a:t>も</a:t>
            </a:r>
            <a:r>
              <a:rPr lang="en-US" altLang="ja-JP" sz="2800" dirty="0" smtClean="0"/>
              <a:t>C</a:t>
            </a:r>
            <a:r>
              <a:rPr lang="ja-JP" altLang="en-US" sz="2800" dirty="0" smtClean="0"/>
              <a:t>も成立していなかった場合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処理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}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条件式いろいろ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5343144" cy="483505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		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&gt;= b</a:t>
            </a:r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</a:t>
            </a:r>
            <a:r>
              <a:rPr lang="ja-JP" altLang="en-US" dirty="0" smtClean="0"/>
              <a:t>より大きい</a:t>
            </a:r>
            <a:r>
              <a:rPr lang="en-US" altLang="ja-JP" dirty="0" smtClean="0"/>
              <a:t>	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&gt; b</a:t>
            </a:r>
          </a:p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以下</a:t>
            </a:r>
            <a:r>
              <a:rPr kumimoji="1" lang="en-US" altLang="ja-JP" dirty="0" smtClean="0"/>
              <a:t>		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&lt;= b</a:t>
            </a:r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</a:t>
            </a:r>
            <a:r>
              <a:rPr lang="ja-JP" altLang="en-US" dirty="0" smtClean="0"/>
              <a:t>より小さい</a:t>
            </a:r>
            <a:r>
              <a:rPr lang="en-US" altLang="ja-JP" dirty="0" smtClean="0"/>
              <a:t>	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</a:t>
            </a:r>
          </a:p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</a:t>
            </a:r>
            <a:r>
              <a:rPr lang="ja-JP" altLang="en-US" dirty="0" smtClean="0"/>
              <a:t>は</a:t>
            </a:r>
            <a:r>
              <a:rPr kumimoji="1" lang="ja-JP" altLang="en-US" dirty="0" smtClean="0"/>
              <a:t>等しい</a:t>
            </a:r>
            <a:r>
              <a:rPr kumimoji="1" lang="en-US" altLang="ja-JP" dirty="0" smtClean="0"/>
              <a:t>	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== b</a:t>
            </a:r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は異なる</a:t>
            </a:r>
            <a:r>
              <a:rPr lang="en-US" altLang="ja-JP" dirty="0" smtClean="0"/>
              <a:t>	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!= b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成立する場合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: true (1)</a:t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成立しない場合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false (0)</a:t>
            </a:r>
            <a:endParaRPr kumimoji="1" lang="en-US" altLang="ja-JP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528816" y="1341911"/>
            <a:ext cx="5175504" cy="483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3200" b="0" i="0" kern="12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800" b="0" i="0" kern="12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b="0" i="0" kern="12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0" i="0" kern="12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0" i="0" kern="12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条件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かつ条件</a:t>
            </a:r>
            <a:r>
              <a:rPr lang="en-US" altLang="ja-JP" dirty="0" smtClean="0"/>
              <a:t>B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&amp;&amp;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条件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か条件</a:t>
            </a:r>
            <a:r>
              <a:rPr lang="en-US" altLang="ja-JP" dirty="0" smtClean="0"/>
              <a:t>B</a:t>
            </a:r>
            <a:br>
              <a:rPr lang="en-US" altLang="ja-JP" dirty="0" smtClean="0"/>
            </a:br>
            <a:r>
              <a:rPr lang="ja-JP" altLang="en-US" sz="2800" dirty="0" smtClean="0"/>
              <a:t>（少なくとも</a:t>
            </a:r>
            <a:r>
              <a:rPr lang="ja-JP" altLang="en-US" sz="2800" dirty="0"/>
              <a:t>どちらか</a:t>
            </a:r>
            <a:r>
              <a:rPr lang="ja-JP" altLang="en-US" sz="2800" dirty="0" smtClean="0"/>
              <a:t>一方）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||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/>
              <a:t>条件</a:t>
            </a:r>
            <a:r>
              <a:rPr lang="en-US" altLang="ja-JP" dirty="0" smtClean="0"/>
              <a:t>A</a:t>
            </a:r>
            <a:r>
              <a:rPr lang="ja-JP" altLang="en-US" dirty="0" smtClean="0"/>
              <a:t>じゃない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!(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条件式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345936" y="1163782"/>
            <a:ext cx="0" cy="4846954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5</a:t>
            </a:r>
            <a:r>
              <a:rPr lang="en-US" altLang="ja-JP" dirty="0"/>
              <a:t> </a:t>
            </a:r>
            <a:r>
              <a:rPr lang="en-US" altLang="ja-JP" dirty="0" smtClean="0"/>
              <a:t> Range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38288"/>
          </a:xfrm>
        </p:spPr>
        <p:txBody>
          <a:bodyPr>
            <a:normAutofit/>
          </a:bodyPr>
          <a:lstStyle/>
          <a:p>
            <a:pPr fontAlgn="base"/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つの整数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a, b, c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を受け取って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 &lt; c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なら「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Yes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それ以外であれば「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No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」と出力せよ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9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5</a:t>
            </a:r>
            <a:r>
              <a:rPr lang="en-US" altLang="ja-JP" dirty="0"/>
              <a:t> </a:t>
            </a:r>
            <a:r>
              <a:rPr lang="en-US" altLang="ja-JP" dirty="0" smtClean="0"/>
              <a:t> Range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38288"/>
          </a:xfrm>
        </p:spPr>
        <p:txBody>
          <a:bodyPr>
            <a:normAutofit/>
          </a:bodyPr>
          <a:lstStyle/>
          <a:p>
            <a:pPr fontAlgn="base"/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つの整数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a, b, c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を受け取って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 &lt; c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なら「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Yes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それ以外であれば「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No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」と出力せよ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dirty="0" err="1" smtClean="0"/>
              <a:t>cin</a:t>
            </a:r>
            <a:r>
              <a:rPr lang="en-US" altLang="ja-JP" dirty="0" smtClean="0"/>
              <a:t> &gt;&gt; a &gt;&gt; b &gt;&gt; c;</a:t>
            </a:r>
            <a:br>
              <a:rPr lang="en-US" altLang="ja-JP" dirty="0" smtClean="0"/>
            </a:br>
            <a:r>
              <a:rPr lang="en-US" altLang="ja-JP" dirty="0" smtClean="0"/>
              <a:t>if ( a &lt; b &lt; c ) {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“Yes”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r>
              <a:rPr lang="en-US" altLang="ja-JP" dirty="0" smtClean="0"/>
              <a:t>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else{</a:t>
            </a:r>
            <a:br>
              <a:rPr lang="en-US" altLang="ja-JP" dirty="0" smtClean="0"/>
            </a:br>
            <a:r>
              <a:rPr lang="en-US" altLang="ja-JP" dirty="0" smtClean="0"/>
              <a:t>     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“No”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r>
              <a:rPr lang="en-US" altLang="ja-JP" dirty="0" smtClean="0"/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5</a:t>
            </a:r>
            <a:r>
              <a:rPr lang="en-US" altLang="ja-JP" dirty="0"/>
              <a:t> </a:t>
            </a:r>
            <a:r>
              <a:rPr lang="en-US" altLang="ja-JP" dirty="0" smtClean="0"/>
              <a:t> Range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38288"/>
          </a:xfrm>
        </p:spPr>
        <p:txBody>
          <a:bodyPr>
            <a:normAutofit/>
          </a:bodyPr>
          <a:lstStyle/>
          <a:p>
            <a:pPr fontAlgn="base"/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つの整数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a, b, c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を受け取って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 &lt; c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なら「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Yes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」と出力し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それ以外であれば「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No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」と出力せよ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dirty="0" err="1" smtClean="0"/>
              <a:t>cin</a:t>
            </a:r>
            <a:r>
              <a:rPr lang="en-US" altLang="ja-JP" dirty="0" smtClean="0"/>
              <a:t> &gt;&gt; a &gt;&gt; b &gt;&gt; c;</a:t>
            </a:r>
            <a:br>
              <a:rPr lang="en-US" altLang="ja-JP" dirty="0" smtClean="0"/>
            </a:br>
            <a:r>
              <a:rPr lang="en-US" altLang="ja-JP" dirty="0" smtClean="0"/>
              <a:t>if (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 &lt; c </a:t>
            </a:r>
            <a:r>
              <a:rPr lang="en-US" altLang="ja-JP" dirty="0" smtClean="0"/>
              <a:t>) {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“Yes”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r>
              <a:rPr lang="en-US" altLang="ja-JP" dirty="0" smtClean="0"/>
              <a:t>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else{</a:t>
            </a:r>
            <a:br>
              <a:rPr lang="en-US" altLang="ja-JP" dirty="0" smtClean="0"/>
            </a:br>
            <a:r>
              <a:rPr lang="en-US" altLang="ja-JP" dirty="0" smtClean="0"/>
              <a:t>     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“No”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  <a:br>
              <a:rPr lang="en-US" altLang="ja-JP" dirty="0" smtClean="0"/>
            </a:br>
            <a:r>
              <a:rPr lang="en-US" altLang="ja-JP" dirty="0" smtClean="0"/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5" name="十字形 4"/>
          <p:cNvSpPr/>
          <p:nvPr/>
        </p:nvSpPr>
        <p:spPr>
          <a:xfrm rot="2738466">
            <a:off x="7484117" y="3132793"/>
            <a:ext cx="3086448" cy="3086448"/>
          </a:xfrm>
          <a:prstGeom prst="plus">
            <a:avLst>
              <a:gd name="adj" fmla="val 403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変数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5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なぜ</a:t>
            </a:r>
            <a:r>
              <a:rPr lang="en-US" altLang="ja-JP" dirty="0" smtClean="0"/>
              <a:t> </a:t>
            </a:r>
            <a:r>
              <a:rPr lang="en-US" altLang="ja-JP" dirty="0"/>
              <a:t>a &lt; b &lt;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はダメなのか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3600" dirty="0" smtClean="0"/>
              <a:t>条件式も数学の計算順序に則る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 fontAlgn="base">
              <a:buNone/>
            </a:pP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	a &lt; b </a:t>
            </a: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&lt; c</a:t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なぜ</a:t>
            </a:r>
            <a:r>
              <a:rPr lang="en-US" altLang="ja-JP" dirty="0" smtClean="0"/>
              <a:t> </a:t>
            </a:r>
            <a:r>
              <a:rPr lang="en-US" altLang="ja-JP" dirty="0"/>
              <a:t>a &lt; b &lt;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はダメなのか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3600" dirty="0" smtClean="0"/>
              <a:t>条件式も数学の計算順序に則る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 fontAlgn="base">
              <a:buNone/>
            </a:pP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	a &lt; b </a:t>
            </a: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&lt; c</a:t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3185160" y="2380488"/>
            <a:ext cx="329184" cy="1200912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8497" y="3323666"/>
            <a:ext cx="7924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　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ここが先に評価される</a:t>
            </a:r>
            <a:endParaRPr lang="en-US" altLang="ja-JP" sz="3200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14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7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なぜ</a:t>
            </a:r>
            <a:r>
              <a:rPr lang="en-US" altLang="ja-JP" dirty="0" smtClean="0"/>
              <a:t> </a:t>
            </a:r>
            <a:r>
              <a:rPr lang="en-US" altLang="ja-JP" dirty="0"/>
              <a:t>a &lt; b &lt;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はダメなのか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3600" dirty="0" smtClean="0"/>
              <a:t>条件式も数学の計算順序に則る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 fontAlgn="base">
              <a:buNone/>
            </a:pP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	a &lt; b </a:t>
            </a: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&lt; c</a:t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1 </a:t>
            </a:r>
            <a:r>
              <a:rPr lang="en-US" altLang="ja-JP" sz="36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&lt; </a:t>
            </a:r>
            <a: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</a:t>
            </a:r>
            <a:br>
              <a:rPr lang="en-US" altLang="ja-JP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2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 fontAlgn="base">
              <a:buNone/>
            </a:pPr>
            <a:r>
              <a:rPr lang="ja-JP" altLang="en-US" sz="36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　　</a:t>
            </a:r>
            <a:r>
              <a:rPr lang="ja-JP" altLang="en-US" sz="36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やりたいことと違う！</a:t>
            </a:r>
            <a:endParaRPr lang="en-US" altLang="ja-JP" sz="3600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fontAlgn="base"/>
            <a:endParaRPr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3185160" y="2380488"/>
            <a:ext cx="329184" cy="1200912"/>
          </a:xfrm>
          <a:prstGeom prst="rightBrac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8497" y="3323666"/>
            <a:ext cx="79247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　</a:t>
            </a:r>
            <a:r>
              <a:rPr lang="en-US" altLang="ja-JP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</a:t>
            </a:r>
            <a:r>
              <a:rPr lang="ja-JP" altLang="en-US" sz="32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ここが先に評価される</a:t>
            </a:r>
            <a:endParaRPr lang="en-US" altLang="ja-JP" sz="3200" b="1" dirty="0" smtClean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1400" b="1" dirty="0">
              <a:solidFill>
                <a:srgbClr val="C0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      a &lt; b </a:t>
            </a:r>
            <a:r>
              <a:rPr lang="ja-JP" altLang="en-US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が成立していたとすると</a:t>
            </a:r>
            <a:r>
              <a:rPr lang="en-US" altLang="ja-JP" sz="32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……</a:t>
            </a:r>
            <a:endParaRPr kumimoji="1" lang="ja-JP" altLang="en-US" sz="32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60564" y="2219998"/>
            <a:ext cx="4224528" cy="1595044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 &lt; b &amp;&amp; b &lt; c</a:t>
            </a:r>
          </a:p>
          <a:p>
            <a:pPr algn="ctr"/>
            <a:r>
              <a:rPr kumimoji="1" lang="en-US" altLang="ja-JP" sz="1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sz="1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sz="3600" dirty="0" smtClean="0">
                <a:solidFill>
                  <a:srgbClr val="0070C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を使おう！</a:t>
            </a:r>
            <a:endParaRPr kumimoji="1" lang="ja-JP" altLang="en-US" sz="3600" dirty="0">
              <a:solidFill>
                <a:srgbClr val="0070C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5  Range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1"/>
            <a:ext cx="10515600" cy="501443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sz="2800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main(void){ 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a, b, c; 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&gt;&gt; a &gt;&gt; b &gt;&gt; c; 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if (a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&lt; b &amp;&amp; b &lt; c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) {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&lt;&lt; "Yes" &lt;&lt; </a:t>
            </a:r>
            <a:r>
              <a:rPr lang="en-US" altLang="ja-JP" sz="2800" dirty="0" err="1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else {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&lt;&lt; "No" &lt;&lt; </a:t>
            </a:r>
            <a:r>
              <a:rPr lang="en-US" altLang="ja-JP" sz="2800" dirty="0" err="1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 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return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ループ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配列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欲求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: </a:t>
            </a:r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同じ処理を何度もやりたい！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kumimoji="1"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ループを使おう！</a:t>
            </a:r>
            <a:endParaRPr kumimoji="1" lang="en-US" altLang="ja-JP" sz="40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/>
              <a:t>ループいろいろ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dirty="0" smtClean="0"/>
              <a:t>	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while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文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for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文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en-US" altLang="ja-JP" dirty="0" smtClean="0"/>
              <a:t>do while</a:t>
            </a:r>
            <a:r>
              <a:rPr lang="ja-JP" altLang="en-US" dirty="0" smtClean="0"/>
              <a:t>文（←今日はやらない）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while</a:t>
            </a:r>
            <a:r>
              <a:rPr lang="ja-JP" altLang="en-US" dirty="0" smtClean="0"/>
              <a:t>文とは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条件式が成立している限りループ！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while (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継続条件式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){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繰り返したい処理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= 0;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while (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 1000 ){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++;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文とは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カウントアップに便利なループ！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for (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処理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A;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継続条件式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;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処理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B){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繰り返したい処理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処理</a:t>
            </a:r>
            <a:r>
              <a:rPr lang="en-US" altLang="ja-JP" dirty="0" smtClean="0"/>
              <a:t>A: </a:t>
            </a:r>
            <a:r>
              <a:rPr lang="ja-JP" altLang="en-US" dirty="0" smtClean="0"/>
              <a:t>ループ突入前にやりたい処理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処理</a:t>
            </a:r>
            <a:r>
              <a:rPr lang="en-US" altLang="ja-JP" dirty="0" smtClean="0"/>
              <a:t>B: </a:t>
            </a:r>
            <a:r>
              <a:rPr lang="ja-JP" altLang="en-US" dirty="0" smtClean="0"/>
              <a:t>ループ一周終わるごとにやりたい処理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</a:t>
            </a:r>
            <a:r>
              <a:rPr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= 0;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while (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 1000 ){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++;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266688" y="2120422"/>
            <a:ext cx="5620512" cy="1820149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for (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A;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継続条件式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;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B){</a:t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	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繰り返したい処理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}</a:t>
            </a:r>
            <a:endParaRPr kumimoji="1" lang="ja-JP" altLang="en-US" sz="2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変数とは値を格納する箱である！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23358" y="321868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kumimoji="1" lang="ja-JP" altLang="en-US" sz="5400" b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5193790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888734" y="2871707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5193790" y="4042139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023357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718301" y="2871707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</a:t>
            </a:r>
            <a:r>
              <a:rPr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int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28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= 0</a:t>
            </a:r>
            <a:r>
              <a:rPr lang="en-US" altLang="ja-JP" sz="2800" dirty="0" smtClean="0"/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while (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 1000 ){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++;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266688" y="2120422"/>
            <a:ext cx="5620512" cy="1820149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for (</a:t>
            </a:r>
            <a:r>
              <a:rPr lang="ja-JP" altLang="en-U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処理</a:t>
            </a:r>
            <a:r>
              <a:rPr lang="en-U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;</a:t>
            </a:r>
            <a:r>
              <a:rPr lang="en-U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継続条件式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;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B){</a:t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	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繰り返したい処理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}</a:t>
            </a:r>
            <a:endParaRPr kumimoji="1" lang="ja-JP" altLang="en-US" sz="2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4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</a:t>
            </a:r>
            <a:r>
              <a:rPr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= 0;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while </a:t>
            </a:r>
            <a: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 </a:t>
            </a:r>
            <a:r>
              <a:rPr lang="en-US" altLang="ja-JP" sz="28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&lt; 1000</a:t>
            </a:r>
            <a: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++;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266688" y="2120422"/>
            <a:ext cx="5620512" cy="1820149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for (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A; </a:t>
            </a:r>
            <a:r>
              <a:rPr lang="ja-JP" altLang="en-U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継続条件式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;</a:t>
            </a:r>
            <a:r>
              <a:rPr lang="en-U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B){</a:t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	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繰り返したい処理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}</a:t>
            </a:r>
            <a:endParaRPr kumimoji="1" lang="ja-JP" altLang="en-US" sz="2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6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</a:t>
            </a:r>
            <a:r>
              <a:rPr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= 0;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while (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 1000 ){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b="1" dirty="0" err="1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</a:t>
            </a:r>
            <a:r>
              <a:rPr lang="en-US" altLang="ja-JP" sz="28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++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72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266688" y="2120422"/>
            <a:ext cx="5620512" cy="1820149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for (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A; 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継続条件式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; </a:t>
            </a:r>
            <a:r>
              <a:rPr lang="ja-JP" altLang="en-US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処理</a:t>
            </a:r>
            <a:r>
              <a:rPr lang="en-US" altLang="ja-JP" sz="28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){</a:t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	</a:t>
            </a:r>
            <a:r>
              <a:rPr lang="ja-JP" altLang="en-US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繰り返したい処理</a:t>
            </a: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</a:br>
            <a:r>
              <a:rPr lang="en-US" altLang="ja-JP" sz="2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}</a:t>
            </a:r>
            <a:endParaRPr kumimoji="1" lang="ja-JP" altLang="en-US" sz="2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/>
              <a:t>6</a:t>
            </a:r>
            <a:r>
              <a:rPr lang="en-US" altLang="ja-JP" dirty="0" smtClean="0"/>
              <a:t>  Print </a:t>
            </a:r>
            <a:r>
              <a:rPr lang="en-US" altLang="ja-JP" dirty="0"/>
              <a:t>Many Hello </a:t>
            </a:r>
            <a:r>
              <a:rPr lang="en-US" altLang="ja-JP" dirty="0" smtClean="0"/>
              <a:t>World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1000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回出力せよ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using namespace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endParaRPr lang="en-US" altLang="ja-JP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main(void){</a:t>
            </a: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for 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altLang="ja-JP" sz="2800" dirty="0" err="1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 1000; 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++ ){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 &lt;&lt; “Hello World” &lt;&lt; </a:t>
            </a:r>
            <a:r>
              <a:rPr lang="en-US" altLang="ja-JP" sz="28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return 0;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en-US" altLang="ja-JP" sz="2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7</a:t>
            </a:r>
            <a:r>
              <a:rPr lang="en-US" altLang="ja-JP" dirty="0"/>
              <a:t> </a:t>
            </a:r>
            <a:r>
              <a:rPr lang="en-US" altLang="ja-JP" dirty="0" smtClean="0"/>
              <a:t> Min</a:t>
            </a:r>
            <a:r>
              <a:rPr lang="en-US" altLang="ja-JP" dirty="0"/>
              <a:t>, Max and Sum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altLang="ja-JP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n </a:t>
                </a: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個</a:t>
                </a:r>
                <a:r>
                  <a:rPr lang="ja-JP" altLang="en-US" b="1" dirty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の整数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𝒂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28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(</a:t>
                </a:r>
                <a:r>
                  <a:rPr lang="en-US" altLang="ja-JP" sz="2800" b="1" dirty="0" err="1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i</a:t>
                </a:r>
                <a:r>
                  <a:rPr lang="en-US" altLang="ja-JP" sz="28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=1,2, ..., n)</a:t>
                </a:r>
                <a:r>
                  <a:rPr lang="en-US" altLang="ja-JP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</a:t>
                </a:r>
                <a:r>
                  <a:rPr lang="ja-JP" altLang="en-US" b="1" dirty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入力</a:t>
                </a: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し</a:t>
                </a:r>
                <a:r>
                  <a:rPr lang="en-US" altLang="ja-JP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/>
                </a:r>
                <a:br>
                  <a:rPr lang="en-US" altLang="ja-JP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</a:b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それら</a:t>
                </a:r>
                <a:r>
                  <a:rPr lang="ja-JP" altLang="en-US" b="1" dirty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の最小値、最大値、合計値</a:t>
                </a:r>
                <a:r>
                  <a:rPr lang="ja-JP" altLang="en-US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を出力せよ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endParaRPr lang="ja-JP" altLang="en-US" dirty="0"/>
              </a:p>
              <a:p>
                <a:pPr fontAlgn="base"/>
                <a:r>
                  <a:rPr lang="en-US" altLang="ja-JP" b="1" dirty="0" smtClean="0"/>
                  <a:t>Input</a:t>
                </a:r>
                <a:br>
                  <a:rPr lang="en-US" altLang="ja-JP" b="1" dirty="0" smtClean="0"/>
                </a:br>
                <a:r>
                  <a:rPr lang="ja-JP" altLang="en-US" b="1" dirty="0" smtClean="0"/>
                  <a:t>　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行目</a:t>
                </a:r>
                <a:r>
                  <a:rPr lang="ja-JP" altLang="en-US" dirty="0"/>
                  <a:t>に整数の数 </a:t>
                </a:r>
                <a:r>
                  <a:rPr lang="en-US" altLang="ja-JP" dirty="0" smtClean="0"/>
                  <a:t>n</a:t>
                </a:r>
                <a:r>
                  <a:rPr lang="ja-JP" altLang="en-US" dirty="0"/>
                  <a:t> が</a:t>
                </a:r>
                <a:r>
                  <a:rPr lang="ja-JP" altLang="en-US" dirty="0" smtClean="0"/>
                  <a:t>与えられる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　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行目</a:t>
                </a:r>
                <a:r>
                  <a:rPr lang="ja-JP" altLang="en-US" dirty="0"/>
                  <a:t>に </a:t>
                </a:r>
                <a:r>
                  <a:rPr lang="en-US" altLang="ja-JP" dirty="0" smtClean="0"/>
                  <a:t>n</a:t>
                </a:r>
                <a:r>
                  <a:rPr lang="ja-JP" altLang="en-US" dirty="0"/>
                  <a:t> 個の整数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𝑎</m:t>
                        </m:r>
                      </m:e>
                      <m:sub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 </a:t>
                </a:r>
                <a:r>
                  <a:rPr lang="ja-JP" altLang="en-US" dirty="0"/>
                  <a:t>が空白区切りで</a:t>
                </a:r>
                <a:r>
                  <a:rPr lang="ja-JP" altLang="en-US" dirty="0" smtClean="0"/>
                  <a:t>与えられる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endParaRPr lang="ja-JP" altLang="en-US" dirty="0"/>
              </a:p>
              <a:p>
                <a:pPr fontAlgn="base"/>
                <a:r>
                  <a:rPr lang="en-US" altLang="ja-JP" b="1" dirty="0" smtClean="0"/>
                  <a:t>Constraints</a:t>
                </a:r>
                <a:br>
                  <a:rPr lang="en-US" altLang="ja-JP" b="1" dirty="0" smtClean="0"/>
                </a:br>
                <a:r>
                  <a:rPr lang="ja-JP" altLang="en-US" b="1" dirty="0" smtClean="0"/>
                  <a:t>　</a:t>
                </a:r>
                <a:r>
                  <a:rPr lang="en-US" altLang="ja-JP" dirty="0" smtClean="0"/>
                  <a:t>0 &lt; n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　−</a:t>
                </a:r>
                <a:r>
                  <a:rPr lang="en-US" altLang="ja-JP" dirty="0" smtClean="0"/>
                  <a:t>1000000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1000000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  <a:blipFill rotWithShape="0">
                <a:blip r:embed="rId2"/>
                <a:stretch>
                  <a:fillRect l="-1333" t="-3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5635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n,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min =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2000000, max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-2000000;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sum =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0;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endParaRPr lang="en-US" altLang="ja-JP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n;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 n;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++){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 max){ max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 min){ min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sum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+= a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min &lt;&lt; " " &lt;&lt; max &lt;&lt; " " &lt;&lt; sum &lt;&lt; 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ja-JP" alt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5635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n,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min =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2000000, max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-2000000;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13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13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4100" b="1" dirty="0" err="1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41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41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sum = </a:t>
            </a:r>
            <a:r>
              <a:rPr lang="en-US" altLang="ja-JP" sz="41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0;</a:t>
            </a:r>
            <a:r>
              <a:rPr lang="ja-JP" altLang="en-US" sz="41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sz="41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100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←実はよくない</a:t>
            </a:r>
            <a:r>
              <a:rPr lang="en-US" altLang="ja-JP" sz="41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41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endParaRPr lang="en-US" altLang="ja-JP" sz="4100" b="1" dirty="0" smtClean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n;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 n;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++){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 max){ max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 min){ min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sum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+= a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min &lt;&lt; " " &lt;&lt; max &lt;&lt; " " &lt;&lt; sum &lt;&lt; 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ja-JP" alt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3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問題の制約をよく</a:t>
            </a:r>
            <a:r>
              <a:rPr lang="ja-JP" altLang="en-US" dirty="0" smtClean="0"/>
              <a:t>見てみる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altLang="ja-JP" b="1" dirty="0" smtClean="0"/>
                  <a:t>Constraints</a:t>
                </a:r>
                <a:br>
                  <a:rPr lang="en-US" altLang="ja-JP" b="1" dirty="0" smtClean="0"/>
                </a:br>
                <a:r>
                  <a:rPr lang="ja-JP" altLang="en-US" b="1" dirty="0" smtClean="0"/>
                  <a:t>　</a:t>
                </a:r>
                <a:r>
                  <a:rPr lang="en-US" altLang="ja-JP" dirty="0" smtClean="0"/>
                  <a:t>0 &lt; n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　−</a:t>
                </a:r>
                <a:r>
                  <a:rPr lang="en-US" altLang="ja-JP" dirty="0" smtClean="0"/>
                  <a:t>1000000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1000000</a:t>
                </a:r>
                <a:br>
                  <a:rPr lang="en-US" altLang="ja-JP" dirty="0" smtClean="0"/>
                </a:b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  <a:blipFill rotWithShape="0">
                <a:blip r:embed="rId2"/>
                <a:stretch>
                  <a:fillRect l="-1333" t="-25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問題の制約をよく</a:t>
            </a:r>
            <a:r>
              <a:rPr lang="ja-JP" altLang="en-US" dirty="0" smtClean="0"/>
              <a:t>見てみる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altLang="ja-JP" b="1" dirty="0" smtClean="0"/>
                  <a:t>Constraints</a:t>
                </a:r>
                <a:br>
                  <a:rPr lang="en-US" altLang="ja-JP" b="1" dirty="0" smtClean="0"/>
                </a:br>
                <a:r>
                  <a:rPr lang="ja-JP" altLang="en-US" b="1" dirty="0" smtClean="0"/>
                  <a:t>　</a:t>
                </a:r>
                <a:r>
                  <a:rPr lang="en-US" altLang="ja-JP" dirty="0" smtClean="0"/>
                  <a:t>0 &lt; n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　−</a:t>
                </a:r>
                <a:r>
                  <a:rPr lang="en-US" altLang="ja-JP" dirty="0" smtClean="0"/>
                  <a:t>1000000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1000000</a:t>
                </a:r>
                <a:br>
                  <a:rPr lang="en-US" altLang="ja-JP" dirty="0" smtClean="0"/>
                </a:br>
                <a:endParaRPr lang="en-US" altLang="ja-JP" dirty="0" smtClean="0"/>
              </a:p>
              <a:p>
                <a:pPr fontAlgn="base"/>
                <a:r>
                  <a:rPr lang="ja-JP" altLang="en-US" dirty="0" smtClean="0"/>
                  <a:t>仮に</a:t>
                </a:r>
                <a:r>
                  <a:rPr lang="en-US" altLang="ja-JP" dirty="0" smtClean="0"/>
                  <a:t>10000</a:t>
                </a:r>
                <a:r>
                  <a:rPr lang="ja-JP" altLang="en-US" dirty="0" smtClean="0"/>
                  <a:t>個の入力がすべて</a:t>
                </a:r>
                <a:r>
                  <a:rPr lang="en-US" altLang="ja-JP" dirty="0" smtClean="0"/>
                  <a:t>1000000</a:t>
                </a:r>
                <a:r>
                  <a:rPr lang="ja-JP" altLang="en-US" dirty="0" smtClean="0"/>
                  <a:t>だったら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合計は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10000000000</a:t>
                </a:r>
                <a:r>
                  <a:rPr lang="en-US" altLang="ja-JP" b="1" dirty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→</a:t>
                </a:r>
                <a:r>
                  <a:rPr lang="en-US" altLang="ja-JP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sz="3600" b="1" dirty="0" err="1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int</a:t>
                </a:r>
                <a:r>
                  <a:rPr lang="ja-JP" altLang="en-US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型に収まらない！</a:t>
                </a:r>
                <a:r>
                  <a:rPr lang="en-US" altLang="ja-JP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/>
                </a:r>
                <a:br>
                  <a:rPr lang="en-US" altLang="ja-JP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</a:br>
                <a:r>
                  <a:rPr lang="ja-JP" altLang="en-US" sz="2800" dirty="0" smtClean="0"/>
                  <a:t>（</a:t>
                </a:r>
                <a:r>
                  <a:rPr lang="en-US" altLang="ja-JP" sz="2800" dirty="0" err="1" smtClean="0"/>
                  <a:t>int</a:t>
                </a:r>
                <a:r>
                  <a:rPr lang="ja-JP" altLang="en-US" sz="2800" dirty="0" smtClean="0"/>
                  <a:t>型の範囲は正負それぞれ約</a:t>
                </a:r>
                <a:r>
                  <a:rPr lang="en-US" altLang="ja-JP" sz="2800" dirty="0" smtClean="0"/>
                  <a:t>20</a:t>
                </a:r>
                <a:r>
                  <a:rPr lang="ja-JP" altLang="en-US" sz="2800" dirty="0" smtClean="0"/>
                  <a:t>億）</a:t>
                </a:r>
                <a:r>
                  <a:rPr lang="en-US" altLang="ja-JP" sz="2800" smtClean="0"/>
                  <a:t/>
                </a:r>
                <a:br>
                  <a:rPr lang="en-US" altLang="ja-JP" sz="2800" smtClean="0"/>
                </a:br>
                <a:endParaRPr lang="ja-JP" altLang="en-US" b="1" dirty="0">
                  <a:solidFill>
                    <a:srgbClr val="0070C0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  <a:blipFill rotWithShape="0">
                <a:blip r:embed="rId2"/>
                <a:stretch>
                  <a:fillRect l="-1333" t="-25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問題の制約をよく</a:t>
            </a:r>
            <a:r>
              <a:rPr lang="ja-JP" altLang="en-US" dirty="0" smtClean="0"/>
              <a:t>見てみる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altLang="ja-JP" b="1" dirty="0" smtClean="0"/>
                  <a:t>Constraints</a:t>
                </a:r>
                <a:br>
                  <a:rPr lang="en-US" altLang="ja-JP" b="1" dirty="0" smtClean="0"/>
                </a:br>
                <a:r>
                  <a:rPr lang="ja-JP" altLang="en-US" b="1" dirty="0" smtClean="0"/>
                  <a:t>　</a:t>
                </a:r>
                <a:r>
                  <a:rPr lang="en-US" altLang="ja-JP" dirty="0" smtClean="0"/>
                  <a:t>0 &lt; n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　−</a:t>
                </a:r>
                <a:r>
                  <a:rPr lang="en-US" altLang="ja-JP" dirty="0" smtClean="0"/>
                  <a:t>1000000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≤</a:t>
                </a:r>
                <a:r>
                  <a:rPr lang="en-US" altLang="ja-JP" dirty="0" smtClean="0"/>
                  <a:t> 1000000</a:t>
                </a:r>
                <a:br>
                  <a:rPr lang="en-US" altLang="ja-JP" dirty="0" smtClean="0"/>
                </a:br>
                <a:endParaRPr lang="en-US" altLang="ja-JP" dirty="0" smtClean="0"/>
              </a:p>
              <a:p>
                <a:pPr fontAlgn="base"/>
                <a:r>
                  <a:rPr lang="ja-JP" altLang="en-US" dirty="0" smtClean="0"/>
                  <a:t>仮に</a:t>
                </a:r>
                <a:r>
                  <a:rPr lang="en-US" altLang="ja-JP" dirty="0" smtClean="0"/>
                  <a:t>10000</a:t>
                </a:r>
                <a:r>
                  <a:rPr lang="ja-JP" altLang="en-US" dirty="0" smtClean="0"/>
                  <a:t>個の入力がすべて</a:t>
                </a:r>
                <a:r>
                  <a:rPr lang="en-US" altLang="ja-JP" dirty="0" smtClean="0"/>
                  <a:t>1000000</a:t>
                </a:r>
                <a:r>
                  <a:rPr lang="ja-JP" altLang="en-US" dirty="0" smtClean="0"/>
                  <a:t>だったら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合計は</a:t>
                </a:r>
                <a:r>
                  <a:rPr lang="en-US" altLang="ja-JP" b="1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10000000000</a:t>
                </a:r>
                <a:r>
                  <a:rPr lang="en-US" altLang="ja-JP" b="1" dirty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ja-JP" altLang="en-US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→</a:t>
                </a:r>
                <a:r>
                  <a:rPr lang="en-US" altLang="ja-JP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sz="3600" b="1" dirty="0" err="1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int</a:t>
                </a:r>
                <a:r>
                  <a:rPr lang="ja-JP" altLang="en-US" sz="3600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型に収まらない！</a:t>
                </a:r>
                <a:r>
                  <a:rPr lang="en-US" altLang="ja-JP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/>
                </a:r>
                <a:br>
                  <a:rPr lang="en-US" altLang="ja-JP" b="1" dirty="0" smtClean="0">
                    <a:solidFill>
                      <a:srgbClr val="C0000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</a:br>
                <a:r>
                  <a:rPr lang="ja-JP" altLang="en-US" sz="2800" dirty="0" smtClean="0"/>
                  <a:t>（</a:t>
                </a:r>
                <a:r>
                  <a:rPr lang="en-US" altLang="ja-JP" sz="2800" dirty="0" err="1" smtClean="0"/>
                  <a:t>int</a:t>
                </a:r>
                <a:r>
                  <a:rPr lang="ja-JP" altLang="en-US" sz="2800" dirty="0" smtClean="0"/>
                  <a:t>型の範囲は正負それぞれ約</a:t>
                </a:r>
                <a:r>
                  <a:rPr lang="en-US" altLang="ja-JP" sz="2800" dirty="0" smtClean="0"/>
                  <a:t>20</a:t>
                </a:r>
                <a:r>
                  <a:rPr lang="ja-JP" altLang="en-US" sz="2800" dirty="0" smtClean="0"/>
                  <a:t>億）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:endParaRPr lang="en-US" altLang="ja-JP" sz="2800" dirty="0" smtClean="0"/>
              </a:p>
              <a:p>
                <a:pPr fontAlgn="base"/>
                <a:r>
                  <a:rPr lang="en-US" altLang="ja-JP" sz="4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long long </a:t>
                </a:r>
                <a:r>
                  <a:rPr lang="en-US" altLang="ja-JP" sz="4000" b="1" dirty="0" err="1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int</a:t>
                </a:r>
                <a:r>
                  <a:rPr lang="ja-JP" altLang="en-US" sz="4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型を使おう！</a:t>
                </a:r>
                <a:r>
                  <a:rPr lang="en-US" altLang="ja-JP" sz="4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/>
                </a:r>
                <a:br>
                  <a:rPr lang="en-US" altLang="ja-JP" sz="4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</a:br>
                <a:r>
                  <a:rPr lang="en-US" altLang="ja-JP" sz="1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/>
                </a:r>
                <a:br>
                  <a:rPr lang="en-US" altLang="ja-JP" sz="1000" b="1" dirty="0" smtClean="0">
                    <a:solidFill>
                      <a:srgbClr val="0070C0"/>
                    </a:solidFill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</a:br>
                <a:r>
                  <a:rPr lang="ja-JP" altLang="en-US" dirty="0" smtClean="0"/>
                  <a:t>正負</a:t>
                </a:r>
                <a:r>
                  <a:rPr lang="ja-JP" altLang="en-US" dirty="0"/>
                  <a:t>それぞれ</a:t>
                </a:r>
                <a:r>
                  <a:rPr lang="ja-JP" altLang="en-US" dirty="0" smtClean="0"/>
                  <a:t>約</a:t>
                </a:r>
                <a:r>
                  <a:rPr lang="en-US" altLang="ja-JP" dirty="0" smtClean="0"/>
                  <a:t>900</a:t>
                </a:r>
                <a:r>
                  <a:rPr lang="ja-JP" altLang="en-US" dirty="0" smtClean="0"/>
                  <a:t>京くらいまで対応した整数型</a:t>
                </a:r>
                <a:endParaRPr lang="ja-JP" altLang="en-US" b="1" dirty="0">
                  <a:solidFill>
                    <a:srgbClr val="0070C0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3"/>
                <a:ext cx="10515600" cy="5014438"/>
              </a:xfrm>
              <a:blipFill rotWithShape="0">
                <a:blip r:embed="rId2"/>
                <a:stretch>
                  <a:fillRect l="-1855" t="-2552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8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変数とは値を格納する箱である！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23358" y="321868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kumimoji="1" lang="ja-JP" altLang="en-US" sz="5400" b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5193790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888734" y="2871707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5193790" y="4042139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023357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718301" y="2871707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カーブ矢印 17"/>
          <p:cNvSpPr/>
          <p:nvPr/>
        </p:nvSpPr>
        <p:spPr>
          <a:xfrm rot="5400000">
            <a:off x="5508406" y="1392846"/>
            <a:ext cx="809428" cy="265938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75122" y="3120995"/>
            <a:ext cx="159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mtClean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kumimoji="1" lang="ja-JP" altLang="en-US" sz="36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5635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n,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min =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2000000, max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= -2000000;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long long </a:t>
            </a:r>
            <a:r>
              <a:rPr lang="en-US" altLang="ja-JP" b="1" dirty="0" err="1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sum = </a:t>
            </a:r>
            <a:r>
              <a:rPr lang="en-US" altLang="ja-JP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0;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endParaRPr lang="en-US" altLang="ja-JP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n;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 n;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++){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a;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 max){ max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if(a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 min){ min = a;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sum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+= a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min &lt;&lt; " " &lt;&lt; max &lt;&lt; " " &lt;&lt; sum &lt;&lt; 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ja-JP" alt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8  Print </a:t>
            </a:r>
            <a:r>
              <a:rPr lang="en-US" altLang="ja-JP" dirty="0"/>
              <a:t>a </a:t>
            </a:r>
            <a:r>
              <a:rPr lang="en-US" altLang="ja-JP" dirty="0" smtClean="0"/>
              <a:t>Rectangle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3795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H, W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を受け取り、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H×W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の長方形を</a:t>
            </a:r>
            <a:r>
              <a:rPr lang="en-US" altLang="ja-JP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#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で出力せよ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  <a:p>
            <a:pPr fontAlgn="base"/>
            <a:r>
              <a:rPr lang="en-US" altLang="ja-JP" b="1" dirty="0"/>
              <a:t>Sample </a:t>
            </a:r>
            <a:r>
              <a:rPr lang="en-US" altLang="ja-JP" b="1" dirty="0" smtClean="0"/>
              <a:t>Input</a:t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en-US" altLang="ja-JP" dirty="0" smtClean="0"/>
              <a:t>3 4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b="1" dirty="0" smtClean="0"/>
              <a:t>Sample Output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uk-UA" altLang="ja-JP" dirty="0" smtClean="0"/>
              <a:t>####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uk-UA" altLang="ja-JP" dirty="0" smtClean="0"/>
              <a:t>####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uk-UA" altLang="ja-JP" dirty="0" smtClean="0"/>
              <a:t>####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※ </a:t>
            </a:r>
            <a:r>
              <a:rPr lang="ja-JP" altLang="en-US" sz="2400" dirty="0" smtClean="0"/>
              <a:t>実際の問題は複数</a:t>
            </a:r>
            <a:r>
              <a:rPr lang="ja-JP" altLang="en-US" sz="2400" dirty="0" smtClean="0"/>
              <a:t>データセットですが</a:t>
            </a:r>
            <a:r>
              <a:rPr lang="ja-JP" altLang="en-US" sz="2400" dirty="0" smtClean="0"/>
              <a:t>、ここではスルー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8  Print </a:t>
            </a:r>
            <a:r>
              <a:rPr lang="en-US" altLang="ja-JP" dirty="0"/>
              <a:t>a </a:t>
            </a:r>
            <a:r>
              <a:rPr lang="en-US" altLang="ja-JP" dirty="0" smtClean="0"/>
              <a:t>Rectangle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537956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h,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w;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&gt;&gt; h &gt;&gt; w; </a:t>
            </a:r>
            <a:b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for(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= 0;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&lt; h;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++){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	for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 j = 0; j &lt; w;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j++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) 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{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	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"#"; </a:t>
            </a:r>
            <a:endParaRPr lang="en-US" altLang="ja-JP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} </a:t>
            </a:r>
          </a:p>
          <a:p>
            <a:pPr marL="0" indent="0" fontAlgn="base">
              <a:buNone/>
            </a:pP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&lt;&lt; </a:t>
            </a:r>
            <a:r>
              <a:rPr lang="en-US" altLang="ja-JP" dirty="0" err="1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	</a:t>
            </a: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	}	</a:t>
            </a:r>
          </a:p>
          <a:p>
            <a:pPr marL="0" indent="0" fontAlgn="base">
              <a:buNone/>
            </a:pP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 	return </a:t>
            </a:r>
            <a:r>
              <a:rPr lang="en-US" altLang="ja-JP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lang="ja-JP" alt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無限ループ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やめられない止まらない！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while 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 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true 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){</a:t>
            </a:r>
            <a:b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繰り返したい処理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 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2800" dirty="0" smtClean="0"/>
              <a:t>または</a:t>
            </a:r>
            <a: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for ( ; ; ){</a:t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繰り返したい処理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}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無限ループ　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無限に「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Hello World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」と出力せよ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while ( true ) {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 &lt;&lt; “Hello World” &lt;&lt; 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ループからの脱出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「やめられない止まらない」はやばい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ループからの脱出手段が必要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　</a:t>
            </a:r>
            <a:r>
              <a:rPr lang="en-US" altLang="ja-JP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break;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9  Grading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1085576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複数の学生のテストの点数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を、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人につき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つ読み込む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2400" dirty="0" smtClean="0">
                <a:solidFill>
                  <a:srgbClr val="0070C0"/>
                </a:solidFill>
              </a:rPr>
              <a:t>　中間</a:t>
            </a:r>
            <a:r>
              <a:rPr lang="ja-JP" altLang="en-US" sz="2400" dirty="0">
                <a:solidFill>
                  <a:srgbClr val="0070C0"/>
                </a:solidFill>
              </a:rPr>
              <a:t>試験の点数 </a:t>
            </a:r>
            <a:r>
              <a:rPr lang="en-US" altLang="ja-JP" sz="2400" dirty="0">
                <a:solidFill>
                  <a:srgbClr val="0070C0"/>
                </a:solidFill>
              </a:rPr>
              <a:t>m</a:t>
            </a:r>
            <a:r>
              <a:rPr lang="ja-JP" altLang="en-US" sz="2400" dirty="0">
                <a:solidFill>
                  <a:srgbClr val="0070C0"/>
                </a:solidFill>
              </a:rPr>
              <a:t>、期末試験の点数 </a:t>
            </a:r>
            <a:r>
              <a:rPr lang="en-US" altLang="ja-JP" sz="2400" dirty="0">
                <a:solidFill>
                  <a:srgbClr val="0070C0"/>
                </a:solidFill>
              </a:rPr>
              <a:t>f</a:t>
            </a:r>
            <a:r>
              <a:rPr lang="ja-JP" altLang="en-US" sz="2400" dirty="0">
                <a:solidFill>
                  <a:srgbClr val="0070C0"/>
                </a:solidFill>
              </a:rPr>
              <a:t>、再試験の点数 </a:t>
            </a:r>
            <a:r>
              <a:rPr lang="en-US" altLang="ja-JP" sz="2400" dirty="0" smtClean="0">
                <a:solidFill>
                  <a:srgbClr val="0070C0"/>
                </a:solidFill>
              </a:rPr>
              <a:t>r</a:t>
            </a:r>
            <a:r>
              <a:rPr lang="ja-JP" altLang="en-US" sz="2400" dirty="0">
                <a:solidFill>
                  <a:srgbClr val="0070C0"/>
                </a:solidFill>
              </a:rPr>
              <a:t> </a:t>
            </a:r>
            <a:r>
              <a:rPr lang="en-US" altLang="ja-JP" sz="2400" dirty="0" smtClean="0">
                <a:solidFill>
                  <a:srgbClr val="0070C0"/>
                </a:solidFill>
              </a:rPr>
              <a:t/>
            </a:r>
            <a:br>
              <a:rPr lang="en-US" altLang="ja-JP" sz="2400" dirty="0" smtClean="0">
                <a:solidFill>
                  <a:srgbClr val="0070C0"/>
                </a:solidFill>
              </a:rPr>
            </a:br>
            <a:r>
              <a:rPr lang="ja-JP" altLang="en-US" sz="2400" dirty="0" smtClean="0">
                <a:solidFill>
                  <a:srgbClr val="0070C0"/>
                </a:solidFill>
              </a:rPr>
              <a:t>　中間</a:t>
            </a:r>
            <a:r>
              <a:rPr lang="ja-JP" altLang="en-US" sz="2400" dirty="0">
                <a:solidFill>
                  <a:srgbClr val="0070C0"/>
                </a:solidFill>
              </a:rPr>
              <a:t>試験と期末試験は </a:t>
            </a:r>
            <a:r>
              <a:rPr lang="en-US" altLang="ja-JP" sz="2400" dirty="0">
                <a:solidFill>
                  <a:srgbClr val="0070C0"/>
                </a:solidFill>
              </a:rPr>
              <a:t>50 </a:t>
            </a:r>
            <a:r>
              <a:rPr lang="ja-JP" altLang="en-US" sz="2400" dirty="0">
                <a:solidFill>
                  <a:srgbClr val="0070C0"/>
                </a:solidFill>
              </a:rPr>
              <a:t>点</a:t>
            </a:r>
            <a:r>
              <a:rPr lang="ja-JP" altLang="en-US" sz="2400" dirty="0" smtClean="0">
                <a:solidFill>
                  <a:srgbClr val="0070C0"/>
                </a:solidFill>
              </a:rPr>
              <a:t>満点、</a:t>
            </a:r>
            <a:r>
              <a:rPr lang="ja-JP" altLang="en-US" sz="2400" dirty="0">
                <a:solidFill>
                  <a:srgbClr val="0070C0"/>
                </a:solidFill>
              </a:rPr>
              <a:t>再試験は </a:t>
            </a:r>
            <a:r>
              <a:rPr lang="en-US" altLang="ja-JP" sz="2400" dirty="0">
                <a:solidFill>
                  <a:srgbClr val="0070C0"/>
                </a:solidFill>
              </a:rPr>
              <a:t>100 </a:t>
            </a:r>
            <a:r>
              <a:rPr lang="ja-JP" altLang="en-US" sz="2400" dirty="0">
                <a:solidFill>
                  <a:srgbClr val="0070C0"/>
                </a:solidFill>
              </a:rPr>
              <a:t>点</a:t>
            </a:r>
            <a:r>
              <a:rPr lang="ja-JP" altLang="en-US" sz="2400" dirty="0" smtClean="0">
                <a:solidFill>
                  <a:srgbClr val="0070C0"/>
                </a:solidFill>
              </a:rPr>
              <a:t>満点</a:t>
            </a:r>
            <a:r>
              <a:rPr lang="en-US" altLang="ja-JP" sz="2400" dirty="0">
                <a:solidFill>
                  <a:srgbClr val="0070C0"/>
                </a:solidFill>
              </a:rPr>
              <a:t/>
            </a:r>
            <a:br>
              <a:rPr lang="en-US" altLang="ja-JP" sz="2400" dirty="0">
                <a:solidFill>
                  <a:srgbClr val="0070C0"/>
                </a:solidFill>
              </a:rPr>
            </a:br>
            <a:r>
              <a:rPr lang="ja-JP" altLang="en-US" sz="2400" dirty="0" smtClean="0">
                <a:solidFill>
                  <a:srgbClr val="0070C0"/>
                </a:solidFill>
              </a:rPr>
              <a:t>　試験</a:t>
            </a:r>
            <a:r>
              <a:rPr lang="ja-JP" altLang="en-US" sz="2400" dirty="0">
                <a:solidFill>
                  <a:srgbClr val="0070C0"/>
                </a:solidFill>
              </a:rPr>
              <a:t>を受けていない場合は点数を </a:t>
            </a:r>
            <a:r>
              <a:rPr lang="en-US" altLang="ja-JP" sz="2400" dirty="0">
                <a:solidFill>
                  <a:srgbClr val="0070C0"/>
                </a:solidFill>
              </a:rPr>
              <a:t>-</a:t>
            </a:r>
            <a:r>
              <a:rPr lang="en-US" altLang="ja-JP" sz="2400" dirty="0" smtClean="0">
                <a:solidFill>
                  <a:srgbClr val="0070C0"/>
                </a:solidFill>
              </a:rPr>
              <a:t>1</a:t>
            </a:r>
            <a:r>
              <a:rPr lang="en-US" altLang="ja-JP" sz="2400" dirty="0">
                <a:solidFill>
                  <a:srgbClr val="0070C0"/>
                </a:solidFill>
              </a:rPr>
              <a:t> </a:t>
            </a:r>
            <a:r>
              <a:rPr lang="ja-JP" altLang="en-US" sz="2400" dirty="0" smtClean="0">
                <a:solidFill>
                  <a:srgbClr val="0070C0"/>
                </a:solidFill>
              </a:rPr>
              <a:t>とする</a:t>
            </a:r>
            <a: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24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後述するルールに従って成績をつけて出力せよ</a:t>
            </a:r>
            <a: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endParaRPr lang="en-US" altLang="ja-JP" sz="2800" b="1" dirty="0" smtClean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fontAlgn="base"/>
            <a:r>
              <a:rPr lang="en-US" altLang="ja-JP" b="1" dirty="0" smtClean="0"/>
              <a:t>Input</a:t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dirty="0" smtClean="0"/>
              <a:t>複数</a:t>
            </a:r>
            <a:r>
              <a:rPr lang="ja-JP" altLang="en-US" dirty="0"/>
              <a:t>のデータセットが入力として</a:t>
            </a:r>
            <a:r>
              <a:rPr lang="ja-JP" altLang="en-US" dirty="0" smtClean="0"/>
              <a:t>与えられる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各データセット</a:t>
            </a:r>
            <a:r>
              <a:rPr lang="ja-JP" altLang="en-US" dirty="0"/>
              <a:t>では</a:t>
            </a:r>
            <a:r>
              <a:rPr lang="ja-JP" altLang="en-US" dirty="0" smtClean="0"/>
              <a:t>、</a:t>
            </a:r>
            <a:r>
              <a:rPr lang="en-US" altLang="ja-JP" i="1" dirty="0" smtClean="0"/>
              <a:t>m</a:t>
            </a:r>
            <a:r>
              <a:rPr lang="ja-JP" altLang="en-US" dirty="0"/>
              <a:t>、</a:t>
            </a:r>
            <a:r>
              <a:rPr lang="en-US" altLang="ja-JP" i="1" dirty="0"/>
              <a:t>f</a:t>
            </a:r>
            <a:r>
              <a:rPr lang="ja-JP" altLang="en-US" dirty="0"/>
              <a:t>、</a:t>
            </a:r>
            <a:r>
              <a:rPr lang="en-US" altLang="ja-JP" i="1" dirty="0"/>
              <a:t>r</a:t>
            </a:r>
            <a:r>
              <a:rPr lang="ja-JP" altLang="en-US" dirty="0"/>
              <a:t> が </a:t>
            </a:r>
            <a:r>
              <a:rPr lang="en-US" altLang="ja-JP" dirty="0"/>
              <a:t>1 </a:t>
            </a:r>
            <a:r>
              <a:rPr lang="ja-JP" altLang="en-US" dirty="0"/>
              <a:t>行に</a:t>
            </a:r>
            <a:r>
              <a:rPr lang="ja-JP" altLang="en-US" dirty="0" smtClean="0"/>
              <a:t>与えられる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i="1" dirty="0" smtClean="0"/>
              <a:t>m</a:t>
            </a:r>
            <a:r>
              <a:rPr lang="ja-JP" altLang="en-US" dirty="0"/>
              <a:t>、</a:t>
            </a:r>
            <a:r>
              <a:rPr lang="en-US" altLang="ja-JP" i="1" dirty="0"/>
              <a:t>f</a:t>
            </a:r>
            <a:r>
              <a:rPr lang="ja-JP" altLang="en-US" dirty="0"/>
              <a:t>、</a:t>
            </a:r>
            <a:r>
              <a:rPr lang="en-US" altLang="ja-JP" i="1" dirty="0"/>
              <a:t>r</a:t>
            </a:r>
            <a:r>
              <a:rPr lang="ja-JP" altLang="en-US" dirty="0"/>
              <a:t> がすべて </a:t>
            </a:r>
            <a:r>
              <a:rPr lang="en-US" altLang="ja-JP" dirty="0"/>
              <a:t>-1 </a:t>
            </a:r>
            <a:r>
              <a:rPr lang="ja-JP" altLang="en-US" dirty="0"/>
              <a:t>のとき入力の終わり</a:t>
            </a:r>
            <a:r>
              <a:rPr lang="ja-JP" altLang="en-US" dirty="0" smtClean="0"/>
              <a:t>とする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ja-JP" altLang="en-US" sz="2800" dirty="0"/>
              <a:t>以下の手順で成績が付けられる</a:t>
            </a:r>
            <a:r>
              <a:rPr lang="en-US" altLang="ja-JP" sz="2800" dirty="0"/>
              <a:t>: </a:t>
            </a:r>
          </a:p>
          <a:p>
            <a:pPr lvl="1" fontAlgn="base"/>
            <a:r>
              <a:rPr lang="ja-JP" altLang="en-US" sz="2400" dirty="0"/>
              <a:t>中間試験、期末試験のいずれかを欠席した場合成績は </a:t>
            </a:r>
            <a:r>
              <a:rPr lang="en-US" altLang="ja-JP" sz="2400" dirty="0"/>
              <a:t>F</a:t>
            </a:r>
          </a:p>
          <a:p>
            <a:pPr lvl="1" fontAlgn="base"/>
            <a:r>
              <a:rPr lang="ja-JP" altLang="en-US" sz="2400" dirty="0"/>
              <a:t>中間試験と期末試験の合計点数が </a:t>
            </a:r>
            <a:r>
              <a:rPr lang="en-US" altLang="ja-JP" sz="2400" dirty="0"/>
              <a:t>80 </a:t>
            </a:r>
            <a:r>
              <a:rPr lang="ja-JP" altLang="en-US" sz="2400" dirty="0"/>
              <a:t>以上ならば成績は </a:t>
            </a:r>
            <a:r>
              <a:rPr lang="en-US" altLang="ja-JP" sz="2400" dirty="0"/>
              <a:t>A </a:t>
            </a:r>
          </a:p>
          <a:p>
            <a:pPr lvl="1" fontAlgn="base"/>
            <a:r>
              <a:rPr lang="ja-JP" altLang="en-US" sz="2400" dirty="0"/>
              <a:t>中間試験と期末試験の合計点数が </a:t>
            </a:r>
            <a:r>
              <a:rPr lang="en-US" altLang="ja-JP" sz="2400" dirty="0"/>
              <a:t>65 </a:t>
            </a:r>
            <a:r>
              <a:rPr lang="ja-JP" altLang="en-US" sz="2400" dirty="0"/>
              <a:t>以上 </a:t>
            </a:r>
            <a:r>
              <a:rPr lang="en-US" altLang="ja-JP" sz="2400" dirty="0"/>
              <a:t>80 </a:t>
            </a:r>
            <a:r>
              <a:rPr lang="ja-JP" altLang="en-US" sz="2400" dirty="0"/>
              <a:t>未満ならば成績は </a:t>
            </a:r>
            <a:r>
              <a:rPr lang="en-US" altLang="ja-JP" sz="2400" dirty="0"/>
              <a:t>B</a:t>
            </a:r>
          </a:p>
          <a:p>
            <a:pPr lvl="1" fontAlgn="base"/>
            <a:r>
              <a:rPr lang="ja-JP" altLang="en-US" sz="2400" dirty="0"/>
              <a:t>中間試験と期末試験の合計点数が </a:t>
            </a:r>
            <a:r>
              <a:rPr lang="en-US" altLang="ja-JP" sz="2400" dirty="0"/>
              <a:t>50 </a:t>
            </a:r>
            <a:r>
              <a:rPr lang="ja-JP" altLang="en-US" sz="2400" dirty="0"/>
              <a:t>以上 </a:t>
            </a:r>
            <a:r>
              <a:rPr lang="en-US" altLang="ja-JP" sz="2400" dirty="0"/>
              <a:t>65 </a:t>
            </a:r>
            <a:r>
              <a:rPr lang="ja-JP" altLang="en-US" sz="2400" dirty="0"/>
              <a:t>未満ならば成績は </a:t>
            </a:r>
            <a:r>
              <a:rPr lang="en-US" altLang="ja-JP" sz="2400" dirty="0"/>
              <a:t>C</a:t>
            </a:r>
          </a:p>
          <a:p>
            <a:pPr lvl="1" fontAlgn="base"/>
            <a:r>
              <a:rPr lang="ja-JP" altLang="en-US" sz="2400" dirty="0"/>
              <a:t>中間試験と期末試験の合計点数が </a:t>
            </a:r>
            <a:r>
              <a:rPr lang="en-US" altLang="ja-JP" sz="2400" dirty="0"/>
              <a:t>30 </a:t>
            </a:r>
            <a:r>
              <a:rPr lang="ja-JP" altLang="en-US" sz="2400" dirty="0"/>
              <a:t>以上 </a:t>
            </a:r>
            <a:r>
              <a:rPr lang="en-US" altLang="ja-JP" sz="2400" dirty="0"/>
              <a:t>50 </a:t>
            </a:r>
            <a:r>
              <a:rPr lang="ja-JP" altLang="en-US" sz="2400" dirty="0"/>
              <a:t>未満ならば成績は </a:t>
            </a:r>
            <a:r>
              <a:rPr lang="en-US" altLang="ja-JP" sz="2400" dirty="0"/>
              <a:t>D</a:t>
            </a:r>
            <a:br>
              <a:rPr lang="en-US" altLang="ja-JP" sz="2400" dirty="0"/>
            </a:br>
            <a:r>
              <a:rPr lang="ja-JP" altLang="en-US" sz="2400" dirty="0"/>
              <a:t>ただし、再試験の点数が </a:t>
            </a:r>
            <a:r>
              <a:rPr lang="en-US" altLang="ja-JP" sz="2400" dirty="0"/>
              <a:t>50 </a:t>
            </a:r>
            <a:r>
              <a:rPr lang="ja-JP" altLang="en-US" sz="2400" dirty="0"/>
              <a:t>以上ならば成績は </a:t>
            </a:r>
            <a:r>
              <a:rPr lang="en-US" altLang="ja-JP" sz="2400" dirty="0"/>
              <a:t>C</a:t>
            </a:r>
          </a:p>
          <a:p>
            <a:pPr lvl="1" fontAlgn="base"/>
            <a:r>
              <a:rPr lang="ja-JP" altLang="en-US" sz="2400" dirty="0"/>
              <a:t>中間試験と期末試験の合計点数が </a:t>
            </a:r>
            <a:r>
              <a:rPr lang="en-US" altLang="ja-JP" sz="2400" dirty="0"/>
              <a:t>30 </a:t>
            </a:r>
            <a:r>
              <a:rPr lang="ja-JP" altLang="en-US" sz="2400" dirty="0"/>
              <a:t>未満ならば成績は </a:t>
            </a:r>
            <a:r>
              <a:rPr lang="en-US" altLang="ja-JP" sz="2400" dirty="0" smtClean="0"/>
              <a:t>F</a:t>
            </a:r>
            <a:endParaRPr lang="ja-JP" altLang="en-US" sz="2400" dirty="0"/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9  Grading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017"/>
            <a:ext cx="10515600" cy="659345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400" dirty="0" err="1"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sz="2400" dirty="0" err="1"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m, f, r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while(true){	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&gt;&gt; m &gt;&gt; f &gt;&gt; r;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if(m == -1 &amp;&amp; f == -1 &amp;&amp; r == -1){      break;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if(m == -1 || f == -1){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else if(m + f &gt;= 80){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"A"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else if(m + f &gt;= 65){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"B"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else if(m + f &gt;= 50){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else if(m + f &gt;= 30){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     			if(r &gt;= 50){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	else{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"D"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   	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	else{	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}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return </a:t>
            </a: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kumimoji="1" lang="ja-JP" altLang="en-US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017"/>
            <a:ext cx="10515600" cy="659345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m, f, r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while(true){	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&gt;&gt; m &gt;&gt; f &gt;&gt; r;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if(m == -1 &amp;&amp; f == -1 &amp;&amp; r == -1){      break;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if(m == -1 || f == -1){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80){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"A"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65){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"B"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50){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30){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    			if(r &gt;= 50){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	else{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"D"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  	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}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return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89</a:t>
            </a:fld>
            <a:endParaRPr kumimoji="1" lang="ja-JP" altLang="en-US"/>
          </a:p>
        </p:txBody>
      </p:sp>
      <p:sp>
        <p:nvSpPr>
          <p:cNvPr id="2" name="左大かっこ 1"/>
          <p:cNvSpPr/>
          <p:nvPr/>
        </p:nvSpPr>
        <p:spPr>
          <a:xfrm>
            <a:off x="1536192" y="1883664"/>
            <a:ext cx="164592" cy="41879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変数とは値を格納する箱である！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ただし、どんな値でも格納できるわけではない</a:t>
            </a:r>
            <a: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b="1" dirty="0" smtClean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dirty="0" smtClean="0"/>
              <a:t>格納できる値のタイプによって「型」が分かれている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23358" y="3218687"/>
            <a:ext cx="1170432" cy="117043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kumimoji="1" lang="ja-JP" altLang="en-US" sz="5400" b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5193790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888734" y="2871707"/>
            <a:ext cx="0" cy="1233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5193790" y="4042139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023357" y="2871707"/>
            <a:ext cx="694944" cy="34698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718301" y="2871707"/>
            <a:ext cx="11704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カーブ矢印 17"/>
          <p:cNvSpPr/>
          <p:nvPr/>
        </p:nvSpPr>
        <p:spPr>
          <a:xfrm rot="5400000">
            <a:off x="5508406" y="1392846"/>
            <a:ext cx="809428" cy="2659382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75122" y="3120995"/>
            <a:ext cx="159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mtClean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kumimoji="1" lang="ja-JP" altLang="en-US" sz="36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017"/>
            <a:ext cx="10515600" cy="659345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#include &lt;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iostream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&gt;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using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namespace 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std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main(void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){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m, f, r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while(true){	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cin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&gt;&gt; m &gt;&gt; f &gt;&gt; r;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</a:t>
            </a:r>
            <a:r>
              <a:rPr lang="en-US" altLang="ja-JP" sz="24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if(m == -1 &amp;&amp; f == -1 &amp;&amp; r == -1){      break;	}</a:t>
            </a:r>
            <a: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if(m == -1 || f == -1){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80){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"A"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65){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"B"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50){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 if(m + f &gt;= 30){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    			if(r &gt;= 50){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"C"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	else{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"D"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   	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	else{	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cout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&lt;&lt; "F" &lt;&lt; 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endl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	}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}</a:t>
            </a: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latin typeface="Cambria Math" charset="0"/>
                <a:ea typeface="Cambria Math" charset="0"/>
                <a:cs typeface="Cambria Math" charset="0"/>
              </a:rPr>
              <a:t>	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return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0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;</a:t>
            </a:r>
            <a:b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}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90</a:t>
            </a:fld>
            <a:endParaRPr kumimoji="1" lang="ja-JP" altLang="en-US"/>
          </a:p>
        </p:txBody>
      </p:sp>
      <p:sp>
        <p:nvSpPr>
          <p:cNvPr id="5" name="左大かっこ 4"/>
          <p:cNvSpPr/>
          <p:nvPr/>
        </p:nvSpPr>
        <p:spPr>
          <a:xfrm>
            <a:off x="1536192" y="1883664"/>
            <a:ext cx="164592" cy="41879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2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おまじない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変数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四則演算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入出力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浮動小数点型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条件式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条件分岐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ループ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配列</a:t>
            </a:r>
            <a:endParaRPr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  </a:t>
            </a:r>
            <a:r>
              <a:rPr lang="en-US" altLang="ja-JP" dirty="0"/>
              <a:t>Reversing Numbers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fontAlgn="base"/>
            <a:r>
              <a:rPr lang="ja-JP" altLang="en-US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与えられた数列を逆順に</a:t>
            </a:r>
            <a:r>
              <a:rPr lang="ja-JP" altLang="en-US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出力せよ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en-US" altLang="ja-JP" b="1" dirty="0" smtClean="0"/>
              <a:t>Input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i="1" dirty="0" smtClean="0"/>
              <a:t>a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i="1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. . . </a:t>
            </a:r>
            <a:r>
              <a:rPr lang="en-US" altLang="ja-JP" i="1" dirty="0" smtClean="0"/>
              <a:t>a</a:t>
            </a:r>
            <a:r>
              <a:rPr lang="en-US" altLang="ja-JP" i="1" baseline="-25000" dirty="0" smtClean="0"/>
              <a:t>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  <a:p>
            <a:pPr fontAlgn="base"/>
            <a:r>
              <a:rPr lang="fr-FR" altLang="ja-JP" b="1" dirty="0" err="1" smtClean="0"/>
              <a:t>Constraints</a:t>
            </a:r>
            <a:r>
              <a:rPr lang="fr-FR" altLang="ja-JP" b="1" dirty="0" smtClean="0"/>
              <a:t/>
            </a:r>
            <a:br>
              <a:rPr lang="fr-FR" altLang="ja-JP" b="1" dirty="0" smtClean="0"/>
            </a:br>
            <a:r>
              <a:rPr lang="ja-JP" altLang="en-US" b="1" dirty="0" smtClean="0"/>
              <a:t>　</a:t>
            </a:r>
            <a:r>
              <a:rPr lang="fr-FR" altLang="ja-JP" i="1" dirty="0" smtClean="0"/>
              <a:t>n</a:t>
            </a:r>
            <a:r>
              <a:rPr lang="fr-FR" altLang="ja-JP" dirty="0"/>
              <a:t> ≤ 100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93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0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11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7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4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3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の解き方を考える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1913"/>
            <a:ext cx="10515600" cy="50144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cs-CZ" altLang="ja-JP" sz="4000" dirty="0" smtClean="0"/>
          </a:p>
          <a:p>
            <a:pPr marL="0" indent="0" algn="ctr" fontAlgn="base">
              <a:buNone/>
            </a:pP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 </a:t>
            </a:r>
            <a:r>
              <a:rPr lang="ja-JP" altLang="en-US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cs-CZ" altLang="ja-JP" sz="4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</a:t>
            </a:r>
          </a:p>
          <a:p>
            <a:pPr marL="0" indent="0" fontAlgn="base">
              <a:buNone/>
            </a:pPr>
            <a:endParaRPr lang="cs-CZ" altLang="ja-JP" dirty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endParaRPr lang="cs-CZ" altLang="ja-JP" dirty="0" smtClean="0"/>
          </a:p>
          <a:p>
            <a:pPr marL="0" indent="0" fontAlgn="base">
              <a:buNone/>
            </a:pP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r>
              <a:rPr lang="en-US" altLang="ja-JP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b="1" dirty="0">
                <a:solidFill>
                  <a:srgbClr val="C0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b="1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</a:t>
            </a:r>
            <a:r>
              <a:rPr lang="ja-JP" altLang="en-US" sz="4000" b="1" dirty="0" smtClean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</a:t>
            </a:r>
            <a:endParaRPr lang="en-US" altLang="ja-JP" sz="4000" b="1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8B1E-9448-3C49-9B2D-4C48836E0AA4}" type="slidenum">
              <a:rPr kumimoji="1" lang="ja-JP" altLang="en-US" smtClean="0"/>
              <a:t>99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11296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35424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559552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83680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07808" y="1883664"/>
            <a:ext cx="1024128" cy="96926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10128" y="1506505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0800000">
            <a:off x="3310128" y="3341401"/>
            <a:ext cx="532180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18448" y="1214117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kumimoji="1" lang="ja-JP" altLang="en-US" sz="3200" b="1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6272" y="3049012"/>
            <a:ext cx="1133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kumimoji="1" lang="ja-JP" altLang="en-US" sz="32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6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1592</Words>
  <Application>Microsoft Macintosh PowerPoint</Application>
  <PresentationFormat>ワイド画面</PresentationFormat>
  <Paragraphs>748</Paragraphs>
  <Slides>118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118</vt:i4>
      </vt:variant>
    </vt:vector>
  </HeadingPairs>
  <TitlesOfParts>
    <vt:vector size="125" baseType="lpstr">
      <vt:lpstr>Cambria Math</vt:lpstr>
      <vt:lpstr>Hiragino Kaku Gothic Pro W3</vt:lpstr>
      <vt:lpstr>Hiragino Kaku Gothic Pro W6</vt:lpstr>
      <vt:lpstr>Yu Gothic</vt:lpstr>
      <vt:lpstr>Yu Gothic Light</vt:lpstr>
      <vt:lpstr>Arial</vt:lpstr>
      <vt:lpstr>ホワイト</vt:lpstr>
      <vt:lpstr>Introduction to Programming</vt:lpstr>
      <vt:lpstr>目次</vt:lpstr>
      <vt:lpstr>目次</vt:lpstr>
      <vt:lpstr>おまじない</vt:lpstr>
      <vt:lpstr>おまじない</vt:lpstr>
      <vt:lpstr>目次</vt:lpstr>
      <vt:lpstr>変数とは</vt:lpstr>
      <vt:lpstr>変数とは</vt:lpstr>
      <vt:lpstr>変数とは</vt:lpstr>
      <vt:lpstr>変数の型</vt:lpstr>
      <vt:lpstr>変数の型</vt:lpstr>
      <vt:lpstr>変数の宣言と代入</vt:lpstr>
      <vt:lpstr>目次</vt:lpstr>
      <vt:lpstr>四則演算</vt:lpstr>
      <vt:lpstr>四則演算</vt:lpstr>
      <vt:lpstr>四則演算</vt:lpstr>
      <vt:lpstr>目次</vt:lpstr>
      <vt:lpstr>入出力</vt:lpstr>
      <vt:lpstr>入出力</vt:lpstr>
      <vt:lpstr>問題1  Hello world</vt:lpstr>
      <vt:lpstr>問題2  X Cubic</vt:lpstr>
      <vt:lpstr>問題3  Rectangle</vt:lpstr>
      <vt:lpstr>目次</vt:lpstr>
      <vt:lpstr>浮動小数点型</vt:lpstr>
      <vt:lpstr>浮動小数点型</vt:lpstr>
      <vt:lpstr>double型とは</vt:lpstr>
      <vt:lpstr>double型とは</vt:lpstr>
      <vt:lpstr>double型の注意点</vt:lpstr>
      <vt:lpstr>なぜうまくいかないのか</vt:lpstr>
      <vt:lpstr>なぜうまくいかないのか</vt:lpstr>
      <vt:lpstr>なぜうまくいかないのか</vt:lpstr>
      <vt:lpstr>うまくいく例1</vt:lpstr>
      <vt:lpstr>うまくいく例1</vt:lpstr>
      <vt:lpstr>うまくいく例2</vt:lpstr>
      <vt:lpstr>うまくいく例2</vt:lpstr>
      <vt:lpstr>どうすればうまくいくのか</vt:lpstr>
      <vt:lpstr>どうすればうまくいくのか</vt:lpstr>
      <vt:lpstr>キャスト(強制型変換)</vt:lpstr>
      <vt:lpstr>キャスト(強制型変換)</vt:lpstr>
      <vt:lpstr>キャスト(強制型変換)</vt:lpstr>
      <vt:lpstr>問題4  A/B Problem</vt:lpstr>
      <vt:lpstr>問題4  A/B Problem</vt:lpstr>
      <vt:lpstr>問題4  A/B Problem</vt:lpstr>
      <vt:lpstr>問題4  A/B Problem</vt:lpstr>
      <vt:lpstr>小数点以下n桁を出力させたい！</vt:lpstr>
      <vt:lpstr>小数点以下n桁を出力させたい！</vt:lpstr>
      <vt:lpstr>printfの注意</vt:lpstr>
      <vt:lpstr>printfだと何が嬉しいのか</vt:lpstr>
      <vt:lpstr>問題4  A/B Problem</vt:lpstr>
      <vt:lpstr>問題4  A/B Problem</vt:lpstr>
      <vt:lpstr>目次</vt:lpstr>
      <vt:lpstr>条件分岐</vt:lpstr>
      <vt:lpstr>if文とは</vt:lpstr>
      <vt:lpstr>if文とは　例</vt:lpstr>
      <vt:lpstr>3分岐以上したい場合は「else if」</vt:lpstr>
      <vt:lpstr>条件式いろいろ</vt:lpstr>
      <vt:lpstr>問題5  Range</vt:lpstr>
      <vt:lpstr>問題5  Range</vt:lpstr>
      <vt:lpstr>問題5  Range</vt:lpstr>
      <vt:lpstr>なぜ a &lt; b &lt; c はダメなのか</vt:lpstr>
      <vt:lpstr>なぜ a &lt; b &lt; c はダメなのか</vt:lpstr>
      <vt:lpstr>なぜ a &lt; b &lt; c はダメなのか</vt:lpstr>
      <vt:lpstr>問題5  Range</vt:lpstr>
      <vt:lpstr>目次</vt:lpstr>
      <vt:lpstr>ループ</vt:lpstr>
      <vt:lpstr>while文とは</vt:lpstr>
      <vt:lpstr>問題6  Print Many Hello World</vt:lpstr>
      <vt:lpstr>for文とは</vt:lpstr>
      <vt:lpstr>問題6  Print Many Hello World</vt:lpstr>
      <vt:lpstr>問題6  Print Many Hello World</vt:lpstr>
      <vt:lpstr>問題6  Print Many Hello World</vt:lpstr>
      <vt:lpstr>問題6  Print Many Hello World</vt:lpstr>
      <vt:lpstr>問題6  Print Many Hello World</vt:lpstr>
      <vt:lpstr>問題7  Min, Max and Sum</vt:lpstr>
      <vt:lpstr>PowerPoint プレゼンテーション</vt:lpstr>
      <vt:lpstr>PowerPoint プレゼンテーション</vt:lpstr>
      <vt:lpstr>問題の制約をよく見てみる</vt:lpstr>
      <vt:lpstr>問題の制約をよく見てみる</vt:lpstr>
      <vt:lpstr>問題の制約をよく見てみる</vt:lpstr>
      <vt:lpstr>PowerPoint プレゼンテーション</vt:lpstr>
      <vt:lpstr>問題8  Print a Rectangle</vt:lpstr>
      <vt:lpstr>問題8  Print a Rectangle</vt:lpstr>
      <vt:lpstr>無限ループ</vt:lpstr>
      <vt:lpstr>無限ループ　例</vt:lpstr>
      <vt:lpstr>ループからの脱出</vt:lpstr>
      <vt:lpstr>問題9  Grading </vt:lpstr>
      <vt:lpstr>問題9  Grading </vt:lpstr>
      <vt:lpstr>PowerPoint プレゼンテーション</vt:lpstr>
      <vt:lpstr>PowerPoint プレゼンテーション</vt:lpstr>
      <vt:lpstr>PowerPoint プレゼンテーション</vt:lpstr>
      <vt:lpstr>目次</vt:lpstr>
      <vt:lpstr>問題10  Reversing Numbers</vt:lpstr>
      <vt:lpstr>問題10の解き方を考える</vt:lpstr>
      <vt:lpstr>問題10の解き方を考える</vt:lpstr>
      <vt:lpstr>問題10の解き方を考える</vt:lpstr>
      <vt:lpstr>問題10の解き方を考える</vt:lpstr>
      <vt:lpstr>問題10の解き方を考える</vt:lpstr>
      <vt:lpstr>問題10の解き方を考える</vt:lpstr>
      <vt:lpstr>問題10の解き方を考える</vt:lpstr>
      <vt:lpstr>問題10の解き方を考える</vt:lpstr>
      <vt:lpstr>問題10の解き方を考える</vt:lpstr>
      <vt:lpstr>配列とは</vt:lpstr>
      <vt:lpstr>配列とは</vt:lpstr>
      <vt:lpstr>配列とは</vt:lpstr>
      <vt:lpstr>配列とは</vt:lpstr>
      <vt:lpstr>配列とは</vt:lpstr>
      <vt:lpstr>配列とは</vt:lpstr>
      <vt:lpstr>配列とは</vt:lpstr>
      <vt:lpstr>配列とは</vt:lpstr>
      <vt:lpstr>配列とは</vt:lpstr>
      <vt:lpstr>問題10  Reversing Numbers</vt:lpstr>
      <vt:lpstr>問題10  Reversing Numbers</vt:lpstr>
      <vt:lpstr>多次元配列</vt:lpstr>
      <vt:lpstr>問題11  Matrix Multiplication</vt:lpstr>
      <vt:lpstr>問題11  Matrix Multiplication</vt:lpstr>
      <vt:lpstr>問題11  Matrix Multiplication</vt:lpstr>
      <vt:lpstr>問題11  Matrix Multiplication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谷　陽太</dc:creator>
  <cp:lastModifiedBy>谷　陽太</cp:lastModifiedBy>
  <cp:revision>101</cp:revision>
  <dcterms:created xsi:type="dcterms:W3CDTF">2016-04-27T03:59:08Z</dcterms:created>
  <dcterms:modified xsi:type="dcterms:W3CDTF">2016-04-28T14:22:43Z</dcterms:modified>
</cp:coreProperties>
</file>