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5028"/>
  </p:normalViewPr>
  <p:slideViewPr>
    <p:cSldViewPr snapToGrid="0" snapToObjects="1">
      <p:cViewPr varScale="1">
        <p:scale>
          <a:sx n="93" d="100"/>
          <a:sy n="93" d="100"/>
        </p:scale>
        <p:origin x="10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7562"/>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1763204"/>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hyperlink" Target="https://atcoder.jp/contests/agc004/submissions/2171468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6C593-AD41-6243-B272-442A75F49484}"/>
              </a:ext>
            </a:extLst>
          </p:cNvPr>
          <p:cNvSpPr>
            <a:spLocks noGrp="1"/>
          </p:cNvSpPr>
          <p:nvPr>
            <p:ph type="ctrTitle"/>
          </p:nvPr>
        </p:nvSpPr>
        <p:spPr/>
        <p:txBody>
          <a:bodyPr/>
          <a:lstStyle/>
          <a:p>
            <a:r>
              <a:rPr kumimoji="1" lang="en-US" altLang="ja-JP" dirty="0">
                <a:latin typeface="Times" pitchFamily="2" charset="0"/>
              </a:rPr>
              <a:t>AND Grid </a:t>
            </a:r>
            <a:r>
              <a:rPr kumimoji="1" lang="ja-JP" altLang="en-US">
                <a:latin typeface="Times" pitchFamily="2" charset="0"/>
              </a:rPr>
              <a:t>解説</a:t>
            </a:r>
          </a:p>
        </p:txBody>
      </p:sp>
      <p:sp>
        <p:nvSpPr>
          <p:cNvPr id="3" name="字幕 2">
            <a:extLst>
              <a:ext uri="{FF2B5EF4-FFF2-40B4-BE49-F238E27FC236}">
                <a16:creationId xmlns:a16="http://schemas.microsoft.com/office/drawing/2014/main" id="{79E0C50D-73E1-AC45-A40A-EF83B43A7A16}"/>
              </a:ext>
            </a:extLst>
          </p:cNvPr>
          <p:cNvSpPr>
            <a:spLocks noGrp="1"/>
          </p:cNvSpPr>
          <p:nvPr>
            <p:ph type="subTitle" idx="1"/>
          </p:nvPr>
        </p:nvSpPr>
        <p:spPr/>
        <p:txBody>
          <a:bodyPr>
            <a:normAutofit lnSpcReduction="10000"/>
          </a:bodyPr>
          <a:lstStyle/>
          <a:p>
            <a:pPr algn="r"/>
            <a:r>
              <a:rPr kumimoji="1" lang="ja-JP" altLang="en-US">
                <a:latin typeface="Times" pitchFamily="2" charset="0"/>
              </a:rPr>
              <a:t>総合化学院</a:t>
            </a:r>
            <a:r>
              <a:rPr kumimoji="1" lang="en-US" altLang="ja-JP" dirty="0">
                <a:latin typeface="Times" pitchFamily="2" charset="0"/>
              </a:rPr>
              <a:t> </a:t>
            </a:r>
            <a:r>
              <a:rPr kumimoji="1" lang="ja-JP" altLang="en-US">
                <a:latin typeface="Times" pitchFamily="2" charset="0"/>
              </a:rPr>
              <a:t>修士</a:t>
            </a:r>
            <a:r>
              <a:rPr kumimoji="1" lang="en-US" altLang="ja-JP" dirty="0">
                <a:latin typeface="Times" pitchFamily="2" charset="0"/>
              </a:rPr>
              <a:t> 2 </a:t>
            </a:r>
            <a:r>
              <a:rPr kumimoji="1" lang="ja-JP" altLang="en-US">
                <a:latin typeface="Times" pitchFamily="2" charset="0"/>
              </a:rPr>
              <a:t>年</a:t>
            </a:r>
            <a:r>
              <a:rPr kumimoji="1" lang="en-US" altLang="ja-JP" dirty="0"/>
              <a:t> </a:t>
            </a:r>
          </a:p>
          <a:p>
            <a:pPr algn="r"/>
            <a:endParaRPr kumimoji="1" lang="en-US" altLang="ja-JP" dirty="0"/>
          </a:p>
          <a:p>
            <a:pPr algn="r"/>
            <a:r>
              <a:rPr kumimoji="1" lang="ja-JP" altLang="en-US"/>
              <a:t>田畑</a:t>
            </a:r>
            <a:r>
              <a:rPr kumimoji="1" lang="en-US" altLang="ja-JP" dirty="0">
                <a:latin typeface="Times" pitchFamily="2" charset="0"/>
              </a:rPr>
              <a:t> (TAB)</a:t>
            </a:r>
            <a:endParaRPr kumimoji="1" lang="ja-JP" altLang="en-US">
              <a:latin typeface="Times" pitchFamily="2" charset="0"/>
            </a:endParaRPr>
          </a:p>
        </p:txBody>
      </p:sp>
      <p:pic>
        <p:nvPicPr>
          <p:cNvPr id="4" name="図 3">
            <a:extLst>
              <a:ext uri="{FF2B5EF4-FFF2-40B4-BE49-F238E27FC236}">
                <a16:creationId xmlns:a16="http://schemas.microsoft.com/office/drawing/2014/main" id="{E024DAC1-1985-6D45-A22B-C2C35CB2E1DE}"/>
              </a:ext>
            </a:extLst>
          </p:cNvPr>
          <p:cNvPicPr>
            <a:picLocks noChangeAspect="1"/>
          </p:cNvPicPr>
          <p:nvPr/>
        </p:nvPicPr>
        <p:blipFill>
          <a:blip r:embed="rId2"/>
          <a:stretch>
            <a:fillRect/>
          </a:stretch>
        </p:blipFill>
        <p:spPr>
          <a:xfrm>
            <a:off x="9307718" y="5138615"/>
            <a:ext cx="706254" cy="706254"/>
          </a:xfrm>
          <a:prstGeom prst="rect">
            <a:avLst/>
          </a:prstGeom>
        </p:spPr>
      </p:pic>
    </p:spTree>
    <p:extLst>
      <p:ext uri="{BB962C8B-B14F-4D97-AF65-F5344CB8AC3E}">
        <p14:creationId xmlns:p14="http://schemas.microsoft.com/office/powerpoint/2010/main" val="408124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lang="ja-JP" altLang="en-US"/>
              <a:t>問題概要（入力の説明）</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14:m>
                  <m:oMath xmlns:m="http://schemas.openxmlformats.org/officeDocument/2006/math">
                    <m:r>
                      <a:rPr kumimoji="1" lang="en-US" altLang="ja-JP" sz="2000" b="0" i="1" smtClean="0">
                        <a:latin typeface="Cambria Math" panose="02040503050406030204" pitchFamily="18" charset="0"/>
                      </a:rPr>
                      <m:t>𝐻</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𝑊</m:t>
                    </m:r>
                  </m:oMath>
                </a14:m>
                <a:r>
                  <a:rPr kumimoji="1" lang="en-US" altLang="ja-JP" sz="2000" dirty="0"/>
                  <a:t> </a:t>
                </a:r>
                <a:r>
                  <a:rPr kumimoji="1" lang="ja-JP" altLang="en-US" sz="2000"/>
                  <a:t>のグリッドが与えられる</a:t>
                </a:r>
                <a:r>
                  <a:rPr kumimoji="1" lang="en-US" altLang="ja-JP" sz="2000" dirty="0"/>
                  <a:t>  (</a:t>
                </a:r>
                <a14:m>
                  <m:oMath xmlns:m="http://schemas.openxmlformats.org/officeDocument/2006/math">
                    <m:r>
                      <a:rPr lang="en-US" altLang="ja-JP" sz="2000">
                        <a:latin typeface="Cambria Math" panose="02040503050406030204" pitchFamily="18" charset="0"/>
                      </a:rPr>
                      <m:t>3</m:t>
                    </m:r>
                    <m:r>
                      <a:rPr lang="en-US" altLang="ja-JP" sz="200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𝐻</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𝑊</m:t>
                    </m:r>
                    <m:r>
                      <a:rPr kumimoji="1" lang="en-US" altLang="ja-JP" sz="2000" b="0" i="1" smtClean="0">
                        <a:latin typeface="Cambria Math" panose="02040503050406030204" pitchFamily="18" charset="0"/>
                        <a:ea typeface="Cambria Math" panose="02040503050406030204" pitchFamily="18" charset="0"/>
                      </a:rPr>
                      <m:t>≤500</m:t>
                    </m:r>
                  </m:oMath>
                </a14:m>
                <a:r>
                  <a:rPr kumimoji="1" lang="en-US" altLang="ja-JP" sz="2000" dirty="0"/>
                  <a:t>)</a:t>
                </a:r>
              </a:p>
              <a:p>
                <a:r>
                  <a:rPr lang="ja-JP" altLang="en-US" sz="2000"/>
                  <a:t>グリッドの一部が紫色で塗られている</a:t>
                </a:r>
                <a:br>
                  <a:rPr lang="en-US" altLang="ja-JP" sz="2000" dirty="0"/>
                </a:br>
                <a:r>
                  <a:rPr lang="ja-JP" altLang="en-US" sz="2000"/>
                  <a:t>（最も外側のマスが塗られていることはない）</a:t>
                </a:r>
                <a:endParaRPr lang="en-US" altLang="ja-JP" sz="2000" dirty="0"/>
              </a:p>
              <a:p>
                <a:endParaRPr kumimoji="1" lang="en-US" altLang="ja-JP" sz="2000" dirty="0"/>
              </a:p>
              <a:p>
                <a:endParaRPr kumimoji="1" lang="en-US" altLang="ja-JP" sz="2000" dirty="0"/>
              </a:p>
              <a:p>
                <a:endParaRPr lang="en-US" altLang="ja-JP" sz="2000" dirty="0"/>
              </a:p>
              <a:p>
                <a:endParaRPr kumimoji="1" lang="ja-JP" altLang="en-US" sz="2000"/>
              </a:p>
            </p:txBody>
          </p:sp>
        </mc:Choice>
        <mc:Fallback xmlns="">
          <p:sp>
            <p:nvSpPr>
              <p:cNvPr id="3" name="コンテンツ プレースホルダー 2">
                <a:extLst>
                  <a:ext uri="{FF2B5EF4-FFF2-40B4-BE49-F238E27FC236}">
                    <a16:creationId xmlns:a16="http://schemas.microsoft.com/office/drawing/2014/main" id="{DD56A1A5-CA29-5A47-B02B-2C381E67DEA4}"/>
                  </a:ext>
                </a:extLst>
              </p:cNvPr>
              <p:cNvSpPr>
                <a:spLocks noGrp="1" noRot="1" noChangeAspect="1" noMove="1" noResize="1" noEditPoints="1" noAdjustHandles="1" noChangeArrowheads="1" noChangeShapeType="1" noTextEdit="1"/>
              </p:cNvSpPr>
              <p:nvPr>
                <p:ph idx="1"/>
              </p:nvPr>
            </p:nvSpPr>
            <p:spPr>
              <a:blipFill>
                <a:blip r:embed="rId2"/>
                <a:stretch>
                  <a:fillRect l="-712" t="-1338"/>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24FD4BD-E05C-834E-A0AE-647D1E206949}"/>
              </a:ext>
            </a:extLst>
          </p:cNvPr>
          <p:cNvPicPr>
            <a:picLocks noChangeAspect="1"/>
          </p:cNvPicPr>
          <p:nvPr/>
        </p:nvPicPr>
        <p:blipFill>
          <a:blip r:embed="rId3"/>
          <a:stretch>
            <a:fillRect/>
          </a:stretch>
        </p:blipFill>
        <p:spPr>
          <a:xfrm>
            <a:off x="3958671" y="3703320"/>
            <a:ext cx="2852738" cy="2852738"/>
          </a:xfrm>
          <a:prstGeom prst="rect">
            <a:avLst/>
          </a:prstGeom>
        </p:spPr>
      </p:pic>
      <p:pic>
        <p:nvPicPr>
          <p:cNvPr id="11" name="図 10">
            <a:extLst>
              <a:ext uri="{FF2B5EF4-FFF2-40B4-BE49-F238E27FC236}">
                <a16:creationId xmlns:a16="http://schemas.microsoft.com/office/drawing/2014/main" id="{D5EC5614-82F0-5746-A3F9-672730B599F3}"/>
              </a:ext>
            </a:extLst>
          </p:cNvPr>
          <p:cNvPicPr>
            <a:picLocks noChangeAspect="1"/>
          </p:cNvPicPr>
          <p:nvPr/>
        </p:nvPicPr>
        <p:blipFill>
          <a:blip r:embed="rId4"/>
          <a:stretch>
            <a:fillRect/>
          </a:stretch>
        </p:blipFill>
        <p:spPr>
          <a:xfrm>
            <a:off x="7673581" y="3703320"/>
            <a:ext cx="2852738" cy="2852738"/>
          </a:xfrm>
          <a:prstGeom prst="rect">
            <a:avLst/>
          </a:prstGeom>
        </p:spPr>
      </p:pic>
      <p:sp>
        <p:nvSpPr>
          <p:cNvPr id="12" name="テキスト ボックス 11">
            <a:extLst>
              <a:ext uri="{FF2B5EF4-FFF2-40B4-BE49-F238E27FC236}">
                <a16:creationId xmlns:a16="http://schemas.microsoft.com/office/drawing/2014/main" id="{E081F580-D63B-D042-A1F5-92720F3C645A}"/>
              </a:ext>
            </a:extLst>
          </p:cNvPr>
          <p:cNvSpPr txBox="1"/>
          <p:nvPr/>
        </p:nvSpPr>
        <p:spPr>
          <a:xfrm>
            <a:off x="7622622" y="6371392"/>
            <a:ext cx="2954655" cy="369332"/>
          </a:xfrm>
          <a:prstGeom prst="rect">
            <a:avLst/>
          </a:prstGeom>
          <a:noFill/>
        </p:spPr>
        <p:txBody>
          <a:bodyPr wrap="none" rtlCol="0">
            <a:spAutoFit/>
          </a:bodyPr>
          <a:lstStyle/>
          <a:p>
            <a:r>
              <a:rPr kumimoji="1" lang="ja-JP" altLang="en-US"/>
              <a:t>制約を満たしていない入力</a:t>
            </a:r>
          </a:p>
        </p:txBody>
      </p:sp>
      <p:sp>
        <p:nvSpPr>
          <p:cNvPr id="14" name="テキスト ボックス 13">
            <a:extLst>
              <a:ext uri="{FF2B5EF4-FFF2-40B4-BE49-F238E27FC236}">
                <a16:creationId xmlns:a16="http://schemas.microsoft.com/office/drawing/2014/main" id="{BC2AA367-FEAD-9B42-B4C8-724E6959916C}"/>
              </a:ext>
            </a:extLst>
          </p:cNvPr>
          <p:cNvSpPr txBox="1"/>
          <p:nvPr/>
        </p:nvSpPr>
        <p:spPr>
          <a:xfrm>
            <a:off x="3958669" y="6371392"/>
            <a:ext cx="2723823" cy="369332"/>
          </a:xfrm>
          <a:prstGeom prst="rect">
            <a:avLst/>
          </a:prstGeom>
          <a:noFill/>
        </p:spPr>
        <p:txBody>
          <a:bodyPr wrap="none" rtlCol="0">
            <a:spAutoFit/>
          </a:bodyPr>
          <a:lstStyle/>
          <a:p>
            <a:r>
              <a:rPr kumimoji="1" lang="ja-JP" altLang="en-US"/>
              <a:t>制約を満たしている入力</a:t>
            </a:r>
          </a:p>
        </p:txBody>
      </p:sp>
      <p:sp>
        <p:nvSpPr>
          <p:cNvPr id="13" name="右中かっこ 12">
            <a:extLst>
              <a:ext uri="{FF2B5EF4-FFF2-40B4-BE49-F238E27FC236}">
                <a16:creationId xmlns:a16="http://schemas.microsoft.com/office/drawing/2014/main" id="{76354B79-0D87-9A4B-90A2-5BF123E95984}"/>
              </a:ext>
            </a:extLst>
          </p:cNvPr>
          <p:cNvSpPr/>
          <p:nvPr/>
        </p:nvSpPr>
        <p:spPr>
          <a:xfrm rot="10800000">
            <a:off x="3614659" y="4009013"/>
            <a:ext cx="394968" cy="22413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B4A5131-6854-F846-B36D-11CD71B4852C}"/>
                  </a:ext>
                </a:extLst>
              </p:cNvPr>
              <p:cNvSpPr txBox="1"/>
              <p:nvPr/>
            </p:nvSpPr>
            <p:spPr>
              <a:xfrm>
                <a:off x="2589212" y="4945023"/>
                <a:ext cx="853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=5</m:t>
                      </m:r>
                    </m:oMath>
                  </m:oMathPara>
                </a14:m>
                <a:endParaRPr kumimoji="1" lang="ja-JP" altLang="en-US"/>
              </a:p>
            </p:txBody>
          </p:sp>
        </mc:Choice>
        <mc:Fallback xmlns="">
          <p:sp>
            <p:nvSpPr>
              <p:cNvPr id="15" name="テキスト ボックス 14">
                <a:extLst>
                  <a:ext uri="{FF2B5EF4-FFF2-40B4-BE49-F238E27FC236}">
                    <a16:creationId xmlns:a16="http://schemas.microsoft.com/office/drawing/2014/main" id="{BB4A5131-6854-F846-B36D-11CD71B4852C}"/>
                  </a:ext>
                </a:extLst>
              </p:cNvPr>
              <p:cNvSpPr txBox="1">
                <a:spLocks noRot="1" noChangeAspect="1" noMove="1" noResize="1" noEditPoints="1" noAdjustHandles="1" noChangeArrowheads="1" noChangeShapeType="1" noTextEdit="1"/>
              </p:cNvSpPr>
              <p:nvPr/>
            </p:nvSpPr>
            <p:spPr>
              <a:xfrm>
                <a:off x="2589212" y="4945023"/>
                <a:ext cx="853439" cy="369332"/>
              </a:xfrm>
              <a:prstGeom prst="rect">
                <a:avLst/>
              </a:prstGeom>
              <a:blipFill>
                <a:blip r:embed="rId5"/>
                <a:stretch>
                  <a:fillRect/>
                </a:stretch>
              </a:blipFill>
            </p:spPr>
            <p:txBody>
              <a:bodyPr/>
              <a:lstStyle/>
              <a:p>
                <a:r>
                  <a:rPr lang="ja-JP" altLang="en-US">
                    <a:noFill/>
                  </a:rPr>
                  <a:t> </a:t>
                </a:r>
              </a:p>
            </p:txBody>
          </p:sp>
        </mc:Fallback>
      </mc:AlternateContent>
      <p:sp>
        <p:nvSpPr>
          <p:cNvPr id="17" name="右中かっこ 16">
            <a:extLst>
              <a:ext uri="{FF2B5EF4-FFF2-40B4-BE49-F238E27FC236}">
                <a16:creationId xmlns:a16="http://schemas.microsoft.com/office/drawing/2014/main" id="{DEEC667B-5305-7346-960A-971AAF5D0CC9}"/>
              </a:ext>
            </a:extLst>
          </p:cNvPr>
          <p:cNvSpPr/>
          <p:nvPr/>
        </p:nvSpPr>
        <p:spPr>
          <a:xfrm rot="16200000">
            <a:off x="5209266" y="2582644"/>
            <a:ext cx="394968" cy="22413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DB8A622-18A7-C04E-8770-291A37938C3F}"/>
                  </a:ext>
                </a:extLst>
              </p:cNvPr>
              <p:cNvSpPr txBox="1"/>
              <p:nvPr/>
            </p:nvSpPr>
            <p:spPr>
              <a:xfrm>
                <a:off x="4931518" y="3219688"/>
                <a:ext cx="9070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=5</m:t>
                      </m:r>
                    </m:oMath>
                  </m:oMathPara>
                </a14:m>
                <a:endParaRPr kumimoji="1" lang="ja-JP" altLang="en-US"/>
              </a:p>
            </p:txBody>
          </p:sp>
        </mc:Choice>
        <mc:Fallback xmlns="">
          <p:sp>
            <p:nvSpPr>
              <p:cNvPr id="18" name="テキスト ボックス 17">
                <a:extLst>
                  <a:ext uri="{FF2B5EF4-FFF2-40B4-BE49-F238E27FC236}">
                    <a16:creationId xmlns:a16="http://schemas.microsoft.com/office/drawing/2014/main" id="{5DB8A622-18A7-C04E-8770-291A37938C3F}"/>
                  </a:ext>
                </a:extLst>
              </p:cNvPr>
              <p:cNvSpPr txBox="1">
                <a:spLocks noRot="1" noChangeAspect="1" noMove="1" noResize="1" noEditPoints="1" noAdjustHandles="1" noChangeArrowheads="1" noChangeShapeType="1" noTextEdit="1"/>
              </p:cNvSpPr>
              <p:nvPr/>
            </p:nvSpPr>
            <p:spPr>
              <a:xfrm>
                <a:off x="4931518" y="3219688"/>
                <a:ext cx="907043" cy="369332"/>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5426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lang="ja-JP" altLang="en-US"/>
              <a:t>問題概要（出力の説明）</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14:m>
                  <m:oMath xmlns:m="http://schemas.openxmlformats.org/officeDocument/2006/math">
                    <m:r>
                      <a:rPr kumimoji="1" lang="en-US" altLang="ja-JP" sz="2000" b="0" i="1" smtClean="0">
                        <a:latin typeface="Cambria Math" panose="02040503050406030204" pitchFamily="18" charset="0"/>
                      </a:rPr>
                      <m:t>𝐻</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𝑊</m:t>
                    </m:r>
                  </m:oMath>
                </a14:m>
                <a:r>
                  <a:rPr kumimoji="1" lang="en-US" altLang="ja-JP" sz="2000" dirty="0"/>
                  <a:t> </a:t>
                </a:r>
                <a:r>
                  <a:rPr kumimoji="1" lang="ja-JP" altLang="en-US" sz="2000"/>
                  <a:t>のグリッドが与えられる</a:t>
                </a:r>
                <a:endParaRPr kumimoji="1" lang="en-US" altLang="ja-JP" sz="2000" dirty="0"/>
              </a:p>
              <a:p>
                <a:r>
                  <a:rPr lang="ja-JP" altLang="en-US" sz="2000"/>
                  <a:t>重なる部分が入力になるような二つの</a:t>
                </a:r>
                <a:r>
                  <a:rPr lang="ja-JP" altLang="en-US" sz="2000">
                    <a:solidFill>
                      <a:srgbClr val="FF0000"/>
                    </a:solidFill>
                  </a:rPr>
                  <a:t>連結</a:t>
                </a:r>
                <a:r>
                  <a:rPr lang="ja-JP" altLang="en-US" sz="2000"/>
                  <a:t>な図形を構築せよ</a:t>
                </a:r>
                <a:br>
                  <a:rPr lang="en-US" altLang="ja-JP" sz="2000" dirty="0"/>
                </a:br>
                <a:r>
                  <a:rPr lang="ja-JP" altLang="en-US" sz="2000"/>
                  <a:t>（複数の解がある場合はどれを出力しても良い）</a:t>
                </a:r>
                <a:endParaRPr lang="en-US" altLang="ja-JP" sz="2000" dirty="0"/>
              </a:p>
              <a:p>
                <a:r>
                  <a:rPr lang="ja-JP" altLang="en-US" sz="2000"/>
                  <a:t>入力の外枠が塗られていることはない</a:t>
                </a:r>
                <a:endParaRPr lang="en-US" altLang="ja-JP" sz="2000" dirty="0"/>
              </a:p>
              <a:p>
                <a:endParaRPr lang="en-US" altLang="ja-JP" sz="2000" dirty="0"/>
              </a:p>
              <a:p>
                <a:endParaRPr kumimoji="1" lang="en-US" altLang="ja-JP" sz="2000" dirty="0"/>
              </a:p>
              <a:p>
                <a:endParaRPr kumimoji="1" lang="en-US" altLang="ja-JP" sz="2000" dirty="0"/>
              </a:p>
              <a:p>
                <a:endParaRPr lang="en-US" altLang="ja-JP" sz="2000" dirty="0"/>
              </a:p>
              <a:p>
                <a:endParaRPr kumimoji="1" lang="ja-JP" altLang="en-US" sz="2000"/>
              </a:p>
            </p:txBody>
          </p:sp>
        </mc:Choice>
        <mc:Fallback xmlns="">
          <p:sp>
            <p:nvSpPr>
              <p:cNvPr id="3" name="コンテンツ プレースホルダー 2">
                <a:extLst>
                  <a:ext uri="{FF2B5EF4-FFF2-40B4-BE49-F238E27FC236}">
                    <a16:creationId xmlns:a16="http://schemas.microsoft.com/office/drawing/2014/main" id="{DD56A1A5-CA29-5A47-B02B-2C381E67DEA4}"/>
                  </a:ext>
                </a:extLst>
              </p:cNvPr>
              <p:cNvSpPr>
                <a:spLocks noGrp="1" noRot="1" noChangeAspect="1" noMove="1" noResize="1" noEditPoints="1" noAdjustHandles="1" noChangeArrowheads="1" noChangeShapeType="1" noTextEdit="1"/>
              </p:cNvSpPr>
              <p:nvPr>
                <p:ph idx="1"/>
              </p:nvPr>
            </p:nvSpPr>
            <p:spPr>
              <a:blipFill>
                <a:blip r:embed="rId2"/>
                <a:stretch>
                  <a:fillRect l="-712" t="-1003"/>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FC0450AC-91B7-904B-8E3F-C987C9CB284B}"/>
              </a:ext>
            </a:extLst>
          </p:cNvPr>
          <p:cNvGrpSpPr/>
          <p:nvPr/>
        </p:nvGrpSpPr>
        <p:grpSpPr>
          <a:xfrm>
            <a:off x="3110810" y="4022411"/>
            <a:ext cx="5970379" cy="2450574"/>
            <a:chOff x="3110810" y="3133205"/>
            <a:chExt cx="5970379" cy="2450574"/>
          </a:xfrm>
        </p:grpSpPr>
        <p:pic>
          <p:nvPicPr>
            <p:cNvPr id="1026" name="Picture 2">
              <a:extLst>
                <a:ext uri="{FF2B5EF4-FFF2-40B4-BE49-F238E27FC236}">
                  <a16:creationId xmlns:a16="http://schemas.microsoft.com/office/drawing/2014/main" id="{7EE421D8-67FC-9040-884A-D32F5F14E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3110810" y="3133205"/>
              <a:ext cx="5970379" cy="177841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D2FE378-DE3E-524F-AF33-EDD37D51481E}"/>
                </a:ext>
              </a:extLst>
            </p:cNvPr>
            <p:cNvSpPr txBox="1"/>
            <p:nvPr/>
          </p:nvSpPr>
          <p:spPr>
            <a:xfrm>
              <a:off x="3214264" y="4937448"/>
              <a:ext cx="1569660" cy="646331"/>
            </a:xfrm>
            <a:prstGeom prst="rect">
              <a:avLst/>
            </a:prstGeom>
            <a:noFill/>
          </p:spPr>
          <p:txBody>
            <a:bodyPr wrap="none" rtlCol="0">
              <a:spAutoFit/>
            </a:bodyPr>
            <a:lstStyle/>
            <a:p>
              <a:pPr algn="ctr"/>
              <a:r>
                <a:rPr kumimoji="1" lang="ja-JP" altLang="en-US"/>
                <a:t>入力</a:t>
              </a:r>
              <a:endParaRPr kumimoji="1" lang="en-US" altLang="ja-JP" dirty="0"/>
            </a:p>
            <a:p>
              <a:pPr algn="ctr"/>
              <a:r>
                <a:rPr kumimoji="1" lang="ja-JP" altLang="en-US"/>
                <a:t>（紫の部分）</a:t>
              </a:r>
            </a:p>
          </p:txBody>
        </p:sp>
        <p:sp>
          <p:nvSpPr>
            <p:cNvPr id="6" name="テキスト ボックス 5">
              <a:extLst>
                <a:ext uri="{FF2B5EF4-FFF2-40B4-BE49-F238E27FC236}">
                  <a16:creationId xmlns:a16="http://schemas.microsoft.com/office/drawing/2014/main" id="{2A32D570-F15D-F34E-A1B4-B0A7DF34CC50}"/>
                </a:ext>
              </a:extLst>
            </p:cNvPr>
            <p:cNvSpPr txBox="1"/>
            <p:nvPr/>
          </p:nvSpPr>
          <p:spPr>
            <a:xfrm>
              <a:off x="6927272" y="5184153"/>
              <a:ext cx="646331" cy="369332"/>
            </a:xfrm>
            <a:prstGeom prst="rect">
              <a:avLst/>
            </a:prstGeom>
            <a:noFill/>
          </p:spPr>
          <p:txBody>
            <a:bodyPr wrap="none" rtlCol="0">
              <a:spAutoFit/>
            </a:bodyPr>
            <a:lstStyle/>
            <a:p>
              <a:r>
                <a:rPr kumimoji="1" lang="ja-JP" altLang="en-US"/>
                <a:t>出力</a:t>
              </a:r>
            </a:p>
          </p:txBody>
        </p:sp>
        <p:sp>
          <p:nvSpPr>
            <p:cNvPr id="5" name="右中かっこ 4">
              <a:extLst>
                <a:ext uri="{FF2B5EF4-FFF2-40B4-BE49-F238E27FC236}">
                  <a16:creationId xmlns:a16="http://schemas.microsoft.com/office/drawing/2014/main" id="{60F33EF0-546F-4840-8971-6FC59C9FDB70}"/>
                </a:ext>
              </a:extLst>
            </p:cNvPr>
            <p:cNvSpPr/>
            <p:nvPr/>
          </p:nvSpPr>
          <p:spPr>
            <a:xfrm rot="5400000">
              <a:off x="7054333" y="3313790"/>
              <a:ext cx="369332" cy="32835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35107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kumimoji="1" lang="ja-JP" altLang="en-US"/>
              <a:t>解法（準備）</a:t>
            </a:r>
          </a:p>
        </p:txBody>
      </p:sp>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r>
              <a:rPr lang="ja-JP" altLang="en-US" sz="2000"/>
              <a:t>連結であり、重ならない二つの図形（青・赤）でグリッド全体を覆う</a:t>
            </a:r>
            <a:endParaRPr lang="en-US" altLang="ja-JP" sz="2000" dirty="0"/>
          </a:p>
          <a:p>
            <a:r>
              <a:rPr kumimoji="1" lang="ja-JP" altLang="en-US" sz="2000"/>
              <a:t>この時、外周のマス以外の全てのマスが以下の条件を満たすようにする</a:t>
            </a:r>
            <a:br>
              <a:rPr kumimoji="1" lang="en-US" altLang="ja-JP" sz="2000" dirty="0"/>
            </a:br>
            <a:r>
              <a:rPr kumimoji="1" lang="ja-JP" altLang="en-US" sz="2000"/>
              <a:t>（赤についても同様）</a:t>
            </a:r>
            <a:endParaRPr lang="en-US" altLang="ja-JP" sz="2000" dirty="0"/>
          </a:p>
          <a:p>
            <a:pPr lvl="1">
              <a:buFont typeface="Wingdings" pitchFamily="2" charset="2"/>
              <a:buChar char="Ø"/>
            </a:pPr>
            <a:r>
              <a:rPr kumimoji="1" lang="ja-JP" altLang="en-US" sz="1800"/>
              <a:t>青で既に塗られている</a:t>
            </a:r>
            <a:endParaRPr kumimoji="1" lang="en-US" altLang="ja-JP" sz="1800" dirty="0"/>
          </a:p>
          <a:p>
            <a:pPr lvl="1">
              <a:buFont typeface="Wingdings" pitchFamily="2" charset="2"/>
              <a:buChar char="Ø"/>
            </a:pPr>
            <a:r>
              <a:rPr lang="ja-JP" altLang="en-US" sz="1800"/>
              <a:t>上下左右の少なくとも一つ以上のマスが青く塗られている</a:t>
            </a:r>
            <a:endParaRPr kumimoji="1" lang="en-US" altLang="ja-JP" sz="1800" dirty="0"/>
          </a:p>
          <a:p>
            <a:endParaRPr kumimoji="1" lang="en-US" altLang="ja-JP" sz="2000" dirty="0"/>
          </a:p>
          <a:p>
            <a:endParaRPr lang="en-US" altLang="ja-JP" sz="2000" dirty="0"/>
          </a:p>
          <a:p>
            <a:endParaRPr kumimoji="1" lang="ja-JP" altLang="en-US" sz="2000"/>
          </a:p>
        </p:txBody>
      </p:sp>
      <p:pic>
        <p:nvPicPr>
          <p:cNvPr id="17" name="図 16">
            <a:extLst>
              <a:ext uri="{FF2B5EF4-FFF2-40B4-BE49-F238E27FC236}">
                <a16:creationId xmlns:a16="http://schemas.microsoft.com/office/drawing/2014/main" id="{DC773720-293A-6442-82F6-785E168933BA}"/>
              </a:ext>
            </a:extLst>
          </p:cNvPr>
          <p:cNvPicPr>
            <a:picLocks noChangeAspect="1"/>
          </p:cNvPicPr>
          <p:nvPr/>
        </p:nvPicPr>
        <p:blipFill>
          <a:blip r:embed="rId2"/>
          <a:stretch>
            <a:fillRect/>
          </a:stretch>
        </p:blipFill>
        <p:spPr>
          <a:xfrm>
            <a:off x="9288074" y="4343516"/>
            <a:ext cx="1539104" cy="1539104"/>
          </a:xfrm>
          <a:prstGeom prst="rect">
            <a:avLst/>
          </a:prstGeom>
        </p:spPr>
      </p:pic>
      <p:pic>
        <p:nvPicPr>
          <p:cNvPr id="18" name="図 17">
            <a:extLst>
              <a:ext uri="{FF2B5EF4-FFF2-40B4-BE49-F238E27FC236}">
                <a16:creationId xmlns:a16="http://schemas.microsoft.com/office/drawing/2014/main" id="{C1ABEADA-6735-8D4B-BB85-1309624348C5}"/>
              </a:ext>
            </a:extLst>
          </p:cNvPr>
          <p:cNvPicPr>
            <a:picLocks noChangeAspect="1"/>
          </p:cNvPicPr>
          <p:nvPr/>
        </p:nvPicPr>
        <p:blipFill>
          <a:blip r:embed="rId3"/>
          <a:stretch>
            <a:fillRect/>
          </a:stretch>
        </p:blipFill>
        <p:spPr>
          <a:xfrm>
            <a:off x="2845436" y="4343516"/>
            <a:ext cx="1539103" cy="1539103"/>
          </a:xfrm>
          <a:prstGeom prst="rect">
            <a:avLst/>
          </a:prstGeom>
        </p:spPr>
      </p:pic>
      <p:pic>
        <p:nvPicPr>
          <p:cNvPr id="19" name="図 18">
            <a:extLst>
              <a:ext uri="{FF2B5EF4-FFF2-40B4-BE49-F238E27FC236}">
                <a16:creationId xmlns:a16="http://schemas.microsoft.com/office/drawing/2014/main" id="{32C81016-E31C-AF44-8E31-0B83FF663969}"/>
              </a:ext>
            </a:extLst>
          </p:cNvPr>
          <p:cNvPicPr>
            <a:picLocks noChangeAspect="1"/>
          </p:cNvPicPr>
          <p:nvPr/>
        </p:nvPicPr>
        <p:blipFill>
          <a:blip r:embed="rId4"/>
          <a:stretch>
            <a:fillRect/>
          </a:stretch>
        </p:blipFill>
        <p:spPr>
          <a:xfrm>
            <a:off x="6096000" y="4343516"/>
            <a:ext cx="1539104" cy="1539104"/>
          </a:xfrm>
          <a:prstGeom prst="rect">
            <a:avLst/>
          </a:prstGeom>
        </p:spPr>
      </p:pic>
      <p:sp>
        <p:nvSpPr>
          <p:cNvPr id="20" name="十字形 19">
            <a:extLst>
              <a:ext uri="{FF2B5EF4-FFF2-40B4-BE49-F238E27FC236}">
                <a16:creationId xmlns:a16="http://schemas.microsoft.com/office/drawing/2014/main" id="{DC7A271E-8309-414C-8217-197454A33EF0}"/>
              </a:ext>
            </a:extLst>
          </p:cNvPr>
          <p:cNvSpPr/>
          <p:nvPr/>
        </p:nvSpPr>
        <p:spPr>
          <a:xfrm>
            <a:off x="4880673" y="4756458"/>
            <a:ext cx="701040" cy="701040"/>
          </a:xfrm>
          <a:prstGeom prst="plus">
            <a:avLst>
              <a:gd name="adj" fmla="val 3782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右矢印 20">
            <a:extLst>
              <a:ext uri="{FF2B5EF4-FFF2-40B4-BE49-F238E27FC236}">
                <a16:creationId xmlns:a16="http://schemas.microsoft.com/office/drawing/2014/main" id="{A6396B81-0E33-AC4A-84E0-0D2E806A44D8}"/>
              </a:ext>
            </a:extLst>
          </p:cNvPr>
          <p:cNvSpPr/>
          <p:nvPr/>
        </p:nvSpPr>
        <p:spPr>
          <a:xfrm>
            <a:off x="8149391" y="4841802"/>
            <a:ext cx="673608" cy="5303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1E09A28-B749-5F4F-A380-36BD1700B26A}"/>
              </a:ext>
            </a:extLst>
          </p:cNvPr>
          <p:cNvSpPr txBox="1"/>
          <p:nvPr/>
        </p:nvSpPr>
        <p:spPr>
          <a:xfrm>
            <a:off x="5581713" y="6208882"/>
            <a:ext cx="2723823" cy="369332"/>
          </a:xfrm>
          <a:prstGeom prst="rect">
            <a:avLst/>
          </a:prstGeom>
          <a:noFill/>
        </p:spPr>
        <p:txBody>
          <a:bodyPr wrap="none" rtlCol="0">
            <a:spAutoFit/>
          </a:bodyPr>
          <a:lstStyle/>
          <a:p>
            <a:r>
              <a:rPr kumimoji="1" lang="ja-JP" altLang="en-US"/>
              <a:t>条件を満たす塗り方の例</a:t>
            </a:r>
          </a:p>
        </p:txBody>
      </p:sp>
    </p:spTree>
    <p:extLst>
      <p:ext uri="{BB962C8B-B14F-4D97-AF65-F5344CB8AC3E}">
        <p14:creationId xmlns:p14="http://schemas.microsoft.com/office/powerpoint/2010/main" val="187205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kumimoji="1" lang="ja-JP" altLang="en-US"/>
              <a:t>解法</a:t>
            </a:r>
          </a:p>
        </p:txBody>
      </p:sp>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r>
              <a:rPr kumimoji="1" lang="ja-JP" altLang="en-US" sz="2000"/>
              <a:t>入力で紫になっているマスは赤でも青でも塗られているようにする</a:t>
            </a:r>
            <a:endParaRPr kumimoji="1" lang="en-US" altLang="ja-JP" sz="2000" dirty="0"/>
          </a:p>
          <a:p>
            <a:endParaRPr lang="en-US" altLang="ja-JP" sz="2000" dirty="0"/>
          </a:p>
          <a:p>
            <a:endParaRPr kumimoji="1" lang="ja-JP" altLang="en-US" sz="2000"/>
          </a:p>
        </p:txBody>
      </p:sp>
      <p:pic>
        <p:nvPicPr>
          <p:cNvPr id="9" name="図 8">
            <a:extLst>
              <a:ext uri="{FF2B5EF4-FFF2-40B4-BE49-F238E27FC236}">
                <a16:creationId xmlns:a16="http://schemas.microsoft.com/office/drawing/2014/main" id="{22E5D306-1A49-0145-BCBD-8892A6180150}"/>
              </a:ext>
            </a:extLst>
          </p:cNvPr>
          <p:cNvPicPr>
            <a:picLocks noChangeAspect="1"/>
          </p:cNvPicPr>
          <p:nvPr/>
        </p:nvPicPr>
        <p:blipFill>
          <a:blip r:embed="rId2"/>
          <a:stretch>
            <a:fillRect/>
          </a:stretch>
        </p:blipFill>
        <p:spPr>
          <a:xfrm>
            <a:off x="9141706" y="4895058"/>
            <a:ext cx="1539104" cy="1539104"/>
          </a:xfrm>
          <a:prstGeom prst="rect">
            <a:avLst/>
          </a:prstGeom>
        </p:spPr>
      </p:pic>
      <p:pic>
        <p:nvPicPr>
          <p:cNvPr id="11" name="図 10">
            <a:extLst>
              <a:ext uri="{FF2B5EF4-FFF2-40B4-BE49-F238E27FC236}">
                <a16:creationId xmlns:a16="http://schemas.microsoft.com/office/drawing/2014/main" id="{9D99190B-40E4-1A4C-A4D0-A267A72214CA}"/>
              </a:ext>
            </a:extLst>
          </p:cNvPr>
          <p:cNvPicPr>
            <a:picLocks noChangeAspect="1"/>
          </p:cNvPicPr>
          <p:nvPr/>
        </p:nvPicPr>
        <p:blipFill>
          <a:blip r:embed="rId3"/>
          <a:stretch>
            <a:fillRect/>
          </a:stretch>
        </p:blipFill>
        <p:spPr>
          <a:xfrm>
            <a:off x="2699068" y="4895058"/>
            <a:ext cx="1539103" cy="1539103"/>
          </a:xfrm>
          <a:prstGeom prst="rect">
            <a:avLst/>
          </a:prstGeom>
        </p:spPr>
      </p:pic>
      <p:pic>
        <p:nvPicPr>
          <p:cNvPr id="13" name="図 12">
            <a:extLst>
              <a:ext uri="{FF2B5EF4-FFF2-40B4-BE49-F238E27FC236}">
                <a16:creationId xmlns:a16="http://schemas.microsoft.com/office/drawing/2014/main" id="{35E23367-5455-034D-8DBC-E040A30B20B0}"/>
              </a:ext>
            </a:extLst>
          </p:cNvPr>
          <p:cNvPicPr>
            <a:picLocks noChangeAspect="1"/>
          </p:cNvPicPr>
          <p:nvPr/>
        </p:nvPicPr>
        <p:blipFill>
          <a:blip r:embed="rId4"/>
          <a:stretch>
            <a:fillRect/>
          </a:stretch>
        </p:blipFill>
        <p:spPr>
          <a:xfrm>
            <a:off x="5949632" y="4895058"/>
            <a:ext cx="1539104" cy="1539104"/>
          </a:xfrm>
          <a:prstGeom prst="rect">
            <a:avLst/>
          </a:prstGeom>
        </p:spPr>
      </p:pic>
      <p:sp>
        <p:nvSpPr>
          <p:cNvPr id="14" name="十字形 13">
            <a:extLst>
              <a:ext uri="{FF2B5EF4-FFF2-40B4-BE49-F238E27FC236}">
                <a16:creationId xmlns:a16="http://schemas.microsoft.com/office/drawing/2014/main" id="{1B17CED8-7FF9-2F46-88C2-84988D62B3D8}"/>
              </a:ext>
            </a:extLst>
          </p:cNvPr>
          <p:cNvSpPr/>
          <p:nvPr/>
        </p:nvSpPr>
        <p:spPr>
          <a:xfrm>
            <a:off x="4734305" y="5308000"/>
            <a:ext cx="701040" cy="701040"/>
          </a:xfrm>
          <a:prstGeom prst="plus">
            <a:avLst>
              <a:gd name="adj" fmla="val 3782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45DDD0E8-ABA6-A840-A640-BB8DD5562963}"/>
              </a:ext>
            </a:extLst>
          </p:cNvPr>
          <p:cNvSpPr/>
          <p:nvPr/>
        </p:nvSpPr>
        <p:spPr>
          <a:xfrm>
            <a:off x="8003023" y="5393344"/>
            <a:ext cx="673608" cy="5303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A197F6BF-4519-674C-89EE-6EC5807A8C05}"/>
              </a:ext>
            </a:extLst>
          </p:cNvPr>
          <p:cNvPicPr>
            <a:picLocks noChangeAspect="1"/>
          </p:cNvPicPr>
          <p:nvPr/>
        </p:nvPicPr>
        <p:blipFill>
          <a:blip r:embed="rId5"/>
          <a:stretch>
            <a:fillRect/>
          </a:stretch>
        </p:blipFill>
        <p:spPr>
          <a:xfrm>
            <a:off x="2699068" y="2283808"/>
            <a:ext cx="1539103" cy="1539103"/>
          </a:xfrm>
          <a:prstGeom prst="rect">
            <a:avLst/>
          </a:prstGeom>
        </p:spPr>
      </p:pic>
      <p:pic>
        <p:nvPicPr>
          <p:cNvPr id="12" name="図 11">
            <a:extLst>
              <a:ext uri="{FF2B5EF4-FFF2-40B4-BE49-F238E27FC236}">
                <a16:creationId xmlns:a16="http://schemas.microsoft.com/office/drawing/2014/main" id="{3729FD4D-3CE0-8141-99A1-DC68B90B3778}"/>
              </a:ext>
            </a:extLst>
          </p:cNvPr>
          <p:cNvPicPr>
            <a:picLocks noChangeAspect="1"/>
          </p:cNvPicPr>
          <p:nvPr/>
        </p:nvPicPr>
        <p:blipFill>
          <a:blip r:embed="rId5"/>
          <a:stretch>
            <a:fillRect/>
          </a:stretch>
        </p:blipFill>
        <p:spPr>
          <a:xfrm>
            <a:off x="5949632" y="2283808"/>
            <a:ext cx="1539103" cy="1539103"/>
          </a:xfrm>
          <a:prstGeom prst="rect">
            <a:avLst/>
          </a:prstGeom>
        </p:spPr>
      </p:pic>
      <p:sp>
        <p:nvSpPr>
          <p:cNvPr id="7" name="V 字形矢印 6">
            <a:extLst>
              <a:ext uri="{FF2B5EF4-FFF2-40B4-BE49-F238E27FC236}">
                <a16:creationId xmlns:a16="http://schemas.microsoft.com/office/drawing/2014/main" id="{EA3A4380-0EA1-164D-B8DD-38739F90D2F8}"/>
              </a:ext>
            </a:extLst>
          </p:cNvPr>
          <p:cNvSpPr/>
          <p:nvPr/>
        </p:nvSpPr>
        <p:spPr>
          <a:xfrm rot="5400000">
            <a:off x="6415962" y="4137916"/>
            <a:ext cx="613101" cy="41119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V 字形矢印 15">
            <a:extLst>
              <a:ext uri="{FF2B5EF4-FFF2-40B4-BE49-F238E27FC236}">
                <a16:creationId xmlns:a16="http://schemas.microsoft.com/office/drawing/2014/main" id="{215C9125-A56E-9542-8543-7CF22DCBA419}"/>
              </a:ext>
            </a:extLst>
          </p:cNvPr>
          <p:cNvSpPr/>
          <p:nvPr/>
        </p:nvSpPr>
        <p:spPr>
          <a:xfrm rot="5400000">
            <a:off x="3162068" y="4137916"/>
            <a:ext cx="613101" cy="41119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389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kumimoji="1" lang="ja-JP" altLang="en-US"/>
              <a:t>解法</a:t>
            </a:r>
          </a:p>
        </p:txBody>
      </p:sp>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r>
              <a:rPr kumimoji="1" lang="ja-JP" altLang="en-US" sz="2000"/>
              <a:t>入力で紫になっているマスは赤でも青でも塗られているようにする</a:t>
            </a:r>
            <a:endParaRPr kumimoji="1" lang="en-US" altLang="ja-JP" sz="2000" dirty="0"/>
          </a:p>
          <a:p>
            <a:endParaRPr lang="en-US" altLang="ja-JP" sz="2000" dirty="0"/>
          </a:p>
          <a:p>
            <a:endParaRPr kumimoji="1" lang="ja-JP" altLang="en-US" sz="2000"/>
          </a:p>
        </p:txBody>
      </p:sp>
      <p:pic>
        <p:nvPicPr>
          <p:cNvPr id="9" name="図 8">
            <a:extLst>
              <a:ext uri="{FF2B5EF4-FFF2-40B4-BE49-F238E27FC236}">
                <a16:creationId xmlns:a16="http://schemas.microsoft.com/office/drawing/2014/main" id="{22E5D306-1A49-0145-BCBD-8892A6180150}"/>
              </a:ext>
            </a:extLst>
          </p:cNvPr>
          <p:cNvPicPr>
            <a:picLocks noChangeAspect="1"/>
          </p:cNvPicPr>
          <p:nvPr/>
        </p:nvPicPr>
        <p:blipFill>
          <a:blip r:embed="rId2"/>
          <a:srcRect/>
          <a:stretch/>
        </p:blipFill>
        <p:spPr>
          <a:xfrm>
            <a:off x="9141706" y="4895058"/>
            <a:ext cx="1539104" cy="1539104"/>
          </a:xfrm>
          <a:prstGeom prst="rect">
            <a:avLst/>
          </a:prstGeom>
        </p:spPr>
      </p:pic>
      <p:pic>
        <p:nvPicPr>
          <p:cNvPr id="11" name="図 10">
            <a:extLst>
              <a:ext uri="{FF2B5EF4-FFF2-40B4-BE49-F238E27FC236}">
                <a16:creationId xmlns:a16="http://schemas.microsoft.com/office/drawing/2014/main" id="{9D99190B-40E4-1A4C-A4D0-A267A72214CA}"/>
              </a:ext>
            </a:extLst>
          </p:cNvPr>
          <p:cNvPicPr>
            <a:picLocks noChangeAspect="1"/>
          </p:cNvPicPr>
          <p:nvPr/>
        </p:nvPicPr>
        <p:blipFill>
          <a:blip r:embed="rId3"/>
          <a:stretch>
            <a:fillRect/>
          </a:stretch>
        </p:blipFill>
        <p:spPr>
          <a:xfrm>
            <a:off x="2699068" y="4895058"/>
            <a:ext cx="1539103" cy="1539103"/>
          </a:xfrm>
          <a:prstGeom prst="rect">
            <a:avLst/>
          </a:prstGeom>
        </p:spPr>
      </p:pic>
      <p:pic>
        <p:nvPicPr>
          <p:cNvPr id="13" name="図 12">
            <a:extLst>
              <a:ext uri="{FF2B5EF4-FFF2-40B4-BE49-F238E27FC236}">
                <a16:creationId xmlns:a16="http://schemas.microsoft.com/office/drawing/2014/main" id="{35E23367-5455-034D-8DBC-E040A30B20B0}"/>
              </a:ext>
            </a:extLst>
          </p:cNvPr>
          <p:cNvPicPr>
            <a:picLocks noChangeAspect="1"/>
          </p:cNvPicPr>
          <p:nvPr/>
        </p:nvPicPr>
        <p:blipFill>
          <a:blip r:embed="rId4"/>
          <a:srcRect/>
          <a:stretch/>
        </p:blipFill>
        <p:spPr>
          <a:xfrm>
            <a:off x="5949632" y="4895058"/>
            <a:ext cx="1539104" cy="1539104"/>
          </a:xfrm>
          <a:prstGeom prst="rect">
            <a:avLst/>
          </a:prstGeom>
        </p:spPr>
      </p:pic>
      <p:sp>
        <p:nvSpPr>
          <p:cNvPr id="14" name="十字形 13">
            <a:extLst>
              <a:ext uri="{FF2B5EF4-FFF2-40B4-BE49-F238E27FC236}">
                <a16:creationId xmlns:a16="http://schemas.microsoft.com/office/drawing/2014/main" id="{1B17CED8-7FF9-2F46-88C2-84988D62B3D8}"/>
              </a:ext>
            </a:extLst>
          </p:cNvPr>
          <p:cNvSpPr/>
          <p:nvPr/>
        </p:nvSpPr>
        <p:spPr>
          <a:xfrm>
            <a:off x="4734305" y="5308000"/>
            <a:ext cx="701040" cy="701040"/>
          </a:xfrm>
          <a:prstGeom prst="plus">
            <a:avLst>
              <a:gd name="adj" fmla="val 3782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45DDD0E8-ABA6-A840-A640-BB8DD5562963}"/>
              </a:ext>
            </a:extLst>
          </p:cNvPr>
          <p:cNvSpPr/>
          <p:nvPr/>
        </p:nvSpPr>
        <p:spPr>
          <a:xfrm>
            <a:off x="8003023" y="5393344"/>
            <a:ext cx="673608" cy="5303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A197F6BF-4519-674C-89EE-6EC5807A8C05}"/>
              </a:ext>
            </a:extLst>
          </p:cNvPr>
          <p:cNvPicPr>
            <a:picLocks noChangeAspect="1"/>
          </p:cNvPicPr>
          <p:nvPr/>
        </p:nvPicPr>
        <p:blipFill>
          <a:blip r:embed="rId5"/>
          <a:stretch>
            <a:fillRect/>
          </a:stretch>
        </p:blipFill>
        <p:spPr>
          <a:xfrm>
            <a:off x="2699068" y="2283808"/>
            <a:ext cx="1539103" cy="1539103"/>
          </a:xfrm>
          <a:prstGeom prst="rect">
            <a:avLst/>
          </a:prstGeom>
        </p:spPr>
      </p:pic>
      <p:pic>
        <p:nvPicPr>
          <p:cNvPr id="12" name="図 11">
            <a:extLst>
              <a:ext uri="{FF2B5EF4-FFF2-40B4-BE49-F238E27FC236}">
                <a16:creationId xmlns:a16="http://schemas.microsoft.com/office/drawing/2014/main" id="{3729FD4D-3CE0-8141-99A1-DC68B90B3778}"/>
              </a:ext>
            </a:extLst>
          </p:cNvPr>
          <p:cNvPicPr>
            <a:picLocks noChangeAspect="1"/>
          </p:cNvPicPr>
          <p:nvPr/>
        </p:nvPicPr>
        <p:blipFill>
          <a:blip r:embed="rId5"/>
          <a:stretch>
            <a:fillRect/>
          </a:stretch>
        </p:blipFill>
        <p:spPr>
          <a:xfrm>
            <a:off x="5949632" y="2283808"/>
            <a:ext cx="1539103" cy="1539103"/>
          </a:xfrm>
          <a:prstGeom prst="rect">
            <a:avLst/>
          </a:prstGeom>
        </p:spPr>
      </p:pic>
      <p:sp>
        <p:nvSpPr>
          <p:cNvPr id="7" name="V 字形矢印 6">
            <a:extLst>
              <a:ext uri="{FF2B5EF4-FFF2-40B4-BE49-F238E27FC236}">
                <a16:creationId xmlns:a16="http://schemas.microsoft.com/office/drawing/2014/main" id="{EA3A4380-0EA1-164D-B8DD-38739F90D2F8}"/>
              </a:ext>
            </a:extLst>
          </p:cNvPr>
          <p:cNvSpPr/>
          <p:nvPr/>
        </p:nvSpPr>
        <p:spPr>
          <a:xfrm rot="5400000">
            <a:off x="6415962" y="4137916"/>
            <a:ext cx="613101" cy="41119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V 字形矢印 15">
            <a:extLst>
              <a:ext uri="{FF2B5EF4-FFF2-40B4-BE49-F238E27FC236}">
                <a16:creationId xmlns:a16="http://schemas.microsoft.com/office/drawing/2014/main" id="{215C9125-A56E-9542-8543-7CF22DCBA419}"/>
              </a:ext>
            </a:extLst>
          </p:cNvPr>
          <p:cNvSpPr/>
          <p:nvPr/>
        </p:nvSpPr>
        <p:spPr>
          <a:xfrm rot="5400000">
            <a:off x="3162068" y="4137916"/>
            <a:ext cx="613101" cy="41119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864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kumimoji="1" lang="ja-JP" altLang="en-US"/>
              <a:t>解法（コード）</a:t>
            </a:r>
          </a:p>
        </p:txBody>
      </p:sp>
      <p:sp>
        <p:nvSpPr>
          <p:cNvPr id="8" name="テキスト ボックス 7">
            <a:extLst>
              <a:ext uri="{FF2B5EF4-FFF2-40B4-BE49-F238E27FC236}">
                <a16:creationId xmlns:a16="http://schemas.microsoft.com/office/drawing/2014/main" id="{74BD935D-8DA9-3448-B78C-E7E34B2F4291}"/>
              </a:ext>
            </a:extLst>
          </p:cNvPr>
          <p:cNvSpPr txBox="1"/>
          <p:nvPr/>
        </p:nvSpPr>
        <p:spPr>
          <a:xfrm>
            <a:off x="2592925" y="1335315"/>
            <a:ext cx="6639959" cy="369332"/>
          </a:xfrm>
          <a:prstGeom prst="rect">
            <a:avLst/>
          </a:prstGeom>
          <a:noFill/>
        </p:spPr>
        <p:txBody>
          <a:bodyPr wrap="none" rtlCol="0">
            <a:spAutoFit/>
          </a:bodyPr>
          <a:lstStyle/>
          <a:p>
            <a:r>
              <a:rPr kumimoji="1" lang="es-ES" altLang="ja-JP" dirty="0">
                <a:hlinkClick r:id="rId2"/>
              </a:rPr>
              <a:t>https://atcoder.jp/contests/agc004/submissions/21714688</a:t>
            </a:r>
            <a:endParaRPr kumimoji="1" lang="es-ES" altLang="ja-JP" dirty="0"/>
          </a:p>
        </p:txBody>
      </p:sp>
      <p:sp>
        <p:nvSpPr>
          <p:cNvPr id="17" name="テキスト ボックス 16">
            <a:extLst>
              <a:ext uri="{FF2B5EF4-FFF2-40B4-BE49-F238E27FC236}">
                <a16:creationId xmlns:a16="http://schemas.microsoft.com/office/drawing/2014/main" id="{00B83063-9B39-0542-824F-175A4245C5A5}"/>
              </a:ext>
            </a:extLst>
          </p:cNvPr>
          <p:cNvSpPr txBox="1"/>
          <p:nvPr/>
        </p:nvSpPr>
        <p:spPr>
          <a:xfrm>
            <a:off x="2592925" y="2690336"/>
            <a:ext cx="8725466" cy="1477328"/>
          </a:xfrm>
          <a:prstGeom prst="rect">
            <a:avLst/>
          </a:prstGeom>
          <a:noFill/>
        </p:spPr>
        <p:txBody>
          <a:bodyPr wrap="none" rtlCol="0">
            <a:spAutoFit/>
          </a:bodyPr>
          <a:lstStyle/>
          <a:p>
            <a:r>
              <a:rPr kumimoji="1" lang="ja-JP" altLang="en-US"/>
              <a:t>この問題は</a:t>
            </a:r>
            <a:r>
              <a:rPr kumimoji="1" lang="ja-JP" altLang="en-US">
                <a:solidFill>
                  <a:srgbClr val="FF0000"/>
                </a:solidFill>
              </a:rPr>
              <a:t>構築</a:t>
            </a:r>
            <a:r>
              <a:rPr kumimoji="1" lang="ja-JP" altLang="en-US"/>
              <a:t>と呼ばれるジャンルの問題</a:t>
            </a:r>
            <a:endParaRPr kumimoji="1" lang="en-US" altLang="ja-JP" dirty="0"/>
          </a:p>
          <a:p>
            <a:endParaRPr kumimoji="1" lang="en-US" altLang="ja-JP" dirty="0"/>
          </a:p>
          <a:p>
            <a:r>
              <a:rPr kumimoji="1" lang="ja-JP" altLang="en-US"/>
              <a:t>柔軟な発想が必要だが、プログラミングやアルゴリズムの知識はなくても解ける</a:t>
            </a:r>
            <a:endParaRPr kumimoji="1" lang="en-US" altLang="ja-JP" dirty="0"/>
          </a:p>
          <a:p>
            <a:endParaRPr kumimoji="1" lang="en-US" altLang="ja-JP" dirty="0"/>
          </a:p>
          <a:p>
            <a:r>
              <a:rPr kumimoji="1" lang="ja-JP" altLang="en-US"/>
              <a:t>上級者が悩むような問題でも、入門したばかりの人が簡単に解ける場合もある！！</a:t>
            </a:r>
          </a:p>
        </p:txBody>
      </p:sp>
    </p:spTree>
    <p:extLst>
      <p:ext uri="{BB962C8B-B14F-4D97-AF65-F5344CB8AC3E}">
        <p14:creationId xmlns:p14="http://schemas.microsoft.com/office/powerpoint/2010/main" val="72391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FDD2C18-30C5-C249-B3BF-5003C7537D5C}"/>
              </a:ext>
            </a:extLst>
          </p:cNvPr>
          <p:cNvPicPr>
            <a:picLocks noChangeAspect="1"/>
          </p:cNvPicPr>
          <p:nvPr/>
        </p:nvPicPr>
        <p:blipFill>
          <a:blip r:embed="rId2"/>
          <a:stretch>
            <a:fillRect/>
          </a:stretch>
        </p:blipFill>
        <p:spPr>
          <a:xfrm>
            <a:off x="3738562" y="0"/>
            <a:ext cx="4714876" cy="6858000"/>
          </a:xfrm>
          <a:prstGeom prst="rect">
            <a:avLst/>
          </a:prstGeom>
        </p:spPr>
      </p:pic>
    </p:spTree>
    <p:extLst>
      <p:ext uri="{BB962C8B-B14F-4D97-AF65-F5344CB8AC3E}">
        <p14:creationId xmlns:p14="http://schemas.microsoft.com/office/powerpoint/2010/main" val="2017980865"/>
      </p:ext>
    </p:extLst>
  </p:cSld>
  <p:clrMapOvr>
    <a:masterClrMapping/>
  </p:clrMapOvr>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ウィスプ</Template>
  <TotalTime>244</TotalTime>
  <Words>310</Words>
  <Application>Microsoft Macintosh PowerPoint</Application>
  <PresentationFormat>ワイド画面</PresentationFormat>
  <Paragraphs>41</Paragraphs>
  <Slides>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Arial</vt:lpstr>
      <vt:lpstr>Cambria Math</vt:lpstr>
      <vt:lpstr>Century Gothic</vt:lpstr>
      <vt:lpstr>Times</vt:lpstr>
      <vt:lpstr>Wingdings</vt:lpstr>
      <vt:lpstr>Wingdings 3</vt:lpstr>
      <vt:lpstr>ウィスプ</vt:lpstr>
      <vt:lpstr>AND Grid 解説</vt:lpstr>
      <vt:lpstr>問題概要（入力の説明）</vt:lpstr>
      <vt:lpstr>問題概要（出力の説明）</vt:lpstr>
      <vt:lpstr>解法（準備）</vt:lpstr>
      <vt:lpstr>解法</vt:lpstr>
      <vt:lpstr>解法</vt:lpstr>
      <vt:lpstr>解法（コード）</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Grid 解説</dc:title>
  <dc:creator>田畑 陽太郎</dc:creator>
  <cp:lastModifiedBy>田畑 陽太郎</cp:lastModifiedBy>
  <cp:revision>13</cp:revision>
  <dcterms:created xsi:type="dcterms:W3CDTF">2021-04-11T06:03:40Z</dcterms:created>
  <dcterms:modified xsi:type="dcterms:W3CDTF">2021-05-09T17:04:03Z</dcterms:modified>
</cp:coreProperties>
</file>