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Titillium Web"/>
      <p:regular r:id="rId13"/>
      <p:bold r:id="rId14"/>
      <p:italic r:id="rId15"/>
      <p:boldItalic r:id="rId16"/>
    </p:embeddedFont>
    <p:embeddedFont>
      <p:font typeface="Titillium Web Extra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itilliumWebExtraLigh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TitilliumWeb-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TitilliumWeb-italic.fntdata"/><Relationship Id="rId14" Type="http://schemas.openxmlformats.org/officeDocument/2006/relationships/font" Target="fonts/TitilliumWeb-bold.fntdata"/><Relationship Id="rId17" Type="http://schemas.openxmlformats.org/officeDocument/2006/relationships/font" Target="fonts/TitilliumWebExtraLight-regular.fntdata"/><Relationship Id="rId16" Type="http://schemas.openxmlformats.org/officeDocument/2006/relationships/font" Target="fonts/TitilliumWeb-boldItalic.fntdata"/><Relationship Id="rId5" Type="http://schemas.openxmlformats.org/officeDocument/2006/relationships/slideMaster" Target="slideMasters/slideMaster2.xml"/><Relationship Id="rId19" Type="http://schemas.openxmlformats.org/officeDocument/2006/relationships/font" Target="fonts/TitilliumWebExtraLight-italic.fntdata"/><Relationship Id="rId6" Type="http://schemas.openxmlformats.org/officeDocument/2006/relationships/notesMaster" Target="notesMasters/notesMaster1.xml"/><Relationship Id="rId18" Type="http://schemas.openxmlformats.org/officeDocument/2006/relationships/font" Target="fonts/TitilliumWebExtraLigh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bf62fc77ef_0_149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bf62fc77ef_0_14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bf62fc77ef_0_7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bf62fc77ef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200">
                <a:solidFill>
                  <a:schemeClr val="dk1"/>
                </a:solidFill>
                <a:latin typeface="Calibri"/>
                <a:ea typeface="Calibri"/>
                <a:cs typeface="Calibri"/>
                <a:sym typeface="Calibri"/>
              </a:rPr>
              <a:t>Since COVID-19 arose last year, there has been lots of anxiety regarding how it can be transmitted. From newborns to the elderly, nobody is safe from this new virus. The WHO strongly recommends, in the first hour of life, continued breastfeeding and skin-to-skin contact. These two have proven time and time again to be beneficial for a newborn, for what about for a COVID-19 positive mother? Can COVID-19 be transmitted from mother to baby through breastfeeding? This article compiles data comparing the deaths of babies breastfed by their COVID-19-positive mother and the deaths of newborns baby lacking this connection. </a:t>
            </a:r>
            <a:endParaRPr sz="12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bf62fc77ef_0_23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bf62fc77ef_0_2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200">
                <a:solidFill>
                  <a:schemeClr val="dk1"/>
                </a:solidFill>
              </a:rPr>
              <a:t>•</a:t>
            </a:r>
            <a:r>
              <a:rPr lang="en" sz="1200">
                <a:solidFill>
                  <a:schemeClr val="dk1"/>
                </a:solidFill>
                <a:latin typeface="Calibri"/>
                <a:ea typeface="Calibri"/>
                <a:cs typeface="Calibri"/>
                <a:sym typeface="Calibri"/>
              </a:rPr>
              <a:t>Compare two death rates, breastfed from a COVID-19-positive mother versus not breastfed at all and/or early separation from mother</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200">
                <a:solidFill>
                  <a:schemeClr val="dk1"/>
                </a:solidFill>
              </a:rPr>
              <a:t>•</a:t>
            </a:r>
            <a:r>
              <a:rPr lang="en" sz="1200">
                <a:solidFill>
                  <a:schemeClr val="dk1"/>
                </a:solidFill>
                <a:latin typeface="Calibri"/>
                <a:ea typeface="Calibri"/>
                <a:cs typeface="Calibri"/>
                <a:sym typeface="Calibri"/>
              </a:rPr>
              <a:t>Compare asymptomatic and symptomatic mothers and its effects on the newborn</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200">
                <a:solidFill>
                  <a:schemeClr val="dk1"/>
                </a:solidFill>
              </a:rPr>
              <a:t>•</a:t>
            </a:r>
            <a:r>
              <a:rPr lang="en" sz="1200">
                <a:solidFill>
                  <a:schemeClr val="dk1"/>
                </a:solidFill>
                <a:latin typeface="Calibri"/>
                <a:ea typeface="Calibri"/>
                <a:cs typeface="Calibri"/>
                <a:sym typeface="Calibri"/>
              </a:rPr>
              <a:t>In order to be able to educate the public, mostly new mothers, on if they should breastfeed their infants if they test positive for COVID-19, or other possible viral agents in the future.</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It could potentially assess the risks by tabulating the effects on child survival, lifelong health, and development.</a:t>
            </a:r>
            <a:r>
              <a:rPr lang="en" sz="2800">
                <a:solidFill>
                  <a:schemeClr val="dk1"/>
                </a:solidFill>
                <a:latin typeface="Calibri"/>
                <a:ea typeface="Calibri"/>
                <a:cs typeface="Calibri"/>
                <a:sym typeface="Calibri"/>
              </a:rPr>
              <a:t> </a:t>
            </a:r>
            <a:endParaRPr sz="2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bf62fc77ef_0_125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bf62fc77ef_0_12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This table lists a number of low- to middle-income countries, followed by a comparison of COVID-19 related deaths in infants and the deaths related to early separation and/or the lack of breastfeeding.</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Deaths caused by early separation are considerably higher than the ones related to COVID-19, which would prove beneficial to follow the original WHO recommendations regarding newborns.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Mothers should however follow the general government guidelines to minimize the transmission of COVID-19, such as washing their hands often.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Since the disease is still new, next to no data is available, which is why these data are estimated by either 20% or 30% COVID-19 related deaths.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Determined that babies are 67 times more likely to die from lack of breastfeeding or early separation from mother, than of COVID-19.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bf62fc77ef_0_38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bf62fc77ef_0_3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200">
                <a:solidFill>
                  <a:schemeClr val="dk1"/>
                </a:solidFill>
                <a:latin typeface="Calibri"/>
                <a:ea typeface="Calibri"/>
                <a:cs typeface="Calibri"/>
                <a:sym typeface="Calibri"/>
              </a:rPr>
              <a:t>Sample size determination</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Compiled a list of low- to middle-income countries</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1200">
                <a:solidFill>
                  <a:schemeClr val="dk1"/>
                </a:solidFill>
                <a:latin typeface="Calibri"/>
                <a:ea typeface="Calibri"/>
                <a:cs typeface="Calibri"/>
                <a:sym typeface="Calibri"/>
              </a:rPr>
              <a:t>Numerical descriptive method</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Found the number of livebirths in said country</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Review of 40 studies</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Determined that asymptomatic COVID-19 mothers are less likely to transmit the disease to their newborn.</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In the 40 studies, the average transmission rate between mother to newborn is 18.8%, with a maximum of 44.6%.</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This is what formed the assumption of a 20% incidence rate shown in the table, as well as a 30% incidence rate as an overestimate.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bf62fc77ef_0_117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bf62fc77ef_0_11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200">
                <a:solidFill>
                  <a:schemeClr val="dk1"/>
                </a:solidFill>
              </a:rPr>
              <a:t>•</a:t>
            </a:r>
            <a:r>
              <a:rPr lang="en" sz="1200">
                <a:solidFill>
                  <a:schemeClr val="dk1"/>
                </a:solidFill>
                <a:latin typeface="Calibri"/>
                <a:ea typeface="Calibri"/>
                <a:cs typeface="Calibri"/>
                <a:sym typeface="Calibri"/>
              </a:rPr>
              <a:t>With a COVID-19-positive mother, breastfeeding and close-contact with a newborn still has a drastically lower mortality rate than separation and/or lack of breastfeeding. Taking the appropriate precautions and following government guidelines, the study does recommend following the original WHO recommendations.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5800"/>
              <a:buNone/>
              <a:defRPr sz="5800">
                <a:solidFill>
                  <a:schemeClr val="lt1"/>
                </a:solidFill>
              </a:defRPr>
            </a:lvl1pPr>
            <a:lvl2pPr lvl="1" rtl="0">
              <a:spcBef>
                <a:spcPts val="0"/>
              </a:spcBef>
              <a:spcAft>
                <a:spcPts val="0"/>
              </a:spcAft>
              <a:buClr>
                <a:schemeClr val="lt1"/>
              </a:buClr>
              <a:buSzPts val="5800"/>
              <a:buNone/>
              <a:defRPr sz="5800">
                <a:solidFill>
                  <a:schemeClr val="lt1"/>
                </a:solidFill>
              </a:defRPr>
            </a:lvl2pPr>
            <a:lvl3pPr lvl="2" rtl="0">
              <a:spcBef>
                <a:spcPts val="0"/>
              </a:spcBef>
              <a:spcAft>
                <a:spcPts val="0"/>
              </a:spcAft>
              <a:buClr>
                <a:schemeClr val="lt1"/>
              </a:buClr>
              <a:buSzPts val="5800"/>
              <a:buNone/>
              <a:defRPr sz="5800">
                <a:solidFill>
                  <a:schemeClr val="lt1"/>
                </a:solidFill>
              </a:defRPr>
            </a:lvl3pPr>
            <a:lvl4pPr lvl="3" rtl="0">
              <a:spcBef>
                <a:spcPts val="0"/>
              </a:spcBef>
              <a:spcAft>
                <a:spcPts val="0"/>
              </a:spcAft>
              <a:buClr>
                <a:schemeClr val="lt1"/>
              </a:buClr>
              <a:buSzPts val="5800"/>
              <a:buNone/>
              <a:defRPr sz="5800">
                <a:solidFill>
                  <a:schemeClr val="lt1"/>
                </a:solidFill>
              </a:defRPr>
            </a:lvl4pPr>
            <a:lvl5pPr lvl="4" rtl="0">
              <a:spcBef>
                <a:spcPts val="0"/>
              </a:spcBef>
              <a:spcAft>
                <a:spcPts val="0"/>
              </a:spcAft>
              <a:buClr>
                <a:schemeClr val="lt1"/>
              </a:buClr>
              <a:buSzPts val="5800"/>
              <a:buNone/>
              <a:defRPr sz="5800">
                <a:solidFill>
                  <a:schemeClr val="lt1"/>
                </a:solidFill>
              </a:defRPr>
            </a:lvl5pPr>
            <a:lvl6pPr lvl="5" rtl="0">
              <a:spcBef>
                <a:spcPts val="0"/>
              </a:spcBef>
              <a:spcAft>
                <a:spcPts val="0"/>
              </a:spcAft>
              <a:buClr>
                <a:schemeClr val="lt1"/>
              </a:buClr>
              <a:buSzPts val="5800"/>
              <a:buNone/>
              <a:defRPr sz="5800">
                <a:solidFill>
                  <a:schemeClr val="lt1"/>
                </a:solidFill>
              </a:defRPr>
            </a:lvl6pPr>
            <a:lvl7pPr lvl="6" rtl="0">
              <a:spcBef>
                <a:spcPts val="0"/>
              </a:spcBef>
              <a:spcAft>
                <a:spcPts val="0"/>
              </a:spcAft>
              <a:buClr>
                <a:schemeClr val="lt1"/>
              </a:buClr>
              <a:buSzPts val="5800"/>
              <a:buNone/>
              <a:defRPr sz="5800">
                <a:solidFill>
                  <a:schemeClr val="lt1"/>
                </a:solidFill>
              </a:defRPr>
            </a:lvl7pPr>
            <a:lvl8pPr lvl="7" rtl="0">
              <a:spcBef>
                <a:spcPts val="0"/>
              </a:spcBef>
              <a:spcAft>
                <a:spcPts val="0"/>
              </a:spcAft>
              <a:buClr>
                <a:schemeClr val="lt1"/>
              </a:buClr>
              <a:buSzPts val="5800"/>
              <a:buNone/>
              <a:defRPr sz="5800">
                <a:solidFill>
                  <a:schemeClr val="lt1"/>
                </a:solidFill>
              </a:defRPr>
            </a:lvl8pPr>
            <a:lvl9pPr lvl="8" rtl="0">
              <a:spcBef>
                <a:spcPts val="0"/>
              </a:spcBef>
              <a:spcAft>
                <a:spcPts val="0"/>
              </a:spcAft>
              <a:buClr>
                <a:schemeClr val="lt1"/>
              </a:buClr>
              <a:buSzPts val="5800"/>
              <a:buNone/>
              <a:defRPr sz="5800">
                <a:solidFill>
                  <a:schemeClr val="lt1"/>
                </a:solidFill>
              </a:defRPr>
            </a:lvl9pPr>
          </a:lstStyle>
          <a:p/>
        </p:txBody>
      </p:sp>
      <p:grpSp>
        <p:nvGrpSpPr>
          <p:cNvPr id="57" name="Google Shape;57;p14"/>
          <p:cNvGrpSpPr/>
          <p:nvPr/>
        </p:nvGrpSpPr>
        <p:grpSpPr>
          <a:xfrm>
            <a:off x="28550" y="2196764"/>
            <a:ext cx="9094048" cy="2946825"/>
            <a:chOff x="28544" y="3514688"/>
            <a:chExt cx="9094048" cy="1628800"/>
          </a:xfrm>
        </p:grpSpPr>
        <p:sp>
          <p:nvSpPr>
            <p:cNvPr id="58" name="Google Shape;58;p1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4"/>
          <p:cNvGrpSpPr/>
          <p:nvPr/>
        </p:nvGrpSpPr>
        <p:grpSpPr>
          <a:xfrm>
            <a:off x="28550" y="3359978"/>
            <a:ext cx="9094048" cy="1783611"/>
            <a:chOff x="28544" y="4157632"/>
            <a:chExt cx="9094048" cy="985856"/>
          </a:xfrm>
        </p:grpSpPr>
        <p:sp>
          <p:nvSpPr>
            <p:cNvPr id="92" name="Google Shape;92;p1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4"/>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59" name="Shape 159"/>
        <p:cNvGrpSpPr/>
        <p:nvPr/>
      </p:nvGrpSpPr>
      <p:grpSpPr>
        <a:xfrm>
          <a:off x="0" y="0"/>
          <a:ext cx="0" cy="0"/>
          <a:chOff x="0" y="0"/>
          <a:chExt cx="0" cy="0"/>
        </a:xfrm>
      </p:grpSpPr>
      <p:sp>
        <p:nvSpPr>
          <p:cNvPr id="160" name="Google Shape;160;p15"/>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61" name="Google Shape;161;p15"/>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62" name="Google Shape;162;p15"/>
          <p:cNvGrpSpPr/>
          <p:nvPr/>
        </p:nvGrpSpPr>
        <p:grpSpPr>
          <a:xfrm>
            <a:off x="28550" y="2196764"/>
            <a:ext cx="9094048" cy="2946825"/>
            <a:chOff x="28544" y="3514688"/>
            <a:chExt cx="9094048" cy="1628800"/>
          </a:xfrm>
        </p:grpSpPr>
        <p:sp>
          <p:nvSpPr>
            <p:cNvPr id="163" name="Google Shape;163;p1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5"/>
          <p:cNvGrpSpPr/>
          <p:nvPr/>
        </p:nvGrpSpPr>
        <p:grpSpPr>
          <a:xfrm>
            <a:off x="28550" y="3359978"/>
            <a:ext cx="9094048" cy="1783611"/>
            <a:chOff x="28544" y="4157632"/>
            <a:chExt cx="9094048" cy="985856"/>
          </a:xfrm>
        </p:grpSpPr>
        <p:sp>
          <p:nvSpPr>
            <p:cNvPr id="197" name="Google Shape;197;p1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63" name="Shape 263"/>
        <p:cNvGrpSpPr/>
        <p:nvPr/>
      </p:nvGrpSpPr>
      <p:grpSpPr>
        <a:xfrm>
          <a:off x="0" y="0"/>
          <a:ext cx="0" cy="0"/>
          <a:chOff x="0" y="0"/>
          <a:chExt cx="0" cy="0"/>
        </a:xfrm>
      </p:grpSpPr>
      <p:sp>
        <p:nvSpPr>
          <p:cNvPr id="264" name="Google Shape;264;p16"/>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66" name="Google Shape;266;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67" name="Google Shape;267;p16"/>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8" name="Shape 268"/>
        <p:cNvGrpSpPr/>
        <p:nvPr/>
      </p:nvGrpSpPr>
      <p:grpSpPr>
        <a:xfrm>
          <a:off x="0" y="0"/>
          <a:ext cx="0" cy="0"/>
          <a:chOff x="0" y="0"/>
          <a:chExt cx="0" cy="0"/>
        </a:xfrm>
      </p:grpSpPr>
      <p:sp>
        <p:nvSpPr>
          <p:cNvPr id="269" name="Google Shape;269;p1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71" name="Google Shape;271;p17"/>
          <p:cNvGrpSpPr/>
          <p:nvPr/>
        </p:nvGrpSpPr>
        <p:grpSpPr>
          <a:xfrm>
            <a:off x="28550" y="3850565"/>
            <a:ext cx="9094048" cy="1293104"/>
            <a:chOff x="28544" y="3514688"/>
            <a:chExt cx="9094048" cy="1628800"/>
          </a:xfrm>
        </p:grpSpPr>
        <p:sp>
          <p:nvSpPr>
            <p:cNvPr id="272" name="Google Shape;272;p1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7"/>
          <p:cNvGrpSpPr/>
          <p:nvPr/>
        </p:nvGrpSpPr>
        <p:grpSpPr>
          <a:xfrm>
            <a:off x="28550" y="4360998"/>
            <a:ext cx="9094048" cy="782671"/>
            <a:chOff x="28544" y="4157632"/>
            <a:chExt cx="9094048" cy="985856"/>
          </a:xfrm>
        </p:grpSpPr>
        <p:sp>
          <p:nvSpPr>
            <p:cNvPr id="306" name="Google Shape;306;p1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1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74" name="Google Shape;374;p17"/>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75" name="Shape 375"/>
        <p:cNvGrpSpPr/>
        <p:nvPr/>
      </p:nvGrpSpPr>
      <p:grpSpPr>
        <a:xfrm>
          <a:off x="0" y="0"/>
          <a:ext cx="0" cy="0"/>
          <a:chOff x="0" y="0"/>
          <a:chExt cx="0" cy="0"/>
        </a:xfrm>
      </p:grpSpPr>
      <p:sp>
        <p:nvSpPr>
          <p:cNvPr id="376" name="Google Shape;376;p18"/>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78" name="Google Shape;378;p18"/>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79" name="Google Shape;379;p18"/>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0" name="Shape 380"/>
        <p:cNvGrpSpPr/>
        <p:nvPr/>
      </p:nvGrpSpPr>
      <p:grpSpPr>
        <a:xfrm>
          <a:off x="0" y="0"/>
          <a:ext cx="0" cy="0"/>
          <a:chOff x="0" y="0"/>
          <a:chExt cx="0" cy="0"/>
        </a:xfrm>
      </p:grpSpPr>
      <p:sp>
        <p:nvSpPr>
          <p:cNvPr id="381" name="Google Shape;381;p1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9"/>
          <p:cNvGrpSpPr/>
          <p:nvPr/>
        </p:nvGrpSpPr>
        <p:grpSpPr>
          <a:xfrm>
            <a:off x="28550" y="3850565"/>
            <a:ext cx="9094048" cy="1293104"/>
            <a:chOff x="28544" y="3514688"/>
            <a:chExt cx="9094048" cy="1628800"/>
          </a:xfrm>
        </p:grpSpPr>
        <p:sp>
          <p:nvSpPr>
            <p:cNvPr id="383" name="Google Shape;383;p1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19"/>
          <p:cNvGrpSpPr/>
          <p:nvPr/>
        </p:nvGrpSpPr>
        <p:grpSpPr>
          <a:xfrm>
            <a:off x="28550" y="4360998"/>
            <a:ext cx="9094048" cy="782671"/>
            <a:chOff x="28544" y="4157632"/>
            <a:chExt cx="9094048" cy="985856"/>
          </a:xfrm>
        </p:grpSpPr>
        <p:sp>
          <p:nvSpPr>
            <p:cNvPr id="417" name="Google Shape;417;p1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5" name="Google Shape;485;p19"/>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6" name="Google Shape;486;p19"/>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7" name="Google Shape;487;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8" name="Shape 488"/>
        <p:cNvGrpSpPr/>
        <p:nvPr/>
      </p:nvGrpSpPr>
      <p:grpSpPr>
        <a:xfrm>
          <a:off x="0" y="0"/>
          <a:ext cx="0" cy="0"/>
          <a:chOff x="0" y="0"/>
          <a:chExt cx="0" cy="0"/>
        </a:xfrm>
      </p:grpSpPr>
      <p:sp>
        <p:nvSpPr>
          <p:cNvPr id="489" name="Google Shape;489;p20"/>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0"/>
          <p:cNvGrpSpPr/>
          <p:nvPr/>
        </p:nvGrpSpPr>
        <p:grpSpPr>
          <a:xfrm>
            <a:off x="28550" y="3850565"/>
            <a:ext cx="9094048" cy="1293104"/>
            <a:chOff x="28544" y="3514688"/>
            <a:chExt cx="9094048" cy="1628800"/>
          </a:xfrm>
        </p:grpSpPr>
        <p:sp>
          <p:nvSpPr>
            <p:cNvPr id="491" name="Google Shape;491;p20"/>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0"/>
          <p:cNvGrpSpPr/>
          <p:nvPr/>
        </p:nvGrpSpPr>
        <p:grpSpPr>
          <a:xfrm>
            <a:off x="28550" y="4360998"/>
            <a:ext cx="9094048" cy="782671"/>
            <a:chOff x="28544" y="4157632"/>
            <a:chExt cx="9094048" cy="985856"/>
          </a:xfrm>
        </p:grpSpPr>
        <p:sp>
          <p:nvSpPr>
            <p:cNvPr id="525" name="Google Shape;525;p20"/>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20"/>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3" name="Google Shape;593;p20"/>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4" name="Google Shape;594;p20"/>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5" name="Google Shape;595;p20"/>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6" name="Google Shape;596;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7" name="Shape 597"/>
        <p:cNvGrpSpPr/>
        <p:nvPr/>
      </p:nvGrpSpPr>
      <p:grpSpPr>
        <a:xfrm>
          <a:off x="0" y="0"/>
          <a:ext cx="0" cy="0"/>
          <a:chOff x="0" y="0"/>
          <a:chExt cx="0" cy="0"/>
        </a:xfrm>
      </p:grpSpPr>
      <p:sp>
        <p:nvSpPr>
          <p:cNvPr id="598" name="Google Shape;598;p21"/>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21"/>
          <p:cNvGrpSpPr/>
          <p:nvPr/>
        </p:nvGrpSpPr>
        <p:grpSpPr>
          <a:xfrm>
            <a:off x="28550" y="3850565"/>
            <a:ext cx="9094048" cy="1293104"/>
            <a:chOff x="28544" y="3514688"/>
            <a:chExt cx="9094048" cy="1628800"/>
          </a:xfrm>
        </p:grpSpPr>
        <p:sp>
          <p:nvSpPr>
            <p:cNvPr id="600" name="Google Shape;600;p21"/>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1"/>
          <p:cNvGrpSpPr/>
          <p:nvPr/>
        </p:nvGrpSpPr>
        <p:grpSpPr>
          <a:xfrm>
            <a:off x="28550" y="4360998"/>
            <a:ext cx="9094048" cy="782671"/>
            <a:chOff x="28544" y="4157632"/>
            <a:chExt cx="9094048" cy="985856"/>
          </a:xfrm>
        </p:grpSpPr>
        <p:sp>
          <p:nvSpPr>
            <p:cNvPr id="634" name="Google Shape;634;p21"/>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1"/>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1"/>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1"/>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1"/>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1"/>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1"/>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1"/>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1"/>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1"/>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21"/>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2" name="Google Shape;702;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703" name="Shape 703"/>
        <p:cNvGrpSpPr/>
        <p:nvPr/>
      </p:nvGrpSpPr>
      <p:grpSpPr>
        <a:xfrm>
          <a:off x="0" y="0"/>
          <a:ext cx="0" cy="0"/>
          <a:chOff x="0" y="0"/>
          <a:chExt cx="0" cy="0"/>
        </a:xfrm>
      </p:grpSpPr>
      <p:sp>
        <p:nvSpPr>
          <p:cNvPr id="704" name="Google Shape;704;p22"/>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6" name="Google Shape;706;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7" name="Shape 707"/>
        <p:cNvGrpSpPr/>
        <p:nvPr/>
      </p:nvGrpSpPr>
      <p:grpSpPr>
        <a:xfrm>
          <a:off x="0" y="0"/>
          <a:ext cx="0" cy="0"/>
          <a:chOff x="0" y="0"/>
          <a:chExt cx="0" cy="0"/>
        </a:xfrm>
      </p:grpSpPr>
      <p:sp>
        <p:nvSpPr>
          <p:cNvPr id="708" name="Google Shape;708;p23"/>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sz="1400"/>
            </a:lvl1pPr>
          </a:lstStyle>
          <a:p/>
        </p:txBody>
      </p:sp>
      <p:sp>
        <p:nvSpPr>
          <p:cNvPr id="710" name="Google Shape;710;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1" name="Shape 711"/>
        <p:cNvGrpSpPr/>
        <p:nvPr/>
      </p:nvGrpSpPr>
      <p:grpSpPr>
        <a:xfrm>
          <a:off x="0" y="0"/>
          <a:ext cx="0" cy="0"/>
          <a:chOff x="0" y="0"/>
          <a:chExt cx="0" cy="0"/>
        </a:xfrm>
      </p:grpSpPr>
      <p:sp>
        <p:nvSpPr>
          <p:cNvPr id="712" name="Google Shape;712;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713" name="Shape 713"/>
        <p:cNvGrpSpPr/>
        <p:nvPr/>
      </p:nvGrpSpPr>
      <p:grpSpPr>
        <a:xfrm>
          <a:off x="0" y="0"/>
          <a:ext cx="0" cy="0"/>
          <a:chOff x="0" y="0"/>
          <a:chExt cx="0" cy="0"/>
        </a:xfrm>
      </p:grpSpPr>
      <p:sp>
        <p:nvSpPr>
          <p:cNvPr id="714" name="Google Shape;714;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715" name="Google Shape;715;p25"/>
          <p:cNvGrpSpPr/>
          <p:nvPr/>
        </p:nvGrpSpPr>
        <p:grpSpPr>
          <a:xfrm>
            <a:off x="28550" y="3850565"/>
            <a:ext cx="9094048" cy="1293104"/>
            <a:chOff x="28544" y="3514688"/>
            <a:chExt cx="9094048" cy="1628800"/>
          </a:xfrm>
        </p:grpSpPr>
        <p:sp>
          <p:nvSpPr>
            <p:cNvPr id="716" name="Google Shape;716;p2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25"/>
          <p:cNvGrpSpPr/>
          <p:nvPr/>
        </p:nvGrpSpPr>
        <p:grpSpPr>
          <a:xfrm>
            <a:off x="28550" y="4360998"/>
            <a:ext cx="9094048" cy="782671"/>
            <a:chOff x="28544" y="4157632"/>
            <a:chExt cx="9094048" cy="985856"/>
          </a:xfrm>
        </p:grpSpPr>
        <p:sp>
          <p:nvSpPr>
            <p:cNvPr id="750" name="Google Shape;750;p2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2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817" name="Shape 817"/>
        <p:cNvGrpSpPr/>
        <p:nvPr/>
      </p:nvGrpSpPr>
      <p:grpSpPr>
        <a:xfrm>
          <a:off x="0" y="0"/>
          <a:ext cx="0" cy="0"/>
          <a:chOff x="0" y="0"/>
          <a:chExt cx="0" cy="0"/>
        </a:xfrm>
      </p:grpSpPr>
      <p:sp>
        <p:nvSpPr>
          <p:cNvPr id="818" name="Google Shape;818;p26"/>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53" name="Google Shape;53;p13"/>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54" name="Google Shape;54;p1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rtl="0" algn="ctr">
              <a:buNone/>
              <a:defRPr>
                <a:solidFill>
                  <a:srgbClr val="FFFFFF"/>
                </a:solidFill>
                <a:latin typeface="Titillium Web"/>
                <a:ea typeface="Titillium Web"/>
                <a:cs typeface="Titillium Web"/>
                <a:sym typeface="Titillium Web"/>
              </a:defRPr>
            </a:lvl1pPr>
            <a:lvl2pPr lvl="1" rtl="0" algn="ctr">
              <a:buNone/>
              <a:defRPr>
                <a:solidFill>
                  <a:srgbClr val="FFFFFF"/>
                </a:solidFill>
                <a:latin typeface="Titillium Web"/>
                <a:ea typeface="Titillium Web"/>
                <a:cs typeface="Titillium Web"/>
                <a:sym typeface="Titillium Web"/>
              </a:defRPr>
            </a:lvl2pPr>
            <a:lvl3pPr lvl="2" rtl="0" algn="ctr">
              <a:buNone/>
              <a:defRPr>
                <a:solidFill>
                  <a:srgbClr val="FFFFFF"/>
                </a:solidFill>
                <a:latin typeface="Titillium Web"/>
                <a:ea typeface="Titillium Web"/>
                <a:cs typeface="Titillium Web"/>
                <a:sym typeface="Titillium Web"/>
              </a:defRPr>
            </a:lvl3pPr>
            <a:lvl4pPr lvl="3" rtl="0" algn="ctr">
              <a:buNone/>
              <a:defRPr>
                <a:solidFill>
                  <a:srgbClr val="FFFFFF"/>
                </a:solidFill>
                <a:latin typeface="Titillium Web"/>
                <a:ea typeface="Titillium Web"/>
                <a:cs typeface="Titillium Web"/>
                <a:sym typeface="Titillium Web"/>
              </a:defRPr>
            </a:lvl4pPr>
            <a:lvl5pPr lvl="4" rtl="0" algn="ctr">
              <a:buNone/>
              <a:defRPr>
                <a:solidFill>
                  <a:srgbClr val="FFFFFF"/>
                </a:solidFill>
                <a:latin typeface="Titillium Web"/>
                <a:ea typeface="Titillium Web"/>
                <a:cs typeface="Titillium Web"/>
                <a:sym typeface="Titillium Web"/>
              </a:defRPr>
            </a:lvl5pPr>
            <a:lvl6pPr lvl="5" rtl="0" algn="ctr">
              <a:buNone/>
              <a:defRPr>
                <a:solidFill>
                  <a:srgbClr val="FFFFFF"/>
                </a:solidFill>
                <a:latin typeface="Titillium Web"/>
                <a:ea typeface="Titillium Web"/>
                <a:cs typeface="Titillium Web"/>
                <a:sym typeface="Titillium Web"/>
              </a:defRPr>
            </a:lvl6pPr>
            <a:lvl7pPr lvl="6" rtl="0" algn="ctr">
              <a:buNone/>
              <a:defRPr>
                <a:solidFill>
                  <a:srgbClr val="FFFFFF"/>
                </a:solidFill>
                <a:latin typeface="Titillium Web"/>
                <a:ea typeface="Titillium Web"/>
                <a:cs typeface="Titillium Web"/>
                <a:sym typeface="Titillium Web"/>
              </a:defRPr>
            </a:lvl7pPr>
            <a:lvl8pPr lvl="7" rtl="0" algn="ctr">
              <a:buNone/>
              <a:defRPr>
                <a:solidFill>
                  <a:srgbClr val="FFFFFF"/>
                </a:solidFill>
                <a:latin typeface="Titillium Web"/>
                <a:ea typeface="Titillium Web"/>
                <a:cs typeface="Titillium Web"/>
                <a:sym typeface="Titillium Web"/>
              </a:defRPr>
            </a:lvl8pPr>
            <a:lvl9pPr lvl="8" rtl="0"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www.thelancet.com/journals/langlo/article/PIIS2214-109X(20)30538-6/fulltext#seccestitle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27"/>
          <p:cNvSpPr txBox="1"/>
          <p:nvPr>
            <p:ph type="ctrTitle"/>
          </p:nvPr>
        </p:nvSpPr>
        <p:spPr>
          <a:xfrm>
            <a:off x="514100" y="8514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 public health approach for deciding policy on infant feeding and mother–infant contact in the context of COVID-19</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By: Camylle Arsenault, Viola Wu, Steven Huang, and Yizhe Zhang</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1400" u="sng">
                <a:solidFill>
                  <a:schemeClr val="hlink"/>
                </a:solidFill>
                <a:hlinkClick r:id="rId3"/>
              </a:rPr>
              <a:t>https://www.thelancet.com/journals/langlo/article/PIIS2214-109X(20)30538-6/fulltext#seccestitle50</a:t>
            </a:r>
            <a:endParaRPr sz="1400"/>
          </a:p>
          <a:p>
            <a:pPr indent="0" lvl="0" marL="0" rtl="0" algn="l">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2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830" name="Google Shape;830;p2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 COVID-19</a:t>
            </a:r>
            <a:endParaRPr/>
          </a:p>
          <a:p>
            <a:pPr indent="-342900" lvl="1" marL="914400" rtl="0" algn="l">
              <a:spcBef>
                <a:spcPts val="0"/>
              </a:spcBef>
              <a:spcAft>
                <a:spcPts val="0"/>
              </a:spcAft>
              <a:buSzPts val="1800"/>
              <a:buChar char="-"/>
            </a:pPr>
            <a:r>
              <a:rPr lang="en" sz="1800"/>
              <a:t>A contagious disease</a:t>
            </a:r>
            <a:endParaRPr sz="1800"/>
          </a:p>
          <a:p>
            <a:pPr indent="-342900" lvl="1" marL="914400" rtl="0" algn="l">
              <a:spcBef>
                <a:spcPts val="0"/>
              </a:spcBef>
              <a:spcAft>
                <a:spcPts val="0"/>
              </a:spcAft>
              <a:buSzPts val="1800"/>
              <a:buChar char="-"/>
            </a:pPr>
            <a:r>
              <a:rPr lang="en" sz="1800"/>
              <a:t>Spread worldwide,leading to an ingoing pandemic</a:t>
            </a:r>
            <a:endParaRPr sz="1800"/>
          </a:p>
          <a:p>
            <a:pPr indent="-342900" lvl="1" marL="914400" rtl="0" algn="l">
              <a:spcBef>
                <a:spcPts val="0"/>
              </a:spcBef>
              <a:spcAft>
                <a:spcPts val="0"/>
              </a:spcAft>
              <a:buSzPts val="1800"/>
              <a:buChar char="-"/>
            </a:pPr>
            <a:r>
              <a:rPr lang="en" sz="1800"/>
              <a:t>Easily to get infected</a:t>
            </a:r>
            <a:endParaRPr sz="1800"/>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Mother breastfeeding and skin-to-skin contact.</a:t>
            </a:r>
            <a:endParaRPr/>
          </a:p>
          <a:p>
            <a:pPr indent="-342900" lvl="1" marL="914400" rtl="0" algn="l">
              <a:spcBef>
                <a:spcPts val="0"/>
              </a:spcBef>
              <a:spcAft>
                <a:spcPts val="0"/>
              </a:spcAft>
              <a:buSzPts val="1800"/>
              <a:buChar char="-"/>
            </a:pPr>
            <a:r>
              <a:rPr lang="en" sz="1800"/>
              <a:t>WHO recommends</a:t>
            </a:r>
            <a:endParaRPr sz="1800"/>
          </a:p>
          <a:p>
            <a:pPr indent="-342900" lvl="1" marL="914400" rtl="0" algn="l">
              <a:spcBef>
                <a:spcPts val="0"/>
              </a:spcBef>
              <a:spcAft>
                <a:spcPts val="0"/>
              </a:spcAft>
              <a:buSzPts val="1800"/>
              <a:buChar char="-"/>
            </a:pPr>
            <a:r>
              <a:rPr lang="en" sz="1800"/>
              <a:t>Be beneficial for a newborn</a:t>
            </a:r>
            <a:endParaRPr sz="1800"/>
          </a:p>
        </p:txBody>
      </p:sp>
      <p:sp>
        <p:nvSpPr>
          <p:cNvPr id="831" name="Google Shape;831;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2" name="Google Shape;832;p28"/>
          <p:cNvSpPr txBox="1"/>
          <p:nvPr/>
        </p:nvSpPr>
        <p:spPr>
          <a:xfrm>
            <a:off x="6879850" y="4675625"/>
            <a:ext cx="23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Steven Huang, V00883991</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2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838" name="Google Shape;838;p29"/>
          <p:cNvSpPr txBox="1"/>
          <p:nvPr>
            <p:ph idx="1" type="body"/>
          </p:nvPr>
        </p:nvSpPr>
        <p:spPr>
          <a:xfrm>
            <a:off x="739680" y="1522053"/>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two comparisons</a:t>
            </a:r>
            <a:endParaRPr/>
          </a:p>
          <a:p>
            <a:pPr indent="-393700" lvl="0" marL="457200" rtl="0" algn="l">
              <a:spcBef>
                <a:spcPts val="600"/>
              </a:spcBef>
              <a:spcAft>
                <a:spcPts val="0"/>
              </a:spcAft>
              <a:buClr>
                <a:srgbClr val="FFFFFF"/>
              </a:buClr>
              <a:buSzPts val="2600"/>
              <a:buChar char="▫"/>
            </a:pPr>
            <a:r>
              <a:rPr lang="en" sz="1800">
                <a:solidFill>
                  <a:srgbClr val="FFFFFF"/>
                </a:solidFill>
                <a:latin typeface="Calibri"/>
                <a:ea typeface="Calibri"/>
                <a:cs typeface="Calibri"/>
                <a:sym typeface="Calibri"/>
              </a:rPr>
              <a:t>Compare two death rates of babies in different scenarios</a:t>
            </a:r>
            <a:endParaRPr sz="1800">
              <a:solidFill>
                <a:srgbClr val="FFFFFF"/>
              </a:solidFill>
              <a:latin typeface="Calibri"/>
              <a:ea typeface="Calibri"/>
              <a:cs typeface="Calibri"/>
              <a:sym typeface="Calibri"/>
            </a:endParaRPr>
          </a:p>
          <a:p>
            <a:pPr indent="-393700" lvl="0" marL="457200" rtl="0" algn="l">
              <a:spcBef>
                <a:spcPts val="0"/>
              </a:spcBef>
              <a:spcAft>
                <a:spcPts val="0"/>
              </a:spcAft>
              <a:buClr>
                <a:srgbClr val="FFFFFF"/>
              </a:buClr>
              <a:buSzPts val="2600"/>
              <a:buChar char="▫"/>
            </a:pPr>
            <a:r>
              <a:rPr lang="en" sz="1800">
                <a:solidFill>
                  <a:srgbClr val="FFFFFF"/>
                </a:solidFill>
                <a:latin typeface="Calibri"/>
                <a:ea typeface="Calibri"/>
                <a:cs typeface="Calibri"/>
                <a:sym typeface="Calibri"/>
              </a:rPr>
              <a:t>Compare the infected rate of babies with mothers who have the symptoms of SARS or not.</a:t>
            </a:r>
            <a:endParaRPr sz="1800">
              <a:solidFill>
                <a:srgbClr val="FFFFFF"/>
              </a:solidFill>
              <a:latin typeface="Calibri"/>
              <a:ea typeface="Calibri"/>
              <a:cs typeface="Calibri"/>
              <a:sym typeface="Calibri"/>
            </a:endParaRPr>
          </a:p>
          <a:p>
            <a:pPr indent="0" lvl="0" marL="457200" rtl="0" algn="l">
              <a:spcBef>
                <a:spcPts val="600"/>
              </a:spcBef>
              <a:spcAft>
                <a:spcPts val="0"/>
              </a:spcAft>
              <a:buNone/>
            </a:pPr>
            <a:r>
              <a:t/>
            </a:r>
            <a:endParaRPr sz="1600">
              <a:solidFill>
                <a:srgbClr val="FFFFFF"/>
              </a:solidFill>
              <a:latin typeface="Calibri"/>
              <a:ea typeface="Calibri"/>
              <a:cs typeface="Calibri"/>
              <a:sym typeface="Calibri"/>
            </a:endParaRPr>
          </a:p>
          <a:p>
            <a:pPr indent="0" lvl="0" marL="0" rtl="0" algn="l">
              <a:spcBef>
                <a:spcPts val="600"/>
              </a:spcBef>
              <a:spcAft>
                <a:spcPts val="0"/>
              </a:spcAft>
              <a:buNone/>
            </a:pPr>
            <a:r>
              <a:t/>
            </a:r>
            <a:endParaRPr b="1" sz="1300"/>
          </a:p>
          <a:p>
            <a:pPr indent="0" lvl="0" marL="0" rtl="0" algn="l">
              <a:spcBef>
                <a:spcPts val="600"/>
              </a:spcBef>
              <a:spcAft>
                <a:spcPts val="0"/>
              </a:spcAft>
              <a:buNone/>
            </a:pPr>
            <a:r>
              <a:t/>
            </a:r>
            <a:endParaRPr sz="1300"/>
          </a:p>
        </p:txBody>
      </p:sp>
      <p:sp>
        <p:nvSpPr>
          <p:cNvPr id="839" name="Google Shape;839;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40" name="Google Shape;840;p29"/>
          <p:cNvSpPr txBox="1"/>
          <p:nvPr/>
        </p:nvSpPr>
        <p:spPr>
          <a:xfrm>
            <a:off x="7341250" y="4684175"/>
            <a:ext cx="23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Viola Wu, V0082839</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and Results</a:t>
            </a:r>
            <a:endParaRPr/>
          </a:p>
        </p:txBody>
      </p:sp>
      <p:sp>
        <p:nvSpPr>
          <p:cNvPr id="846" name="Google Shape;846;p30"/>
          <p:cNvSpPr txBox="1"/>
          <p:nvPr>
            <p:ph idx="1" type="body"/>
          </p:nvPr>
        </p:nvSpPr>
        <p:spPr>
          <a:xfrm>
            <a:off x="2" y="1258650"/>
            <a:ext cx="4197000" cy="3098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Char char="▫"/>
            </a:pPr>
            <a:r>
              <a:rPr lang="en" sz="1600"/>
              <a:t>The data table shows that in LMIC infants younger than 12 months:</a:t>
            </a:r>
            <a:endParaRPr sz="1600"/>
          </a:p>
          <a:p>
            <a:pPr indent="-330200" lvl="0" marL="914400" rtl="0" algn="l">
              <a:lnSpc>
                <a:spcPct val="115000"/>
              </a:lnSpc>
              <a:spcBef>
                <a:spcPts val="0"/>
              </a:spcBef>
              <a:spcAft>
                <a:spcPts val="0"/>
              </a:spcAft>
              <a:buSzPts val="1600"/>
              <a:buAutoNum type="arabicPeriod"/>
            </a:pPr>
            <a:r>
              <a:rPr lang="en" sz="1600"/>
              <a:t>annual deaths</a:t>
            </a:r>
            <a:endParaRPr sz="1600"/>
          </a:p>
          <a:p>
            <a:pPr indent="-330200" lvl="0" marL="914400" rtl="0" algn="l">
              <a:lnSpc>
                <a:spcPct val="115000"/>
              </a:lnSpc>
              <a:spcBef>
                <a:spcPts val="0"/>
              </a:spcBef>
              <a:spcAft>
                <a:spcPts val="0"/>
              </a:spcAft>
              <a:buSzPts val="1600"/>
              <a:buAutoNum type="arabicPeriod"/>
            </a:pPr>
            <a:r>
              <a:rPr lang="en" sz="1600"/>
              <a:t>when transmission probability is assumed to be 20% or 30% , the COVID-19-related deaths</a:t>
            </a:r>
            <a:endParaRPr sz="1600"/>
          </a:p>
          <a:p>
            <a:pPr indent="-330200" lvl="0" marL="914400" rtl="0" algn="l">
              <a:lnSpc>
                <a:spcPct val="115000"/>
              </a:lnSpc>
              <a:spcBef>
                <a:spcPts val="0"/>
              </a:spcBef>
              <a:spcAft>
                <a:spcPts val="0"/>
              </a:spcAft>
              <a:buSzPts val="1600"/>
              <a:buAutoNum type="arabicPeriod"/>
            </a:pPr>
            <a:r>
              <a:rPr lang="en" sz="1600"/>
              <a:t>additional infant deaths because of early separation and no breastfeeding</a:t>
            </a:r>
            <a:endParaRPr sz="1600"/>
          </a:p>
          <a:p>
            <a:pPr indent="-330200" lvl="0" marL="457200" rtl="0" algn="l">
              <a:lnSpc>
                <a:spcPct val="115000"/>
              </a:lnSpc>
              <a:spcBef>
                <a:spcPts val="0"/>
              </a:spcBef>
              <a:spcAft>
                <a:spcPts val="0"/>
              </a:spcAft>
              <a:buSzPts val="1600"/>
              <a:buChar char="▫"/>
            </a:pPr>
            <a:r>
              <a:rPr lang="en" sz="1600"/>
              <a:t>Very low COVID-19-infected infants and children.</a:t>
            </a:r>
            <a:endParaRPr sz="1600"/>
          </a:p>
          <a:p>
            <a:pPr indent="-330200" lvl="0" marL="457200" rtl="0" algn="l">
              <a:lnSpc>
                <a:spcPct val="115000"/>
              </a:lnSpc>
              <a:spcBef>
                <a:spcPts val="0"/>
              </a:spcBef>
              <a:spcAft>
                <a:spcPts val="0"/>
              </a:spcAft>
              <a:buSzPts val="1600"/>
              <a:buChar char="▫"/>
            </a:pPr>
            <a:r>
              <a:rPr lang="en" sz="1600"/>
              <a:t>Delays and interruptions of breastfeeding effects more.</a:t>
            </a:r>
            <a:endParaRPr sz="1600"/>
          </a:p>
          <a:p>
            <a:pPr indent="0" lvl="0" marL="0" rtl="0" algn="l">
              <a:lnSpc>
                <a:spcPct val="115000"/>
              </a:lnSpc>
              <a:spcBef>
                <a:spcPts val="600"/>
              </a:spcBef>
              <a:spcAft>
                <a:spcPts val="0"/>
              </a:spcAft>
              <a:buNone/>
            </a:pPr>
            <a:r>
              <a:t/>
            </a:r>
            <a:endParaRPr sz="1600"/>
          </a:p>
        </p:txBody>
      </p:sp>
      <p:sp>
        <p:nvSpPr>
          <p:cNvPr id="847" name="Google Shape;847;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48" name="Google Shape;848;p30"/>
          <p:cNvPicPr preferRelativeResize="0"/>
          <p:nvPr/>
        </p:nvPicPr>
        <p:blipFill>
          <a:blip r:embed="rId3">
            <a:alphaModFix/>
          </a:blip>
          <a:stretch>
            <a:fillRect/>
          </a:stretch>
        </p:blipFill>
        <p:spPr>
          <a:xfrm>
            <a:off x="4352003" y="194426"/>
            <a:ext cx="4642876" cy="4754650"/>
          </a:xfrm>
          <a:prstGeom prst="rect">
            <a:avLst/>
          </a:prstGeom>
          <a:noFill/>
          <a:ln>
            <a:noFill/>
          </a:ln>
        </p:spPr>
      </p:pic>
      <p:sp>
        <p:nvSpPr>
          <p:cNvPr id="849" name="Google Shape;849;p30"/>
          <p:cNvSpPr txBox="1"/>
          <p:nvPr/>
        </p:nvSpPr>
        <p:spPr>
          <a:xfrm>
            <a:off x="0" y="0"/>
            <a:ext cx="23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Yizhe Zhang</a:t>
            </a:r>
            <a:r>
              <a:rPr lang="en">
                <a:solidFill>
                  <a:srgbClr val="FFFFFF"/>
                </a:solidFill>
                <a:latin typeface="Titillium Web"/>
                <a:ea typeface="Titillium Web"/>
                <a:cs typeface="Titillium Web"/>
                <a:sym typeface="Titillium Web"/>
              </a:rPr>
              <a:t>, V00875906</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3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55" name="Google Shape;855;p31"/>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Sample size determination</a:t>
            </a:r>
            <a:endParaRPr/>
          </a:p>
          <a:p>
            <a:pPr indent="-381000" lvl="1" marL="914400" rtl="0" algn="l">
              <a:spcBef>
                <a:spcPts val="0"/>
              </a:spcBef>
              <a:spcAft>
                <a:spcPts val="0"/>
              </a:spcAft>
              <a:buSzPts val="2400"/>
              <a:buChar char="-"/>
            </a:pPr>
            <a:r>
              <a:rPr lang="en"/>
              <a:t>Low- to middle-income countries</a:t>
            </a:r>
            <a:endParaRPr/>
          </a:p>
          <a:p>
            <a:pPr indent="-381000" lvl="0" marL="457200" rtl="0" algn="l">
              <a:spcBef>
                <a:spcPts val="0"/>
              </a:spcBef>
              <a:spcAft>
                <a:spcPts val="0"/>
              </a:spcAft>
              <a:buSzPts val="2400"/>
              <a:buChar char="▫"/>
            </a:pPr>
            <a:r>
              <a:rPr lang="en"/>
              <a:t>Numerical descriptive method</a:t>
            </a:r>
            <a:endParaRPr/>
          </a:p>
          <a:p>
            <a:pPr indent="-381000" lvl="1" marL="914400" rtl="0" algn="l">
              <a:spcBef>
                <a:spcPts val="0"/>
              </a:spcBef>
              <a:spcAft>
                <a:spcPts val="0"/>
              </a:spcAft>
              <a:buSzPts val="2400"/>
              <a:buChar char="-"/>
            </a:pPr>
            <a:r>
              <a:rPr lang="en"/>
              <a:t># of live births</a:t>
            </a:r>
            <a:endParaRPr/>
          </a:p>
          <a:p>
            <a:pPr indent="-381000" lvl="1" marL="914400" rtl="0" algn="l">
              <a:spcBef>
                <a:spcPts val="0"/>
              </a:spcBef>
              <a:spcAft>
                <a:spcPts val="0"/>
              </a:spcAft>
              <a:buSzPts val="2400"/>
              <a:buChar char="-"/>
            </a:pPr>
            <a:r>
              <a:rPr lang="en"/>
              <a:t>Review of 40 studies</a:t>
            </a:r>
            <a:endParaRPr/>
          </a:p>
          <a:p>
            <a:pPr indent="-381000" lvl="1" marL="914400" rtl="0" algn="l">
              <a:spcBef>
                <a:spcPts val="0"/>
              </a:spcBef>
              <a:spcAft>
                <a:spcPts val="0"/>
              </a:spcAft>
              <a:buSzPts val="2400"/>
              <a:buChar char="-"/>
            </a:pPr>
            <a:r>
              <a:rPr lang="en"/>
              <a:t>Asymptomatic vs symptomatic</a:t>
            </a:r>
            <a:endParaRPr/>
          </a:p>
          <a:p>
            <a:pPr indent="-381000" lvl="1" marL="914400" rtl="0" algn="l">
              <a:spcBef>
                <a:spcPts val="0"/>
              </a:spcBef>
              <a:spcAft>
                <a:spcPts val="0"/>
              </a:spcAft>
              <a:buSzPts val="2400"/>
              <a:buChar char="-"/>
            </a:pPr>
            <a:r>
              <a:rPr lang="en"/>
              <a:t>Average of 18.8%, with a maximum of 44.6%</a:t>
            </a:r>
            <a:endParaRPr/>
          </a:p>
          <a:p>
            <a:pPr indent="-381000" lvl="1" marL="914400" rtl="0" algn="l">
              <a:spcBef>
                <a:spcPts val="0"/>
              </a:spcBef>
              <a:spcAft>
                <a:spcPts val="0"/>
              </a:spcAft>
              <a:buSzPts val="2400"/>
              <a:buChar char="-"/>
            </a:pPr>
            <a:r>
              <a:rPr lang="en"/>
              <a:t>20% incidence rate, 30% overestimate</a:t>
            </a:r>
            <a:endParaRPr/>
          </a:p>
          <a:p>
            <a:pPr indent="0" lvl="0" marL="0" rtl="0" algn="l">
              <a:spcBef>
                <a:spcPts val="600"/>
              </a:spcBef>
              <a:spcAft>
                <a:spcPts val="0"/>
              </a:spcAft>
              <a:buNone/>
            </a:pPr>
            <a:r>
              <a:t/>
            </a:r>
            <a:endParaRPr/>
          </a:p>
        </p:txBody>
      </p:sp>
      <p:sp>
        <p:nvSpPr>
          <p:cNvPr id="856" name="Google Shape;856;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7" name="Google Shape;857;p31"/>
          <p:cNvSpPr txBox="1"/>
          <p:nvPr/>
        </p:nvSpPr>
        <p:spPr>
          <a:xfrm>
            <a:off x="6571525" y="4675625"/>
            <a:ext cx="26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Camylle Arsenault</a:t>
            </a:r>
            <a:r>
              <a:rPr lang="en">
                <a:solidFill>
                  <a:srgbClr val="FFFFFF"/>
                </a:solidFill>
                <a:latin typeface="Titillium Web"/>
                <a:ea typeface="Titillium Web"/>
                <a:cs typeface="Titillium Web"/>
                <a:sym typeface="Titillium Web"/>
              </a:rPr>
              <a:t>, V00931623</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3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63" name="Google Shape;863;p32"/>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chemeClr val="accent2"/>
              </a:buClr>
              <a:buSzPts val="2200"/>
              <a:buChar char="▫"/>
            </a:pPr>
            <a:r>
              <a:rPr lang="en" sz="2200"/>
              <a:t>T</a:t>
            </a:r>
            <a:r>
              <a:rPr lang="en" sz="2200"/>
              <a:t>he study does recommend following the original WHO recommendations. (Breastfeeding and skin-to-skin contact)</a:t>
            </a:r>
            <a:endParaRPr sz="2200"/>
          </a:p>
          <a:p>
            <a:pPr indent="-317500" lvl="1" marL="914400" rtl="0" algn="l">
              <a:lnSpc>
                <a:spcPct val="115000"/>
              </a:lnSpc>
              <a:spcBef>
                <a:spcPts val="0"/>
              </a:spcBef>
              <a:spcAft>
                <a:spcPts val="0"/>
              </a:spcAft>
              <a:buSzPts val="1400"/>
              <a:buChar char="-"/>
            </a:pPr>
            <a:r>
              <a:rPr lang="en" sz="1400"/>
              <a:t>COVID-19-positive mother ( breastfeeding and close-contact) has a drastically lower mortality rate than separation and/or lack of breastfeeding</a:t>
            </a:r>
            <a:endParaRPr sz="1400"/>
          </a:p>
          <a:p>
            <a:pPr indent="0" lvl="0" marL="457200" rtl="0" algn="l">
              <a:lnSpc>
                <a:spcPct val="115000"/>
              </a:lnSpc>
              <a:spcBef>
                <a:spcPts val="600"/>
              </a:spcBef>
              <a:spcAft>
                <a:spcPts val="0"/>
              </a:spcAft>
              <a:buNone/>
            </a:pPr>
            <a:r>
              <a:t/>
            </a:r>
            <a:endParaRPr/>
          </a:p>
        </p:txBody>
      </p:sp>
      <p:sp>
        <p:nvSpPr>
          <p:cNvPr id="864" name="Google Shape;864;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65" name="Google Shape;865;p32"/>
          <p:cNvSpPr txBox="1"/>
          <p:nvPr/>
        </p:nvSpPr>
        <p:spPr>
          <a:xfrm>
            <a:off x="6879850" y="4675625"/>
            <a:ext cx="23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Steven Huang, V00883991</a:t>
            </a:r>
            <a:endParaRPr>
              <a:solidFill>
                <a:srgbClr val="FFFFFF"/>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