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57" r:id="rId4"/>
    <p:sldId id="263" r:id="rId5"/>
    <p:sldId id="265" r:id="rId6"/>
    <p:sldId id="267" r:id="rId7"/>
    <p:sldId id="269" r:id="rId8"/>
    <p:sldId id="270" r:id="rId9"/>
    <p:sldId id="274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7B611-C577-4876-A1E7-117AE863F290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436-3C4E-4E2F-A3D9-DA11CBEA5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991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National Survey of Student</a:t>
            </a:r>
            <a:r>
              <a:rPr lang="en-US" baseline="0" dirty="0" smtClean="0"/>
              <a:t> Engagement, Beginning College Survey of Student Engagement, The Freshman Survey, Your First College Year, Homegrown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2436-3C4E-4E2F-A3D9-DA11CBEA59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35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BF3397-7297-4C41-B339-9FF0D8CEE6D7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9C60D0-3292-4720-99CB-7E70EB81F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 smtClean="0"/>
              <a:t>Spiritual formation of student-athletes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Hayley Richardson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5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Honors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How College Affects </a:t>
            </a:r>
            <a:r>
              <a:rPr lang="en-US" u="sng" dirty="0" smtClean="0"/>
              <a:t>Students</a:t>
            </a:r>
            <a:endParaRPr lang="en-US" dirty="0" smtClean="0"/>
          </a:p>
          <a:p>
            <a:r>
              <a:rPr lang="en-US" u="sng" dirty="0" smtClean="0"/>
              <a:t>Spiritual </a:t>
            </a:r>
            <a:r>
              <a:rPr lang="en-US" u="sng" dirty="0"/>
              <a:t>Formation in Emerging </a:t>
            </a:r>
            <a:r>
              <a:rPr lang="en-US" u="sng" dirty="0" smtClean="0"/>
              <a:t>Adulthood</a:t>
            </a:r>
            <a:r>
              <a:rPr lang="en-US" dirty="0" smtClean="0"/>
              <a:t> </a:t>
            </a:r>
          </a:p>
          <a:p>
            <a:r>
              <a:rPr lang="en-US" u="sng" dirty="0" smtClean="0"/>
              <a:t>Emerging </a:t>
            </a:r>
            <a:r>
              <a:rPr lang="en-US" u="sng" dirty="0"/>
              <a:t>Adulthood and </a:t>
            </a:r>
            <a:r>
              <a:rPr lang="en-US" u="sng" dirty="0" smtClean="0"/>
              <a:t>Faith</a:t>
            </a:r>
          </a:p>
          <a:p>
            <a:r>
              <a:rPr lang="en-US" dirty="0" smtClean="0"/>
              <a:t>Spiritual formation </a:t>
            </a:r>
            <a:r>
              <a:rPr lang="en-US" dirty="0"/>
              <a:t>of the student-athlete population at </a:t>
            </a:r>
            <a:r>
              <a:rPr lang="en-US" dirty="0" smtClean="0"/>
              <a:t>PLNU</a:t>
            </a:r>
          </a:p>
          <a:p>
            <a:r>
              <a:rPr lang="en-US" dirty="0"/>
              <a:t>H</a:t>
            </a:r>
            <a:r>
              <a:rPr lang="en-US" dirty="0" smtClean="0"/>
              <a:t>ow student-athletes </a:t>
            </a:r>
            <a:r>
              <a:rPr lang="en-US" dirty="0"/>
              <a:t>change or grow in </a:t>
            </a:r>
            <a:r>
              <a:rPr lang="en-US" dirty="0" smtClean="0"/>
              <a:t>faith </a:t>
            </a:r>
            <a:r>
              <a:rPr lang="en-US" dirty="0"/>
              <a:t>during </a:t>
            </a:r>
            <a:r>
              <a:rPr lang="en-US" dirty="0" smtClean="0"/>
              <a:t>time </a:t>
            </a:r>
            <a:r>
              <a:rPr lang="en-US" dirty="0"/>
              <a:t>at </a:t>
            </a:r>
            <a:r>
              <a:rPr lang="en-US" dirty="0" smtClean="0"/>
              <a:t>PLNU</a:t>
            </a:r>
          </a:p>
          <a:p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/>
              <a:t>the student-athlete population with </a:t>
            </a:r>
            <a:r>
              <a:rPr lang="en-US" dirty="0" smtClean="0"/>
              <a:t>rest </a:t>
            </a:r>
            <a:r>
              <a:rPr lang="en-US" dirty="0"/>
              <a:t>of </a:t>
            </a:r>
            <a:r>
              <a:rPr lang="en-US" dirty="0" smtClean="0"/>
              <a:t>student body</a:t>
            </a:r>
          </a:p>
          <a:p>
            <a:r>
              <a:rPr lang="en-US" dirty="0"/>
              <a:t>H</a:t>
            </a:r>
            <a:r>
              <a:rPr lang="en-US" dirty="0" smtClean="0"/>
              <a:t>ypotheses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not be as much of a faith component in the </a:t>
            </a:r>
            <a:r>
              <a:rPr lang="en-US" dirty="0" smtClean="0"/>
              <a:t>student-athletes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room for growth and </a:t>
            </a: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all ID numbers sent to Jackie Armstrong</a:t>
            </a:r>
          </a:p>
          <a:p>
            <a:pPr lvl="1"/>
            <a:r>
              <a:rPr lang="en-US" dirty="0" smtClean="0"/>
              <a:t>Returned with answers to the following questions:</a:t>
            </a:r>
          </a:p>
          <a:p>
            <a:pPr lvl="2"/>
            <a:r>
              <a:rPr lang="en-US" dirty="0" smtClean="0"/>
              <a:t>Was </a:t>
            </a:r>
            <a:r>
              <a:rPr lang="en-US" dirty="0"/>
              <a:t>the student ever an athlete at Point Loma? </a:t>
            </a:r>
            <a:endParaRPr lang="en-US" dirty="0" smtClean="0"/>
          </a:p>
          <a:p>
            <a:pPr lvl="2"/>
            <a:r>
              <a:rPr lang="en-US" dirty="0" smtClean="0"/>
              <a:t>Was </a:t>
            </a:r>
            <a:r>
              <a:rPr lang="en-US" dirty="0"/>
              <a:t>the student ever on a PLNU athletic scholarship</a:t>
            </a:r>
            <a:r>
              <a:rPr lang="en-US" dirty="0" smtClean="0"/>
              <a:t>?  </a:t>
            </a:r>
          </a:p>
          <a:p>
            <a:pPr lvl="1"/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997 </a:t>
            </a:r>
            <a:r>
              <a:rPr lang="en-US" dirty="0"/>
              <a:t>students, only 49 were </a:t>
            </a:r>
            <a:r>
              <a:rPr lang="en-US" dirty="0" smtClean="0"/>
              <a:t>student-athletes</a:t>
            </a:r>
          </a:p>
          <a:p>
            <a:pPr lvl="2"/>
            <a:r>
              <a:rPr lang="en-US" dirty="0" smtClean="0"/>
              <a:t>More data needed</a:t>
            </a:r>
          </a:p>
        </p:txBody>
      </p:sp>
    </p:spTree>
    <p:extLst>
      <p:ext uri="{BB962C8B-B14F-4D97-AF65-F5344CB8AC3E}">
        <p14:creationId xmlns:p14="http://schemas.microsoft.com/office/powerpoint/2010/main" xmlns="" val="29907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Athlete Survey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data from students who will be athletes this coming school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questions out of HG Survey that had to do with spiritual formation 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</a:t>
            </a:r>
            <a:r>
              <a:rPr lang="en-US" dirty="0"/>
              <a:t>a one-page smaller survey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Given to all Student-Athletes for this </a:t>
            </a:r>
            <a:r>
              <a:rPr lang="en-US" dirty="0" smtClean="0"/>
              <a:t>year</a:t>
            </a:r>
          </a:p>
          <a:p>
            <a:pPr marL="285750" indent="-285750"/>
            <a:r>
              <a:rPr lang="en-US" dirty="0" smtClean="0"/>
              <a:t>Ran </a:t>
            </a:r>
            <a:r>
              <a:rPr lang="en-US" dirty="0"/>
              <a:t>crosstabs on </a:t>
            </a:r>
            <a:r>
              <a:rPr lang="en-US" dirty="0" smtClean="0"/>
              <a:t>non-student-athletes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</a:t>
            </a:r>
            <a:r>
              <a:rPr lang="en-US" dirty="0"/>
              <a:t>Steps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 all data into Excel -&gt; SPSS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significance tests to see whether differences are substantial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57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</a:t>
            </a:r>
          </a:p>
          <a:p>
            <a:pPr lvl="1"/>
            <a:r>
              <a:rPr lang="en-US" dirty="0" smtClean="0"/>
              <a:t>NSSE, BCSSE</a:t>
            </a:r>
          </a:p>
          <a:p>
            <a:pPr lvl="1"/>
            <a:r>
              <a:rPr lang="en-US" dirty="0" smtClean="0"/>
              <a:t>TFS, YFCY</a:t>
            </a:r>
          </a:p>
          <a:p>
            <a:r>
              <a:rPr lang="en-US" dirty="0" smtClean="0"/>
              <a:t>Point Loma</a:t>
            </a:r>
          </a:p>
          <a:p>
            <a:pPr lvl="1"/>
            <a:r>
              <a:rPr lang="en-US" dirty="0" smtClean="0"/>
              <a:t>HG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210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for All Survey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Roughly 1000 questions</a:t>
            </a:r>
          </a:p>
          <a:p>
            <a:r>
              <a:rPr lang="en-US" dirty="0" smtClean="0"/>
              <a:t>Originally 97 categories down to 15 </a:t>
            </a:r>
          </a:p>
          <a:p>
            <a:r>
              <a:rPr lang="en-US" dirty="0" smtClean="0"/>
              <a:t>Many questions are similar, but with different wording</a:t>
            </a:r>
          </a:p>
          <a:p>
            <a:r>
              <a:rPr lang="en-US" dirty="0"/>
              <a:t>Similar </a:t>
            </a:r>
            <a:r>
              <a:rPr lang="en-US" dirty="0" smtClean="0"/>
              <a:t>Surveys</a:t>
            </a:r>
          </a:p>
          <a:p>
            <a:pPr lvl="1"/>
            <a:r>
              <a:rPr lang="en-US" dirty="0"/>
              <a:t>NSSE &amp; BCSSE</a:t>
            </a:r>
          </a:p>
          <a:p>
            <a:pPr lvl="1"/>
            <a:r>
              <a:rPr lang="en-US" dirty="0" smtClean="0"/>
              <a:t>TFS </a:t>
            </a:r>
            <a:r>
              <a:rPr lang="en-US" dirty="0"/>
              <a:t>&amp; YFCY</a:t>
            </a:r>
          </a:p>
          <a:p>
            <a:pPr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8217234"/>
              </p:ext>
            </p:extLst>
          </p:nvPr>
        </p:nvGraphicFramePr>
        <p:xfrm>
          <a:off x="258285" y="4724400"/>
          <a:ext cx="4441190" cy="990600"/>
        </p:xfrm>
        <a:graphic>
          <a:graphicData uri="http://schemas.openxmlformats.org/drawingml/2006/table">
            <a:tbl>
              <a:tblPr/>
              <a:tblGrid>
                <a:gridCol w="4441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Indicate the importance to you personally of: Becoming an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authority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my field</a:t>
                      </a:r>
                    </a:p>
                  </a:txBody>
                  <a:tcPr marL="12382" marR="12382" marT="12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Indicate the importance to you personally of each of the following: Becoming an authority in my field</a:t>
                      </a:r>
                    </a:p>
                  </a:txBody>
                  <a:tcPr marL="12382" marR="12382" marT="123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710869" y="4725332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5487332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800" y="45406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TFS 2010, 2011, 2012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560034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YFCY 2012,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Sewing Data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together all data for HG surveys</a:t>
            </a:r>
          </a:p>
          <a:p>
            <a:r>
              <a:rPr lang="en-US" dirty="0" smtClean="0"/>
              <a:t>Arranged by panel and class standing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14600"/>
            <a:ext cx="6155622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63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Sewing Data Together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Renumbered the HG codenames so that the freshman survey matched all of the other surveys</a:t>
            </a:r>
          </a:p>
          <a:p>
            <a:r>
              <a:rPr lang="en-US" dirty="0" smtClean="0"/>
              <a:t>Used VLOOKUP() to get data</a:t>
            </a:r>
          </a:p>
          <a:p>
            <a:r>
              <a:rPr lang="en-US" dirty="0" smtClean="0"/>
              <a:t>Sewed NSSE </a:t>
            </a:r>
            <a:r>
              <a:rPr lang="en-US" dirty="0"/>
              <a:t>data together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203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new codenames for HG and NSSE questions to get them ready for SPSS</a:t>
            </a:r>
          </a:p>
          <a:p>
            <a:r>
              <a:rPr lang="en-US" dirty="0" smtClean="0"/>
              <a:t>Example: </a:t>
            </a:r>
            <a:r>
              <a:rPr lang="en-US" dirty="0"/>
              <a:t>Q4_4-&gt;PREVNGSE (Prior joined in local evangelism (Senior))</a:t>
            </a:r>
          </a:p>
          <a:p>
            <a:r>
              <a:rPr lang="en-US" dirty="0" smtClean="0"/>
              <a:t>Input all data from HG and NSSE surveys into SPSS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657600"/>
            <a:ext cx="5334000" cy="30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3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0’s in place of .’s in HG</a:t>
            </a:r>
          </a:p>
          <a:p>
            <a:r>
              <a:rPr lang="en-US" dirty="0" smtClean="0"/>
              <a:t>NSSE codename duplicates</a:t>
            </a:r>
          </a:p>
          <a:p>
            <a:r>
              <a:rPr lang="en-US" dirty="0" smtClean="0"/>
              <a:t>Matching up ID numbers across HG and NSSE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Re-added the HG and NSSE data into SPSS</a:t>
            </a:r>
          </a:p>
          <a:p>
            <a:pPr lvl="1"/>
            <a:r>
              <a:rPr lang="en-US" dirty="0" smtClean="0"/>
              <a:t>Ran frequencies-&gt;more errors</a:t>
            </a:r>
          </a:p>
          <a:p>
            <a:pPr lvl="2"/>
            <a:r>
              <a:rPr lang="en-US" dirty="0" smtClean="0"/>
              <a:t>Incorrect values needed to be marked as such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463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Crosstabulations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</a:t>
            </a:r>
          </a:p>
          <a:p>
            <a:pPr lvl="1"/>
            <a:r>
              <a:rPr lang="en-US" dirty="0" smtClean="0"/>
              <a:t>Row: Freshman</a:t>
            </a:r>
          </a:p>
          <a:p>
            <a:pPr lvl="1"/>
            <a:r>
              <a:rPr lang="en-US" dirty="0" smtClean="0"/>
              <a:t>Column: Most </a:t>
            </a:r>
            <a:r>
              <a:rPr lang="en-US" dirty="0"/>
              <a:t>R</a:t>
            </a:r>
            <a:r>
              <a:rPr lang="en-US" dirty="0" smtClean="0"/>
              <a:t>ecent </a:t>
            </a:r>
            <a:r>
              <a:rPr lang="en-US" dirty="0"/>
              <a:t>R</a:t>
            </a:r>
            <a:r>
              <a:rPr lang="en-US" dirty="0" smtClean="0"/>
              <a:t>esponse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169" y="2819400"/>
            <a:ext cx="8305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7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Crosstabulations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NSSE</a:t>
            </a:r>
          </a:p>
          <a:p>
            <a:pPr lvl="1"/>
            <a:r>
              <a:rPr lang="en-US" dirty="0"/>
              <a:t>Row: Freshman</a:t>
            </a:r>
          </a:p>
          <a:p>
            <a:pPr lvl="1"/>
            <a:r>
              <a:rPr lang="en-US" dirty="0"/>
              <a:t>Column: Senior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436" y="3124200"/>
            <a:ext cx="719512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46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1373</TotalTime>
  <Words>424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Spiritual formation of student-athletes</vt:lpstr>
      <vt:lpstr>Surveys</vt:lpstr>
      <vt:lpstr>Categories for All Survey Questions</vt:lpstr>
      <vt:lpstr>Sewing Data Together</vt:lpstr>
      <vt:lpstr>Sewing Data Together (Continued)</vt:lpstr>
      <vt:lpstr>SPSS</vt:lpstr>
      <vt:lpstr>Fixing Errors</vt:lpstr>
      <vt:lpstr>Crosstabulations</vt:lpstr>
      <vt:lpstr>Crosstabulations (Continued)</vt:lpstr>
      <vt:lpstr>Preparation for Honors Project</vt:lpstr>
      <vt:lpstr>Data Collection</vt:lpstr>
      <vt:lpstr>Athlete Survey</vt:lpstr>
    </vt:vector>
  </TitlesOfParts>
  <Company>PLNU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PLNU User</dc:creator>
  <cp:lastModifiedBy>Haley Richardson</cp:lastModifiedBy>
  <cp:revision>76</cp:revision>
  <dcterms:created xsi:type="dcterms:W3CDTF">2015-07-24T16:22:56Z</dcterms:created>
  <dcterms:modified xsi:type="dcterms:W3CDTF">2016-10-20T01:31:26Z</dcterms:modified>
</cp:coreProperties>
</file>