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AED4-6F41-4F1D-8EDF-7292EDC8AA4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04EA-4246-4C1C-B5D2-63DB6B51ED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AED4-6F41-4F1D-8EDF-7292EDC8AA4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04EA-4246-4C1C-B5D2-63DB6B51ED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AED4-6F41-4F1D-8EDF-7292EDC8AA4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04EA-4246-4C1C-B5D2-63DB6B51ED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AED4-6F41-4F1D-8EDF-7292EDC8AA4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04EA-4246-4C1C-B5D2-63DB6B51ED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AED4-6F41-4F1D-8EDF-7292EDC8AA4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04EA-4246-4C1C-B5D2-63DB6B51ED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AED4-6F41-4F1D-8EDF-7292EDC8AA4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04EA-4246-4C1C-B5D2-63DB6B51ED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AED4-6F41-4F1D-8EDF-7292EDC8AA4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04EA-4246-4C1C-B5D2-63DB6B51ED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AED4-6F41-4F1D-8EDF-7292EDC8AA4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04EA-4246-4C1C-B5D2-63DB6B51ED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AED4-6F41-4F1D-8EDF-7292EDC8AA4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04EA-4246-4C1C-B5D2-63DB6B51ED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AED4-6F41-4F1D-8EDF-7292EDC8AA4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04EA-4246-4C1C-B5D2-63DB6B51EDB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869AED4-6F41-4F1D-8EDF-7292EDC8AA4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D9D04EA-4246-4C1C-B5D2-63DB6B51ED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869AED4-6F41-4F1D-8EDF-7292EDC8AA4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D9D04EA-4246-4C1C-B5D2-63DB6B51ED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Mathematical 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Hayley Richardson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collection of distinct, related objects (numbers in math)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{1,3,5,7,9}</a:t>
            </a:r>
          </a:p>
          <a:p>
            <a:pPr lvl="1"/>
            <a:r>
              <a:rPr lang="en-US" dirty="0" smtClean="0"/>
              <a:t>{2,4,6,8,10}</a:t>
            </a:r>
          </a:p>
          <a:p>
            <a:pPr lvl="1"/>
            <a:r>
              <a:rPr lang="en-US" b="1" dirty="0" smtClean="0"/>
              <a:t>Z</a:t>
            </a:r>
          </a:p>
          <a:p>
            <a:pPr lvl="1"/>
            <a:r>
              <a:rPr lang="en-US" b="1" dirty="0" smtClean="0"/>
              <a:t>Q</a:t>
            </a:r>
          </a:p>
          <a:p>
            <a:pPr lvl="1"/>
            <a:r>
              <a:rPr lang="en-US" dirty="0" smtClean="0"/>
              <a:t>{∅}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Operations: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Union: ∪ </a:t>
            </a:r>
          </a:p>
          <a:p>
            <a:pPr lvl="1"/>
            <a:r>
              <a:rPr lang="en-US" dirty="0" smtClean="0"/>
              <a:t>A</a:t>
            </a:r>
            <a:r>
              <a:rPr lang="en-US" dirty="0"/>
              <a:t> </a:t>
            </a:r>
            <a:r>
              <a:rPr lang="en-US" dirty="0" smtClean="0"/>
              <a:t>∪ B={x| x ∈ A ∨ x</a:t>
            </a:r>
            <a:r>
              <a:rPr lang="el-GR" dirty="0" smtClean="0"/>
              <a:t> </a:t>
            </a:r>
            <a:r>
              <a:rPr lang="en-US" dirty="0" smtClean="0"/>
              <a:t>∈ </a:t>
            </a:r>
            <a:r>
              <a:rPr lang="en-US" dirty="0" smtClean="0"/>
              <a:t>B}</a:t>
            </a:r>
          </a:p>
          <a:p>
            <a:pPr lvl="1"/>
            <a:r>
              <a:rPr lang="en-US" dirty="0" smtClean="0"/>
              <a:t>Elements that are in either A or B</a:t>
            </a:r>
          </a:p>
        </p:txBody>
      </p:sp>
      <p:pic>
        <p:nvPicPr>
          <p:cNvPr id="4" name="Picture 3" descr="Un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38600" y="3429000"/>
            <a:ext cx="4110038" cy="3191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 Operations: Intersection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Intersection: ∩</a:t>
            </a:r>
          </a:p>
          <a:p>
            <a:pPr lvl="1"/>
            <a:r>
              <a:rPr lang="en-US" dirty="0" smtClean="0"/>
              <a:t>A ∩ B={x| x ∈ A ∧ x ∈ B}</a:t>
            </a:r>
          </a:p>
          <a:p>
            <a:pPr lvl="1"/>
            <a:r>
              <a:rPr lang="en-US" dirty="0" smtClean="0"/>
              <a:t>Elements that are in both A and B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Intersec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0" y="3352800"/>
            <a:ext cx="4279128" cy="3328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Operations: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Complement: ‘ </a:t>
            </a:r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’={x | x ∉ A}</a:t>
            </a:r>
          </a:p>
          <a:p>
            <a:pPr lvl="1"/>
            <a:r>
              <a:rPr lang="en-US" dirty="0" smtClean="0"/>
              <a:t>Elements in the universe</a:t>
            </a:r>
          </a:p>
          <a:p>
            <a:pPr lvl="1">
              <a:buNone/>
            </a:pPr>
            <a:r>
              <a:rPr lang="en-US" dirty="0"/>
              <a:t> </a:t>
            </a:r>
            <a:r>
              <a:rPr lang="en-US" dirty="0" smtClean="0"/>
              <a:t>   that are not in A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026" name="AutoShape 2" descr="Image result for set complem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Image result for set complem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Complem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9200" y="2743200"/>
            <a:ext cx="3276600" cy="25441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Operations: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Difference: </a:t>
            </a:r>
            <a:r>
              <a:rPr lang="en-US" dirty="0" smtClean="0"/>
              <a:t>\</a:t>
            </a:r>
          </a:p>
          <a:p>
            <a:pPr lvl="1"/>
            <a:r>
              <a:rPr lang="en-US" dirty="0" smtClean="0"/>
              <a:t>A\B={</a:t>
            </a:r>
            <a:r>
              <a:rPr lang="en-US" dirty="0" smtClean="0"/>
              <a:t>x ∈ A</a:t>
            </a:r>
            <a:r>
              <a:rPr lang="en-US" dirty="0" smtClean="0"/>
              <a:t> | x </a:t>
            </a:r>
            <a:r>
              <a:rPr lang="en-US" dirty="0" smtClean="0"/>
              <a:t>∉ </a:t>
            </a:r>
            <a:r>
              <a:rPr lang="en-US" dirty="0" smtClean="0"/>
              <a:t>B}</a:t>
            </a:r>
            <a:endParaRPr lang="en-US" dirty="0" smtClean="0"/>
          </a:p>
          <a:p>
            <a:pPr lvl="1"/>
            <a:r>
              <a:rPr lang="en-US" dirty="0" smtClean="0"/>
              <a:t>Elements in </a:t>
            </a:r>
            <a:r>
              <a:rPr lang="en-US" dirty="0" smtClean="0"/>
              <a:t>A that </a:t>
            </a:r>
            <a:r>
              <a:rPr lang="en-US" dirty="0" smtClean="0"/>
              <a:t>are </a:t>
            </a:r>
          </a:p>
          <a:p>
            <a:pPr lvl="1">
              <a:buNone/>
            </a:pPr>
            <a:r>
              <a:rPr lang="en-US" dirty="0" smtClean="0"/>
              <a:t>    not in </a:t>
            </a:r>
            <a:r>
              <a:rPr lang="en-US" dirty="0" smtClean="0"/>
              <a:t>B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Differen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2438400"/>
            <a:ext cx="3352800" cy="2603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Subsets and Supersets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set is a subset of another set if all of its elements are contained within the other set (called a superset)</a:t>
            </a:r>
          </a:p>
          <a:p>
            <a:r>
              <a:rPr lang="en-US" dirty="0" smtClean="0"/>
              <a:t>Expressed using ⊆, as in A</a:t>
            </a:r>
            <a:r>
              <a:rPr lang="en-US" dirty="0"/>
              <a:t> </a:t>
            </a:r>
            <a:r>
              <a:rPr lang="en-US" dirty="0" smtClean="0"/>
              <a:t>⊆ B (read “A is a subset of B”)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A={1, 3, 5}</a:t>
            </a:r>
          </a:p>
          <a:p>
            <a:pPr lvl="1"/>
            <a:r>
              <a:rPr lang="en-US" dirty="0" smtClean="0"/>
              <a:t>B={1, 2, 3, 4, 5}</a:t>
            </a:r>
          </a:p>
          <a:p>
            <a:pPr lvl="1"/>
            <a:r>
              <a:rPr lang="en-US" dirty="0" smtClean="0"/>
              <a:t>A</a:t>
            </a:r>
            <a:r>
              <a:rPr lang="en-US" dirty="0"/>
              <a:t> </a:t>
            </a:r>
            <a:r>
              <a:rPr lang="en-US" dirty="0" smtClean="0"/>
              <a:t>⊆ B</a:t>
            </a:r>
          </a:p>
          <a:p>
            <a:pPr lvl="1"/>
            <a:r>
              <a:rPr lang="en-US" dirty="0" smtClean="0"/>
              <a:t>A is the subset; B is the superset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68</TotalTime>
  <Words>223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Module</vt:lpstr>
      <vt:lpstr>Mathematical Sets</vt:lpstr>
      <vt:lpstr>What is a set?</vt:lpstr>
      <vt:lpstr>Set Operations: Union</vt:lpstr>
      <vt:lpstr>Set Operations: Intersection </vt:lpstr>
      <vt:lpstr>Set Operations: Complement</vt:lpstr>
      <vt:lpstr>Set Operations: Difference</vt:lpstr>
      <vt:lpstr>Subsets and Supersets</vt:lpstr>
    </vt:vector>
  </TitlesOfParts>
  <Company>Owner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Sets</dc:title>
  <dc:creator>Haley Richardson</dc:creator>
  <cp:lastModifiedBy>Haley Richardson</cp:lastModifiedBy>
  <cp:revision>17</cp:revision>
  <dcterms:created xsi:type="dcterms:W3CDTF">2016-03-22T02:01:34Z</dcterms:created>
  <dcterms:modified xsi:type="dcterms:W3CDTF">2016-03-22T03:10:13Z</dcterms:modified>
</cp:coreProperties>
</file>