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92193-63AE-46EE-9F09-44AC939F879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BFEC2A8-0892-4D39-BB27-36A7C6EE2295}">
      <dgm:prSet/>
      <dgm:spPr/>
      <dgm:t>
        <a:bodyPr/>
        <a:lstStyle/>
        <a:p>
          <a:r>
            <a:rPr lang="en-US"/>
            <a:t>Company XYZ needs a better solution to categorize their new customers</a:t>
          </a:r>
        </a:p>
      </dgm:t>
    </dgm:pt>
    <dgm:pt modelId="{EF15602E-2607-4D72-9F68-6EAED075D96C}" type="parTrans" cxnId="{8A25AA8B-D759-4B5D-8FC7-2646485F6F87}">
      <dgm:prSet/>
      <dgm:spPr/>
      <dgm:t>
        <a:bodyPr/>
        <a:lstStyle/>
        <a:p>
          <a:endParaRPr lang="en-US"/>
        </a:p>
      </dgm:t>
    </dgm:pt>
    <dgm:pt modelId="{1225E558-C113-48D3-A288-35E2DB832BF8}" type="sibTrans" cxnId="{8A25AA8B-D759-4B5D-8FC7-2646485F6F87}">
      <dgm:prSet/>
      <dgm:spPr/>
      <dgm:t>
        <a:bodyPr/>
        <a:lstStyle/>
        <a:p>
          <a:endParaRPr lang="en-US"/>
        </a:p>
      </dgm:t>
    </dgm:pt>
    <dgm:pt modelId="{2D1B1453-22D5-4AF8-AADB-DB7A7F407C3A}">
      <dgm:prSet/>
      <dgm:spPr/>
      <dgm:t>
        <a:bodyPr/>
        <a:lstStyle/>
        <a:p>
          <a:r>
            <a:rPr lang="en-US"/>
            <a:t>It is a Health Care Insurance company</a:t>
          </a:r>
        </a:p>
      </dgm:t>
    </dgm:pt>
    <dgm:pt modelId="{8DFF648B-35D2-4D53-9B7B-E93A2D314057}" type="parTrans" cxnId="{C33BE77C-BF10-44C2-9CE4-8AA07DD68030}">
      <dgm:prSet/>
      <dgm:spPr/>
      <dgm:t>
        <a:bodyPr/>
        <a:lstStyle/>
        <a:p>
          <a:endParaRPr lang="en-US"/>
        </a:p>
      </dgm:t>
    </dgm:pt>
    <dgm:pt modelId="{0712C5A8-CF17-4672-A0E7-496426F69322}" type="sibTrans" cxnId="{C33BE77C-BF10-44C2-9CE4-8AA07DD68030}">
      <dgm:prSet/>
      <dgm:spPr/>
      <dgm:t>
        <a:bodyPr/>
        <a:lstStyle/>
        <a:p>
          <a:endParaRPr lang="en-US"/>
        </a:p>
      </dgm:t>
    </dgm:pt>
    <dgm:pt modelId="{55186B48-BAC8-46BC-A102-1152768361AA}">
      <dgm:prSet/>
      <dgm:spPr/>
      <dgm:t>
        <a:bodyPr/>
        <a:lstStyle/>
        <a:p>
          <a:r>
            <a:rPr lang="en-US"/>
            <a:t>Revenues are generated off  customer premiums</a:t>
          </a:r>
        </a:p>
      </dgm:t>
    </dgm:pt>
    <dgm:pt modelId="{F37A6F16-E424-4B20-B1B4-D9819873E3F0}" type="parTrans" cxnId="{BB94F918-D881-465F-B94E-04D35501380A}">
      <dgm:prSet/>
      <dgm:spPr/>
      <dgm:t>
        <a:bodyPr/>
        <a:lstStyle/>
        <a:p>
          <a:endParaRPr lang="en-US"/>
        </a:p>
      </dgm:t>
    </dgm:pt>
    <dgm:pt modelId="{822D7728-9455-49E0-901F-52675BB2A036}" type="sibTrans" cxnId="{BB94F918-D881-465F-B94E-04D35501380A}">
      <dgm:prSet/>
      <dgm:spPr/>
      <dgm:t>
        <a:bodyPr/>
        <a:lstStyle/>
        <a:p>
          <a:endParaRPr lang="en-US"/>
        </a:p>
      </dgm:t>
    </dgm:pt>
    <dgm:pt modelId="{463061FD-57A2-41EC-AF72-8BE6B26DD3CF}">
      <dgm:prSet/>
      <dgm:spPr/>
      <dgm:t>
        <a:bodyPr/>
        <a:lstStyle/>
        <a:p>
          <a:r>
            <a:rPr lang="en-US"/>
            <a:t>Customers need to be sorted based of health history, lifestyle, and demographic information into appropriate groups</a:t>
          </a:r>
        </a:p>
      </dgm:t>
    </dgm:pt>
    <dgm:pt modelId="{69C09B16-806D-4A52-B3A6-A7ADB66CA0A6}" type="parTrans" cxnId="{203DC9AD-BA11-428F-8A11-382B65C6E2F4}">
      <dgm:prSet/>
      <dgm:spPr/>
      <dgm:t>
        <a:bodyPr/>
        <a:lstStyle/>
        <a:p>
          <a:endParaRPr lang="en-US"/>
        </a:p>
      </dgm:t>
    </dgm:pt>
    <dgm:pt modelId="{B5FE0883-B432-407D-B941-9C12B76251DD}" type="sibTrans" cxnId="{203DC9AD-BA11-428F-8A11-382B65C6E2F4}">
      <dgm:prSet/>
      <dgm:spPr/>
      <dgm:t>
        <a:bodyPr/>
        <a:lstStyle/>
        <a:p>
          <a:endParaRPr lang="en-US"/>
        </a:p>
      </dgm:t>
    </dgm:pt>
    <dgm:pt modelId="{173381CD-0A7A-4C44-9504-BCDF4D818410}">
      <dgm:prSet/>
      <dgm:spPr/>
      <dgm:t>
        <a:bodyPr/>
        <a:lstStyle/>
        <a:p>
          <a:r>
            <a:rPr lang="en-US"/>
            <a:t>These groups pay different premiums accordingly</a:t>
          </a:r>
        </a:p>
      </dgm:t>
    </dgm:pt>
    <dgm:pt modelId="{05043A2D-C2EA-49E7-96BC-DC4337FDF213}" type="parTrans" cxnId="{4F4B0A04-03DE-4C01-95A8-B0B97E8FC95A}">
      <dgm:prSet/>
      <dgm:spPr/>
      <dgm:t>
        <a:bodyPr/>
        <a:lstStyle/>
        <a:p>
          <a:endParaRPr lang="en-US"/>
        </a:p>
      </dgm:t>
    </dgm:pt>
    <dgm:pt modelId="{565C923A-7E67-412C-B05F-FBDD42D6F670}" type="sibTrans" cxnId="{4F4B0A04-03DE-4C01-95A8-B0B97E8FC95A}">
      <dgm:prSet/>
      <dgm:spPr/>
      <dgm:t>
        <a:bodyPr/>
        <a:lstStyle/>
        <a:p>
          <a:endParaRPr lang="en-US"/>
        </a:p>
      </dgm:t>
    </dgm:pt>
    <dgm:pt modelId="{9F42756A-7F66-DF49-8A51-3185B6C20C84}" type="pres">
      <dgm:prSet presAssocID="{9D292193-63AE-46EE-9F09-44AC939F879F}" presName="diagram" presStyleCnt="0">
        <dgm:presLayoutVars>
          <dgm:dir/>
          <dgm:resizeHandles val="exact"/>
        </dgm:presLayoutVars>
      </dgm:prSet>
      <dgm:spPr/>
    </dgm:pt>
    <dgm:pt modelId="{1F165A87-0905-0B4D-9B2F-816F7F67032E}" type="pres">
      <dgm:prSet presAssocID="{1BFEC2A8-0892-4D39-BB27-36A7C6EE2295}" presName="node" presStyleLbl="node1" presStyleIdx="0" presStyleCnt="5">
        <dgm:presLayoutVars>
          <dgm:bulletEnabled val="1"/>
        </dgm:presLayoutVars>
      </dgm:prSet>
      <dgm:spPr/>
    </dgm:pt>
    <dgm:pt modelId="{A4D56FC2-6758-5843-BEB5-E50BCDC2DD91}" type="pres">
      <dgm:prSet presAssocID="{1225E558-C113-48D3-A288-35E2DB832BF8}" presName="sibTrans" presStyleCnt="0"/>
      <dgm:spPr/>
    </dgm:pt>
    <dgm:pt modelId="{0F886C5F-AF45-7C46-B55A-04CA908AF461}" type="pres">
      <dgm:prSet presAssocID="{2D1B1453-22D5-4AF8-AADB-DB7A7F407C3A}" presName="node" presStyleLbl="node1" presStyleIdx="1" presStyleCnt="5">
        <dgm:presLayoutVars>
          <dgm:bulletEnabled val="1"/>
        </dgm:presLayoutVars>
      </dgm:prSet>
      <dgm:spPr/>
    </dgm:pt>
    <dgm:pt modelId="{BEC59C64-CB60-0A43-A135-166E79E7C572}" type="pres">
      <dgm:prSet presAssocID="{0712C5A8-CF17-4672-A0E7-496426F69322}" presName="sibTrans" presStyleCnt="0"/>
      <dgm:spPr/>
    </dgm:pt>
    <dgm:pt modelId="{98CEA41A-59F3-3A45-8695-C340872F9316}" type="pres">
      <dgm:prSet presAssocID="{55186B48-BAC8-46BC-A102-1152768361AA}" presName="node" presStyleLbl="node1" presStyleIdx="2" presStyleCnt="5">
        <dgm:presLayoutVars>
          <dgm:bulletEnabled val="1"/>
        </dgm:presLayoutVars>
      </dgm:prSet>
      <dgm:spPr/>
    </dgm:pt>
    <dgm:pt modelId="{2FE338B1-A3C4-3142-B55C-E7BA9C6B6A37}" type="pres">
      <dgm:prSet presAssocID="{822D7728-9455-49E0-901F-52675BB2A036}" presName="sibTrans" presStyleCnt="0"/>
      <dgm:spPr/>
    </dgm:pt>
    <dgm:pt modelId="{D826E052-EDE1-4A43-A3A6-2761643DE181}" type="pres">
      <dgm:prSet presAssocID="{463061FD-57A2-41EC-AF72-8BE6B26DD3CF}" presName="node" presStyleLbl="node1" presStyleIdx="3" presStyleCnt="5">
        <dgm:presLayoutVars>
          <dgm:bulletEnabled val="1"/>
        </dgm:presLayoutVars>
      </dgm:prSet>
      <dgm:spPr/>
    </dgm:pt>
    <dgm:pt modelId="{CAA3DD1F-DF85-A742-ACFA-85ADF74222DA}" type="pres">
      <dgm:prSet presAssocID="{B5FE0883-B432-407D-B941-9C12B76251DD}" presName="sibTrans" presStyleCnt="0"/>
      <dgm:spPr/>
    </dgm:pt>
    <dgm:pt modelId="{1447DC7C-9B97-124D-9714-D770ACB7191D}" type="pres">
      <dgm:prSet presAssocID="{173381CD-0A7A-4C44-9504-BCDF4D818410}" presName="node" presStyleLbl="node1" presStyleIdx="4" presStyleCnt="5">
        <dgm:presLayoutVars>
          <dgm:bulletEnabled val="1"/>
        </dgm:presLayoutVars>
      </dgm:prSet>
      <dgm:spPr/>
    </dgm:pt>
  </dgm:ptLst>
  <dgm:cxnLst>
    <dgm:cxn modelId="{4F4B0A04-03DE-4C01-95A8-B0B97E8FC95A}" srcId="{9D292193-63AE-46EE-9F09-44AC939F879F}" destId="{173381CD-0A7A-4C44-9504-BCDF4D818410}" srcOrd="4" destOrd="0" parTransId="{05043A2D-C2EA-49E7-96BC-DC4337FDF213}" sibTransId="{565C923A-7E67-412C-B05F-FBDD42D6F670}"/>
    <dgm:cxn modelId="{BB94F918-D881-465F-B94E-04D35501380A}" srcId="{9D292193-63AE-46EE-9F09-44AC939F879F}" destId="{55186B48-BAC8-46BC-A102-1152768361AA}" srcOrd="2" destOrd="0" parTransId="{F37A6F16-E424-4B20-B1B4-D9819873E3F0}" sibTransId="{822D7728-9455-49E0-901F-52675BB2A036}"/>
    <dgm:cxn modelId="{CE654625-058F-FC4A-95CA-245019ABDB1F}" type="presOf" srcId="{9D292193-63AE-46EE-9F09-44AC939F879F}" destId="{9F42756A-7F66-DF49-8A51-3185B6C20C84}" srcOrd="0" destOrd="0" presId="urn:microsoft.com/office/officeart/2005/8/layout/default"/>
    <dgm:cxn modelId="{1AC8EC49-4EFC-CB4F-A193-7CFA3B271C4D}" type="presOf" srcId="{2D1B1453-22D5-4AF8-AADB-DB7A7F407C3A}" destId="{0F886C5F-AF45-7C46-B55A-04CA908AF461}" srcOrd="0" destOrd="0" presId="urn:microsoft.com/office/officeart/2005/8/layout/default"/>
    <dgm:cxn modelId="{C33BE77C-BF10-44C2-9CE4-8AA07DD68030}" srcId="{9D292193-63AE-46EE-9F09-44AC939F879F}" destId="{2D1B1453-22D5-4AF8-AADB-DB7A7F407C3A}" srcOrd="1" destOrd="0" parTransId="{8DFF648B-35D2-4D53-9B7B-E93A2D314057}" sibTransId="{0712C5A8-CF17-4672-A0E7-496426F69322}"/>
    <dgm:cxn modelId="{8A25AA8B-D759-4B5D-8FC7-2646485F6F87}" srcId="{9D292193-63AE-46EE-9F09-44AC939F879F}" destId="{1BFEC2A8-0892-4D39-BB27-36A7C6EE2295}" srcOrd="0" destOrd="0" parTransId="{EF15602E-2607-4D72-9F68-6EAED075D96C}" sibTransId="{1225E558-C113-48D3-A288-35E2DB832BF8}"/>
    <dgm:cxn modelId="{501CB194-98E7-0146-BAF0-0A2402E28F2F}" type="presOf" srcId="{55186B48-BAC8-46BC-A102-1152768361AA}" destId="{98CEA41A-59F3-3A45-8695-C340872F9316}" srcOrd="0" destOrd="0" presId="urn:microsoft.com/office/officeart/2005/8/layout/default"/>
    <dgm:cxn modelId="{42289A95-614F-3C41-BDEF-2701E9A4A4C6}" type="presOf" srcId="{1BFEC2A8-0892-4D39-BB27-36A7C6EE2295}" destId="{1F165A87-0905-0B4D-9B2F-816F7F67032E}" srcOrd="0" destOrd="0" presId="urn:microsoft.com/office/officeart/2005/8/layout/default"/>
    <dgm:cxn modelId="{59705C99-92E6-254B-874B-5CB461DA3716}" type="presOf" srcId="{463061FD-57A2-41EC-AF72-8BE6B26DD3CF}" destId="{D826E052-EDE1-4A43-A3A6-2761643DE181}" srcOrd="0" destOrd="0" presId="urn:microsoft.com/office/officeart/2005/8/layout/default"/>
    <dgm:cxn modelId="{203DC9AD-BA11-428F-8A11-382B65C6E2F4}" srcId="{9D292193-63AE-46EE-9F09-44AC939F879F}" destId="{463061FD-57A2-41EC-AF72-8BE6B26DD3CF}" srcOrd="3" destOrd="0" parTransId="{69C09B16-806D-4A52-B3A6-A7ADB66CA0A6}" sibTransId="{B5FE0883-B432-407D-B941-9C12B76251DD}"/>
    <dgm:cxn modelId="{6E9E3AB4-DFCE-A548-B1D1-11068AF755D0}" type="presOf" srcId="{173381CD-0A7A-4C44-9504-BCDF4D818410}" destId="{1447DC7C-9B97-124D-9714-D770ACB7191D}" srcOrd="0" destOrd="0" presId="urn:microsoft.com/office/officeart/2005/8/layout/default"/>
    <dgm:cxn modelId="{D048FB9E-419A-B544-AFA2-02DA18216542}" type="presParOf" srcId="{9F42756A-7F66-DF49-8A51-3185B6C20C84}" destId="{1F165A87-0905-0B4D-9B2F-816F7F67032E}" srcOrd="0" destOrd="0" presId="urn:microsoft.com/office/officeart/2005/8/layout/default"/>
    <dgm:cxn modelId="{B0525B09-70F6-BD4B-9C83-34A87CA3D019}" type="presParOf" srcId="{9F42756A-7F66-DF49-8A51-3185B6C20C84}" destId="{A4D56FC2-6758-5843-BEB5-E50BCDC2DD91}" srcOrd="1" destOrd="0" presId="urn:microsoft.com/office/officeart/2005/8/layout/default"/>
    <dgm:cxn modelId="{FAE8B1E5-7427-5643-B725-2C150FBA0AAA}" type="presParOf" srcId="{9F42756A-7F66-DF49-8A51-3185B6C20C84}" destId="{0F886C5F-AF45-7C46-B55A-04CA908AF461}" srcOrd="2" destOrd="0" presId="urn:microsoft.com/office/officeart/2005/8/layout/default"/>
    <dgm:cxn modelId="{3C219CA6-E6FC-3445-81BB-8ADDA2FE8021}" type="presParOf" srcId="{9F42756A-7F66-DF49-8A51-3185B6C20C84}" destId="{BEC59C64-CB60-0A43-A135-166E79E7C572}" srcOrd="3" destOrd="0" presId="urn:microsoft.com/office/officeart/2005/8/layout/default"/>
    <dgm:cxn modelId="{4C5D2B98-27B2-C245-9F9D-A49822486867}" type="presParOf" srcId="{9F42756A-7F66-DF49-8A51-3185B6C20C84}" destId="{98CEA41A-59F3-3A45-8695-C340872F9316}" srcOrd="4" destOrd="0" presId="urn:microsoft.com/office/officeart/2005/8/layout/default"/>
    <dgm:cxn modelId="{0227B1F0-B9C4-1647-B8C0-D252DF149D47}" type="presParOf" srcId="{9F42756A-7F66-DF49-8A51-3185B6C20C84}" destId="{2FE338B1-A3C4-3142-B55C-E7BA9C6B6A37}" srcOrd="5" destOrd="0" presId="urn:microsoft.com/office/officeart/2005/8/layout/default"/>
    <dgm:cxn modelId="{979195B6-A5C2-6A4A-9E04-B5C783278132}" type="presParOf" srcId="{9F42756A-7F66-DF49-8A51-3185B6C20C84}" destId="{D826E052-EDE1-4A43-A3A6-2761643DE181}" srcOrd="6" destOrd="0" presId="urn:microsoft.com/office/officeart/2005/8/layout/default"/>
    <dgm:cxn modelId="{EBCDD5C3-0C28-5749-804C-7519854DB31F}" type="presParOf" srcId="{9F42756A-7F66-DF49-8A51-3185B6C20C84}" destId="{CAA3DD1F-DF85-A742-ACFA-85ADF74222DA}" srcOrd="7" destOrd="0" presId="urn:microsoft.com/office/officeart/2005/8/layout/default"/>
    <dgm:cxn modelId="{B1009CB8-5999-224A-9748-8F5B8DFFD67F}" type="presParOf" srcId="{9F42756A-7F66-DF49-8A51-3185B6C20C84}" destId="{1447DC7C-9B97-124D-9714-D770ACB7191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0EB6FB-BFE3-46B9-939F-A025C5AD53A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E3FD6A-FC2A-4434-9011-289C718D0106}">
      <dgm:prSet custT="1"/>
      <dgm:spPr/>
      <dgm:t>
        <a:bodyPr/>
        <a:lstStyle/>
        <a:p>
          <a:r>
            <a:rPr lang="en-US" sz="2000" b="1" dirty="0"/>
            <a:t>Using a non-hierarchical clustering algorithm (</a:t>
          </a:r>
          <a:r>
            <a:rPr lang="en-US" sz="2000" b="1" dirty="0" err="1"/>
            <a:t>Kmeans</a:t>
          </a:r>
          <a:r>
            <a:rPr lang="en-US" sz="2000" b="1" dirty="0"/>
            <a:t>()), we can:</a:t>
          </a:r>
        </a:p>
      </dgm:t>
    </dgm:pt>
    <dgm:pt modelId="{F46A24BC-1189-4657-A7A3-395D38E25674}" type="parTrans" cxnId="{FF4C02AE-8381-42EA-A554-37B03D10C199}">
      <dgm:prSet/>
      <dgm:spPr/>
      <dgm:t>
        <a:bodyPr/>
        <a:lstStyle/>
        <a:p>
          <a:endParaRPr lang="en-US"/>
        </a:p>
      </dgm:t>
    </dgm:pt>
    <dgm:pt modelId="{B6DF503C-ECEA-4DDA-AD2D-6EB8F1C551E0}" type="sibTrans" cxnId="{FF4C02AE-8381-42EA-A554-37B03D10C199}">
      <dgm:prSet/>
      <dgm:spPr/>
      <dgm:t>
        <a:bodyPr/>
        <a:lstStyle/>
        <a:p>
          <a:endParaRPr lang="en-US"/>
        </a:p>
      </dgm:t>
    </dgm:pt>
    <dgm:pt modelId="{F8B30B29-80AF-4ACA-B52F-D29C39344EB0}">
      <dgm:prSet/>
      <dgm:spPr/>
      <dgm:t>
        <a:bodyPr/>
        <a:lstStyle/>
        <a:p>
          <a:r>
            <a:rPr lang="en-US" dirty="0"/>
            <a:t>Create the appropriate numbers of clusters for the customer base:</a:t>
          </a:r>
        </a:p>
      </dgm:t>
    </dgm:pt>
    <dgm:pt modelId="{C73BD094-F621-4E21-BB83-1CE856DF6056}" type="parTrans" cxnId="{2EE12441-513E-4C63-8F81-3DDA1C52185D}">
      <dgm:prSet/>
      <dgm:spPr/>
      <dgm:t>
        <a:bodyPr/>
        <a:lstStyle/>
        <a:p>
          <a:endParaRPr lang="en-US"/>
        </a:p>
      </dgm:t>
    </dgm:pt>
    <dgm:pt modelId="{D01641D8-ABBF-4DA3-AB41-C4BCB2DC02C5}" type="sibTrans" cxnId="{2EE12441-513E-4C63-8F81-3DDA1C52185D}">
      <dgm:prSet/>
      <dgm:spPr/>
      <dgm:t>
        <a:bodyPr/>
        <a:lstStyle/>
        <a:p>
          <a:endParaRPr lang="en-US"/>
        </a:p>
      </dgm:t>
    </dgm:pt>
    <dgm:pt modelId="{6DF94EE4-A8DD-44F3-9DA2-72ED7034DB8C}">
      <dgm:prSet/>
      <dgm:spPr/>
      <dgm:t>
        <a:bodyPr/>
        <a:lstStyle/>
        <a:p>
          <a:r>
            <a:rPr lang="en-US"/>
            <a:t>Too many clusters and the clusters may get too specific and focus on a singular factor rather than the aggregate data of the person</a:t>
          </a:r>
        </a:p>
      </dgm:t>
    </dgm:pt>
    <dgm:pt modelId="{26876E32-7F5D-42EA-8E56-BEBE18CCED2D}" type="parTrans" cxnId="{67344436-99FA-4CF6-A8D4-C64E0434C4C2}">
      <dgm:prSet/>
      <dgm:spPr/>
      <dgm:t>
        <a:bodyPr/>
        <a:lstStyle/>
        <a:p>
          <a:endParaRPr lang="en-US"/>
        </a:p>
      </dgm:t>
    </dgm:pt>
    <dgm:pt modelId="{820BAD16-72B3-4F3A-BD7C-25895654130D}" type="sibTrans" cxnId="{67344436-99FA-4CF6-A8D4-C64E0434C4C2}">
      <dgm:prSet/>
      <dgm:spPr/>
      <dgm:t>
        <a:bodyPr/>
        <a:lstStyle/>
        <a:p>
          <a:endParaRPr lang="en-US"/>
        </a:p>
      </dgm:t>
    </dgm:pt>
    <dgm:pt modelId="{0EA4F512-D758-45DA-B810-576FDB751AA7}">
      <dgm:prSet/>
      <dgm:spPr/>
      <dgm:t>
        <a:bodyPr/>
        <a:lstStyle/>
        <a:p>
          <a:r>
            <a:rPr lang="en-US"/>
            <a:t>Too few clusters and the company is not able to determine who may need to pay higher premiums based upon their information</a:t>
          </a:r>
        </a:p>
      </dgm:t>
    </dgm:pt>
    <dgm:pt modelId="{5098ACA3-AADF-4E4A-A249-3B1C50FB111B}" type="parTrans" cxnId="{5670138F-7D31-4A2B-8645-BB43B337E930}">
      <dgm:prSet/>
      <dgm:spPr/>
      <dgm:t>
        <a:bodyPr/>
        <a:lstStyle/>
        <a:p>
          <a:endParaRPr lang="en-US"/>
        </a:p>
      </dgm:t>
    </dgm:pt>
    <dgm:pt modelId="{20B8F758-167B-4898-AFD6-898EDA395006}" type="sibTrans" cxnId="{5670138F-7D31-4A2B-8645-BB43B337E930}">
      <dgm:prSet/>
      <dgm:spPr/>
      <dgm:t>
        <a:bodyPr/>
        <a:lstStyle/>
        <a:p>
          <a:endParaRPr lang="en-US"/>
        </a:p>
      </dgm:t>
    </dgm:pt>
    <dgm:pt modelId="{B7C38357-19FA-4548-879E-D29237BA2D82}">
      <dgm:prSet/>
      <dgm:spPr/>
      <dgm:t>
        <a:bodyPr/>
        <a:lstStyle/>
        <a:p>
          <a:r>
            <a:rPr lang="en-US"/>
            <a:t>Kmeans() uses Euclidean distance as the metric, this means that:</a:t>
          </a:r>
        </a:p>
      </dgm:t>
    </dgm:pt>
    <dgm:pt modelId="{469CFEFB-0B3D-4F56-AD22-267CC108C2C6}" type="parTrans" cxnId="{D0FB3456-22CD-4032-B658-2E568CF15834}">
      <dgm:prSet/>
      <dgm:spPr/>
      <dgm:t>
        <a:bodyPr/>
        <a:lstStyle/>
        <a:p>
          <a:endParaRPr lang="en-US"/>
        </a:p>
      </dgm:t>
    </dgm:pt>
    <dgm:pt modelId="{2E4286FB-2A3E-4E40-A7ED-B229F34547A8}" type="sibTrans" cxnId="{D0FB3456-22CD-4032-B658-2E568CF15834}">
      <dgm:prSet/>
      <dgm:spPr/>
      <dgm:t>
        <a:bodyPr/>
        <a:lstStyle/>
        <a:p>
          <a:endParaRPr lang="en-US"/>
        </a:p>
      </dgm:t>
    </dgm:pt>
    <dgm:pt modelId="{20393675-BD5D-4EFA-B865-CA5AE66DEF3C}">
      <dgm:prSet/>
      <dgm:spPr/>
      <dgm:t>
        <a:bodyPr/>
        <a:lstStyle/>
        <a:p>
          <a:r>
            <a:rPr lang="en-US"/>
            <a:t>Correlations are ignored</a:t>
          </a:r>
        </a:p>
      </dgm:t>
    </dgm:pt>
    <dgm:pt modelId="{D98E1523-053D-49D0-80CB-866025CE851F}" type="parTrans" cxnId="{D7615643-E8A3-4D69-BB71-1FC4411823A3}">
      <dgm:prSet/>
      <dgm:spPr/>
      <dgm:t>
        <a:bodyPr/>
        <a:lstStyle/>
        <a:p>
          <a:endParaRPr lang="en-US"/>
        </a:p>
      </dgm:t>
    </dgm:pt>
    <dgm:pt modelId="{44EC8227-EE8F-4D7C-9661-FE5451A08443}" type="sibTrans" cxnId="{D7615643-E8A3-4D69-BB71-1FC4411823A3}">
      <dgm:prSet/>
      <dgm:spPr/>
      <dgm:t>
        <a:bodyPr/>
        <a:lstStyle/>
        <a:p>
          <a:endParaRPr lang="en-US"/>
        </a:p>
      </dgm:t>
    </dgm:pt>
    <dgm:pt modelId="{3835A130-078D-4189-B3F2-77F53E8CC3E9}">
      <dgm:prSet/>
      <dgm:spPr/>
      <dgm:t>
        <a:bodyPr/>
        <a:lstStyle/>
        <a:p>
          <a:r>
            <a:rPr lang="en-US"/>
            <a:t>Correlation is not causation</a:t>
          </a:r>
        </a:p>
      </dgm:t>
    </dgm:pt>
    <dgm:pt modelId="{298B8FDE-8D13-4867-9FAE-C56085D77F8A}" type="parTrans" cxnId="{626E55A8-B934-4950-AE43-061DAD92D712}">
      <dgm:prSet/>
      <dgm:spPr/>
      <dgm:t>
        <a:bodyPr/>
        <a:lstStyle/>
        <a:p>
          <a:endParaRPr lang="en-US"/>
        </a:p>
      </dgm:t>
    </dgm:pt>
    <dgm:pt modelId="{C29210A0-50E4-4372-82BF-367F3DE9DAE6}" type="sibTrans" cxnId="{626E55A8-B934-4950-AE43-061DAD92D712}">
      <dgm:prSet/>
      <dgm:spPr/>
      <dgm:t>
        <a:bodyPr/>
        <a:lstStyle/>
        <a:p>
          <a:endParaRPr lang="en-US"/>
        </a:p>
      </dgm:t>
    </dgm:pt>
    <dgm:pt modelId="{987F2C33-CECF-47C4-848B-5D4C37DCFBA7}">
      <dgm:prSet/>
      <dgm:spPr/>
      <dgm:t>
        <a:bodyPr/>
        <a:lstStyle/>
        <a:p>
          <a:r>
            <a:rPr lang="en-US"/>
            <a:t>This avoids unfairly sorting consumers based off  spurious correlations</a:t>
          </a:r>
        </a:p>
      </dgm:t>
    </dgm:pt>
    <dgm:pt modelId="{29502E9C-9471-4D8C-A71B-79C4C8055D06}" type="parTrans" cxnId="{13FC44D9-E5DA-4497-9576-469CEE7CB55A}">
      <dgm:prSet/>
      <dgm:spPr/>
      <dgm:t>
        <a:bodyPr/>
        <a:lstStyle/>
        <a:p>
          <a:endParaRPr lang="en-US"/>
        </a:p>
      </dgm:t>
    </dgm:pt>
    <dgm:pt modelId="{31A4630C-9F66-4F33-B7D2-CDF6390130DD}" type="sibTrans" cxnId="{13FC44D9-E5DA-4497-9576-469CEE7CB55A}">
      <dgm:prSet/>
      <dgm:spPr/>
      <dgm:t>
        <a:bodyPr/>
        <a:lstStyle/>
        <a:p>
          <a:endParaRPr lang="en-US"/>
        </a:p>
      </dgm:t>
    </dgm:pt>
    <dgm:pt modelId="{EDA517DD-A57E-49BC-B7F8-6586E9A9847C}">
      <dgm:prSet/>
      <dgm:spPr/>
      <dgm:t>
        <a:bodyPr/>
        <a:lstStyle/>
        <a:p>
          <a:r>
            <a:rPr lang="en-US"/>
            <a:t>Euclidean distance and Kmeans() is commonly used approach in healthcare data analytics</a:t>
          </a:r>
        </a:p>
      </dgm:t>
    </dgm:pt>
    <dgm:pt modelId="{5950B1BC-2A31-461A-8A3B-B5AEFD79FCD8}" type="parTrans" cxnId="{332C7453-3A7A-44C4-9E1D-6B018EAA8BB4}">
      <dgm:prSet/>
      <dgm:spPr/>
      <dgm:t>
        <a:bodyPr/>
        <a:lstStyle/>
        <a:p>
          <a:endParaRPr lang="en-US"/>
        </a:p>
      </dgm:t>
    </dgm:pt>
    <dgm:pt modelId="{59F7D15D-976A-4CE8-BAC6-2E0574E3BEE6}" type="sibTrans" cxnId="{332C7453-3A7A-44C4-9E1D-6B018EAA8BB4}">
      <dgm:prSet/>
      <dgm:spPr/>
      <dgm:t>
        <a:bodyPr/>
        <a:lstStyle/>
        <a:p>
          <a:endParaRPr lang="en-US"/>
        </a:p>
      </dgm:t>
    </dgm:pt>
    <dgm:pt modelId="{14D7F24F-C5E7-C943-B174-8709D4492B80}" type="pres">
      <dgm:prSet presAssocID="{2D0EB6FB-BFE3-46B9-939F-A025C5AD53AA}" presName="linear" presStyleCnt="0">
        <dgm:presLayoutVars>
          <dgm:animLvl val="lvl"/>
          <dgm:resizeHandles val="exact"/>
        </dgm:presLayoutVars>
      </dgm:prSet>
      <dgm:spPr/>
    </dgm:pt>
    <dgm:pt modelId="{B33B6EF0-C531-AF4B-B23B-2D458C546954}" type="pres">
      <dgm:prSet presAssocID="{F2E3FD6A-FC2A-4434-9011-289C718D0106}" presName="parentText" presStyleLbl="node1" presStyleIdx="0" presStyleCnt="4" custScaleY="120109">
        <dgm:presLayoutVars>
          <dgm:chMax val="0"/>
          <dgm:bulletEnabled val="1"/>
        </dgm:presLayoutVars>
      </dgm:prSet>
      <dgm:spPr/>
    </dgm:pt>
    <dgm:pt modelId="{5C9DE7D7-34F1-AE47-AD8C-56856D76BD63}" type="pres">
      <dgm:prSet presAssocID="{B6DF503C-ECEA-4DDA-AD2D-6EB8F1C551E0}" presName="spacer" presStyleCnt="0"/>
      <dgm:spPr/>
    </dgm:pt>
    <dgm:pt modelId="{9192699F-8EFE-7941-AB4C-68645029F6BE}" type="pres">
      <dgm:prSet presAssocID="{F8B30B29-80AF-4ACA-B52F-D29C39344EB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C5DFC6A-D7E1-174B-A71F-869DD9A47E66}" type="pres">
      <dgm:prSet presAssocID="{F8B30B29-80AF-4ACA-B52F-D29C39344EB0}" presName="childText" presStyleLbl="revTx" presStyleIdx="0" presStyleCnt="2">
        <dgm:presLayoutVars>
          <dgm:bulletEnabled val="1"/>
        </dgm:presLayoutVars>
      </dgm:prSet>
      <dgm:spPr/>
    </dgm:pt>
    <dgm:pt modelId="{ACC316DF-1233-0B47-A506-1ACAE52076E6}" type="pres">
      <dgm:prSet presAssocID="{B7C38357-19FA-4548-879E-D29237BA2D8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F6D8B94-BB71-4B42-8163-C5634C9D71FF}" type="pres">
      <dgm:prSet presAssocID="{B7C38357-19FA-4548-879E-D29237BA2D82}" presName="childText" presStyleLbl="revTx" presStyleIdx="1" presStyleCnt="2">
        <dgm:presLayoutVars>
          <dgm:bulletEnabled val="1"/>
        </dgm:presLayoutVars>
      </dgm:prSet>
      <dgm:spPr/>
    </dgm:pt>
    <dgm:pt modelId="{9ABA1FF0-D4E9-C541-8F5E-819D5FEC9664}" type="pres">
      <dgm:prSet presAssocID="{EDA517DD-A57E-49BC-B7F8-6586E9A9847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5513D0D-A93D-0040-87C7-11EDC2300F75}" type="presOf" srcId="{F8B30B29-80AF-4ACA-B52F-D29C39344EB0}" destId="{9192699F-8EFE-7941-AB4C-68645029F6BE}" srcOrd="0" destOrd="0" presId="urn:microsoft.com/office/officeart/2005/8/layout/vList2"/>
    <dgm:cxn modelId="{A7C64921-AB30-3143-9383-85C17518F932}" type="presOf" srcId="{6DF94EE4-A8DD-44F3-9DA2-72ED7034DB8C}" destId="{0C5DFC6A-D7E1-174B-A71F-869DD9A47E66}" srcOrd="0" destOrd="0" presId="urn:microsoft.com/office/officeart/2005/8/layout/vList2"/>
    <dgm:cxn modelId="{13133E28-ED09-5248-9E95-89BAA7ADD40E}" type="presOf" srcId="{EDA517DD-A57E-49BC-B7F8-6586E9A9847C}" destId="{9ABA1FF0-D4E9-C541-8F5E-819D5FEC9664}" srcOrd="0" destOrd="0" presId="urn:microsoft.com/office/officeart/2005/8/layout/vList2"/>
    <dgm:cxn modelId="{67344436-99FA-4CF6-A8D4-C64E0434C4C2}" srcId="{F8B30B29-80AF-4ACA-B52F-D29C39344EB0}" destId="{6DF94EE4-A8DD-44F3-9DA2-72ED7034DB8C}" srcOrd="0" destOrd="0" parTransId="{26876E32-7F5D-42EA-8E56-BEBE18CCED2D}" sibTransId="{820BAD16-72B3-4F3A-BD7C-25895654130D}"/>
    <dgm:cxn modelId="{5F585C3A-D025-0942-9CD7-8FAB48C49915}" type="presOf" srcId="{F2E3FD6A-FC2A-4434-9011-289C718D0106}" destId="{B33B6EF0-C531-AF4B-B23B-2D458C546954}" srcOrd="0" destOrd="0" presId="urn:microsoft.com/office/officeart/2005/8/layout/vList2"/>
    <dgm:cxn modelId="{030C1E41-6C68-7449-B841-9720DE5D3FC5}" type="presOf" srcId="{20393675-BD5D-4EFA-B865-CA5AE66DEF3C}" destId="{1F6D8B94-BB71-4B42-8163-C5634C9D71FF}" srcOrd="0" destOrd="0" presId="urn:microsoft.com/office/officeart/2005/8/layout/vList2"/>
    <dgm:cxn modelId="{2EE12441-513E-4C63-8F81-3DDA1C52185D}" srcId="{2D0EB6FB-BFE3-46B9-939F-A025C5AD53AA}" destId="{F8B30B29-80AF-4ACA-B52F-D29C39344EB0}" srcOrd="1" destOrd="0" parTransId="{C73BD094-F621-4E21-BB83-1CE856DF6056}" sibTransId="{D01641D8-ABBF-4DA3-AB41-C4BCB2DC02C5}"/>
    <dgm:cxn modelId="{D7615643-E8A3-4D69-BB71-1FC4411823A3}" srcId="{B7C38357-19FA-4548-879E-D29237BA2D82}" destId="{20393675-BD5D-4EFA-B865-CA5AE66DEF3C}" srcOrd="0" destOrd="0" parTransId="{D98E1523-053D-49D0-80CB-866025CE851F}" sibTransId="{44EC8227-EE8F-4D7C-9661-FE5451A08443}"/>
    <dgm:cxn modelId="{4E35784F-362E-3B47-BC19-825FF83072A7}" type="presOf" srcId="{B7C38357-19FA-4548-879E-D29237BA2D82}" destId="{ACC316DF-1233-0B47-A506-1ACAE52076E6}" srcOrd="0" destOrd="0" presId="urn:microsoft.com/office/officeart/2005/8/layout/vList2"/>
    <dgm:cxn modelId="{332C7453-3A7A-44C4-9E1D-6B018EAA8BB4}" srcId="{2D0EB6FB-BFE3-46B9-939F-A025C5AD53AA}" destId="{EDA517DD-A57E-49BC-B7F8-6586E9A9847C}" srcOrd="3" destOrd="0" parTransId="{5950B1BC-2A31-461A-8A3B-B5AEFD79FCD8}" sibTransId="{59F7D15D-976A-4CE8-BAC6-2E0574E3BEE6}"/>
    <dgm:cxn modelId="{D0FB3456-22CD-4032-B658-2E568CF15834}" srcId="{2D0EB6FB-BFE3-46B9-939F-A025C5AD53AA}" destId="{B7C38357-19FA-4548-879E-D29237BA2D82}" srcOrd="2" destOrd="0" parTransId="{469CFEFB-0B3D-4F56-AD22-267CC108C2C6}" sibTransId="{2E4286FB-2A3E-4E40-A7ED-B229F34547A8}"/>
    <dgm:cxn modelId="{5670138F-7D31-4A2B-8645-BB43B337E930}" srcId="{F8B30B29-80AF-4ACA-B52F-D29C39344EB0}" destId="{0EA4F512-D758-45DA-B810-576FDB751AA7}" srcOrd="1" destOrd="0" parTransId="{5098ACA3-AADF-4E4A-A249-3B1C50FB111B}" sibTransId="{20B8F758-167B-4898-AFD6-898EDA395006}"/>
    <dgm:cxn modelId="{CCBA4191-4300-064D-BFB6-DB34AEEF04F8}" type="presOf" srcId="{0EA4F512-D758-45DA-B810-576FDB751AA7}" destId="{0C5DFC6A-D7E1-174B-A71F-869DD9A47E66}" srcOrd="0" destOrd="1" presId="urn:microsoft.com/office/officeart/2005/8/layout/vList2"/>
    <dgm:cxn modelId="{626E55A8-B934-4950-AE43-061DAD92D712}" srcId="{B7C38357-19FA-4548-879E-D29237BA2D82}" destId="{3835A130-078D-4189-B3F2-77F53E8CC3E9}" srcOrd="1" destOrd="0" parTransId="{298B8FDE-8D13-4867-9FAE-C56085D77F8A}" sibTransId="{C29210A0-50E4-4372-82BF-367F3DE9DAE6}"/>
    <dgm:cxn modelId="{FF4C02AE-8381-42EA-A554-37B03D10C199}" srcId="{2D0EB6FB-BFE3-46B9-939F-A025C5AD53AA}" destId="{F2E3FD6A-FC2A-4434-9011-289C718D0106}" srcOrd="0" destOrd="0" parTransId="{F46A24BC-1189-4657-A7A3-395D38E25674}" sibTransId="{B6DF503C-ECEA-4DDA-AD2D-6EB8F1C551E0}"/>
    <dgm:cxn modelId="{425167C6-5F0C-DB47-AC89-623B19D63A47}" type="presOf" srcId="{2D0EB6FB-BFE3-46B9-939F-A025C5AD53AA}" destId="{14D7F24F-C5E7-C943-B174-8709D4492B80}" srcOrd="0" destOrd="0" presId="urn:microsoft.com/office/officeart/2005/8/layout/vList2"/>
    <dgm:cxn modelId="{9779AECB-F765-B041-AF13-071F76FB8219}" type="presOf" srcId="{987F2C33-CECF-47C4-848B-5D4C37DCFBA7}" destId="{1F6D8B94-BB71-4B42-8163-C5634C9D71FF}" srcOrd="0" destOrd="2" presId="urn:microsoft.com/office/officeart/2005/8/layout/vList2"/>
    <dgm:cxn modelId="{4321F5D0-9015-864F-8040-77D7657A7C87}" type="presOf" srcId="{3835A130-078D-4189-B3F2-77F53E8CC3E9}" destId="{1F6D8B94-BB71-4B42-8163-C5634C9D71FF}" srcOrd="0" destOrd="1" presId="urn:microsoft.com/office/officeart/2005/8/layout/vList2"/>
    <dgm:cxn modelId="{13FC44D9-E5DA-4497-9576-469CEE7CB55A}" srcId="{B7C38357-19FA-4548-879E-D29237BA2D82}" destId="{987F2C33-CECF-47C4-848B-5D4C37DCFBA7}" srcOrd="2" destOrd="0" parTransId="{29502E9C-9471-4D8C-A71B-79C4C8055D06}" sibTransId="{31A4630C-9F66-4F33-B7D2-CDF6390130DD}"/>
    <dgm:cxn modelId="{5F89180D-E317-6C40-9BF4-DC5038F8CA63}" type="presParOf" srcId="{14D7F24F-C5E7-C943-B174-8709D4492B80}" destId="{B33B6EF0-C531-AF4B-B23B-2D458C546954}" srcOrd="0" destOrd="0" presId="urn:microsoft.com/office/officeart/2005/8/layout/vList2"/>
    <dgm:cxn modelId="{1C007F13-D521-4142-8D95-B4E39D89F83E}" type="presParOf" srcId="{14D7F24F-C5E7-C943-B174-8709D4492B80}" destId="{5C9DE7D7-34F1-AE47-AD8C-56856D76BD63}" srcOrd="1" destOrd="0" presId="urn:microsoft.com/office/officeart/2005/8/layout/vList2"/>
    <dgm:cxn modelId="{4FD52A4A-8923-AA40-8F20-AC0762FC4B46}" type="presParOf" srcId="{14D7F24F-C5E7-C943-B174-8709D4492B80}" destId="{9192699F-8EFE-7941-AB4C-68645029F6BE}" srcOrd="2" destOrd="0" presId="urn:microsoft.com/office/officeart/2005/8/layout/vList2"/>
    <dgm:cxn modelId="{D4B0D9DE-A340-474B-8006-C0B723609491}" type="presParOf" srcId="{14D7F24F-C5E7-C943-B174-8709D4492B80}" destId="{0C5DFC6A-D7E1-174B-A71F-869DD9A47E66}" srcOrd="3" destOrd="0" presId="urn:microsoft.com/office/officeart/2005/8/layout/vList2"/>
    <dgm:cxn modelId="{14526F73-DA9E-F740-A914-3E17F14173B8}" type="presParOf" srcId="{14D7F24F-C5E7-C943-B174-8709D4492B80}" destId="{ACC316DF-1233-0B47-A506-1ACAE52076E6}" srcOrd="4" destOrd="0" presId="urn:microsoft.com/office/officeart/2005/8/layout/vList2"/>
    <dgm:cxn modelId="{FB624145-0D3C-2441-B1E5-33EF49535DC8}" type="presParOf" srcId="{14D7F24F-C5E7-C943-B174-8709D4492B80}" destId="{1F6D8B94-BB71-4B42-8163-C5634C9D71FF}" srcOrd="5" destOrd="0" presId="urn:microsoft.com/office/officeart/2005/8/layout/vList2"/>
    <dgm:cxn modelId="{9E4D3051-0056-F24E-9A84-BC0F28E85F74}" type="presParOf" srcId="{14D7F24F-C5E7-C943-B174-8709D4492B80}" destId="{9ABA1FF0-D4E9-C541-8F5E-819D5FEC966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1D6295-16B9-456B-A094-860A6806839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0BF324-9D71-427D-9760-D8F9D2EC9AB1}">
      <dgm:prSet/>
      <dgm:spPr/>
      <dgm:t>
        <a:bodyPr/>
        <a:lstStyle/>
        <a:p>
          <a:r>
            <a:rPr lang="en-US" dirty="0"/>
            <a:t>3 Clusters - (Younger &amp; In Better Health, Middle-Aged and in Poorer Health, Older &amp; in Fair Health)</a:t>
          </a:r>
        </a:p>
      </dgm:t>
    </dgm:pt>
    <dgm:pt modelId="{76E7C7A5-53A9-4381-B500-B34EB3DD4A75}" type="parTrans" cxnId="{64A9F727-44FB-49FB-92B7-1899FFC241D4}">
      <dgm:prSet/>
      <dgm:spPr/>
      <dgm:t>
        <a:bodyPr/>
        <a:lstStyle/>
        <a:p>
          <a:endParaRPr lang="en-US"/>
        </a:p>
      </dgm:t>
    </dgm:pt>
    <dgm:pt modelId="{0A14041C-D18D-414E-9D08-6869802D54F0}" type="sibTrans" cxnId="{64A9F727-44FB-49FB-92B7-1899FFC241D4}">
      <dgm:prSet/>
      <dgm:spPr/>
      <dgm:t>
        <a:bodyPr/>
        <a:lstStyle/>
        <a:p>
          <a:endParaRPr lang="en-US"/>
        </a:p>
      </dgm:t>
    </dgm:pt>
    <dgm:pt modelId="{EDAB9064-8F4F-41FD-99AD-A7DA475B0DD8}">
      <dgm:prSet/>
      <dgm:spPr/>
      <dgm:t>
        <a:bodyPr/>
        <a:lstStyle/>
        <a:p>
          <a:r>
            <a:rPr lang="en-US" dirty="0"/>
            <a:t>Company XYZ can fairly sort its consumers based on a variety of factors like age, general health, BMI, smoking habits, history of heart disease, history of stroke, activity levels and more</a:t>
          </a:r>
        </a:p>
      </dgm:t>
    </dgm:pt>
    <dgm:pt modelId="{2C933448-6B9A-4A13-B252-43D7FC6D04B5}" type="parTrans" cxnId="{01F39D01-9BAA-441C-9284-F1F50C0D2026}">
      <dgm:prSet/>
      <dgm:spPr/>
      <dgm:t>
        <a:bodyPr/>
        <a:lstStyle/>
        <a:p>
          <a:endParaRPr lang="en-US"/>
        </a:p>
      </dgm:t>
    </dgm:pt>
    <dgm:pt modelId="{27D81974-3BC6-4F1D-ABCA-F9F40155E7D8}" type="sibTrans" cxnId="{01F39D01-9BAA-441C-9284-F1F50C0D2026}">
      <dgm:prSet/>
      <dgm:spPr/>
      <dgm:t>
        <a:bodyPr/>
        <a:lstStyle/>
        <a:p>
          <a:endParaRPr lang="en-US"/>
        </a:p>
      </dgm:t>
    </dgm:pt>
    <dgm:pt modelId="{169F71BD-7293-41BD-AD14-34CAF2796340}">
      <dgm:prSet/>
      <dgm:spPr/>
      <dgm:t>
        <a:bodyPr/>
        <a:lstStyle/>
        <a:p>
          <a:r>
            <a:rPr lang="en-US" dirty="0"/>
            <a:t>This ensures that customers are being treated fairly and Company XYZ can charge them appropriately in order to both make money and stay competitive</a:t>
          </a:r>
        </a:p>
      </dgm:t>
    </dgm:pt>
    <dgm:pt modelId="{0F25F3F2-7C0E-4EE6-9710-7BCC190D1941}" type="parTrans" cxnId="{E27D348F-4585-45B7-A6BE-9C2F8EBEF072}">
      <dgm:prSet/>
      <dgm:spPr/>
      <dgm:t>
        <a:bodyPr/>
        <a:lstStyle/>
        <a:p>
          <a:endParaRPr lang="en-US"/>
        </a:p>
      </dgm:t>
    </dgm:pt>
    <dgm:pt modelId="{5C60C1C1-C58A-48EC-BC0F-8822103179C3}" type="sibTrans" cxnId="{E27D348F-4585-45B7-A6BE-9C2F8EBEF072}">
      <dgm:prSet/>
      <dgm:spPr/>
      <dgm:t>
        <a:bodyPr/>
        <a:lstStyle/>
        <a:p>
          <a:endParaRPr lang="en-US"/>
        </a:p>
      </dgm:t>
    </dgm:pt>
    <dgm:pt modelId="{39A3CCD4-143C-43E4-9CEC-54DD56C5A23E}">
      <dgm:prSet/>
      <dgm:spPr/>
      <dgm:t>
        <a:bodyPr/>
        <a:lstStyle/>
        <a:p>
          <a:r>
            <a:rPr lang="en-US"/>
            <a:t>If customers are charged too much, they will pick an alternative competitor.</a:t>
          </a:r>
        </a:p>
      </dgm:t>
    </dgm:pt>
    <dgm:pt modelId="{A38142BD-817A-42DF-A509-118554532A4D}" type="parTrans" cxnId="{01FF8F18-C9C2-4CB7-8AA1-312FEE5CF4DE}">
      <dgm:prSet/>
      <dgm:spPr/>
      <dgm:t>
        <a:bodyPr/>
        <a:lstStyle/>
        <a:p>
          <a:endParaRPr lang="en-US"/>
        </a:p>
      </dgm:t>
    </dgm:pt>
    <dgm:pt modelId="{303D2EB3-B25A-4EF8-9430-E436B524B300}" type="sibTrans" cxnId="{01FF8F18-C9C2-4CB7-8AA1-312FEE5CF4DE}">
      <dgm:prSet/>
      <dgm:spPr/>
      <dgm:t>
        <a:bodyPr/>
        <a:lstStyle/>
        <a:p>
          <a:endParaRPr lang="en-US"/>
        </a:p>
      </dgm:t>
    </dgm:pt>
    <dgm:pt modelId="{EF49834A-322B-4C4E-A508-F0AB9C2908D7}">
      <dgm:prSet/>
      <dgm:spPr/>
      <dgm:t>
        <a:bodyPr/>
        <a:lstStyle/>
        <a:p>
          <a:r>
            <a:rPr lang="en-US"/>
            <a:t>This solutions boosts both business operations and customer retention.</a:t>
          </a:r>
        </a:p>
      </dgm:t>
    </dgm:pt>
    <dgm:pt modelId="{4AF38A52-D15F-495F-A508-3AE6BEA5D320}" type="parTrans" cxnId="{393F3B5B-F504-4B62-A135-D8D0C05CD77C}">
      <dgm:prSet/>
      <dgm:spPr/>
      <dgm:t>
        <a:bodyPr/>
        <a:lstStyle/>
        <a:p>
          <a:endParaRPr lang="en-US"/>
        </a:p>
      </dgm:t>
    </dgm:pt>
    <dgm:pt modelId="{4657D08B-5E0C-4D5C-842B-ADAF43819AB3}" type="sibTrans" cxnId="{393F3B5B-F504-4B62-A135-D8D0C05CD77C}">
      <dgm:prSet/>
      <dgm:spPr/>
      <dgm:t>
        <a:bodyPr/>
        <a:lstStyle/>
        <a:p>
          <a:endParaRPr lang="en-US"/>
        </a:p>
      </dgm:t>
    </dgm:pt>
    <dgm:pt modelId="{728BB394-BDAA-B048-9F08-62DF00FA9DF2}" type="pres">
      <dgm:prSet presAssocID="{401D6295-16B9-456B-A094-860A680683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782670A-9DBA-6E40-87DD-6E18186F2D54}" type="pres">
      <dgm:prSet presAssocID="{D30BF324-9D71-427D-9760-D8F9D2EC9AB1}" presName="hierRoot1" presStyleCnt="0">
        <dgm:presLayoutVars>
          <dgm:hierBranch val="init"/>
        </dgm:presLayoutVars>
      </dgm:prSet>
      <dgm:spPr/>
    </dgm:pt>
    <dgm:pt modelId="{7ED2C469-BD17-1341-BF7E-8FA1A7E8567C}" type="pres">
      <dgm:prSet presAssocID="{D30BF324-9D71-427D-9760-D8F9D2EC9AB1}" presName="rootComposite1" presStyleCnt="0"/>
      <dgm:spPr/>
    </dgm:pt>
    <dgm:pt modelId="{1A100699-E1A7-164F-B3A0-4509D8F9824A}" type="pres">
      <dgm:prSet presAssocID="{D30BF324-9D71-427D-9760-D8F9D2EC9AB1}" presName="rootText1" presStyleLbl="node0" presStyleIdx="0" presStyleCnt="3" custScaleX="132966" custScaleY="112633">
        <dgm:presLayoutVars>
          <dgm:chPref val="3"/>
        </dgm:presLayoutVars>
      </dgm:prSet>
      <dgm:spPr/>
    </dgm:pt>
    <dgm:pt modelId="{788FE94B-06F1-9A41-AD8C-D6569C963B3E}" type="pres">
      <dgm:prSet presAssocID="{D30BF324-9D71-427D-9760-D8F9D2EC9AB1}" presName="rootConnector1" presStyleLbl="node1" presStyleIdx="0" presStyleCnt="0"/>
      <dgm:spPr/>
    </dgm:pt>
    <dgm:pt modelId="{99BE85AB-96E7-3D49-8C43-9203D482DED0}" type="pres">
      <dgm:prSet presAssocID="{D30BF324-9D71-427D-9760-D8F9D2EC9AB1}" presName="hierChild2" presStyleCnt="0"/>
      <dgm:spPr/>
    </dgm:pt>
    <dgm:pt modelId="{E413D541-2D9F-9A47-B9C9-BE573F049DCE}" type="pres">
      <dgm:prSet presAssocID="{D30BF324-9D71-427D-9760-D8F9D2EC9AB1}" presName="hierChild3" presStyleCnt="0"/>
      <dgm:spPr/>
    </dgm:pt>
    <dgm:pt modelId="{1E97181B-09BF-3846-8030-F3730AD8EBC6}" type="pres">
      <dgm:prSet presAssocID="{EDAB9064-8F4F-41FD-99AD-A7DA475B0DD8}" presName="hierRoot1" presStyleCnt="0">
        <dgm:presLayoutVars>
          <dgm:hierBranch val="init"/>
        </dgm:presLayoutVars>
      </dgm:prSet>
      <dgm:spPr/>
    </dgm:pt>
    <dgm:pt modelId="{D2EBADF8-B43D-8E48-A6EB-C0E0C7B6447F}" type="pres">
      <dgm:prSet presAssocID="{EDAB9064-8F4F-41FD-99AD-A7DA475B0DD8}" presName="rootComposite1" presStyleCnt="0"/>
      <dgm:spPr/>
    </dgm:pt>
    <dgm:pt modelId="{3E9625D6-B5DC-224B-804C-01B7B1F2F08B}" type="pres">
      <dgm:prSet presAssocID="{EDAB9064-8F4F-41FD-99AD-A7DA475B0DD8}" presName="rootText1" presStyleLbl="node0" presStyleIdx="1" presStyleCnt="3" custScaleX="120620" custScaleY="97334">
        <dgm:presLayoutVars>
          <dgm:chPref val="3"/>
        </dgm:presLayoutVars>
      </dgm:prSet>
      <dgm:spPr/>
    </dgm:pt>
    <dgm:pt modelId="{BC727928-FE03-E041-9F83-201326F3FC79}" type="pres">
      <dgm:prSet presAssocID="{EDAB9064-8F4F-41FD-99AD-A7DA475B0DD8}" presName="rootConnector1" presStyleLbl="node1" presStyleIdx="0" presStyleCnt="0"/>
      <dgm:spPr/>
    </dgm:pt>
    <dgm:pt modelId="{875C10C4-6248-D741-A9FA-2F6689F48873}" type="pres">
      <dgm:prSet presAssocID="{EDAB9064-8F4F-41FD-99AD-A7DA475B0DD8}" presName="hierChild2" presStyleCnt="0"/>
      <dgm:spPr/>
    </dgm:pt>
    <dgm:pt modelId="{3CEA130F-5C2C-904F-8CCB-57B00D77DC7B}" type="pres">
      <dgm:prSet presAssocID="{EDAB9064-8F4F-41FD-99AD-A7DA475B0DD8}" presName="hierChild3" presStyleCnt="0"/>
      <dgm:spPr/>
    </dgm:pt>
    <dgm:pt modelId="{D8A44C77-306A-C141-A9C1-C298F16DBA0C}" type="pres">
      <dgm:prSet presAssocID="{169F71BD-7293-41BD-AD14-34CAF2796340}" presName="hierRoot1" presStyleCnt="0">
        <dgm:presLayoutVars>
          <dgm:hierBranch val="init"/>
        </dgm:presLayoutVars>
      </dgm:prSet>
      <dgm:spPr/>
    </dgm:pt>
    <dgm:pt modelId="{55D5EF2D-42C4-8644-A056-EECB1ED65C76}" type="pres">
      <dgm:prSet presAssocID="{169F71BD-7293-41BD-AD14-34CAF2796340}" presName="rootComposite1" presStyleCnt="0"/>
      <dgm:spPr/>
    </dgm:pt>
    <dgm:pt modelId="{BDA5EB1D-AA89-1D44-9CA0-E4A01B45C00C}" type="pres">
      <dgm:prSet presAssocID="{169F71BD-7293-41BD-AD14-34CAF2796340}" presName="rootText1" presStyleLbl="node0" presStyleIdx="2" presStyleCnt="3" custScaleX="121839" custScaleY="112307">
        <dgm:presLayoutVars>
          <dgm:chPref val="3"/>
        </dgm:presLayoutVars>
      </dgm:prSet>
      <dgm:spPr/>
    </dgm:pt>
    <dgm:pt modelId="{31C4ABC0-9174-ED4F-99E9-BA4D02F332C0}" type="pres">
      <dgm:prSet presAssocID="{169F71BD-7293-41BD-AD14-34CAF2796340}" presName="rootConnector1" presStyleLbl="node1" presStyleIdx="0" presStyleCnt="0"/>
      <dgm:spPr/>
    </dgm:pt>
    <dgm:pt modelId="{7DAB2ECF-EEF7-E145-9172-5F39A820A899}" type="pres">
      <dgm:prSet presAssocID="{169F71BD-7293-41BD-AD14-34CAF2796340}" presName="hierChild2" presStyleCnt="0"/>
      <dgm:spPr/>
    </dgm:pt>
    <dgm:pt modelId="{54947811-FF66-8247-B304-A287A1E53377}" type="pres">
      <dgm:prSet presAssocID="{A38142BD-817A-42DF-A509-118554532A4D}" presName="Name64" presStyleLbl="parChTrans1D2" presStyleIdx="0" presStyleCnt="2"/>
      <dgm:spPr/>
    </dgm:pt>
    <dgm:pt modelId="{174A5F35-5B70-3445-8B22-E41209DCF9ED}" type="pres">
      <dgm:prSet presAssocID="{39A3CCD4-143C-43E4-9CEC-54DD56C5A23E}" presName="hierRoot2" presStyleCnt="0">
        <dgm:presLayoutVars>
          <dgm:hierBranch val="init"/>
        </dgm:presLayoutVars>
      </dgm:prSet>
      <dgm:spPr/>
    </dgm:pt>
    <dgm:pt modelId="{C85FD529-FB58-654A-9A31-0146D83088E2}" type="pres">
      <dgm:prSet presAssocID="{39A3CCD4-143C-43E4-9CEC-54DD56C5A23E}" presName="rootComposite" presStyleCnt="0"/>
      <dgm:spPr/>
    </dgm:pt>
    <dgm:pt modelId="{D61F6E7A-220B-E947-805B-31F102CC28D2}" type="pres">
      <dgm:prSet presAssocID="{39A3CCD4-143C-43E4-9CEC-54DD56C5A23E}" presName="rootText" presStyleLbl="node2" presStyleIdx="0" presStyleCnt="2">
        <dgm:presLayoutVars>
          <dgm:chPref val="3"/>
        </dgm:presLayoutVars>
      </dgm:prSet>
      <dgm:spPr/>
    </dgm:pt>
    <dgm:pt modelId="{2F209695-D2BF-524F-B462-7564B82B416B}" type="pres">
      <dgm:prSet presAssocID="{39A3CCD4-143C-43E4-9CEC-54DD56C5A23E}" presName="rootConnector" presStyleLbl="node2" presStyleIdx="0" presStyleCnt="2"/>
      <dgm:spPr/>
    </dgm:pt>
    <dgm:pt modelId="{D76D7951-0D2E-3641-900B-BDA2CDD5C2B7}" type="pres">
      <dgm:prSet presAssocID="{39A3CCD4-143C-43E4-9CEC-54DD56C5A23E}" presName="hierChild4" presStyleCnt="0"/>
      <dgm:spPr/>
    </dgm:pt>
    <dgm:pt modelId="{64980928-61AD-0348-A9C8-5C3A71E3E455}" type="pres">
      <dgm:prSet presAssocID="{39A3CCD4-143C-43E4-9CEC-54DD56C5A23E}" presName="hierChild5" presStyleCnt="0"/>
      <dgm:spPr/>
    </dgm:pt>
    <dgm:pt modelId="{7DF7EFF2-BDD1-6F48-B3F5-96F0AFA95A49}" type="pres">
      <dgm:prSet presAssocID="{4AF38A52-D15F-495F-A508-3AE6BEA5D320}" presName="Name64" presStyleLbl="parChTrans1D2" presStyleIdx="1" presStyleCnt="2"/>
      <dgm:spPr/>
    </dgm:pt>
    <dgm:pt modelId="{D4F3F48E-1030-2240-97A2-AF39D6E0820E}" type="pres">
      <dgm:prSet presAssocID="{EF49834A-322B-4C4E-A508-F0AB9C2908D7}" presName="hierRoot2" presStyleCnt="0">
        <dgm:presLayoutVars>
          <dgm:hierBranch val="init"/>
        </dgm:presLayoutVars>
      </dgm:prSet>
      <dgm:spPr/>
    </dgm:pt>
    <dgm:pt modelId="{8A5EE695-0700-0C4D-A27C-67AB90F0F2A3}" type="pres">
      <dgm:prSet presAssocID="{EF49834A-322B-4C4E-A508-F0AB9C2908D7}" presName="rootComposite" presStyleCnt="0"/>
      <dgm:spPr/>
    </dgm:pt>
    <dgm:pt modelId="{2ECF92C4-3016-8E40-95D9-5AD550F1CE67}" type="pres">
      <dgm:prSet presAssocID="{EF49834A-322B-4C4E-A508-F0AB9C2908D7}" presName="rootText" presStyleLbl="node2" presStyleIdx="1" presStyleCnt="2">
        <dgm:presLayoutVars>
          <dgm:chPref val="3"/>
        </dgm:presLayoutVars>
      </dgm:prSet>
      <dgm:spPr/>
    </dgm:pt>
    <dgm:pt modelId="{42EC9C90-2C24-6340-BCCC-824CAE2DADC5}" type="pres">
      <dgm:prSet presAssocID="{EF49834A-322B-4C4E-A508-F0AB9C2908D7}" presName="rootConnector" presStyleLbl="node2" presStyleIdx="1" presStyleCnt="2"/>
      <dgm:spPr/>
    </dgm:pt>
    <dgm:pt modelId="{52F18406-201C-0B4C-A48A-1CAEE72ABA46}" type="pres">
      <dgm:prSet presAssocID="{EF49834A-322B-4C4E-A508-F0AB9C2908D7}" presName="hierChild4" presStyleCnt="0"/>
      <dgm:spPr/>
    </dgm:pt>
    <dgm:pt modelId="{F23A1C92-D105-4845-AAF0-C7B6C729016F}" type="pres">
      <dgm:prSet presAssocID="{EF49834A-322B-4C4E-A508-F0AB9C2908D7}" presName="hierChild5" presStyleCnt="0"/>
      <dgm:spPr/>
    </dgm:pt>
    <dgm:pt modelId="{55A2C509-C516-4143-A3F3-13A9A18B6161}" type="pres">
      <dgm:prSet presAssocID="{169F71BD-7293-41BD-AD14-34CAF2796340}" presName="hierChild3" presStyleCnt="0"/>
      <dgm:spPr/>
    </dgm:pt>
  </dgm:ptLst>
  <dgm:cxnLst>
    <dgm:cxn modelId="{01F39D01-9BAA-441C-9284-F1F50C0D2026}" srcId="{401D6295-16B9-456B-A094-860A6806839A}" destId="{EDAB9064-8F4F-41FD-99AD-A7DA475B0DD8}" srcOrd="1" destOrd="0" parTransId="{2C933448-6B9A-4A13-B252-43D7FC6D04B5}" sibTransId="{27D81974-3BC6-4F1D-ABCA-F9F40155E7D8}"/>
    <dgm:cxn modelId="{FA067116-012E-A04D-BF6D-B0D9F46E92ED}" type="presOf" srcId="{EDAB9064-8F4F-41FD-99AD-A7DA475B0DD8}" destId="{3E9625D6-B5DC-224B-804C-01B7B1F2F08B}" srcOrd="0" destOrd="0" presId="urn:microsoft.com/office/officeart/2009/3/layout/HorizontalOrganizationChart"/>
    <dgm:cxn modelId="{01FF8F18-C9C2-4CB7-8AA1-312FEE5CF4DE}" srcId="{169F71BD-7293-41BD-AD14-34CAF2796340}" destId="{39A3CCD4-143C-43E4-9CEC-54DD56C5A23E}" srcOrd="0" destOrd="0" parTransId="{A38142BD-817A-42DF-A509-118554532A4D}" sibTransId="{303D2EB3-B25A-4EF8-9430-E436B524B300}"/>
    <dgm:cxn modelId="{82EFA419-E2A8-9345-AAA4-2A22BB998452}" type="presOf" srcId="{D30BF324-9D71-427D-9760-D8F9D2EC9AB1}" destId="{1A100699-E1A7-164F-B3A0-4509D8F9824A}" srcOrd="0" destOrd="0" presId="urn:microsoft.com/office/officeart/2009/3/layout/HorizontalOrganizationChart"/>
    <dgm:cxn modelId="{64A9F727-44FB-49FB-92B7-1899FFC241D4}" srcId="{401D6295-16B9-456B-A094-860A6806839A}" destId="{D30BF324-9D71-427D-9760-D8F9D2EC9AB1}" srcOrd="0" destOrd="0" parTransId="{76E7C7A5-53A9-4381-B500-B34EB3DD4A75}" sibTransId="{0A14041C-D18D-414E-9D08-6869802D54F0}"/>
    <dgm:cxn modelId="{1E7E5547-3E6D-2C44-8028-11F51BC7EF02}" type="presOf" srcId="{EF49834A-322B-4C4E-A508-F0AB9C2908D7}" destId="{2ECF92C4-3016-8E40-95D9-5AD550F1CE67}" srcOrd="0" destOrd="0" presId="urn:microsoft.com/office/officeart/2009/3/layout/HorizontalOrganizationChart"/>
    <dgm:cxn modelId="{5EAE204A-719F-524A-BA57-F65948569A60}" type="presOf" srcId="{39A3CCD4-143C-43E4-9CEC-54DD56C5A23E}" destId="{2F209695-D2BF-524F-B462-7564B82B416B}" srcOrd="1" destOrd="0" presId="urn:microsoft.com/office/officeart/2009/3/layout/HorizontalOrganizationChart"/>
    <dgm:cxn modelId="{393F3B5B-F504-4B62-A135-D8D0C05CD77C}" srcId="{169F71BD-7293-41BD-AD14-34CAF2796340}" destId="{EF49834A-322B-4C4E-A508-F0AB9C2908D7}" srcOrd="1" destOrd="0" parTransId="{4AF38A52-D15F-495F-A508-3AE6BEA5D320}" sibTransId="{4657D08B-5E0C-4D5C-842B-ADAF43819AB3}"/>
    <dgm:cxn modelId="{D67FA35B-7AFF-894C-8481-F969F8991FF8}" type="presOf" srcId="{D30BF324-9D71-427D-9760-D8F9D2EC9AB1}" destId="{788FE94B-06F1-9A41-AD8C-D6569C963B3E}" srcOrd="1" destOrd="0" presId="urn:microsoft.com/office/officeart/2009/3/layout/HorizontalOrganizationChart"/>
    <dgm:cxn modelId="{0FED945E-8F96-1649-AF14-4F382FB97DA6}" type="presOf" srcId="{169F71BD-7293-41BD-AD14-34CAF2796340}" destId="{BDA5EB1D-AA89-1D44-9CA0-E4A01B45C00C}" srcOrd="0" destOrd="0" presId="urn:microsoft.com/office/officeart/2009/3/layout/HorizontalOrganizationChart"/>
    <dgm:cxn modelId="{10FBD368-AE5C-6C4C-B1A5-51ADEDD78939}" type="presOf" srcId="{EF49834A-322B-4C4E-A508-F0AB9C2908D7}" destId="{42EC9C90-2C24-6340-BCCC-824CAE2DADC5}" srcOrd="1" destOrd="0" presId="urn:microsoft.com/office/officeart/2009/3/layout/HorizontalOrganizationChart"/>
    <dgm:cxn modelId="{EF07628A-2D65-5C4E-8D2F-C2DBFB19833C}" type="presOf" srcId="{EDAB9064-8F4F-41FD-99AD-A7DA475B0DD8}" destId="{BC727928-FE03-E041-9F83-201326F3FC79}" srcOrd="1" destOrd="0" presId="urn:microsoft.com/office/officeart/2009/3/layout/HorizontalOrganizationChart"/>
    <dgm:cxn modelId="{E27D348F-4585-45B7-A6BE-9C2F8EBEF072}" srcId="{401D6295-16B9-456B-A094-860A6806839A}" destId="{169F71BD-7293-41BD-AD14-34CAF2796340}" srcOrd="2" destOrd="0" parTransId="{0F25F3F2-7C0E-4EE6-9710-7BCC190D1941}" sibTransId="{5C60C1C1-C58A-48EC-BC0F-8822103179C3}"/>
    <dgm:cxn modelId="{E96E429C-2D93-F043-B9CD-3D1916D7F18F}" type="presOf" srcId="{A38142BD-817A-42DF-A509-118554532A4D}" destId="{54947811-FF66-8247-B304-A287A1E53377}" srcOrd="0" destOrd="0" presId="urn:microsoft.com/office/officeart/2009/3/layout/HorizontalOrganizationChart"/>
    <dgm:cxn modelId="{893F2B9E-72D6-1E4D-BFC4-265AF05B81C4}" type="presOf" srcId="{4AF38A52-D15F-495F-A508-3AE6BEA5D320}" destId="{7DF7EFF2-BDD1-6F48-B3F5-96F0AFA95A49}" srcOrd="0" destOrd="0" presId="urn:microsoft.com/office/officeart/2009/3/layout/HorizontalOrganizationChart"/>
    <dgm:cxn modelId="{15CBA5A7-B0AC-4942-95A4-CCD2651955E8}" type="presOf" srcId="{169F71BD-7293-41BD-AD14-34CAF2796340}" destId="{31C4ABC0-9174-ED4F-99E9-BA4D02F332C0}" srcOrd="1" destOrd="0" presId="urn:microsoft.com/office/officeart/2009/3/layout/HorizontalOrganizationChart"/>
    <dgm:cxn modelId="{7270DCC6-A9FD-A44A-B87C-7EAC4175599B}" type="presOf" srcId="{39A3CCD4-143C-43E4-9CEC-54DD56C5A23E}" destId="{D61F6E7A-220B-E947-805B-31F102CC28D2}" srcOrd="0" destOrd="0" presId="urn:microsoft.com/office/officeart/2009/3/layout/HorizontalOrganizationChart"/>
    <dgm:cxn modelId="{F494DECB-C413-2042-90A2-0FF78E269AFF}" type="presOf" srcId="{401D6295-16B9-456B-A094-860A6806839A}" destId="{728BB394-BDAA-B048-9F08-62DF00FA9DF2}" srcOrd="0" destOrd="0" presId="urn:microsoft.com/office/officeart/2009/3/layout/HorizontalOrganizationChart"/>
    <dgm:cxn modelId="{B7CB3E77-B61E-BF42-987C-4E26FF8599E0}" type="presParOf" srcId="{728BB394-BDAA-B048-9F08-62DF00FA9DF2}" destId="{4782670A-9DBA-6E40-87DD-6E18186F2D54}" srcOrd="0" destOrd="0" presId="urn:microsoft.com/office/officeart/2009/3/layout/HorizontalOrganizationChart"/>
    <dgm:cxn modelId="{D310ADD7-6263-1B47-8251-1D87CA81E048}" type="presParOf" srcId="{4782670A-9DBA-6E40-87DD-6E18186F2D54}" destId="{7ED2C469-BD17-1341-BF7E-8FA1A7E8567C}" srcOrd="0" destOrd="0" presId="urn:microsoft.com/office/officeart/2009/3/layout/HorizontalOrganizationChart"/>
    <dgm:cxn modelId="{9D79D89C-93BE-874B-B972-5A7D8E36FFFC}" type="presParOf" srcId="{7ED2C469-BD17-1341-BF7E-8FA1A7E8567C}" destId="{1A100699-E1A7-164F-B3A0-4509D8F9824A}" srcOrd="0" destOrd="0" presId="urn:microsoft.com/office/officeart/2009/3/layout/HorizontalOrganizationChart"/>
    <dgm:cxn modelId="{54DE8624-A420-0A46-9A6E-AEEC76819982}" type="presParOf" srcId="{7ED2C469-BD17-1341-BF7E-8FA1A7E8567C}" destId="{788FE94B-06F1-9A41-AD8C-D6569C963B3E}" srcOrd="1" destOrd="0" presId="urn:microsoft.com/office/officeart/2009/3/layout/HorizontalOrganizationChart"/>
    <dgm:cxn modelId="{DB91CA2E-9256-904E-8C13-8C5D18A63779}" type="presParOf" srcId="{4782670A-9DBA-6E40-87DD-6E18186F2D54}" destId="{99BE85AB-96E7-3D49-8C43-9203D482DED0}" srcOrd="1" destOrd="0" presId="urn:microsoft.com/office/officeart/2009/3/layout/HorizontalOrganizationChart"/>
    <dgm:cxn modelId="{E28DB6B4-6E9B-4949-B979-75C0053FD3D0}" type="presParOf" srcId="{4782670A-9DBA-6E40-87DD-6E18186F2D54}" destId="{E413D541-2D9F-9A47-B9C9-BE573F049DCE}" srcOrd="2" destOrd="0" presId="urn:microsoft.com/office/officeart/2009/3/layout/HorizontalOrganizationChart"/>
    <dgm:cxn modelId="{989F7544-BC22-3C49-BB17-A701BE359BA4}" type="presParOf" srcId="{728BB394-BDAA-B048-9F08-62DF00FA9DF2}" destId="{1E97181B-09BF-3846-8030-F3730AD8EBC6}" srcOrd="1" destOrd="0" presId="urn:microsoft.com/office/officeart/2009/3/layout/HorizontalOrganizationChart"/>
    <dgm:cxn modelId="{E5918A5A-098A-1E4C-8402-FEBB0A546EBB}" type="presParOf" srcId="{1E97181B-09BF-3846-8030-F3730AD8EBC6}" destId="{D2EBADF8-B43D-8E48-A6EB-C0E0C7B6447F}" srcOrd="0" destOrd="0" presId="urn:microsoft.com/office/officeart/2009/3/layout/HorizontalOrganizationChart"/>
    <dgm:cxn modelId="{5A067EE3-152A-EE40-BB0D-841E0208BA2C}" type="presParOf" srcId="{D2EBADF8-B43D-8E48-A6EB-C0E0C7B6447F}" destId="{3E9625D6-B5DC-224B-804C-01B7B1F2F08B}" srcOrd="0" destOrd="0" presId="urn:microsoft.com/office/officeart/2009/3/layout/HorizontalOrganizationChart"/>
    <dgm:cxn modelId="{162FBCE2-3FD9-384D-B147-A4231F612170}" type="presParOf" srcId="{D2EBADF8-B43D-8E48-A6EB-C0E0C7B6447F}" destId="{BC727928-FE03-E041-9F83-201326F3FC79}" srcOrd="1" destOrd="0" presId="urn:microsoft.com/office/officeart/2009/3/layout/HorizontalOrganizationChart"/>
    <dgm:cxn modelId="{B4F0B839-92DD-4747-AD4C-20EB8BEAFDC7}" type="presParOf" srcId="{1E97181B-09BF-3846-8030-F3730AD8EBC6}" destId="{875C10C4-6248-D741-A9FA-2F6689F48873}" srcOrd="1" destOrd="0" presId="urn:microsoft.com/office/officeart/2009/3/layout/HorizontalOrganizationChart"/>
    <dgm:cxn modelId="{A5B828EC-2116-3C4E-9AAA-B8043C21A155}" type="presParOf" srcId="{1E97181B-09BF-3846-8030-F3730AD8EBC6}" destId="{3CEA130F-5C2C-904F-8CCB-57B00D77DC7B}" srcOrd="2" destOrd="0" presId="urn:microsoft.com/office/officeart/2009/3/layout/HorizontalOrganizationChart"/>
    <dgm:cxn modelId="{93504C7B-56A9-444C-B039-8A841D9BC30F}" type="presParOf" srcId="{728BB394-BDAA-B048-9F08-62DF00FA9DF2}" destId="{D8A44C77-306A-C141-A9C1-C298F16DBA0C}" srcOrd="2" destOrd="0" presId="urn:microsoft.com/office/officeart/2009/3/layout/HorizontalOrganizationChart"/>
    <dgm:cxn modelId="{B6FD89B8-AB40-DA4B-AE94-7C240FA8D6FA}" type="presParOf" srcId="{D8A44C77-306A-C141-A9C1-C298F16DBA0C}" destId="{55D5EF2D-42C4-8644-A056-EECB1ED65C76}" srcOrd="0" destOrd="0" presId="urn:microsoft.com/office/officeart/2009/3/layout/HorizontalOrganizationChart"/>
    <dgm:cxn modelId="{8B859C15-A01C-E849-8EBC-A6E1BBF0FAB6}" type="presParOf" srcId="{55D5EF2D-42C4-8644-A056-EECB1ED65C76}" destId="{BDA5EB1D-AA89-1D44-9CA0-E4A01B45C00C}" srcOrd="0" destOrd="0" presId="urn:microsoft.com/office/officeart/2009/3/layout/HorizontalOrganizationChart"/>
    <dgm:cxn modelId="{4501955D-697D-DC43-A799-AD502089A46A}" type="presParOf" srcId="{55D5EF2D-42C4-8644-A056-EECB1ED65C76}" destId="{31C4ABC0-9174-ED4F-99E9-BA4D02F332C0}" srcOrd="1" destOrd="0" presId="urn:microsoft.com/office/officeart/2009/3/layout/HorizontalOrganizationChart"/>
    <dgm:cxn modelId="{057FCAB9-4CFC-B640-9BED-8AF2CBC7EA51}" type="presParOf" srcId="{D8A44C77-306A-C141-A9C1-C298F16DBA0C}" destId="{7DAB2ECF-EEF7-E145-9172-5F39A820A899}" srcOrd="1" destOrd="0" presId="urn:microsoft.com/office/officeart/2009/3/layout/HorizontalOrganizationChart"/>
    <dgm:cxn modelId="{880FA6F4-7408-2943-BA7C-34380C85A651}" type="presParOf" srcId="{7DAB2ECF-EEF7-E145-9172-5F39A820A899}" destId="{54947811-FF66-8247-B304-A287A1E53377}" srcOrd="0" destOrd="0" presId="urn:microsoft.com/office/officeart/2009/3/layout/HorizontalOrganizationChart"/>
    <dgm:cxn modelId="{330CACD3-A0D4-E149-AF00-6E9E633FA70A}" type="presParOf" srcId="{7DAB2ECF-EEF7-E145-9172-5F39A820A899}" destId="{174A5F35-5B70-3445-8B22-E41209DCF9ED}" srcOrd="1" destOrd="0" presId="urn:microsoft.com/office/officeart/2009/3/layout/HorizontalOrganizationChart"/>
    <dgm:cxn modelId="{AB8E2480-B4F0-2E4E-ABAD-D6E7E53458F6}" type="presParOf" srcId="{174A5F35-5B70-3445-8B22-E41209DCF9ED}" destId="{C85FD529-FB58-654A-9A31-0146D83088E2}" srcOrd="0" destOrd="0" presId="urn:microsoft.com/office/officeart/2009/3/layout/HorizontalOrganizationChart"/>
    <dgm:cxn modelId="{30D0E66E-3313-E54C-8E80-50A38C6D3287}" type="presParOf" srcId="{C85FD529-FB58-654A-9A31-0146D83088E2}" destId="{D61F6E7A-220B-E947-805B-31F102CC28D2}" srcOrd="0" destOrd="0" presId="urn:microsoft.com/office/officeart/2009/3/layout/HorizontalOrganizationChart"/>
    <dgm:cxn modelId="{9FBAF80E-F5CF-8049-A971-E42DED02FABC}" type="presParOf" srcId="{C85FD529-FB58-654A-9A31-0146D83088E2}" destId="{2F209695-D2BF-524F-B462-7564B82B416B}" srcOrd="1" destOrd="0" presId="urn:microsoft.com/office/officeart/2009/3/layout/HorizontalOrganizationChart"/>
    <dgm:cxn modelId="{D799A7A7-B5F5-3F4B-915A-3D18EA8A56A7}" type="presParOf" srcId="{174A5F35-5B70-3445-8B22-E41209DCF9ED}" destId="{D76D7951-0D2E-3641-900B-BDA2CDD5C2B7}" srcOrd="1" destOrd="0" presId="urn:microsoft.com/office/officeart/2009/3/layout/HorizontalOrganizationChart"/>
    <dgm:cxn modelId="{AE132D9D-CD46-DA47-B93A-8EAA24E08D62}" type="presParOf" srcId="{174A5F35-5B70-3445-8B22-E41209DCF9ED}" destId="{64980928-61AD-0348-A9C8-5C3A71E3E455}" srcOrd="2" destOrd="0" presId="urn:microsoft.com/office/officeart/2009/3/layout/HorizontalOrganizationChart"/>
    <dgm:cxn modelId="{FDA84238-0F06-B34C-9617-53755590E35A}" type="presParOf" srcId="{7DAB2ECF-EEF7-E145-9172-5F39A820A899}" destId="{7DF7EFF2-BDD1-6F48-B3F5-96F0AFA95A49}" srcOrd="2" destOrd="0" presId="urn:microsoft.com/office/officeart/2009/3/layout/HorizontalOrganizationChart"/>
    <dgm:cxn modelId="{43327C6E-AE9A-1F42-BDCC-6BFD35E1F526}" type="presParOf" srcId="{7DAB2ECF-EEF7-E145-9172-5F39A820A899}" destId="{D4F3F48E-1030-2240-97A2-AF39D6E0820E}" srcOrd="3" destOrd="0" presId="urn:microsoft.com/office/officeart/2009/3/layout/HorizontalOrganizationChart"/>
    <dgm:cxn modelId="{F52D6638-A102-2545-B2B6-382A391CA5C9}" type="presParOf" srcId="{D4F3F48E-1030-2240-97A2-AF39D6E0820E}" destId="{8A5EE695-0700-0C4D-A27C-67AB90F0F2A3}" srcOrd="0" destOrd="0" presId="urn:microsoft.com/office/officeart/2009/3/layout/HorizontalOrganizationChart"/>
    <dgm:cxn modelId="{63A99D97-C821-6046-9F0F-95C95FDB4995}" type="presParOf" srcId="{8A5EE695-0700-0C4D-A27C-67AB90F0F2A3}" destId="{2ECF92C4-3016-8E40-95D9-5AD550F1CE67}" srcOrd="0" destOrd="0" presId="urn:microsoft.com/office/officeart/2009/3/layout/HorizontalOrganizationChart"/>
    <dgm:cxn modelId="{EF40C2CC-2A56-6E41-AAEB-FBCFBC4F8EA0}" type="presParOf" srcId="{8A5EE695-0700-0C4D-A27C-67AB90F0F2A3}" destId="{42EC9C90-2C24-6340-BCCC-824CAE2DADC5}" srcOrd="1" destOrd="0" presId="urn:microsoft.com/office/officeart/2009/3/layout/HorizontalOrganizationChart"/>
    <dgm:cxn modelId="{443F649A-D150-954D-AC5A-AECDF184080A}" type="presParOf" srcId="{D4F3F48E-1030-2240-97A2-AF39D6E0820E}" destId="{52F18406-201C-0B4C-A48A-1CAEE72ABA46}" srcOrd="1" destOrd="0" presId="urn:microsoft.com/office/officeart/2009/3/layout/HorizontalOrganizationChart"/>
    <dgm:cxn modelId="{367BC66F-5A37-2B44-945E-F08377F3B15B}" type="presParOf" srcId="{D4F3F48E-1030-2240-97A2-AF39D6E0820E}" destId="{F23A1C92-D105-4845-AAF0-C7B6C729016F}" srcOrd="2" destOrd="0" presId="urn:microsoft.com/office/officeart/2009/3/layout/HorizontalOrganizationChart"/>
    <dgm:cxn modelId="{445E13FE-8285-F648-A9EF-8E43923731EA}" type="presParOf" srcId="{D8A44C77-306A-C141-A9C1-C298F16DBA0C}" destId="{55A2C509-C516-4143-A3F3-13A9A18B616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65A87-0905-0B4D-9B2F-816F7F67032E}">
      <dsp:nvSpPr>
        <dsp:cNvPr id="0" name=""/>
        <dsp:cNvSpPr/>
      </dsp:nvSpPr>
      <dsp:spPr>
        <a:xfrm>
          <a:off x="133705" y="1453"/>
          <a:ext cx="2501590" cy="15009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Company XYZ needs a better solution to categorize their new customers</a:t>
          </a:r>
        </a:p>
      </dsp:txBody>
      <dsp:txXfrm>
        <a:off x="133705" y="1453"/>
        <a:ext cx="2501590" cy="1500954"/>
      </dsp:txXfrm>
    </dsp:sp>
    <dsp:sp modelId="{0F886C5F-AF45-7C46-B55A-04CA908AF461}">
      <dsp:nvSpPr>
        <dsp:cNvPr id="0" name=""/>
        <dsp:cNvSpPr/>
      </dsp:nvSpPr>
      <dsp:spPr>
        <a:xfrm>
          <a:off x="2885455" y="1453"/>
          <a:ext cx="2501590" cy="15009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is a Health Care Insurance company</a:t>
          </a:r>
        </a:p>
      </dsp:txBody>
      <dsp:txXfrm>
        <a:off x="2885455" y="1453"/>
        <a:ext cx="2501590" cy="1500954"/>
      </dsp:txXfrm>
    </dsp:sp>
    <dsp:sp modelId="{98CEA41A-59F3-3A45-8695-C340872F9316}">
      <dsp:nvSpPr>
        <dsp:cNvPr id="0" name=""/>
        <dsp:cNvSpPr/>
      </dsp:nvSpPr>
      <dsp:spPr>
        <a:xfrm>
          <a:off x="133705" y="1752567"/>
          <a:ext cx="2501590" cy="15009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Revenues are generated off  customer premiums</a:t>
          </a:r>
        </a:p>
      </dsp:txBody>
      <dsp:txXfrm>
        <a:off x="133705" y="1752567"/>
        <a:ext cx="2501590" cy="1500954"/>
      </dsp:txXfrm>
    </dsp:sp>
    <dsp:sp modelId="{D826E052-EDE1-4A43-A3A6-2761643DE181}">
      <dsp:nvSpPr>
        <dsp:cNvPr id="0" name=""/>
        <dsp:cNvSpPr/>
      </dsp:nvSpPr>
      <dsp:spPr>
        <a:xfrm>
          <a:off x="2885455" y="1752567"/>
          <a:ext cx="2501590" cy="15009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Customers need to be sorted based of health history, lifestyle, and demographic information into appropriate groups</a:t>
          </a:r>
        </a:p>
      </dsp:txBody>
      <dsp:txXfrm>
        <a:off x="2885455" y="1752567"/>
        <a:ext cx="2501590" cy="1500954"/>
      </dsp:txXfrm>
    </dsp:sp>
    <dsp:sp modelId="{1447DC7C-9B97-124D-9714-D770ACB7191D}">
      <dsp:nvSpPr>
        <dsp:cNvPr id="0" name=""/>
        <dsp:cNvSpPr/>
      </dsp:nvSpPr>
      <dsp:spPr>
        <a:xfrm>
          <a:off x="1509580" y="3503680"/>
          <a:ext cx="2501590" cy="15009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These groups pay different premiums accordingly</a:t>
          </a:r>
        </a:p>
      </dsp:txBody>
      <dsp:txXfrm>
        <a:off x="1509580" y="3503680"/>
        <a:ext cx="2501590" cy="1500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B6EF0-C531-AF4B-B23B-2D458C546954}">
      <dsp:nvSpPr>
        <dsp:cNvPr id="0" name=""/>
        <dsp:cNvSpPr/>
      </dsp:nvSpPr>
      <dsp:spPr>
        <a:xfrm>
          <a:off x="0" y="14664"/>
          <a:ext cx="6024561" cy="9359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Using a non-hierarchical clustering algorithm (</a:t>
          </a:r>
          <a:r>
            <a:rPr lang="en-US" sz="2000" b="1" kern="1200" dirty="0" err="1"/>
            <a:t>Kmeans</a:t>
          </a:r>
          <a:r>
            <a:rPr lang="en-US" sz="2000" b="1" kern="1200" dirty="0"/>
            <a:t>()), we can:</a:t>
          </a:r>
        </a:p>
      </dsp:txBody>
      <dsp:txXfrm>
        <a:off x="45688" y="60352"/>
        <a:ext cx="5933185" cy="844537"/>
      </dsp:txXfrm>
    </dsp:sp>
    <dsp:sp modelId="{9192699F-8EFE-7941-AB4C-68645029F6BE}">
      <dsp:nvSpPr>
        <dsp:cNvPr id="0" name=""/>
        <dsp:cNvSpPr/>
      </dsp:nvSpPr>
      <dsp:spPr>
        <a:xfrm>
          <a:off x="0" y="1002417"/>
          <a:ext cx="6024561" cy="779219"/>
        </a:xfrm>
        <a:prstGeom prst="roundRect">
          <a:avLst/>
        </a:prstGeom>
        <a:solidFill>
          <a:schemeClr val="accent2">
            <a:hueOff val="-508459"/>
            <a:satOff val="-13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the appropriate numbers of clusters for the customer base:</a:t>
          </a:r>
        </a:p>
      </dsp:txBody>
      <dsp:txXfrm>
        <a:off x="38038" y="1040455"/>
        <a:ext cx="5948485" cy="703143"/>
      </dsp:txXfrm>
    </dsp:sp>
    <dsp:sp modelId="{0C5DFC6A-D7E1-174B-A71F-869DD9A47E66}">
      <dsp:nvSpPr>
        <dsp:cNvPr id="0" name=""/>
        <dsp:cNvSpPr/>
      </dsp:nvSpPr>
      <dsp:spPr>
        <a:xfrm>
          <a:off x="0" y="1781637"/>
          <a:ext cx="6024561" cy="856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28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Too many clusters and the clusters may get too specific and focus on a singular factor rather than the aggregate data of the person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Too few clusters and the company is not able to determine who may need to pay higher premiums based upon their information</a:t>
          </a:r>
        </a:p>
      </dsp:txBody>
      <dsp:txXfrm>
        <a:off x="0" y="1781637"/>
        <a:ext cx="6024561" cy="856980"/>
      </dsp:txXfrm>
    </dsp:sp>
    <dsp:sp modelId="{ACC316DF-1233-0B47-A506-1ACAE52076E6}">
      <dsp:nvSpPr>
        <dsp:cNvPr id="0" name=""/>
        <dsp:cNvSpPr/>
      </dsp:nvSpPr>
      <dsp:spPr>
        <a:xfrm>
          <a:off x="0" y="2638617"/>
          <a:ext cx="6024561" cy="779219"/>
        </a:xfrm>
        <a:prstGeom prst="roundRect">
          <a:avLst/>
        </a:prstGeom>
        <a:solidFill>
          <a:schemeClr val="accent2">
            <a:hueOff val="-1016918"/>
            <a:satOff val="-27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Kmeans() uses Euclidean distance as the metric, this means that:</a:t>
          </a:r>
        </a:p>
      </dsp:txBody>
      <dsp:txXfrm>
        <a:off x="38038" y="2676655"/>
        <a:ext cx="5948485" cy="703143"/>
      </dsp:txXfrm>
    </dsp:sp>
    <dsp:sp modelId="{1F6D8B94-BB71-4B42-8163-C5634C9D71FF}">
      <dsp:nvSpPr>
        <dsp:cNvPr id="0" name=""/>
        <dsp:cNvSpPr/>
      </dsp:nvSpPr>
      <dsp:spPr>
        <a:xfrm>
          <a:off x="0" y="3417837"/>
          <a:ext cx="6024561" cy="70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28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Correlations are ignored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Correlation is not causation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This avoids unfairly sorting consumers based off  spurious correlations</a:t>
          </a:r>
        </a:p>
      </dsp:txBody>
      <dsp:txXfrm>
        <a:off x="0" y="3417837"/>
        <a:ext cx="6024561" cy="707940"/>
      </dsp:txXfrm>
    </dsp:sp>
    <dsp:sp modelId="{9ABA1FF0-D4E9-C541-8F5E-819D5FEC9664}">
      <dsp:nvSpPr>
        <dsp:cNvPr id="0" name=""/>
        <dsp:cNvSpPr/>
      </dsp:nvSpPr>
      <dsp:spPr>
        <a:xfrm>
          <a:off x="0" y="4125777"/>
          <a:ext cx="6024561" cy="779219"/>
        </a:xfrm>
        <a:prstGeom prst="roundRect">
          <a:avLst/>
        </a:prstGeom>
        <a:solidFill>
          <a:schemeClr val="accent2">
            <a:hueOff val="-1525377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Euclidean distance and Kmeans() is commonly used approach in healthcare data analytics</a:t>
          </a:r>
        </a:p>
      </dsp:txBody>
      <dsp:txXfrm>
        <a:off x="38038" y="4163815"/>
        <a:ext cx="5948485" cy="7031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7EFF2-BDD1-6F48-B3F5-96F0AFA95A49}">
      <dsp:nvSpPr>
        <dsp:cNvPr id="0" name=""/>
        <dsp:cNvSpPr/>
      </dsp:nvSpPr>
      <dsp:spPr>
        <a:xfrm>
          <a:off x="2877728" y="2600381"/>
          <a:ext cx="472053" cy="507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6026" y="0"/>
              </a:lnTo>
              <a:lnTo>
                <a:pt x="236026" y="507457"/>
              </a:lnTo>
              <a:lnTo>
                <a:pt x="472053" y="5074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47811-FF66-8247-B304-A287A1E53377}">
      <dsp:nvSpPr>
        <dsp:cNvPr id="0" name=""/>
        <dsp:cNvSpPr/>
      </dsp:nvSpPr>
      <dsp:spPr>
        <a:xfrm>
          <a:off x="2877728" y="2092924"/>
          <a:ext cx="472053" cy="507457"/>
        </a:xfrm>
        <a:custGeom>
          <a:avLst/>
          <a:gdLst/>
          <a:ahLst/>
          <a:cxnLst/>
          <a:rect l="0" t="0" r="0" b="0"/>
          <a:pathLst>
            <a:path>
              <a:moveTo>
                <a:pt x="0" y="507457"/>
              </a:moveTo>
              <a:lnTo>
                <a:pt x="236026" y="507457"/>
              </a:lnTo>
              <a:lnTo>
                <a:pt x="236026" y="0"/>
              </a:lnTo>
              <a:lnTo>
                <a:pt x="47205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00699-E1A7-164F-B3A0-4509D8F9824A}">
      <dsp:nvSpPr>
        <dsp:cNvPr id="0" name=""/>
        <dsp:cNvSpPr/>
      </dsp:nvSpPr>
      <dsp:spPr>
        <a:xfrm>
          <a:off x="2004" y="94564"/>
          <a:ext cx="3138350" cy="810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 Clusters - (Younger &amp; In Better Health, Middle-Aged and in Poorer Health, Older &amp; in Fair Health)</a:t>
          </a:r>
        </a:p>
      </dsp:txBody>
      <dsp:txXfrm>
        <a:off x="2004" y="94564"/>
        <a:ext cx="3138350" cy="810823"/>
      </dsp:txXfrm>
    </dsp:sp>
    <dsp:sp modelId="{3E9625D6-B5DC-224B-804C-01B7B1F2F08B}">
      <dsp:nvSpPr>
        <dsp:cNvPr id="0" name=""/>
        <dsp:cNvSpPr/>
      </dsp:nvSpPr>
      <dsp:spPr>
        <a:xfrm>
          <a:off x="2004" y="1200421"/>
          <a:ext cx="2846952" cy="70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Company XYZ can fairly sort its consumers based on a variety of factors like age, general health, BMI, smoking habits, history of heart disease, history of stroke, activity levels and more</a:t>
          </a:r>
        </a:p>
      </dsp:txBody>
      <dsp:txXfrm>
        <a:off x="2004" y="1200421"/>
        <a:ext cx="2846952" cy="700688"/>
      </dsp:txXfrm>
    </dsp:sp>
    <dsp:sp modelId="{BDA5EB1D-AA89-1D44-9CA0-E4A01B45C00C}">
      <dsp:nvSpPr>
        <dsp:cNvPr id="0" name=""/>
        <dsp:cNvSpPr/>
      </dsp:nvSpPr>
      <dsp:spPr>
        <a:xfrm>
          <a:off x="2004" y="2196143"/>
          <a:ext cx="2875724" cy="808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ensures that customers are being treated fairly and Company XYZ can charge them appropriately in order to both make money and stay competitive</a:t>
          </a:r>
        </a:p>
      </dsp:txBody>
      <dsp:txXfrm>
        <a:off x="2004" y="2196143"/>
        <a:ext cx="2875724" cy="808476"/>
      </dsp:txXfrm>
    </dsp:sp>
    <dsp:sp modelId="{D61F6E7A-220B-E947-805B-31F102CC28D2}">
      <dsp:nvSpPr>
        <dsp:cNvPr id="0" name=""/>
        <dsp:cNvSpPr/>
      </dsp:nvSpPr>
      <dsp:spPr>
        <a:xfrm>
          <a:off x="3349781" y="1732984"/>
          <a:ext cx="2360265" cy="719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customers are charged too much, they will pick an alternative competitor.</a:t>
          </a:r>
        </a:p>
      </dsp:txBody>
      <dsp:txXfrm>
        <a:off x="3349781" y="1732984"/>
        <a:ext cx="2360265" cy="719881"/>
      </dsp:txXfrm>
    </dsp:sp>
    <dsp:sp modelId="{2ECF92C4-3016-8E40-95D9-5AD550F1CE67}">
      <dsp:nvSpPr>
        <dsp:cNvPr id="0" name=""/>
        <dsp:cNvSpPr/>
      </dsp:nvSpPr>
      <dsp:spPr>
        <a:xfrm>
          <a:off x="3349781" y="2747898"/>
          <a:ext cx="2360265" cy="719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solutions boosts both business operations and customer retention.</a:t>
          </a:r>
        </a:p>
      </dsp:txBody>
      <dsp:txXfrm>
        <a:off x="3349781" y="2747898"/>
        <a:ext cx="2360265" cy="719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3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8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0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1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4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6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0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12/18/22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0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51E4A-E0EE-BD73-57E2-98E6C9B66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E3CF2-3F4E-C28A-1165-CC5200758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90" y="1826096"/>
            <a:ext cx="3149221" cy="2142699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Company XYZ:</a:t>
            </a:r>
            <a:br>
              <a:rPr lang="en-US" sz="2800" dirty="0"/>
            </a:br>
            <a:r>
              <a:rPr lang="en-US" sz="2800" dirty="0"/>
              <a:t>An Innovative Clustering Healthcare Insurance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8CE8B-099B-02FC-B0A8-1839C927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514" y="4196605"/>
            <a:ext cx="2906973" cy="948601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endParaRPr lang="en-US" sz="1300"/>
          </a:p>
          <a:p>
            <a:pPr algn="ctr">
              <a:lnSpc>
                <a:spcPct val="100000"/>
              </a:lnSpc>
            </a:pPr>
            <a:endParaRPr lang="en-US" sz="1300"/>
          </a:p>
          <a:p>
            <a:pPr algn="ctr">
              <a:lnSpc>
                <a:spcPct val="100000"/>
              </a:lnSpc>
            </a:pPr>
            <a:r>
              <a:rPr lang="en-US" sz="1300"/>
              <a:t>Hannah Cronin</a:t>
            </a:r>
            <a:endParaRPr lang="en-US" sz="13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9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41AC345-EF35-499A-B575-4837FEF46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41778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71BDA1-F0B0-41DF-BC28-7DDA5D3CD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7" y="759617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B13E4-D939-A876-B1AE-A7727140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31" y="2300991"/>
            <a:ext cx="3117954" cy="28781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Problem: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8568D2C-DEE2-DE0B-AD07-E4C1D6468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338776"/>
              </p:ext>
            </p:extLst>
          </p:nvPr>
        </p:nvGraphicFramePr>
        <p:xfrm>
          <a:off x="5718748" y="952500"/>
          <a:ext cx="5520752" cy="50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69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E0BA7-1FDC-21A6-1F50-36AAA456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The Approach: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157583-56D4-4E77-42EF-32829B7509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90367"/>
              </p:ext>
            </p:extLst>
          </p:nvPr>
        </p:nvGraphicFramePr>
        <p:xfrm>
          <a:off x="4990230" y="965421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13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6B04054-9023-8941-A94B-771CBBABE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D74DC-D4FC-9008-4A54-B44C16BD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216" y="636278"/>
            <a:ext cx="5428423" cy="1508760"/>
          </a:xfrm>
        </p:spPr>
        <p:txBody>
          <a:bodyPr anchor="ctr">
            <a:normAutofit/>
          </a:bodyPr>
          <a:lstStyle/>
          <a:p>
            <a:r>
              <a:rPr lang="en-US" b="1" dirty="0"/>
              <a:t>The Results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5495BCC8-70BB-116D-271B-1EC8F3BDB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066249"/>
              </p:ext>
            </p:extLst>
          </p:nvPr>
        </p:nvGraphicFramePr>
        <p:xfrm>
          <a:off x="534305" y="2343157"/>
          <a:ext cx="5712052" cy="3562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6E14AAA-9C0F-8A67-4AA5-31D632FF453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55" y="320131"/>
            <a:ext cx="4206817" cy="2860634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0778A53-7ADF-F948-B939-0EB454DA2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8812" y="3429000"/>
            <a:ext cx="3350727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99DFD8D-0CBE-EDD9-40E4-623F9EDE43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768" y="3429000"/>
            <a:ext cx="4865416" cy="28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00679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LeftStep">
      <a:dk1>
        <a:srgbClr val="000000"/>
      </a:dk1>
      <a:lt1>
        <a:srgbClr val="FFFFFF"/>
      </a:lt1>
      <a:dk2>
        <a:srgbClr val="1A212F"/>
      </a:dk2>
      <a:lt2>
        <a:srgbClr val="F0F3F1"/>
      </a:lt2>
      <a:accent1>
        <a:srgbClr val="C34D9B"/>
      </a:accent1>
      <a:accent2>
        <a:srgbClr val="A93BB1"/>
      </a:accent2>
      <a:accent3>
        <a:srgbClr val="894DC3"/>
      </a:accent3>
      <a:accent4>
        <a:srgbClr val="4A3FB3"/>
      </a:accent4>
      <a:accent5>
        <a:srgbClr val="4D73C3"/>
      </a:accent5>
      <a:accent6>
        <a:srgbClr val="3B93B1"/>
      </a:accent6>
      <a:hlink>
        <a:srgbClr val="349D58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285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Goudy Old Style</vt:lpstr>
      <vt:lpstr>MarrakeshVTI</vt:lpstr>
      <vt:lpstr>Company XYZ: An Innovative Clustering Healthcare Insurance Solution</vt:lpstr>
      <vt:lpstr>The Problem:</vt:lpstr>
      <vt:lpstr>The Approach:</vt:lpstr>
      <vt:lpstr>The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XYZ: An Innovative Clustering Healthcare Insurance Solution</dc:title>
  <dc:creator>Cronin, Hannah</dc:creator>
  <cp:lastModifiedBy>Cronin, Hannah</cp:lastModifiedBy>
  <cp:revision>1</cp:revision>
  <dcterms:created xsi:type="dcterms:W3CDTF">2022-12-18T23:05:37Z</dcterms:created>
  <dcterms:modified xsi:type="dcterms:W3CDTF">2022-12-18T23:27:15Z</dcterms:modified>
</cp:coreProperties>
</file>