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/>
    <p:restoredTop sz="95755"/>
  </p:normalViewPr>
  <p:slideViewPr>
    <p:cSldViewPr snapToGrid="0">
      <p:cViewPr>
        <p:scale>
          <a:sx n="85" d="100"/>
          <a:sy n="85" d="100"/>
        </p:scale>
        <p:origin x="15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8D2C2-8B89-4450-B50B-3F4CED1B5DB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6B878B-8956-446F-BA31-D24D2DDEF3F8}">
      <dgm:prSet/>
      <dgm:spPr/>
      <dgm:t>
        <a:bodyPr/>
        <a:lstStyle/>
        <a:p>
          <a:r>
            <a:rPr lang="en-US"/>
            <a:t>Objective Function:</a:t>
          </a:r>
        </a:p>
      </dgm:t>
    </dgm:pt>
    <dgm:pt modelId="{1878F0B3-726F-43CA-BBF6-5295F679A560}" type="parTrans" cxnId="{AAF6680D-26CB-4A4A-9C5E-CB8143C32266}">
      <dgm:prSet/>
      <dgm:spPr/>
      <dgm:t>
        <a:bodyPr/>
        <a:lstStyle/>
        <a:p>
          <a:endParaRPr lang="en-US"/>
        </a:p>
      </dgm:t>
    </dgm:pt>
    <dgm:pt modelId="{BC85B9FC-8705-4979-9644-2CB57CDC1B8B}" type="sibTrans" cxnId="{AAF6680D-26CB-4A4A-9C5E-CB8143C32266}">
      <dgm:prSet/>
      <dgm:spPr/>
      <dgm:t>
        <a:bodyPr/>
        <a:lstStyle/>
        <a:p>
          <a:endParaRPr lang="en-US"/>
        </a:p>
      </dgm:t>
    </dgm:pt>
    <dgm:pt modelId="{6FE3A545-DA53-41B9-8074-F936AB800C1B}">
      <dgm:prSet/>
      <dgm:spPr/>
      <dgm:t>
        <a:bodyPr/>
        <a:lstStyle/>
        <a:p>
          <a:r>
            <a:rPr lang="en-US"/>
            <a:t>To maximize the chances of success for each of the four groups based on the decided factors.</a:t>
          </a:r>
        </a:p>
      </dgm:t>
    </dgm:pt>
    <dgm:pt modelId="{112BF62F-736B-4C65-9C5A-5327B434A0CE}" type="parTrans" cxnId="{C45949EE-1002-4EC5-92D7-9F1CE1691234}">
      <dgm:prSet/>
      <dgm:spPr/>
      <dgm:t>
        <a:bodyPr/>
        <a:lstStyle/>
        <a:p>
          <a:endParaRPr lang="en-US"/>
        </a:p>
      </dgm:t>
    </dgm:pt>
    <dgm:pt modelId="{64465BFC-B920-4333-A154-F2A8B0CC7311}" type="sibTrans" cxnId="{C45949EE-1002-4EC5-92D7-9F1CE1691234}">
      <dgm:prSet/>
      <dgm:spPr/>
      <dgm:t>
        <a:bodyPr/>
        <a:lstStyle/>
        <a:p>
          <a:endParaRPr lang="en-US"/>
        </a:p>
      </dgm:t>
    </dgm:pt>
    <dgm:pt modelId="{60340454-73CF-489F-8720-445382C52DEE}">
      <dgm:prSet/>
      <dgm:spPr/>
      <dgm:t>
        <a:bodyPr/>
        <a:lstStyle/>
        <a:p>
          <a:r>
            <a:rPr lang="en-US"/>
            <a:t>Model included 48 decision variables</a:t>
          </a:r>
        </a:p>
      </dgm:t>
    </dgm:pt>
    <dgm:pt modelId="{8B677BBD-4349-418F-B98A-4B553B534B32}" type="parTrans" cxnId="{874A4A4C-5270-4D1A-9C1E-77E44E1F6D74}">
      <dgm:prSet/>
      <dgm:spPr/>
      <dgm:t>
        <a:bodyPr/>
        <a:lstStyle/>
        <a:p>
          <a:endParaRPr lang="en-US"/>
        </a:p>
      </dgm:t>
    </dgm:pt>
    <dgm:pt modelId="{A3D94A31-9A6B-4CCB-A346-01AA3E4CA379}" type="sibTrans" cxnId="{874A4A4C-5270-4D1A-9C1E-77E44E1F6D74}">
      <dgm:prSet/>
      <dgm:spPr/>
      <dgm:t>
        <a:bodyPr/>
        <a:lstStyle/>
        <a:p>
          <a:endParaRPr lang="en-US"/>
        </a:p>
      </dgm:t>
    </dgm:pt>
    <dgm:pt modelId="{66258863-F845-454C-9FD0-2A46BD7E9DA0}">
      <dgm:prSet/>
      <dgm:spPr/>
      <dgm:t>
        <a:bodyPr/>
        <a:lstStyle/>
        <a:p>
          <a:r>
            <a:rPr lang="en-US"/>
            <a:t>Constraints:</a:t>
          </a:r>
        </a:p>
      </dgm:t>
    </dgm:pt>
    <dgm:pt modelId="{5D42B3C5-A683-48E5-BEEE-EF5512DA70E8}" type="parTrans" cxnId="{6BF46F8F-B31F-4BB1-9D07-74CE9818569E}">
      <dgm:prSet/>
      <dgm:spPr/>
      <dgm:t>
        <a:bodyPr/>
        <a:lstStyle/>
        <a:p>
          <a:endParaRPr lang="en-US"/>
        </a:p>
      </dgm:t>
    </dgm:pt>
    <dgm:pt modelId="{1BED38D1-6FC8-420C-8952-99E005295E3F}" type="sibTrans" cxnId="{6BF46F8F-B31F-4BB1-9D07-74CE9818569E}">
      <dgm:prSet/>
      <dgm:spPr/>
      <dgm:t>
        <a:bodyPr/>
        <a:lstStyle/>
        <a:p>
          <a:endParaRPr lang="en-US"/>
        </a:p>
      </dgm:t>
    </dgm:pt>
    <dgm:pt modelId="{6232D21B-AB7B-49EB-8312-F2A816718014}">
      <dgm:prSet/>
      <dgm:spPr/>
      <dgm:t>
        <a:bodyPr/>
        <a:lstStyle/>
        <a:p>
          <a:r>
            <a:rPr lang="en-US"/>
            <a:t>Model included 16 constraint</a:t>
          </a:r>
        </a:p>
      </dgm:t>
    </dgm:pt>
    <dgm:pt modelId="{A50CD72F-7AAE-49E0-AC87-1686331B5374}" type="parTrans" cxnId="{7CED21A2-04C1-4019-8372-F5F02D9EE733}">
      <dgm:prSet/>
      <dgm:spPr/>
      <dgm:t>
        <a:bodyPr/>
        <a:lstStyle/>
        <a:p>
          <a:endParaRPr lang="en-US"/>
        </a:p>
      </dgm:t>
    </dgm:pt>
    <dgm:pt modelId="{4F1F8EF9-5124-4BF0-800B-AB09A2231CD9}" type="sibTrans" cxnId="{7CED21A2-04C1-4019-8372-F5F02D9EE733}">
      <dgm:prSet/>
      <dgm:spPr/>
      <dgm:t>
        <a:bodyPr/>
        <a:lstStyle/>
        <a:p>
          <a:endParaRPr lang="en-US"/>
        </a:p>
      </dgm:t>
    </dgm:pt>
    <dgm:pt modelId="{6604E6F5-4B84-4325-831B-1F98D9DEF978}">
      <dgm:prSet/>
      <dgm:spPr/>
      <dgm:t>
        <a:bodyPr/>
        <a:lstStyle/>
        <a:p>
          <a:r>
            <a:rPr lang="en-US"/>
            <a:t>Constraint for each student that limited their participation to one group (12)</a:t>
          </a:r>
        </a:p>
      </dgm:t>
    </dgm:pt>
    <dgm:pt modelId="{CB42C61A-00C7-4D41-9EE5-42B62DBA5700}" type="parTrans" cxnId="{BB89C37B-9FCE-499C-B11E-42FADC2AAF10}">
      <dgm:prSet/>
      <dgm:spPr/>
      <dgm:t>
        <a:bodyPr/>
        <a:lstStyle/>
        <a:p>
          <a:endParaRPr lang="en-US"/>
        </a:p>
      </dgm:t>
    </dgm:pt>
    <dgm:pt modelId="{3E2D7D08-7377-45BA-BE48-BC497A5ADE2A}" type="sibTrans" cxnId="{BB89C37B-9FCE-499C-B11E-42FADC2AAF10}">
      <dgm:prSet/>
      <dgm:spPr/>
      <dgm:t>
        <a:bodyPr/>
        <a:lstStyle/>
        <a:p>
          <a:endParaRPr lang="en-US"/>
        </a:p>
      </dgm:t>
    </dgm:pt>
    <dgm:pt modelId="{6CC7B717-41A9-442B-95FE-D6CB49B8CDCC}">
      <dgm:prSet/>
      <dgm:spPr/>
      <dgm:t>
        <a:bodyPr/>
        <a:lstStyle/>
        <a:p>
          <a:r>
            <a:rPr lang="en-US" dirty="0"/>
            <a:t>Constraint for each group that limited number of members to three (4)</a:t>
          </a:r>
        </a:p>
      </dgm:t>
    </dgm:pt>
    <dgm:pt modelId="{0CC03B8F-B848-46D4-8DE5-477AE0CC05CA}" type="parTrans" cxnId="{354A7063-E8DE-4B83-B8AE-1C9D0CF68D5A}">
      <dgm:prSet/>
      <dgm:spPr/>
      <dgm:t>
        <a:bodyPr/>
        <a:lstStyle/>
        <a:p>
          <a:endParaRPr lang="en-US"/>
        </a:p>
      </dgm:t>
    </dgm:pt>
    <dgm:pt modelId="{2B4464B8-564F-4F19-BE45-6E30DA4C0BAB}" type="sibTrans" cxnId="{354A7063-E8DE-4B83-B8AE-1C9D0CF68D5A}">
      <dgm:prSet/>
      <dgm:spPr/>
      <dgm:t>
        <a:bodyPr/>
        <a:lstStyle/>
        <a:p>
          <a:endParaRPr lang="en-US"/>
        </a:p>
      </dgm:t>
    </dgm:pt>
    <dgm:pt modelId="{C6816787-A78D-0A40-AAC9-87455C5CAD20}" type="pres">
      <dgm:prSet presAssocID="{75E8D2C2-8B89-4450-B50B-3F4CED1B5DB7}" presName="diagram" presStyleCnt="0">
        <dgm:presLayoutVars>
          <dgm:dir/>
          <dgm:resizeHandles val="exact"/>
        </dgm:presLayoutVars>
      </dgm:prSet>
      <dgm:spPr/>
    </dgm:pt>
    <dgm:pt modelId="{C849CC86-7D5A-1C49-84AD-69AD4AEEF46F}" type="pres">
      <dgm:prSet presAssocID="{F76B878B-8956-446F-BA31-D24D2DDEF3F8}" presName="node" presStyleLbl="node1" presStyleIdx="0" presStyleCnt="5">
        <dgm:presLayoutVars>
          <dgm:bulletEnabled val="1"/>
        </dgm:presLayoutVars>
      </dgm:prSet>
      <dgm:spPr/>
    </dgm:pt>
    <dgm:pt modelId="{A6F92DBA-CAD9-6E47-AE65-BC31D36FFA88}" type="pres">
      <dgm:prSet presAssocID="{BC85B9FC-8705-4979-9644-2CB57CDC1B8B}" presName="sibTrans" presStyleCnt="0"/>
      <dgm:spPr/>
    </dgm:pt>
    <dgm:pt modelId="{D65E84E4-CD18-9D49-9EBB-30729A30D4D1}" type="pres">
      <dgm:prSet presAssocID="{6FE3A545-DA53-41B9-8074-F936AB800C1B}" presName="node" presStyleLbl="node1" presStyleIdx="1" presStyleCnt="5">
        <dgm:presLayoutVars>
          <dgm:bulletEnabled val="1"/>
        </dgm:presLayoutVars>
      </dgm:prSet>
      <dgm:spPr/>
    </dgm:pt>
    <dgm:pt modelId="{8A498F0D-C3A9-D84E-AE1A-3A9AA7E15480}" type="pres">
      <dgm:prSet presAssocID="{64465BFC-B920-4333-A154-F2A8B0CC7311}" presName="sibTrans" presStyleCnt="0"/>
      <dgm:spPr/>
    </dgm:pt>
    <dgm:pt modelId="{1A18DC16-AA86-A447-B13F-0A03B39D4D38}" type="pres">
      <dgm:prSet presAssocID="{60340454-73CF-489F-8720-445382C52DEE}" presName="node" presStyleLbl="node1" presStyleIdx="2" presStyleCnt="5">
        <dgm:presLayoutVars>
          <dgm:bulletEnabled val="1"/>
        </dgm:presLayoutVars>
      </dgm:prSet>
      <dgm:spPr/>
    </dgm:pt>
    <dgm:pt modelId="{7D724797-C4A4-E442-8472-8D0A21BC2410}" type="pres">
      <dgm:prSet presAssocID="{A3D94A31-9A6B-4CCB-A346-01AA3E4CA379}" presName="sibTrans" presStyleCnt="0"/>
      <dgm:spPr/>
    </dgm:pt>
    <dgm:pt modelId="{A0D6D974-2412-A749-8D3B-3E47CDF83FAB}" type="pres">
      <dgm:prSet presAssocID="{66258863-F845-454C-9FD0-2A46BD7E9DA0}" presName="node" presStyleLbl="node1" presStyleIdx="3" presStyleCnt="5">
        <dgm:presLayoutVars>
          <dgm:bulletEnabled val="1"/>
        </dgm:presLayoutVars>
      </dgm:prSet>
      <dgm:spPr/>
    </dgm:pt>
    <dgm:pt modelId="{5CB15DE4-A572-FC4E-9F3C-175CC0C458ED}" type="pres">
      <dgm:prSet presAssocID="{1BED38D1-6FC8-420C-8952-99E005295E3F}" presName="sibTrans" presStyleCnt="0"/>
      <dgm:spPr/>
    </dgm:pt>
    <dgm:pt modelId="{C6CD86FE-E4B1-F64C-B9D7-0FFAA3181902}" type="pres">
      <dgm:prSet presAssocID="{6232D21B-AB7B-49EB-8312-F2A816718014}" presName="node" presStyleLbl="node1" presStyleIdx="4" presStyleCnt="5">
        <dgm:presLayoutVars>
          <dgm:bulletEnabled val="1"/>
        </dgm:presLayoutVars>
      </dgm:prSet>
      <dgm:spPr/>
    </dgm:pt>
  </dgm:ptLst>
  <dgm:cxnLst>
    <dgm:cxn modelId="{AAF6680D-26CB-4A4A-9C5E-CB8143C32266}" srcId="{75E8D2C2-8B89-4450-B50B-3F4CED1B5DB7}" destId="{F76B878B-8956-446F-BA31-D24D2DDEF3F8}" srcOrd="0" destOrd="0" parTransId="{1878F0B3-726F-43CA-BBF6-5295F679A560}" sibTransId="{BC85B9FC-8705-4979-9644-2CB57CDC1B8B}"/>
    <dgm:cxn modelId="{C8D4A125-735B-664B-9E8D-5F6289CD5937}" type="presOf" srcId="{75E8D2C2-8B89-4450-B50B-3F4CED1B5DB7}" destId="{C6816787-A78D-0A40-AAC9-87455C5CAD20}" srcOrd="0" destOrd="0" presId="urn:microsoft.com/office/officeart/2005/8/layout/default"/>
    <dgm:cxn modelId="{7050E939-DB11-2E40-9A7F-9945BD6A9945}" type="presOf" srcId="{6CC7B717-41A9-442B-95FE-D6CB49B8CDCC}" destId="{C6CD86FE-E4B1-F64C-B9D7-0FFAA3181902}" srcOrd="0" destOrd="2" presId="urn:microsoft.com/office/officeart/2005/8/layout/default"/>
    <dgm:cxn modelId="{6B78C943-44E7-104E-A6C1-C3F7B04A8FE7}" type="presOf" srcId="{6232D21B-AB7B-49EB-8312-F2A816718014}" destId="{C6CD86FE-E4B1-F64C-B9D7-0FFAA3181902}" srcOrd="0" destOrd="0" presId="urn:microsoft.com/office/officeart/2005/8/layout/default"/>
    <dgm:cxn modelId="{874A4A4C-5270-4D1A-9C1E-77E44E1F6D74}" srcId="{75E8D2C2-8B89-4450-B50B-3F4CED1B5DB7}" destId="{60340454-73CF-489F-8720-445382C52DEE}" srcOrd="2" destOrd="0" parTransId="{8B677BBD-4349-418F-B98A-4B553B534B32}" sibTransId="{A3D94A31-9A6B-4CCB-A346-01AA3E4CA379}"/>
    <dgm:cxn modelId="{84322957-ACC3-324E-BF55-9BE5EA1FBA18}" type="presOf" srcId="{6604E6F5-4B84-4325-831B-1F98D9DEF978}" destId="{C6CD86FE-E4B1-F64C-B9D7-0FFAA3181902}" srcOrd="0" destOrd="1" presId="urn:microsoft.com/office/officeart/2005/8/layout/default"/>
    <dgm:cxn modelId="{354A7063-E8DE-4B83-B8AE-1C9D0CF68D5A}" srcId="{6232D21B-AB7B-49EB-8312-F2A816718014}" destId="{6CC7B717-41A9-442B-95FE-D6CB49B8CDCC}" srcOrd="1" destOrd="0" parTransId="{0CC03B8F-B848-46D4-8DE5-477AE0CC05CA}" sibTransId="{2B4464B8-564F-4F19-BE45-6E30DA4C0BAB}"/>
    <dgm:cxn modelId="{0E7B7F69-4725-3D47-8B76-F7CDCF7624BA}" type="presOf" srcId="{F76B878B-8956-446F-BA31-D24D2DDEF3F8}" destId="{C849CC86-7D5A-1C49-84AD-69AD4AEEF46F}" srcOrd="0" destOrd="0" presId="urn:microsoft.com/office/officeart/2005/8/layout/default"/>
    <dgm:cxn modelId="{BB89C37B-9FCE-499C-B11E-42FADC2AAF10}" srcId="{6232D21B-AB7B-49EB-8312-F2A816718014}" destId="{6604E6F5-4B84-4325-831B-1F98D9DEF978}" srcOrd="0" destOrd="0" parTransId="{CB42C61A-00C7-4D41-9EE5-42B62DBA5700}" sibTransId="{3E2D7D08-7377-45BA-BE48-BC497A5ADE2A}"/>
    <dgm:cxn modelId="{6BF46F8F-B31F-4BB1-9D07-74CE9818569E}" srcId="{75E8D2C2-8B89-4450-B50B-3F4CED1B5DB7}" destId="{66258863-F845-454C-9FD0-2A46BD7E9DA0}" srcOrd="3" destOrd="0" parTransId="{5D42B3C5-A683-48E5-BEEE-EF5512DA70E8}" sibTransId="{1BED38D1-6FC8-420C-8952-99E005295E3F}"/>
    <dgm:cxn modelId="{CD237899-34DB-5249-9619-D264960802E0}" type="presOf" srcId="{60340454-73CF-489F-8720-445382C52DEE}" destId="{1A18DC16-AA86-A447-B13F-0A03B39D4D38}" srcOrd="0" destOrd="0" presId="urn:microsoft.com/office/officeart/2005/8/layout/default"/>
    <dgm:cxn modelId="{7CED21A2-04C1-4019-8372-F5F02D9EE733}" srcId="{75E8D2C2-8B89-4450-B50B-3F4CED1B5DB7}" destId="{6232D21B-AB7B-49EB-8312-F2A816718014}" srcOrd="4" destOrd="0" parTransId="{A50CD72F-7AAE-49E0-AC87-1686331B5374}" sibTransId="{4F1F8EF9-5124-4BF0-800B-AB09A2231CD9}"/>
    <dgm:cxn modelId="{BE061FAA-C060-3940-B93C-AF635D7B86AB}" type="presOf" srcId="{66258863-F845-454C-9FD0-2A46BD7E9DA0}" destId="{A0D6D974-2412-A749-8D3B-3E47CDF83FAB}" srcOrd="0" destOrd="0" presId="urn:microsoft.com/office/officeart/2005/8/layout/default"/>
    <dgm:cxn modelId="{E174FDC8-F0F6-4A41-BDDA-FCF8BB2A4891}" type="presOf" srcId="{6FE3A545-DA53-41B9-8074-F936AB800C1B}" destId="{D65E84E4-CD18-9D49-9EBB-30729A30D4D1}" srcOrd="0" destOrd="0" presId="urn:microsoft.com/office/officeart/2005/8/layout/default"/>
    <dgm:cxn modelId="{C45949EE-1002-4EC5-92D7-9F1CE1691234}" srcId="{75E8D2C2-8B89-4450-B50B-3F4CED1B5DB7}" destId="{6FE3A545-DA53-41B9-8074-F936AB800C1B}" srcOrd="1" destOrd="0" parTransId="{112BF62F-736B-4C65-9C5A-5327B434A0CE}" sibTransId="{64465BFC-B920-4333-A154-F2A8B0CC7311}"/>
    <dgm:cxn modelId="{85393B76-9B87-E244-8A59-2FBA6899071D}" type="presParOf" srcId="{C6816787-A78D-0A40-AAC9-87455C5CAD20}" destId="{C849CC86-7D5A-1C49-84AD-69AD4AEEF46F}" srcOrd="0" destOrd="0" presId="urn:microsoft.com/office/officeart/2005/8/layout/default"/>
    <dgm:cxn modelId="{7C7B5301-9C1F-294F-94C7-934AB9B4BBD6}" type="presParOf" srcId="{C6816787-A78D-0A40-AAC9-87455C5CAD20}" destId="{A6F92DBA-CAD9-6E47-AE65-BC31D36FFA88}" srcOrd="1" destOrd="0" presId="urn:microsoft.com/office/officeart/2005/8/layout/default"/>
    <dgm:cxn modelId="{952E69E7-60DF-A54F-A96C-0DA161653BAE}" type="presParOf" srcId="{C6816787-A78D-0A40-AAC9-87455C5CAD20}" destId="{D65E84E4-CD18-9D49-9EBB-30729A30D4D1}" srcOrd="2" destOrd="0" presId="urn:microsoft.com/office/officeart/2005/8/layout/default"/>
    <dgm:cxn modelId="{D036E92F-953F-7E4A-9D66-825A28073E77}" type="presParOf" srcId="{C6816787-A78D-0A40-AAC9-87455C5CAD20}" destId="{8A498F0D-C3A9-D84E-AE1A-3A9AA7E15480}" srcOrd="3" destOrd="0" presId="urn:microsoft.com/office/officeart/2005/8/layout/default"/>
    <dgm:cxn modelId="{6BDC2DED-89F0-1540-A2EA-73B455355505}" type="presParOf" srcId="{C6816787-A78D-0A40-AAC9-87455C5CAD20}" destId="{1A18DC16-AA86-A447-B13F-0A03B39D4D38}" srcOrd="4" destOrd="0" presId="urn:microsoft.com/office/officeart/2005/8/layout/default"/>
    <dgm:cxn modelId="{FAD77871-0AF7-FA4F-B871-117A091DE177}" type="presParOf" srcId="{C6816787-A78D-0A40-AAC9-87455C5CAD20}" destId="{7D724797-C4A4-E442-8472-8D0A21BC2410}" srcOrd="5" destOrd="0" presId="urn:microsoft.com/office/officeart/2005/8/layout/default"/>
    <dgm:cxn modelId="{7001809C-9571-9F4C-AC9C-6290916A3001}" type="presParOf" srcId="{C6816787-A78D-0A40-AAC9-87455C5CAD20}" destId="{A0D6D974-2412-A749-8D3B-3E47CDF83FAB}" srcOrd="6" destOrd="0" presId="urn:microsoft.com/office/officeart/2005/8/layout/default"/>
    <dgm:cxn modelId="{FAAEF7B2-1215-B245-8A29-0D810EB3393D}" type="presParOf" srcId="{C6816787-A78D-0A40-AAC9-87455C5CAD20}" destId="{5CB15DE4-A572-FC4E-9F3C-175CC0C458ED}" srcOrd="7" destOrd="0" presId="urn:microsoft.com/office/officeart/2005/8/layout/default"/>
    <dgm:cxn modelId="{ACED3659-E237-C046-846D-3EB4CD7411E1}" type="presParOf" srcId="{C6816787-A78D-0A40-AAC9-87455C5CAD20}" destId="{C6CD86FE-E4B1-F64C-B9D7-0FFAA318190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9CC86-7D5A-1C49-84AD-69AD4AEEF46F}">
      <dsp:nvSpPr>
        <dsp:cNvPr id="0" name=""/>
        <dsp:cNvSpPr/>
      </dsp:nvSpPr>
      <dsp:spPr>
        <a:xfrm>
          <a:off x="0" y="43451"/>
          <a:ext cx="3260295" cy="1956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Objective Function:</a:t>
          </a:r>
        </a:p>
      </dsp:txBody>
      <dsp:txXfrm>
        <a:off x="0" y="43451"/>
        <a:ext cx="3260295" cy="1956177"/>
      </dsp:txXfrm>
    </dsp:sp>
    <dsp:sp modelId="{D65E84E4-CD18-9D49-9EBB-30729A30D4D1}">
      <dsp:nvSpPr>
        <dsp:cNvPr id="0" name=""/>
        <dsp:cNvSpPr/>
      </dsp:nvSpPr>
      <dsp:spPr>
        <a:xfrm>
          <a:off x="3586325" y="43451"/>
          <a:ext cx="3260295" cy="1956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maximize the chances of success for each of the four groups based on the decided factors.</a:t>
          </a:r>
        </a:p>
      </dsp:txBody>
      <dsp:txXfrm>
        <a:off x="3586325" y="43451"/>
        <a:ext cx="3260295" cy="1956177"/>
      </dsp:txXfrm>
    </dsp:sp>
    <dsp:sp modelId="{1A18DC16-AA86-A447-B13F-0A03B39D4D38}">
      <dsp:nvSpPr>
        <dsp:cNvPr id="0" name=""/>
        <dsp:cNvSpPr/>
      </dsp:nvSpPr>
      <dsp:spPr>
        <a:xfrm>
          <a:off x="7172650" y="43451"/>
          <a:ext cx="3260295" cy="1956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included 48 decision variables</a:t>
          </a:r>
        </a:p>
      </dsp:txBody>
      <dsp:txXfrm>
        <a:off x="7172650" y="43451"/>
        <a:ext cx="3260295" cy="1956177"/>
      </dsp:txXfrm>
    </dsp:sp>
    <dsp:sp modelId="{A0D6D974-2412-A749-8D3B-3E47CDF83FAB}">
      <dsp:nvSpPr>
        <dsp:cNvPr id="0" name=""/>
        <dsp:cNvSpPr/>
      </dsp:nvSpPr>
      <dsp:spPr>
        <a:xfrm>
          <a:off x="1793162" y="2325658"/>
          <a:ext cx="3260295" cy="1956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Constraints:</a:t>
          </a:r>
        </a:p>
      </dsp:txBody>
      <dsp:txXfrm>
        <a:off x="1793162" y="2325658"/>
        <a:ext cx="3260295" cy="1956177"/>
      </dsp:txXfrm>
    </dsp:sp>
    <dsp:sp modelId="{C6CD86FE-E4B1-F64C-B9D7-0FFAA3181902}">
      <dsp:nvSpPr>
        <dsp:cNvPr id="0" name=""/>
        <dsp:cNvSpPr/>
      </dsp:nvSpPr>
      <dsp:spPr>
        <a:xfrm>
          <a:off x="5379487" y="2325658"/>
          <a:ext cx="3260295" cy="1956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included 16 constraint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Constraint for each student that limited their participation to one group (12)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Constraint for each group that limited number of members to three (4)</a:t>
          </a:r>
        </a:p>
      </dsp:txBody>
      <dsp:txXfrm>
        <a:off x="5379487" y="2325658"/>
        <a:ext cx="3260295" cy="1956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16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7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5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0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2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5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28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5E4D6-CA59-FE62-B372-46344942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Sorting students into successful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D2AFE-10AB-1158-E930-6CAAE609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Hannah Cronin</a:t>
            </a:r>
          </a:p>
          <a:p>
            <a:r>
              <a:rPr lang="en-US" dirty="0"/>
              <a:t>MIS-64018 Final Fall 2022</a:t>
            </a: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E71537A3-1DC8-8FAE-0ED5-4A2FBE8C34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8" r="5522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45B901F5-973A-79D9-1988-6F24698D98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8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58"/>
    </mc:Choice>
    <mc:Fallback>
      <p:transition spd="slow" advTm="10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9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: Shape 15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Freeform: Shape 17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Freeform: Shape 19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Freeform: Shape 21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4" name="Freeform: Shape 23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5" name="Group 25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Freeform: Shape 27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29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31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39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140" name="Freeform: Shape 37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41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142" name="Straight Connector 46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Freeform: Shape 48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Freeform: Shape 51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Freeform: Shape 52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Freeform: Shape 53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07FA84-56A0-C737-EB3C-5E8EF6F6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Premise</a:t>
            </a:r>
          </a:p>
        </p:txBody>
      </p:sp>
      <p:cxnSp>
        <p:nvCxnSpPr>
          <p:cNvPr id="147" name="Straight Connector 5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8398-D74E-7E0C-BCE3-ECB37D5C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976" y="2759076"/>
            <a:ext cx="4460874" cy="3009899"/>
          </a:xfrm>
        </p:spPr>
        <p:txBody>
          <a:bodyPr>
            <a:normAutofit/>
          </a:bodyPr>
          <a:lstStyle/>
          <a:p>
            <a:r>
              <a:rPr lang="en-US" dirty="0"/>
              <a:t>12 students</a:t>
            </a:r>
          </a:p>
          <a:p>
            <a:r>
              <a:rPr lang="en-US" dirty="0"/>
              <a:t>4 groups</a:t>
            </a:r>
          </a:p>
          <a:p>
            <a:r>
              <a:rPr lang="en-US" dirty="0"/>
              <a:t>3 students per group</a:t>
            </a:r>
          </a:p>
          <a:p>
            <a:r>
              <a:rPr lang="en-US" dirty="0"/>
              <a:t>Goal: to maximize my metric of success for each group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61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149" name="Straight Connector 62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63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51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68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154" name="Freeform: Shape 69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Freeform: Shape 70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6" name="Group 71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73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4BE88E1D-313C-4737-525C-8334499CF5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2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40"/>
    </mc:Choice>
    <mc:Fallback>
      <p:transition spd="slow" advTm="19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89D6F-3D95-C1DC-677D-9ACAF3BA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sz="2600"/>
              <a:t>Considerations &amp; factors chosen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906C-1923-F1CB-FBE0-58CF0309B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sz="1700" dirty="0"/>
              <a:t> Each group should be as successful as possible</a:t>
            </a:r>
          </a:p>
          <a:p>
            <a:pPr marL="64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Not to maximize performance of just one group</a:t>
            </a:r>
          </a:p>
          <a:p>
            <a:pPr marL="64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i="0" dirty="0"/>
              <a:t>I chose the following three factors to examine</a:t>
            </a:r>
          </a:p>
          <a:p>
            <a:pPr marL="136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i="0" dirty="0"/>
              <a:t>Preference</a:t>
            </a:r>
          </a:p>
          <a:p>
            <a:pPr marL="136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i="0" dirty="0"/>
              <a:t>GPA</a:t>
            </a:r>
          </a:p>
          <a:p>
            <a:pPr marL="136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i="0" dirty="0"/>
              <a:t>Current Class Grade</a:t>
            </a:r>
            <a:r>
              <a:rPr lang="en-US" sz="1700" dirty="0"/>
              <a:t>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6694AEA1-4948-26E2-3CE9-9C9292608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6466" y="540033"/>
            <a:ext cx="5775279" cy="5775279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06B25C9-EC39-0772-A3E0-A121A0C13A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8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89"/>
    </mc:Choice>
    <mc:Fallback>
      <p:transition spd="slow" advTm="7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0DDA2-81C1-4C6A-7F5E-D0E16E0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Reasons for choosing these factors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20F5-0D58-5D9B-BDDA-CDEB0145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49705"/>
            <a:ext cx="5956084" cy="6220917"/>
          </a:xfrm>
        </p:spPr>
        <p:txBody>
          <a:bodyPr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400" dirty="0"/>
              <a:t>PREFERENCE:</a:t>
            </a:r>
          </a:p>
          <a:p>
            <a:pPr lvl="2">
              <a:lnSpc>
                <a:spcPct val="115000"/>
              </a:lnSpc>
            </a:pPr>
            <a:r>
              <a:rPr lang="en-US" sz="1400" dirty="0"/>
              <a:t>If a student is in a group of their choosing, perhaps with peers they like to work with, they may be more inclined to do the work to the best of their ability</a:t>
            </a:r>
          </a:p>
          <a:p>
            <a:pPr lvl="2">
              <a:lnSpc>
                <a:spcPct val="115000"/>
              </a:lnSpc>
            </a:pPr>
            <a:r>
              <a:rPr lang="en-US" sz="1400" dirty="0"/>
              <a:t>I believe effort is a large hallmark of success- truly putting in effort and trying your best often leads to success in terms of better grades and/or understanding</a:t>
            </a:r>
          </a:p>
          <a:p>
            <a:pPr marL="64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400" i="0" dirty="0"/>
              <a:t>GPA</a:t>
            </a:r>
          </a:p>
          <a:p>
            <a:pPr marL="1365750" lvl="2" indent="-285750">
              <a:lnSpc>
                <a:spcPct val="115000"/>
              </a:lnSpc>
            </a:pPr>
            <a:r>
              <a:rPr lang="en-US" sz="1400" dirty="0"/>
              <a:t>GPA can be an indicator of past effort or background knowledge</a:t>
            </a:r>
          </a:p>
          <a:p>
            <a:pPr marL="1365750" lvl="2" indent="-285750">
              <a:lnSpc>
                <a:spcPct val="115000"/>
              </a:lnSpc>
            </a:pPr>
            <a:r>
              <a:rPr lang="en-US" sz="1400" i="0" dirty="0"/>
              <a:t>Higher GPA may indicate a more studious student who puts in the effort</a:t>
            </a:r>
          </a:p>
          <a:p>
            <a:pPr marL="1365750" lvl="2" indent="-285750">
              <a:lnSpc>
                <a:spcPct val="115000"/>
              </a:lnSpc>
            </a:pPr>
            <a:r>
              <a:rPr lang="en-US" sz="1400" i="0" dirty="0"/>
              <a:t>GPAs are based on the classes of each personal student and factors like class history and class strength can make GPAs less comparable among heterogenous groups</a:t>
            </a:r>
          </a:p>
          <a:p>
            <a:pPr marL="1422900" lvl="2" indent="-342900">
              <a:lnSpc>
                <a:spcPct val="115000"/>
              </a:lnSpc>
              <a:buFontTx/>
              <a:buChar char="-"/>
            </a:pPr>
            <a:endParaRPr lang="en-US" sz="1100" i="0" dirty="0"/>
          </a:p>
        </p:txBody>
      </p:sp>
      <p:pic>
        <p:nvPicPr>
          <p:cNvPr id="77" name="Audio 76">
            <a:hlinkClick r:id="" action="ppaction://media"/>
            <a:extLst>
              <a:ext uri="{FF2B5EF4-FFF2-40B4-BE49-F238E27FC236}">
                <a16:creationId xmlns:a16="http://schemas.microsoft.com/office/drawing/2014/main" id="{E61110C0-D132-9751-55F7-792F28007F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8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584"/>
    </mc:Choice>
    <mc:Fallback>
      <p:transition spd="slow" advTm="155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57758-E2C1-2AB7-48BD-795CB4BA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Reasons for choosing these factors (cont.)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DCA4-912B-B19D-B48E-F31FEF76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5033806" cy="368669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600" dirty="0"/>
              <a:t> </a:t>
            </a:r>
            <a:r>
              <a:rPr lang="en-US" sz="1900" dirty="0"/>
              <a:t>Current Class Grade</a:t>
            </a:r>
          </a:p>
          <a:p>
            <a:pPr lvl="2">
              <a:lnSpc>
                <a:spcPct val="115000"/>
              </a:lnSpc>
            </a:pPr>
            <a:r>
              <a:rPr lang="en-US" sz="1900" dirty="0"/>
              <a:t>- The least weighted of the three factors</a:t>
            </a:r>
          </a:p>
          <a:p>
            <a:pPr lvl="2">
              <a:lnSpc>
                <a:spcPct val="115000"/>
              </a:lnSpc>
            </a:pPr>
            <a:r>
              <a:rPr lang="en-US" sz="1900" dirty="0"/>
              <a:t>Class grade indicates knowledge and familiarity of class material</a:t>
            </a:r>
          </a:p>
          <a:p>
            <a:pPr lvl="2">
              <a:lnSpc>
                <a:spcPct val="115000"/>
              </a:lnSpc>
            </a:pPr>
            <a:r>
              <a:rPr lang="en-US" sz="1900" dirty="0"/>
              <a:t>Class grade is fluid and can be easily influenced by one low grade, etc.</a:t>
            </a:r>
          </a:p>
          <a:p>
            <a:pPr lvl="4">
              <a:lnSpc>
                <a:spcPct val="115000"/>
              </a:lnSpc>
            </a:pPr>
            <a:r>
              <a:rPr lang="en-US" sz="1900" dirty="0"/>
              <a:t>This is especially true earlier in the class/semester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600" dirty="0"/>
          </a:p>
          <a:p>
            <a:pPr marL="0" indent="0">
              <a:lnSpc>
                <a:spcPct val="115000"/>
              </a:lnSpc>
              <a:buNone/>
            </a:pP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5D30CAD0-C270-CD0E-9515-D448DDE16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8864" y="1202958"/>
            <a:ext cx="4452148" cy="4452148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46D801E-821B-F982-2849-56AA83B35F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9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92"/>
    </mc:Choice>
    <mc:Fallback>
      <p:transition spd="slow" advTm="609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F8751-CEED-DF2A-6EFF-6A61A414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Collection &amp; weights</a:t>
            </a:r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4B34350F-AAB3-F337-B312-9B13EB4C11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59" r="22436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0AC4-678F-786E-32BD-72688D9FD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9" y="2759076"/>
            <a:ext cx="6272863" cy="350680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dirty="0"/>
              <a:t>I used a random generator for my data: a random choice 1-4 for student preference, 1.0 to 4.0 for GPA, and a grade from 0.5 to 1.0.</a:t>
            </a:r>
          </a:p>
          <a:p>
            <a:pPr>
              <a:lnSpc>
                <a:spcPct val="115000"/>
              </a:lnSpc>
            </a:pPr>
            <a:endParaRPr lang="en-US" sz="1700" dirty="0"/>
          </a:p>
          <a:p>
            <a:pPr>
              <a:lnSpc>
                <a:spcPct val="115000"/>
              </a:lnSpc>
            </a:pPr>
            <a:r>
              <a:rPr lang="en-US" sz="1700" dirty="0"/>
              <a:t>Each student corresponded to four decision variables- a binary yes/no variable for which class they would be placed in. The student’s top choice was ranked four and their lowest was assigned to 1.</a:t>
            </a:r>
          </a:p>
          <a:p>
            <a:pPr>
              <a:lnSpc>
                <a:spcPct val="115000"/>
              </a:lnSpc>
            </a:pPr>
            <a:endParaRPr lang="en-US" sz="1700" dirty="0"/>
          </a:p>
          <a:p>
            <a:pPr>
              <a:lnSpc>
                <a:spcPct val="115000"/>
              </a:lnSpc>
            </a:pPr>
            <a:r>
              <a:rPr lang="en-US" sz="1700" dirty="0"/>
              <a:t>Coefficient: Student Preference + GPA + Class Grade 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E1925CD5-7FB1-C67D-650C-0630775C31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1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258"/>
    </mc:Choice>
    <mc:Fallback>
      <p:transition spd="slow" advTm="97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C5B3-8AC8-D1E3-5705-AB6E0C6B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function/Constraints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18E49C3-8F9F-88D7-89F6-EC43303B9D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0" y="1790700"/>
          <a:ext cx="10432946" cy="432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3E54DAD0-B9D9-04FD-2836-1908BD9029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65"/>
    </mc:Choice>
    <mc:Fallback>
      <p:transition spd="slow" advTm="501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3621C-0A42-9124-C3B2-4C4B5618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/>
              <a:t>Results/conclusion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F839-2649-BD87-0F96-3475A0F8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976" y="2759076"/>
            <a:ext cx="4460874" cy="3009899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sz="1900" dirty="0"/>
              <a:t>10/12 students got their first choice</a:t>
            </a:r>
          </a:p>
          <a:p>
            <a:pPr>
              <a:lnSpc>
                <a:spcPct val="115000"/>
              </a:lnSpc>
            </a:pPr>
            <a:r>
              <a:rPr lang="en-US" sz="1900" dirty="0"/>
              <a:t>The other 2 students got their second choice</a:t>
            </a:r>
          </a:p>
          <a:p>
            <a:pPr>
              <a:lnSpc>
                <a:spcPct val="115000"/>
              </a:lnSpc>
            </a:pPr>
            <a:endParaRPr lang="en-US" sz="1900" dirty="0"/>
          </a:p>
          <a:p>
            <a:pPr marL="0" indent="0">
              <a:lnSpc>
                <a:spcPct val="115000"/>
              </a:lnSpc>
              <a:buNone/>
            </a:pPr>
            <a:endParaRPr lang="en-US" sz="1900" dirty="0"/>
          </a:p>
          <a:p>
            <a:pPr marL="0" indent="0">
              <a:lnSpc>
                <a:spcPct val="115000"/>
              </a:lnSpc>
              <a:buNone/>
            </a:pPr>
            <a:endParaRPr lang="en-US" sz="1900" dirty="0"/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/>
              <a:t>Thanks for a great semester!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F1AEAAF-D0B3-20C8-D934-C86C3A4241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5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82"/>
    </mc:Choice>
    <mc:Fallback>
      <p:transition spd="slow" advTm="270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Leaf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412</Words>
  <Application>Microsoft Macintosh PowerPoint</Application>
  <PresentationFormat>Widescreen</PresentationFormat>
  <Paragraphs>50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Bell MT</vt:lpstr>
      <vt:lpstr>Rockwell Nova Light</vt:lpstr>
      <vt:lpstr>Wingdings</vt:lpstr>
      <vt:lpstr>LeafVTI</vt:lpstr>
      <vt:lpstr>Sorting students into successful groups</vt:lpstr>
      <vt:lpstr>Premise</vt:lpstr>
      <vt:lpstr>Considerations &amp; factors chosen</vt:lpstr>
      <vt:lpstr>Reasons for choosing these factors</vt:lpstr>
      <vt:lpstr>Reasons for choosing these factors (cont.)</vt:lpstr>
      <vt:lpstr>Data Collection &amp; weights</vt:lpstr>
      <vt:lpstr>Objective function/Constraints</vt:lpstr>
      <vt:lpstr>Results/conclusion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students into successful groups</dc:title>
  <dc:creator>Cronin, Hannah</dc:creator>
  <cp:lastModifiedBy>Cronin, Hannah</cp:lastModifiedBy>
  <cp:revision>2</cp:revision>
  <dcterms:created xsi:type="dcterms:W3CDTF">2022-12-14T23:28:59Z</dcterms:created>
  <dcterms:modified xsi:type="dcterms:W3CDTF">2022-12-15T01:47:43Z</dcterms:modified>
</cp:coreProperties>
</file>