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6" r:id="rId8"/>
    <p:sldId id="262" r:id="rId9"/>
    <p:sldId id="267" r:id="rId10"/>
    <p:sldId id="268" r:id="rId11"/>
  </p:sldIdLst>
  <p:sldSz cx="12192000" cy="6858000"/>
  <p:notesSz cx="7104063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A4F6-3022-8AA7-8044-33913566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9C17F-D793-EE09-D87F-79F563890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28A8-0029-9133-C8E8-B317ED52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81B7-4630-6412-8C3E-0050AF41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9AD0-1D2C-ED98-0701-583484D7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49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B971-0D4E-E207-A4F3-D946BE3A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A5BAA-A605-E395-4665-5DDC625B5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50CE-CA9B-4111-BE0E-5137DAC4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149-D1BA-E452-6376-BC3BB7D7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6C3F-6A77-4547-DEF9-C80D9A7E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913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81B46-8A50-C186-855B-749394E81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F76C-DF77-5CF3-6CE1-A07924315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6E476-4684-ECD9-DEC9-2C33013B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3807-B1D1-7BBF-28C3-F78A74A8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78DC-B5B6-F189-A342-025042C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583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2743-C13E-4E53-0F8E-3CF92AA4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73EC-D874-591D-D7A9-A605756A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B275-AB35-A6A1-0B34-AA1B156E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A9F2-2CD7-1440-36C3-D8F88D4C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312C-7413-99F1-568E-D5B1F9B8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316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D8B2-D7E6-FE89-23CA-D635167D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1D2E-CEDF-436C-F920-852B98A1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BD64-04C2-6066-0E11-F3E6F221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E0F2-BDD5-6A66-23B1-E4522716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D6E0-5B14-73BB-4416-A125FA87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16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1F52-2C3E-F40E-B878-220C1D67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5A7F-F453-9A37-A925-E6B1956C7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34E9A-0ECF-2A9B-AE96-69CAC3AF6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71EA-DBE9-6D7D-03B4-13ECC2C0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0EE5F-5945-87FB-8AEC-ADFACFCD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EBB99-2DB9-23CD-DA7F-894E5A19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06CA-4C00-0E05-5C7F-6AB4690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AE99-E376-63E4-2EAF-F29B138C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52A8-8627-1ED3-675A-B92F78F30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62DFC-04D6-19EA-6A10-507F00FA8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C6C7B-B981-934E-F192-10FE54C3C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741C-68EA-EE30-0F18-F501F047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0FA19-C135-B4C9-00E7-E089FE74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343D7-5B09-8345-D317-74797B09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507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4C74-CB97-7B94-CE40-713F44E0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2C373-C4E3-1721-F44B-B1E50CC1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C97DF-F90E-40E3-93C9-41232183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258C2-E6C0-7F47-3806-E699147C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54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2F936-300B-3C1B-58F2-EE667C5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1539B-74AB-8C9A-F1C3-93F6D65F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7C5E-6D3F-FE18-38A2-9FCB3273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4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C1C3-A9C3-960C-40FF-1521F5D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9E00-2972-9D8B-DD7A-FA6371B1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03C92-9422-97BB-47F5-A973BDAE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4AEF8-ACA9-6C07-9D65-0E6E1F05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F3A2-64AD-4010-6708-E50EA0B7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826ED-ABEE-6B80-AEB9-BFB71476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364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4C81-CCD4-8968-8E81-ED32D3ED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F1833-5B1F-5776-98BA-7C38DFD36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DBF1-3A43-B909-C423-95AF8104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EED5-4B19-63D0-082A-92D2AA7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33264-B4C5-872D-165F-16D776C8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5C877-BE8C-C787-418A-5CF5B3AD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6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2EF7B-061E-E021-FA6F-C7F544A6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43F2B-DCA0-1DC1-6F14-7A3B30A4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8150-A787-B08F-CCBC-F1825127A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0704-11ED-4B08-A18A-938335E0FAFD}" type="datetimeFigureOut">
              <a:rPr lang="fi-FI" smtClean="0"/>
              <a:t>28.11.2023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FC26-37AA-6E64-06E5-37A8F743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F6E2-673A-E003-A72F-D323943DE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18B-787D-4F75-A594-8555B0E677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672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586-452C-618E-7BD6-3ED27A6EF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Lohkosalauksen moodit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5F392-DAFE-D6C3-A7BF-B130871C5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Roope Salminen, Tieto- ja viestintätekniikan koulutus, TLTITVT21SV</a:t>
            </a:r>
          </a:p>
          <a:p>
            <a:r>
              <a:rPr lang="fi-FI" dirty="0"/>
              <a:t>AT00BY44-3004 Tutkimusseminaari</a:t>
            </a:r>
          </a:p>
        </p:txBody>
      </p:sp>
    </p:spTree>
    <p:extLst>
      <p:ext uri="{BB962C8B-B14F-4D97-AF65-F5344CB8AC3E}">
        <p14:creationId xmlns:p14="http://schemas.microsoft.com/office/powerpoint/2010/main" val="232928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A4A-FA1D-369A-D40A-8A8EDCAD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Kiitos!</a:t>
            </a:r>
            <a:br>
              <a:rPr lang="fi-FI" dirty="0"/>
            </a:br>
            <a:r>
              <a:rPr lang="fi-FI" sz="2800" dirty="0"/>
              <a:t>Työssä käytetyt lähteet: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2F0D-2891-EAF6-2BDF-57B013CB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i-FI" dirty="0" err="1"/>
              <a:t>Bhargavan</a:t>
            </a:r>
            <a:r>
              <a:rPr lang="fi-FI" dirty="0"/>
              <a:t>, K., </a:t>
            </a:r>
            <a:r>
              <a:rPr lang="fi-FI" dirty="0" err="1"/>
              <a:t>Leurent</a:t>
            </a:r>
            <a:r>
              <a:rPr lang="fi-FI" dirty="0"/>
              <a:t>, G. 2016.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Practical</a:t>
            </a:r>
            <a:r>
              <a:rPr lang="fi-FI" dirty="0"/>
              <a:t> (In-)Security of 64-bit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Ciphers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11.10.2023. </a:t>
            </a:r>
            <a:r>
              <a:rPr lang="fi-FI" dirty="0" err="1"/>
              <a:t>Available</a:t>
            </a:r>
            <a:r>
              <a:rPr lang="fi-FI" dirty="0"/>
              <a:t> at https://sweet32.info/SWEET32_CCS16.pdf </a:t>
            </a:r>
          </a:p>
          <a:p>
            <a:pPr marL="0" indent="0">
              <a:buNone/>
            </a:pPr>
            <a:r>
              <a:rPr lang="fi-FI" dirty="0" err="1"/>
              <a:t>Brady</a:t>
            </a:r>
            <a:r>
              <a:rPr lang="fi-FI" dirty="0"/>
              <a:t>, S. 2021. </a:t>
            </a:r>
            <a:r>
              <a:rPr lang="fi-FI" dirty="0" err="1"/>
              <a:t>Authenticated</a:t>
            </a:r>
            <a:r>
              <a:rPr lang="fi-FI" dirty="0"/>
              <a:t> </a:t>
            </a:r>
            <a:r>
              <a:rPr lang="fi-FI" dirty="0" err="1"/>
              <a:t>Encryption</a:t>
            </a:r>
            <a:r>
              <a:rPr lang="fi-FI" dirty="0"/>
              <a:t> in .NET </a:t>
            </a:r>
            <a:r>
              <a:rPr lang="fi-FI" dirty="0" err="1"/>
              <a:t>with</a:t>
            </a:r>
            <a:r>
              <a:rPr lang="fi-FI" dirty="0"/>
              <a:t> AES-GCM.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https://www.scottbrady91.com/c-sharp/aes-gcm-dotnet </a:t>
            </a:r>
          </a:p>
          <a:p>
            <a:pPr marL="0" indent="0">
              <a:buNone/>
            </a:pPr>
            <a:r>
              <a:rPr lang="fi-FI" dirty="0"/>
              <a:t>Cook, J. </a:t>
            </a:r>
            <a:r>
              <a:rPr lang="fi-FI" dirty="0" err="1"/>
              <a:t>Finite</a:t>
            </a:r>
            <a:r>
              <a:rPr lang="fi-FI" dirty="0"/>
              <a:t> </a:t>
            </a:r>
            <a:r>
              <a:rPr lang="fi-FI" dirty="0" err="1"/>
              <a:t>fields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https://www.johndcook.com/blog/finite-fields/</a:t>
            </a:r>
          </a:p>
          <a:p>
            <a:pPr marL="0" indent="0">
              <a:buNone/>
            </a:pPr>
            <a:r>
              <a:rPr lang="fi-FI" dirty="0" err="1"/>
              <a:t>Dazell</a:t>
            </a:r>
            <a:r>
              <a:rPr lang="fi-FI" dirty="0"/>
              <a:t>, T. 2012. </a:t>
            </a:r>
            <a:r>
              <a:rPr lang="fi-FI" dirty="0" err="1"/>
              <a:t>Many</a:t>
            </a:r>
            <a:r>
              <a:rPr lang="fi-FI" dirty="0"/>
              <a:t> Time Pad Attack - </a:t>
            </a:r>
            <a:r>
              <a:rPr lang="fi-FI" dirty="0" err="1"/>
              <a:t>Crib</a:t>
            </a:r>
            <a:r>
              <a:rPr lang="fi-FI" dirty="0"/>
              <a:t> Drag. </a:t>
            </a:r>
            <a:r>
              <a:rPr lang="fi-FI" dirty="0" err="1"/>
              <a:t>Referenced</a:t>
            </a:r>
            <a:r>
              <a:rPr lang="fi-FI" dirty="0"/>
              <a:t> 16.10.2023. </a:t>
            </a:r>
            <a:r>
              <a:rPr lang="fi-FI" dirty="0" err="1"/>
              <a:t>Available</a:t>
            </a:r>
            <a:r>
              <a:rPr lang="fi-FI" dirty="0"/>
              <a:t> at http://travisdazell.blogspot.com/2012/11/many-time-pad-attack-crib-drag.html </a:t>
            </a:r>
          </a:p>
          <a:p>
            <a:pPr marL="0" indent="0">
              <a:buNone/>
            </a:pPr>
            <a:r>
              <a:rPr lang="fi-FI" dirty="0" err="1"/>
              <a:t>Dworkin</a:t>
            </a:r>
            <a:r>
              <a:rPr lang="fi-FI" dirty="0"/>
              <a:t>, M. 2001. </a:t>
            </a:r>
            <a:r>
              <a:rPr lang="fi-FI" dirty="0" err="1"/>
              <a:t>Recommendation</a:t>
            </a:r>
            <a:r>
              <a:rPr lang="fi-FI" dirty="0"/>
              <a:t> for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</a:t>
            </a:r>
            <a:r>
              <a:rPr lang="fi-FI" dirty="0"/>
              <a:t> </a:t>
            </a:r>
            <a:r>
              <a:rPr lang="fi-FI" dirty="0" err="1"/>
              <a:t>Modes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: </a:t>
            </a:r>
            <a:r>
              <a:rPr lang="fi-FI" dirty="0" err="1"/>
              <a:t>Methods</a:t>
            </a:r>
            <a:r>
              <a:rPr lang="fi-FI" dirty="0"/>
              <a:t> and </a:t>
            </a:r>
            <a:r>
              <a:rPr lang="fi-FI" dirty="0" err="1"/>
              <a:t>Techniques</a:t>
            </a:r>
            <a:r>
              <a:rPr lang="fi-FI" dirty="0"/>
              <a:t>. NIST.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https://nvlpubs.nist.gov/nistpubs/Legacy/SP/nistspecialpublication800-38a.pdf </a:t>
            </a:r>
          </a:p>
          <a:p>
            <a:pPr marL="0" indent="0">
              <a:buNone/>
            </a:pPr>
            <a:r>
              <a:rPr lang="fi-FI" dirty="0" err="1"/>
              <a:t>Heaton</a:t>
            </a:r>
            <a:r>
              <a:rPr lang="fi-FI" dirty="0"/>
              <a:t>, R. 2013.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Padding</a:t>
            </a:r>
            <a:r>
              <a:rPr lang="fi-FI" dirty="0"/>
              <a:t> Oracle Attack.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https://robertheaton.com/2013/07/29/padding-oracle-attack/</a:t>
            </a:r>
          </a:p>
          <a:p>
            <a:pPr marL="0" indent="0">
              <a:buNone/>
            </a:pPr>
            <a:r>
              <a:rPr lang="fi-FI" dirty="0" err="1"/>
              <a:t>Hornsby</a:t>
            </a:r>
            <a:r>
              <a:rPr lang="fi-FI" dirty="0"/>
              <a:t>, T. 2013. </a:t>
            </a:r>
            <a:r>
              <a:rPr lang="fi-FI" dirty="0" err="1"/>
              <a:t>Encryption</a:t>
            </a:r>
            <a:r>
              <a:rPr lang="fi-FI" dirty="0"/>
              <a:t> - CBC </a:t>
            </a:r>
            <a:r>
              <a:rPr lang="fi-FI" dirty="0" err="1"/>
              <a:t>Mode</a:t>
            </a:r>
            <a:r>
              <a:rPr lang="fi-FI" dirty="0"/>
              <a:t> IV: </a:t>
            </a:r>
            <a:r>
              <a:rPr lang="fi-FI" dirty="0" err="1"/>
              <a:t>Secret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? </a:t>
            </a:r>
            <a:r>
              <a:rPr lang="fi-FI" dirty="0" err="1"/>
              <a:t>Referenced</a:t>
            </a:r>
            <a:r>
              <a:rPr lang="fi-FI" dirty="0"/>
              <a:t> 15.10.2023. </a:t>
            </a:r>
            <a:r>
              <a:rPr lang="fi-FI" dirty="0" err="1"/>
              <a:t>Available</a:t>
            </a:r>
            <a:r>
              <a:rPr lang="fi-FI" dirty="0"/>
              <a:t> at https://defuse.ca/cbcmodeiv.htm</a:t>
            </a:r>
          </a:p>
          <a:p>
            <a:pPr marL="0" indent="0">
              <a:buNone/>
            </a:pPr>
            <a:r>
              <a:rPr lang="fi-FI" dirty="0"/>
              <a:t>Janssen, M., </a:t>
            </a:r>
            <a:r>
              <a:rPr lang="fi-FI" dirty="0" err="1"/>
              <a:t>Lindsey</a:t>
            </a:r>
            <a:r>
              <a:rPr lang="fi-FI" dirty="0"/>
              <a:t>, M. 2019. </a:t>
            </a:r>
            <a:r>
              <a:rPr lang="fi-FI" dirty="0" err="1"/>
              <a:t>Rings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Inquiry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https://ringswithinquiry.org/rwi/SubSec-Fields.html</a:t>
            </a:r>
          </a:p>
          <a:p>
            <a:pPr marL="0" indent="0">
              <a:buNone/>
            </a:pPr>
            <a:r>
              <a:rPr lang="fi-FI" dirty="0" err="1"/>
              <a:t>McGrew</a:t>
            </a:r>
            <a:r>
              <a:rPr lang="fi-FI" dirty="0"/>
              <a:t>, D., </a:t>
            </a:r>
            <a:r>
              <a:rPr lang="fi-FI" dirty="0" err="1"/>
              <a:t>Viega</a:t>
            </a:r>
            <a:r>
              <a:rPr lang="fi-FI" dirty="0"/>
              <a:t>, J. 2005.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Galois</a:t>
            </a:r>
            <a:r>
              <a:rPr lang="fi-FI" dirty="0"/>
              <a:t>/</a:t>
            </a:r>
            <a:r>
              <a:rPr lang="fi-FI" dirty="0" err="1"/>
              <a:t>Counter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 (GCM). </a:t>
            </a:r>
            <a:r>
              <a:rPr lang="fi-FI" dirty="0" err="1"/>
              <a:t>Referenced</a:t>
            </a:r>
            <a:r>
              <a:rPr lang="fi-FI" dirty="0"/>
              <a:t> 28.10.2023. </a:t>
            </a:r>
            <a:r>
              <a:rPr lang="fi-FI" dirty="0" err="1"/>
              <a:t>Available</a:t>
            </a:r>
            <a:r>
              <a:rPr lang="fi-FI" dirty="0"/>
              <a:t> at https://csrc.nist.rip/groups/ST/toolkit/BCM/documents/proposedmodes/gcm/gcm-revised-spec.pdf</a:t>
            </a:r>
          </a:p>
          <a:p>
            <a:pPr marL="0" indent="0">
              <a:buNone/>
            </a:pPr>
            <a:r>
              <a:rPr lang="fi-FI" dirty="0"/>
              <a:t>NIST. 2001. </a:t>
            </a:r>
            <a:r>
              <a:rPr lang="fi-FI" dirty="0" err="1"/>
              <a:t>Announcing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Advanced </a:t>
            </a:r>
            <a:r>
              <a:rPr lang="fi-FI" dirty="0" err="1"/>
              <a:t>Encryption</a:t>
            </a:r>
            <a:r>
              <a:rPr lang="fi-FI" dirty="0"/>
              <a:t> Standard (AES).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https://csrc.nist.gov/files/pubs/fips/197/final/docs/fips-197.pdf</a:t>
            </a:r>
          </a:p>
          <a:p>
            <a:pPr marL="0" indent="0">
              <a:buNone/>
            </a:pPr>
            <a:r>
              <a:rPr lang="fi-FI" dirty="0"/>
              <a:t>NIST. a. Computer </a:t>
            </a:r>
            <a:r>
              <a:rPr lang="fi-FI" dirty="0" err="1"/>
              <a:t>security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center. </a:t>
            </a:r>
            <a:r>
              <a:rPr lang="fi-FI" dirty="0" err="1"/>
              <a:t>Glossary</a:t>
            </a:r>
            <a:r>
              <a:rPr lang="fi-FI" dirty="0"/>
              <a:t>. </a:t>
            </a:r>
            <a:r>
              <a:rPr lang="fi-FI" dirty="0" err="1"/>
              <a:t>Mode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https://csrc.nist.gov/glossary/term/mode_of_operation </a:t>
            </a:r>
          </a:p>
          <a:p>
            <a:pPr marL="0" indent="0">
              <a:buNone/>
            </a:pPr>
            <a:r>
              <a:rPr lang="fi-FI" dirty="0"/>
              <a:t>NIST. b. Computer </a:t>
            </a:r>
            <a:r>
              <a:rPr lang="fi-FI" dirty="0" err="1"/>
              <a:t>security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center. </a:t>
            </a:r>
            <a:r>
              <a:rPr lang="fi-FI" dirty="0" err="1"/>
              <a:t>Glossary</a:t>
            </a:r>
            <a:r>
              <a:rPr lang="fi-FI" dirty="0"/>
              <a:t>.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https://csrc.nist.gov/glossary/term/block_cipher</a:t>
            </a:r>
          </a:p>
          <a:p>
            <a:pPr marL="0" indent="0">
              <a:buNone/>
            </a:pPr>
            <a:r>
              <a:rPr lang="fi-FI" dirty="0" err="1"/>
              <a:t>Rogaway</a:t>
            </a:r>
            <a:r>
              <a:rPr lang="fi-FI" dirty="0"/>
              <a:t>, P. 2011. Evaluation of Some </a:t>
            </a:r>
            <a:r>
              <a:rPr lang="fi-FI" dirty="0" err="1"/>
              <a:t>Blockcipher</a:t>
            </a:r>
            <a:r>
              <a:rPr lang="fi-FI" dirty="0"/>
              <a:t> </a:t>
            </a:r>
            <a:r>
              <a:rPr lang="fi-FI" dirty="0" err="1"/>
              <a:t>Modes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https://web.cs.ucdavis.edu/~rogaway/papers/modes.pdf </a:t>
            </a:r>
          </a:p>
          <a:p>
            <a:pPr marL="0" indent="0">
              <a:buNone/>
            </a:pPr>
            <a:r>
              <a:rPr lang="fi-FI" dirty="0"/>
              <a:t>Saarinen, M-J. </a:t>
            </a:r>
            <a:r>
              <a:rPr lang="fi-FI" dirty="0" err="1"/>
              <a:t>Cycling</a:t>
            </a:r>
            <a:r>
              <a:rPr lang="fi-FI" dirty="0"/>
              <a:t> </a:t>
            </a:r>
            <a:r>
              <a:rPr lang="fi-FI" dirty="0" err="1"/>
              <a:t>Attacks</a:t>
            </a:r>
            <a:r>
              <a:rPr lang="fi-FI" dirty="0"/>
              <a:t> on GCM, GHASH and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Polynomial</a:t>
            </a:r>
            <a:r>
              <a:rPr lang="fi-FI" dirty="0"/>
              <a:t> </a:t>
            </a:r>
            <a:r>
              <a:rPr lang="fi-FI" dirty="0" err="1"/>
              <a:t>MACs</a:t>
            </a:r>
            <a:r>
              <a:rPr lang="fi-FI" dirty="0"/>
              <a:t> and </a:t>
            </a:r>
            <a:r>
              <a:rPr lang="fi-FI" dirty="0" err="1"/>
              <a:t>Hashes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3.11.2023. </a:t>
            </a:r>
            <a:r>
              <a:rPr lang="fi-FI" dirty="0" err="1"/>
              <a:t>Available</a:t>
            </a:r>
            <a:r>
              <a:rPr lang="fi-FI" dirty="0"/>
              <a:t> at https://eprint.iacr.org/2011/202.pdf </a:t>
            </a:r>
          </a:p>
          <a:p>
            <a:pPr marL="0" indent="0">
              <a:buNone/>
            </a:pPr>
            <a:r>
              <a:rPr lang="fi-FI" dirty="0"/>
              <a:t>Unicode.org. </a:t>
            </a:r>
            <a:r>
              <a:rPr lang="fi-FI" dirty="0" err="1"/>
              <a:t>Frequently</a:t>
            </a:r>
            <a:r>
              <a:rPr lang="fi-FI" dirty="0"/>
              <a:t> </a:t>
            </a:r>
            <a:r>
              <a:rPr lang="fi-FI" dirty="0" err="1"/>
              <a:t>asked</a:t>
            </a:r>
            <a:r>
              <a:rPr lang="fi-FI" dirty="0"/>
              <a:t> </a:t>
            </a:r>
            <a:r>
              <a:rPr lang="fi-FI" dirty="0" err="1"/>
              <a:t>questions</a:t>
            </a:r>
            <a:r>
              <a:rPr lang="fi-FI" dirty="0"/>
              <a:t>. UTF-8, UTF-16, UTF-32 &amp; BOM. </a:t>
            </a:r>
            <a:r>
              <a:rPr lang="fi-FI" dirty="0" err="1"/>
              <a:t>Referenced</a:t>
            </a:r>
            <a:r>
              <a:rPr lang="fi-FI" dirty="0"/>
              <a:t> 11.10.2023. </a:t>
            </a:r>
            <a:r>
              <a:rPr lang="fi-FI" dirty="0" err="1"/>
              <a:t>Available</a:t>
            </a:r>
            <a:r>
              <a:rPr lang="fi-FI" dirty="0"/>
              <a:t> at https://unicode.org/faq/utf_bom.html</a:t>
            </a:r>
          </a:p>
          <a:p>
            <a:pPr marL="0" indent="0">
              <a:buNone/>
            </a:pPr>
            <a:r>
              <a:rPr lang="fi-FI" dirty="0" err="1"/>
              <a:t>Villanueva</a:t>
            </a:r>
            <a:r>
              <a:rPr lang="fi-FI" dirty="0"/>
              <a:t>, J. An </a:t>
            </a:r>
            <a:r>
              <a:rPr lang="fi-FI" dirty="0" err="1"/>
              <a:t>Introduction</a:t>
            </a:r>
            <a:r>
              <a:rPr lang="fi-FI" dirty="0"/>
              <a:t> to </a:t>
            </a:r>
            <a:r>
              <a:rPr lang="fi-FI" dirty="0" err="1"/>
              <a:t>Stream</a:t>
            </a:r>
            <a:r>
              <a:rPr lang="fi-FI" dirty="0"/>
              <a:t> </a:t>
            </a:r>
            <a:r>
              <a:rPr lang="fi-FI" dirty="0" err="1"/>
              <a:t>Ciphers</a:t>
            </a:r>
            <a:r>
              <a:rPr lang="fi-FI" dirty="0"/>
              <a:t> vs.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Ciphers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11.10.2023. </a:t>
            </a:r>
            <a:r>
              <a:rPr lang="fi-FI" dirty="0" err="1"/>
              <a:t>Available</a:t>
            </a:r>
            <a:r>
              <a:rPr lang="fi-FI" dirty="0"/>
              <a:t> at https://www.jscape.com/blog/stream-cipher-vs-block-cipher</a:t>
            </a:r>
          </a:p>
          <a:p>
            <a:pPr marL="0" indent="0">
              <a:buNone/>
            </a:pPr>
            <a:r>
              <a:rPr lang="fi-FI" dirty="0"/>
              <a:t>Wikipedia.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cipher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 of </a:t>
            </a:r>
            <a:r>
              <a:rPr lang="fi-FI" dirty="0" err="1"/>
              <a:t>operation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5.11.2023. </a:t>
            </a:r>
            <a:r>
              <a:rPr lang="fi-FI" dirty="0" err="1"/>
              <a:t>Available</a:t>
            </a:r>
            <a:r>
              <a:rPr lang="fi-FI" dirty="0"/>
              <a:t> at https://en.wikipedia.org/wiki/Block_cipher_mode_of_operation </a:t>
            </a:r>
          </a:p>
          <a:p>
            <a:pPr marL="0" indent="0">
              <a:buNone/>
            </a:pPr>
            <a:r>
              <a:rPr lang="fi-FI" dirty="0"/>
              <a:t>Wells, A. 2021. </a:t>
            </a:r>
            <a:r>
              <a:rPr lang="fi-FI" dirty="0" err="1"/>
              <a:t>Cryptography</a:t>
            </a:r>
            <a:r>
              <a:rPr lang="fi-FI" dirty="0"/>
              <a:t> - PKCS#7 </a:t>
            </a:r>
            <a:r>
              <a:rPr lang="fi-FI" dirty="0" err="1"/>
              <a:t>Padding</a:t>
            </a:r>
            <a:r>
              <a:rPr lang="fi-FI" dirty="0"/>
              <a:t>. </a:t>
            </a:r>
            <a:r>
              <a:rPr lang="fi-FI" dirty="0" err="1"/>
              <a:t>Referenced</a:t>
            </a:r>
            <a:r>
              <a:rPr lang="fi-FI" dirty="0"/>
              <a:t> 14.10.2023. </a:t>
            </a:r>
            <a:r>
              <a:rPr lang="fi-FI" dirty="0" err="1"/>
              <a:t>Available</a:t>
            </a:r>
            <a:r>
              <a:rPr lang="fi-FI" dirty="0"/>
              <a:t> at https://node-security.com/posts/cryptography-pkcs-7-padding/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5844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D2E4-E11A-A22B-8B1E-72424C6A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Johdanto ja tutkimuksen tavoite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E191-F246-7996-154B-B7A03AEA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Internet on julkinen väylä, jossa liikkuu paljon yksityiseksi tarkoitettua dataa</a:t>
            </a:r>
          </a:p>
          <a:p>
            <a:r>
              <a:rPr lang="fi-FI" dirty="0"/>
              <a:t>Suurien datamäärien siirrossa käytetään usein symmetristä salausta lohkosalaimen ja jonkin toimintamoodin yhdistelmänä</a:t>
            </a:r>
          </a:p>
          <a:p>
            <a:r>
              <a:rPr lang="fi-FI" dirty="0"/>
              <a:t>Tavoitteena oli tutustua lohkosalauksen neljän tunnetun toimintamoodin toimintaan, kartoittaa niiden ominaisuuksia ja heikkouksia ja näiden tietojen perusteella vertailla moodeja keskenään</a:t>
            </a:r>
          </a:p>
        </p:txBody>
      </p:sp>
    </p:spTree>
    <p:extLst>
      <p:ext uri="{BB962C8B-B14F-4D97-AF65-F5344CB8AC3E}">
        <p14:creationId xmlns:p14="http://schemas.microsoft.com/office/powerpoint/2010/main" val="80873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F24F-F8F8-DDCE-06F4-9DC01562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Lohkosalaus yleisesti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AB368-7121-27A3-F528-AEF2083FA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fi-FI" dirty="0"/>
                  <a:t>Lohkosalain on salausalgoritmi, joka ottaa syötteenä salausavaimen ja vakiokokoisen selväkielisen lohkon ja tuottaa vakiokokoisen salalohkon</a:t>
                </a:r>
              </a:p>
              <a:p>
                <a:r>
                  <a:rPr lang="fi-FI" dirty="0"/>
                  <a:t>Lohkosalain on deterministinen ja kääntyvä</a:t>
                </a:r>
              </a:p>
              <a:p>
                <a:pPr lvl="1"/>
                <a:r>
                  <a:rPr lang="fi-FI" dirty="0"/>
                  <a:t>Deterministisyys tarkoittaa, että sama syöte (avain, selväkielinen lohko) tuottaa aina saman salalohkon</a:t>
                </a:r>
              </a:p>
              <a:p>
                <a:pPr lvl="1"/>
                <a:r>
                  <a:rPr lang="fi-FI"/>
                  <a:t>Kääntyvyys </a:t>
                </a:r>
                <a:r>
                  <a:rPr lang="fi-FI" dirty="0"/>
                  <a:t>tarkoittaa, että salaukselle on olemassa käänteinen operaatio, jolla alkuperäinen selväkielinen lohko saadaan palautettua samaa avainta käyttämällä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∀</m:t>
                    </m:r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fi-FI" sz="24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fi-FI" sz="2400" b="0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fi-FI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sz="24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i-FI" sz="2400" b="0" i="1" smtClean="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fi-FI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fi-FI" dirty="0"/>
              </a:p>
              <a:p>
                <a:r>
                  <a:rPr lang="fi-FI" dirty="0"/>
                  <a:t>Lohkosalaimen tärkeimpiä ominaisuuksia ovat lohkon ja salausavaimen koko (bittien määrä)</a:t>
                </a:r>
              </a:p>
              <a:p>
                <a:pPr lvl="1"/>
                <a:r>
                  <a:rPr lang="fi-FI" dirty="0"/>
                  <a:t>Avain täytyy olla riittävän iso, jotta väsytyshyökkäys (</a:t>
                </a:r>
                <a:r>
                  <a:rPr lang="fi-FI" dirty="0" err="1"/>
                  <a:t>brute-force</a:t>
                </a:r>
                <a:r>
                  <a:rPr lang="fi-FI" dirty="0"/>
                  <a:t>) ei ole varteenotettava vaihtoehto</a:t>
                </a:r>
              </a:p>
              <a:p>
                <a:pPr lvl="1"/>
                <a:r>
                  <a:rPr lang="fi-FI" dirty="0"/>
                  <a:t>Lohkon täytyy olla riittävän iso jotta törmäystodennäköisyys pysyy riittävän pienenä huolimatta käytettävästä moodista. Törmäys tässä yhteydessä tapahtuma, jossa </a:t>
                </a:r>
                <a:r>
                  <a:rPr lang="fi-FI" u="sng" dirty="0"/>
                  <a:t>moodin toiminta </a:t>
                </a:r>
                <a:r>
                  <a:rPr lang="fi-FI" dirty="0"/>
                  <a:t>aiheuttaa sen, että kaksi salalohkoa sattumalta identtiset. </a:t>
                </a:r>
              </a:p>
              <a:p>
                <a:pPr lvl="1"/>
                <a:r>
                  <a:rPr lang="fi-FI" dirty="0" err="1"/>
                  <a:t>Birthday</a:t>
                </a:r>
                <a:r>
                  <a:rPr lang="fi-FI" dirty="0"/>
                  <a:t> </a:t>
                </a:r>
                <a:r>
                  <a:rPr lang="fi-FI" dirty="0" err="1"/>
                  <a:t>bound</a:t>
                </a:r>
                <a:r>
                  <a:rPr lang="fi-FI" dirty="0"/>
                  <a:t> </a:t>
                </a:r>
                <a14:m>
                  <m:oMath xmlns:m="http://schemas.openxmlformats.org/officeDocument/2006/math"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i-FI" dirty="0"/>
                  <a:t> törmäys odotettavissa ”suurella” tn. noin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i-F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i-F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rad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fi-FI" dirty="0"/>
                  <a:t> lohkon salauksen jälkeen, missä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i-FI" dirty="0"/>
                  <a:t> on lohkon koko. Eli avain vaihdettava hyvissä ajoin ennen tätä</a:t>
                </a:r>
              </a:p>
              <a:p>
                <a:pPr lvl="1"/>
                <a:r>
                  <a:rPr lang="fi-FI" dirty="0"/>
                  <a:t>Isompi lohko suurentaa myös salattavan tiedoston maksimikokoa</a:t>
                </a:r>
              </a:p>
              <a:p>
                <a:r>
                  <a:rPr lang="fi-FI" dirty="0"/>
                  <a:t>Käytännössä tarvitaan aina jokin toimintamoodi, joka määrittää kuinka </a:t>
                </a:r>
                <a:r>
                  <a:rPr lang="fi-FI" dirty="0" err="1"/>
                  <a:t>lohkosalainta</a:t>
                </a:r>
                <a:r>
                  <a:rPr lang="fi-FI" dirty="0"/>
                  <a:t> sovelletaan lohkon koon ylittäviin viesteihin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AB368-7121-27A3-F528-AEF2083FA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464" b="-140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73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C19C-8948-AB60-91FB-8E4900A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ECB – Electronic Code Book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i-FI" dirty="0"/>
                  <a:t>Yksinkertainen moodi, jossa salalohkot tuotetaan yksinkertaisesti ajamalla selvälohkot suoraan lohkosalaimen läpi</a:t>
                </a:r>
              </a:p>
              <a:p>
                <a:r>
                  <a:rPr lang="fi-FI" dirty="0"/>
                  <a:t>Viimeinen selvälohko vaatii </a:t>
                </a:r>
                <a:r>
                  <a:rPr lang="fi-FI" dirty="0" err="1"/>
                  <a:t>päddäystä</a:t>
                </a:r>
                <a:r>
                  <a:rPr lang="fi-FI" dirty="0"/>
                  <a:t>, jos se ei ole täysi lohko (lohkosalain käsittelee ainoastaan täysiä lohkoja)</a:t>
                </a:r>
              </a:p>
              <a:p>
                <a:r>
                  <a:rPr lang="fi-FI" dirty="0"/>
                  <a:t>Ei diffuusiota. Jos käytettään samaa avainta, identtiset selväkieliset tekstit tuottavat identtiset salatekstit. Myös toistuvat fraasit saman tekstin sisällä tuottavat toistoa salatekstin sisällä</a:t>
                </a:r>
              </a:p>
              <a:p>
                <a:r>
                  <a:rPr lang="fi-FI" dirty="0"/>
                  <a:t>Ei kannata käyttää missään käytännön sovelluksessa, salateksti paljastaa liikaa selväkielisestä tekstistä</a:t>
                </a:r>
              </a:p>
              <a:p>
                <a:r>
                  <a:rPr lang="fi-FI" dirty="0"/>
                  <a:t>Klassikkodemonstraatio on kuvan salaaminen ECB-moodilla. Kuvasta näkee helposti mitä salaamaton kuva esittää, vaikka itse lohkosalain olisikin turvallinen (esim. AES)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i-FI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i-FI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  <a:blipFill>
                <a:blip r:embed="rId2"/>
                <a:stretch>
                  <a:fillRect l="-353" t="-154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4FA05-436A-91E2-97CA-6D13274A3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90688"/>
            <a:ext cx="4229100" cy="1576492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E2931DE-63D8-54C5-D66C-FF530D1C1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5269322"/>
            <a:ext cx="1604098" cy="1551692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7E81C5A-6344-112C-391C-93BDE16C7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24777" y="3590821"/>
            <a:ext cx="4229100" cy="1576492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F603F7A-1540-25EE-F8ED-C5C9C0F02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2298" y="5266180"/>
            <a:ext cx="1604098" cy="15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C19C-8948-AB60-91FB-8E4900A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CBC – </a:t>
            </a:r>
            <a:r>
              <a:rPr lang="fi-FI" dirty="0" err="1"/>
              <a:t>Cipher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Chaining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i-FI" dirty="0"/>
                  <a:t>Salalohkojen ketjutus: jokainen salalohko on riippuvainen kaikista sitä edeltävistä salalohkoista. Ensimmäinen salalohko on riippuvainen alkuarvosta (</a:t>
                </a:r>
                <a:r>
                  <a:rPr lang="fi-FI" dirty="0" err="1"/>
                  <a:t>Initialization</a:t>
                </a:r>
                <a:r>
                  <a:rPr lang="fi-FI" dirty="0"/>
                  <a:t> </a:t>
                </a:r>
                <a:r>
                  <a:rPr lang="fi-FI" dirty="0" err="1"/>
                  <a:t>vector</a:t>
                </a:r>
                <a:r>
                  <a:rPr lang="fi-FI" dirty="0"/>
                  <a:t>, IV)</a:t>
                </a:r>
              </a:p>
              <a:p>
                <a:r>
                  <a:rPr lang="fi-FI" dirty="0"/>
                  <a:t>Ketjutus tapahtuu XOR-operaation avulla</a:t>
                </a:r>
              </a:p>
              <a:p>
                <a:r>
                  <a:rPr lang="fi-FI" dirty="0"/>
                  <a:t>Vaihtuvan IV:n ansiosta täysin samat selväkieliset tekstit tuottavat täysin erilaiset salatekstit myös saman avaimen alla (lumivyöryefekti)</a:t>
                </a:r>
              </a:p>
              <a:p>
                <a:r>
                  <a:rPr lang="fi-FI" dirty="0"/>
                  <a:t>IV täytyy generoida huolella. Se ei saa olla ennalta-arvattava, muutoin hyökkääjä voi arvata selkokielisen tekstin sisältöä ja pystyy tarkistamaan arvauksensa oikeellisuuden</a:t>
                </a:r>
              </a:p>
              <a:p>
                <a:r>
                  <a:rPr lang="fi-FI" dirty="0"/>
                  <a:t>Vaatii </a:t>
                </a:r>
                <a:r>
                  <a:rPr lang="fi-FI" dirty="0" err="1"/>
                  <a:t>päddäystä</a:t>
                </a:r>
                <a:r>
                  <a:rPr lang="fi-FI" dirty="0"/>
                  <a:t>, joka myöskin voi johtaa tietoturvariskeihin (</a:t>
                </a:r>
                <a:r>
                  <a:rPr lang="fi-FI" dirty="0" err="1"/>
                  <a:t>Padding</a:t>
                </a:r>
                <a:r>
                  <a:rPr lang="fi-FI" dirty="0"/>
                  <a:t> </a:t>
                </a:r>
                <a:r>
                  <a:rPr lang="fi-FI" dirty="0" err="1"/>
                  <a:t>oracle</a:t>
                </a:r>
                <a:r>
                  <a:rPr lang="fi-FI" dirty="0"/>
                  <a:t> </a:t>
                </a:r>
                <a:r>
                  <a:rPr lang="fi-FI" dirty="0" err="1"/>
                  <a:t>attack</a:t>
                </a:r>
                <a:r>
                  <a:rPr lang="fi-FI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i-FI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i-FI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=1, 2,…,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fi-FI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𝐼𝑉</m:t>
                    </m:r>
                  </m:oMath>
                </a14:m>
                <a:endParaRPr lang="fi-FI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  <a:blipFill>
                <a:blip r:embed="rId2"/>
                <a:stretch>
                  <a:fillRect l="-706" t="-2241" r="-941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4FA05-436A-91E2-97CA-6D13274A3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1690688"/>
            <a:ext cx="5181600" cy="1931558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E2931DE-63D8-54C5-D66C-FF530D1C1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38201" y="4186564"/>
            <a:ext cx="5181598" cy="17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7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C19C-8948-AB60-91FB-8E4900A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CTR – </a:t>
            </a:r>
            <a:r>
              <a:rPr lang="fi-FI" dirty="0" err="1"/>
              <a:t>Counter</a:t>
            </a:r>
            <a:r>
              <a:rPr lang="fi-FI" dirty="0"/>
              <a:t> </a:t>
            </a:r>
            <a:r>
              <a:rPr lang="fi-FI" dirty="0" err="1"/>
              <a:t>mode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i-FI" dirty="0"/>
                  <a:t>Tuotetaan avainketju salaamalla kertakäyttöluvun (</a:t>
                </a:r>
                <a:r>
                  <a:rPr lang="fi-FI" dirty="0" err="1"/>
                  <a:t>nonce</a:t>
                </a:r>
                <a:r>
                  <a:rPr lang="fi-FI" dirty="0"/>
                  <a:t>) ja nousevan laskurin </a:t>
                </a:r>
                <a:r>
                  <a:rPr lang="fi-FI" dirty="0" err="1"/>
                  <a:t>konkatenaatio</a:t>
                </a:r>
                <a:r>
                  <a:rPr lang="fi-FI" dirty="0"/>
                  <a:t> toistuvasti </a:t>
                </a:r>
                <a:r>
                  <a:rPr lang="fi-FI" dirty="0" err="1"/>
                  <a:t>lohkosalaimella</a:t>
                </a:r>
                <a:endParaRPr lang="fi-FI" dirty="0"/>
              </a:p>
              <a:p>
                <a:r>
                  <a:rPr lang="fi-FI" dirty="0"/>
                  <a:t>Salalohko saadaan </a:t>
                </a:r>
                <a:r>
                  <a:rPr lang="fi-FI" dirty="0" err="1"/>
                  <a:t>XORaamalla</a:t>
                </a:r>
                <a:r>
                  <a:rPr lang="fi-FI" dirty="0"/>
                  <a:t> selväkielinen lohko vastaavalla avainjonon lohkolla</a:t>
                </a:r>
              </a:p>
              <a:p>
                <a:r>
                  <a:rPr lang="fi-FI" dirty="0"/>
                  <a:t>Uusi </a:t>
                </a:r>
                <a:r>
                  <a:rPr lang="fi-FI" dirty="0" err="1"/>
                  <a:t>nonce</a:t>
                </a:r>
                <a:r>
                  <a:rPr lang="fi-FI" dirty="0"/>
                  <a:t> jokaiselle viestille, laskuri kasvaa lohkojen mukana. </a:t>
                </a:r>
              </a:p>
              <a:p>
                <a:pPr lvl="1"/>
                <a:r>
                  <a:rPr lang="fi-FI" dirty="0"/>
                  <a:t>Huolehdittava, että </a:t>
                </a:r>
                <a:r>
                  <a:rPr lang="fi-FI" dirty="0" err="1"/>
                  <a:t>noncet</a:t>
                </a:r>
                <a:r>
                  <a:rPr lang="fi-FI" dirty="0"/>
                  <a:t> generoidaan siten, ettei saman avaimen alla käytetä samaa </a:t>
                </a:r>
                <a:r>
                  <a:rPr lang="fi-FI" dirty="0" err="1"/>
                  <a:t>noncea</a:t>
                </a:r>
                <a:r>
                  <a:rPr lang="fi-FI" dirty="0"/>
                  <a:t> useammin kuin kerran</a:t>
                </a:r>
              </a:p>
              <a:p>
                <a:pPr lvl="1"/>
                <a:r>
                  <a:rPr lang="fi-FI" dirty="0"/>
                  <a:t>Huolehdittava myös, ettei laskuri kiepsahda ympäri ja ala alusta saman viestin sisällä</a:t>
                </a:r>
              </a:p>
              <a:p>
                <a:r>
                  <a:rPr lang="fi-FI" dirty="0"/>
                  <a:t>Lohkot käsitellään erikseen, joten rinnakkaislaskenta sekä salauksessa että salauksen purkamisessa mahdollista. Myös avainketju voidaan laskea etukäteen jos laskurin toiminta ja </a:t>
                </a:r>
                <a:r>
                  <a:rPr lang="fi-FI" dirty="0" err="1"/>
                  <a:t>nonce</a:t>
                </a:r>
                <a:r>
                  <a:rPr lang="fi-FI" dirty="0"/>
                  <a:t> ovat tiedossa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⊕ </m:t>
                    </m:r>
                    <m:sSub>
                      <m:sSubPr>
                        <m:ctrlPr>
                          <a:rPr lang="fi-FI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𝑂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, </a:t>
                </a:r>
                <a:r>
                  <a:rPr lang="en-GB" dirty="0" err="1"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kun</a:t>
                </a:r>
                <a:r>
                  <a:rPr lang="en-GB" sz="2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&lt;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GB" sz="28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fi-FI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⊕</m:t>
                    </m:r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𝑀𝑆</m:t>
                    </m:r>
                    <m:sSub>
                      <m:sSubPr>
                        <m:ctrlPr>
                          <a:rPr lang="fi-FI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fi-FI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𝑂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fi-FI" dirty="0"/>
              </a:p>
              <a:p>
                <a:r>
                  <a:rPr lang="fi-FI" dirty="0"/>
                  <a:t>Tarvitaan ainoastaan lohkosalaimen salaussuunta. XOR-operaation ominaisuuden ansiosta purku tapahtuu käyttämällä samaa avainketjua mutta vaihtamalla selvälohkon ja salalohkon paikkaa. Esim.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  <a:blipFill>
                <a:blip r:embed="rId2"/>
                <a:stretch>
                  <a:fillRect l="-353" t="-1541" r="-105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4FA05-436A-91E2-97CA-6D13274A3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1690688"/>
            <a:ext cx="5181600" cy="1931558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E2931DE-63D8-54C5-D66C-FF530D1C1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38201" y="4278287"/>
            <a:ext cx="5181598" cy="15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2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C19C-8948-AB60-91FB-8E4900AD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GCM – </a:t>
            </a:r>
            <a:r>
              <a:rPr lang="fi-FI" dirty="0" err="1"/>
              <a:t>Galois</a:t>
            </a:r>
            <a:r>
              <a:rPr lang="fi-FI" dirty="0"/>
              <a:t>/</a:t>
            </a:r>
            <a:r>
              <a:rPr lang="fi-FI" dirty="0" err="1"/>
              <a:t>Counter</a:t>
            </a:r>
            <a:r>
              <a:rPr lang="fi-FI" dirty="0"/>
              <a:t> </a:t>
            </a:r>
            <a:r>
              <a:rPr lang="fi-FI" dirty="0" err="1"/>
              <a:t>mode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i-FI" dirty="0"/>
                  <a:t>Yleisesti käytössä esim. HTTPS:ssä</a:t>
                </a:r>
              </a:p>
              <a:p>
                <a:r>
                  <a:rPr lang="fi-FI" dirty="0"/>
                  <a:t>Salaus ja purku kuten CTR-moodissa</a:t>
                </a:r>
              </a:p>
              <a:p>
                <a:r>
                  <a:rPr lang="fi-FI" dirty="0"/>
                  <a:t>Lisänä viestien autentikointi</a:t>
                </a:r>
              </a:p>
              <a:p>
                <a:pPr lvl="1"/>
                <a:r>
                  <a:rPr lang="fi-FI" dirty="0"/>
                  <a:t>Tapahtuu laskemalla autentikointitagi salatuista lohkoista ja mahdollisesta salaamattomasta autentikoitavasta datasta</a:t>
                </a:r>
              </a:p>
              <a:p>
                <a:pPr lvl="1"/>
                <a:r>
                  <a:rPr lang="fi-FI" dirty="0"/>
                  <a:t>Laskenta perustuu polynomin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i-FI" dirty="0"/>
                  <a:t> määrittämään äärelliseen (</a:t>
                </a:r>
                <a:r>
                  <a:rPr lang="fi-FI" dirty="0" err="1"/>
                  <a:t>Galois’n</a:t>
                </a:r>
                <a:r>
                  <a:rPr lang="fi-FI" dirty="0"/>
                  <a:t>) kuntaan. Kaikki 128 bittiset bittijonot voidaan nähdä kunnan alkiona, ja niiden tulot voidaan redusoida korkeintaan 127 asteen polynomeiksi, jolloin tulot ovat myös aina esitettävissä 128 bitin jonoina</a:t>
                </a:r>
              </a:p>
              <a:p>
                <a:pPr lvl="1"/>
                <a:r>
                  <a:rPr lang="fi-FI" dirty="0"/>
                  <a:t>Autentikoitava data ja salalohkot kerrotaan vakiolla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i-FI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i-FI" dirty="0"/>
                  <a:t>tulos </a:t>
                </a:r>
                <a:r>
                  <a:rPr lang="fi-FI" dirty="0" err="1"/>
                  <a:t>XORataan</a:t>
                </a:r>
                <a:r>
                  <a:rPr lang="fi-FI" dirty="0"/>
                  <a:t> seuraavan lohkon kanssa, tulos kerrotaan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i-FI" dirty="0"/>
                  <a:t>:</a:t>
                </a:r>
                <a:r>
                  <a:rPr lang="fi-FI" dirty="0" err="1"/>
                  <a:t>lla</a:t>
                </a:r>
                <a:r>
                  <a:rPr lang="fi-FI" dirty="0"/>
                  <a:t>, </a:t>
                </a:r>
                <a:r>
                  <a:rPr lang="fi-FI" dirty="0" err="1"/>
                  <a:t>XORataan</a:t>
                </a:r>
                <a:r>
                  <a:rPr lang="fi-FI" dirty="0"/>
                  <a:t> seuraavan lohkon kanssa …</a:t>
                </a:r>
              </a:p>
              <a:p>
                <a:r>
                  <a:rPr lang="fi-FI" dirty="0"/>
                  <a:t>Vastaanottaja voi laskea salalohkoista tagin ja verrata sitä vastaanottamaansa tagiin</a:t>
                </a:r>
              </a:p>
              <a:p>
                <a:r>
                  <a:rPr lang="fi-FI" dirty="0"/>
                  <a:t>Suunniteltu nimenomaan 128 bitin </a:t>
                </a:r>
                <a:r>
                  <a:rPr lang="fi-FI" dirty="0" err="1"/>
                  <a:t>lohkosalaimille</a:t>
                </a:r>
                <a:r>
                  <a:rPr lang="fi-FI" dirty="0"/>
                  <a:t> </a:t>
                </a:r>
              </a:p>
              <a:p>
                <a:r>
                  <a:rPr lang="fi-FI" dirty="0"/>
                  <a:t>Suositus: </a:t>
                </a:r>
                <a:r>
                  <a:rPr lang="fi-FI" dirty="0" err="1"/>
                  <a:t>nonce</a:t>
                </a:r>
                <a:r>
                  <a:rPr lang="fi-FI" dirty="0"/>
                  <a:t> 96 bittiä, </a:t>
                </a:r>
                <a:r>
                  <a:rPr lang="fi-FI" dirty="0" err="1"/>
                  <a:t>counter</a:t>
                </a:r>
                <a:r>
                  <a:rPr lang="fi-FI" dirty="0"/>
                  <a:t> 32 bittiä </a:t>
                </a:r>
                <a14:m>
                  <m:oMath xmlns:m="http://schemas.openxmlformats.org/officeDocument/2006/math"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i-FI" dirty="0"/>
                  <a:t> salattavan tiedoston maks. koko 64 </a:t>
                </a:r>
                <a:r>
                  <a:rPr lang="fi-FI" dirty="0" err="1"/>
                  <a:t>GiB</a:t>
                </a:r>
                <a:r>
                  <a:rPr lang="fi-FI" dirty="0"/>
                  <a:t> (n. 68,7 GB)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0BB5D-30F4-C465-4557-AB23115D4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0" y="1690688"/>
                <a:ext cx="5181600" cy="4351338"/>
              </a:xfrm>
              <a:blipFill>
                <a:blip r:embed="rId2"/>
                <a:stretch>
                  <a:fillRect l="-353" t="-1541" r="-824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C2EE6E-8ABC-6945-805C-3F666127A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777" y="2029326"/>
            <a:ext cx="5881023" cy="3283551"/>
          </a:xfrm>
        </p:spPr>
      </p:pic>
    </p:spTree>
    <p:extLst>
      <p:ext uri="{BB962C8B-B14F-4D97-AF65-F5344CB8AC3E}">
        <p14:creationId xmlns:p14="http://schemas.microsoft.com/office/powerpoint/2010/main" val="306570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AA05-B8E3-C616-20B2-917E9A6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Moodien vertailu lyhyesti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A642-B633-CCE5-4D73-130DB5860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3" y="1831973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fi-FI" dirty="0"/>
              <a:t>ECB on käyttökelvoton oikeissa sovelluksissa</a:t>
            </a:r>
          </a:p>
          <a:p>
            <a:r>
              <a:rPr lang="fi-FI" dirty="0"/>
              <a:t>CBC on teoriassa ihan kelpo moodi. Implementointi vaatii huolellisuutta IV:n ja </a:t>
            </a:r>
            <a:r>
              <a:rPr lang="fi-FI" dirty="0" err="1"/>
              <a:t>päddäyksen</a:t>
            </a:r>
            <a:r>
              <a:rPr lang="fi-FI" dirty="0"/>
              <a:t> vuoksi. Salaus ei </a:t>
            </a:r>
            <a:r>
              <a:rPr lang="fi-FI" dirty="0" err="1"/>
              <a:t>rinnakkainlaskettavissa</a:t>
            </a:r>
            <a:endParaRPr lang="fi-FI" dirty="0"/>
          </a:p>
          <a:p>
            <a:r>
              <a:rPr lang="fi-FI" dirty="0"/>
              <a:t>CTR toimii hyvin, kunhan laskurin ei anneta mennä ympäri ja </a:t>
            </a:r>
            <a:r>
              <a:rPr lang="fi-FI" dirty="0" err="1"/>
              <a:t>noncea</a:t>
            </a:r>
            <a:r>
              <a:rPr lang="fi-FI" dirty="0"/>
              <a:t> ei käytetä uudelleen saman avaimen kanssa. Rinnakkaislaskennan ja esiprosessoinnin mahdollisuus tekee siitä nopean</a:t>
            </a:r>
          </a:p>
          <a:p>
            <a:r>
              <a:rPr lang="fi-FI" dirty="0"/>
              <a:t>GCM on näistä neljästä selvästi paras. Se yhdistää </a:t>
            </a:r>
            <a:r>
              <a:rPr lang="fi-FI" dirty="0" err="1"/>
              <a:t>CTR:n</a:t>
            </a:r>
            <a:r>
              <a:rPr lang="fi-FI" dirty="0"/>
              <a:t> hyviin ominaisuuksiin autentikoinnin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ADE157-3647-35AE-B192-2172A537F4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5869293"/>
              </p:ext>
            </p:extLst>
          </p:nvPr>
        </p:nvGraphicFramePr>
        <p:xfrm>
          <a:off x="838200" y="1844675"/>
          <a:ext cx="5181599" cy="4351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3135">
                  <a:extLst>
                    <a:ext uri="{9D8B030D-6E8A-4147-A177-3AD203B41FA5}">
                      <a16:colId xmlns:a16="http://schemas.microsoft.com/office/drawing/2014/main" val="407419794"/>
                    </a:ext>
                  </a:extLst>
                </a:gridCol>
                <a:gridCol w="864616">
                  <a:extLst>
                    <a:ext uri="{9D8B030D-6E8A-4147-A177-3AD203B41FA5}">
                      <a16:colId xmlns:a16="http://schemas.microsoft.com/office/drawing/2014/main" val="3884232759"/>
                    </a:ext>
                  </a:extLst>
                </a:gridCol>
                <a:gridCol w="864616">
                  <a:extLst>
                    <a:ext uri="{9D8B030D-6E8A-4147-A177-3AD203B41FA5}">
                      <a16:colId xmlns:a16="http://schemas.microsoft.com/office/drawing/2014/main" val="3716967305"/>
                    </a:ext>
                  </a:extLst>
                </a:gridCol>
                <a:gridCol w="864616">
                  <a:extLst>
                    <a:ext uri="{9D8B030D-6E8A-4147-A177-3AD203B41FA5}">
                      <a16:colId xmlns:a16="http://schemas.microsoft.com/office/drawing/2014/main" val="1591803314"/>
                    </a:ext>
                  </a:extLst>
                </a:gridCol>
                <a:gridCol w="864616">
                  <a:extLst>
                    <a:ext uri="{9D8B030D-6E8A-4147-A177-3AD203B41FA5}">
                      <a16:colId xmlns:a16="http://schemas.microsoft.com/office/drawing/2014/main" val="1444514884"/>
                    </a:ext>
                  </a:extLst>
                </a:gridCol>
              </a:tblGrid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ECB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CBC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CTR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GCM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052215103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Diffusion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No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2973263289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Requires IV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Yes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854373828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IV must be unpredictable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-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365782114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Encryption parallelizable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3934710320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Decryption parallelizable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2812705632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Requires padding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2969498433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Built-in authentication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17859289"/>
                  </a:ext>
                </a:extLst>
              </a:tr>
              <a:tr h="8297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Needs inverse of underlying block cipher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3499214926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Preprocessing possible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No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Yes</a:t>
                      </a:r>
                      <a:endParaRPr lang="fi-FI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Yes</a:t>
                      </a:r>
                      <a:endParaRPr lang="fi-FI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852" marR="65852" marT="0" marB="0"/>
                </a:tc>
                <a:extLst>
                  <a:ext uri="{0D108BD9-81ED-4DB2-BD59-A6C34878D82A}">
                    <a16:rowId xmlns:a16="http://schemas.microsoft.com/office/drawing/2014/main" val="33608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8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34B8-D99C-BA30-301B-06518101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Yhteenveto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2D31-5434-5205-B186-10E15067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Kannattaa aina olettaa, että kaikki ulkopuoliset tahot ovat mahdollisesti pahantahtoisia, fiksuja ja suurella laskentateholla varustettuja</a:t>
            </a:r>
          </a:p>
          <a:p>
            <a:r>
              <a:rPr lang="fi-FI" dirty="0"/>
              <a:t>Kryptografia kannattaa ottaa vakavasti, eikä kannata koodata itse salausmenetelmiä. Käytä aina julkisia yleisesti hyväksyttyjä kirjastoja ja pysy ajan hermolla</a:t>
            </a:r>
          </a:p>
          <a:p>
            <a:r>
              <a:rPr lang="fi-FI" dirty="0"/>
              <a:t>Dataliikenne tulee kasvamaan ja yhä useampi yksityiselämän ja yhteiskunnan toiminta digitalisoituu</a:t>
            </a:r>
          </a:p>
          <a:p>
            <a:r>
              <a:rPr lang="fi-FI" dirty="0"/>
              <a:t>Turvallinen salaus tulee olemaan aina vain merkittävämmässä roolissa</a:t>
            </a:r>
          </a:p>
        </p:txBody>
      </p:sp>
    </p:spTree>
    <p:extLst>
      <p:ext uri="{BB962C8B-B14F-4D97-AF65-F5344CB8AC3E}">
        <p14:creationId xmlns:p14="http://schemas.microsoft.com/office/powerpoint/2010/main" val="104957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1564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Lohkosalauksen moodit</vt:lpstr>
      <vt:lpstr>Johdanto ja tutkimuksen tavoite</vt:lpstr>
      <vt:lpstr>Lohkosalaus yleisesti</vt:lpstr>
      <vt:lpstr>ECB – Electronic Code Book</vt:lpstr>
      <vt:lpstr>CBC – Cipher Block Chaining</vt:lpstr>
      <vt:lpstr>CTR – Counter mode</vt:lpstr>
      <vt:lpstr>GCM – Galois/Counter mode</vt:lpstr>
      <vt:lpstr>Moodien vertailu lyhyesti</vt:lpstr>
      <vt:lpstr>Yhteenveto</vt:lpstr>
      <vt:lpstr>Kiitos! Työssä käytetyt lähteet: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Lohkosalauksen moodit</dc:title>
  <dc:creator>Roope Salminen</dc:creator>
  <cp:lastModifiedBy>Roope Salminen</cp:lastModifiedBy>
  <cp:revision>20</cp:revision>
  <cp:lastPrinted>2023-11-20T14:49:17Z</cp:lastPrinted>
  <dcterms:created xsi:type="dcterms:W3CDTF">2023-11-17T15:50:31Z</dcterms:created>
  <dcterms:modified xsi:type="dcterms:W3CDTF">2023-11-28T12:28:49Z</dcterms:modified>
</cp:coreProperties>
</file>