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9" r:id="rId2"/>
    <p:sldId id="292" r:id="rId3"/>
    <p:sldId id="293" r:id="rId4"/>
    <p:sldId id="312" r:id="rId5"/>
    <p:sldId id="300" r:id="rId6"/>
    <p:sldId id="299" r:id="rId7"/>
    <p:sldId id="295" r:id="rId8"/>
    <p:sldId id="313" r:id="rId9"/>
    <p:sldId id="301" r:id="rId10"/>
    <p:sldId id="302" r:id="rId11"/>
    <p:sldId id="304" r:id="rId12"/>
    <p:sldId id="305" r:id="rId13"/>
    <p:sldId id="314" r:id="rId14"/>
    <p:sldId id="315" r:id="rId15"/>
    <p:sldId id="316" r:id="rId16"/>
    <p:sldId id="317" r:id="rId17"/>
    <p:sldId id="318" r:id="rId18"/>
    <p:sldId id="319" r:id="rId19"/>
    <p:sldId id="320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D1F0D7C-E609-4F98-93E1-EA36C3FB083F}">
          <p14:sldIdLst>
            <p14:sldId id="269"/>
          </p14:sldIdLst>
        </p14:section>
        <p14:section name="Untitled Section" id="{79414EE1-A227-4B66-917D-72A5379604B3}">
          <p14:sldIdLst>
            <p14:sldId id="292"/>
            <p14:sldId id="293"/>
            <p14:sldId id="312"/>
            <p14:sldId id="300"/>
            <p14:sldId id="299"/>
            <p14:sldId id="295"/>
            <p14:sldId id="313"/>
            <p14:sldId id="301"/>
            <p14:sldId id="302"/>
            <p14:sldId id="304"/>
            <p14:sldId id="305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A6762"/>
    <a:srgbClr val="50A4B7"/>
    <a:srgbClr val="2887A0"/>
    <a:srgbClr val="F5F3EF"/>
    <a:srgbClr val="BCDDEB"/>
    <a:srgbClr val="ACBDC5"/>
    <a:srgbClr val="6F9AA8"/>
    <a:srgbClr val="BCDEEB"/>
    <a:srgbClr val="DBD4CE"/>
    <a:srgbClr val="8DB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1614" y="-84"/>
      </p:cViewPr>
      <p:guideLst>
        <p:guide orient="horz" pos="1056"/>
        <p:guide orient="horz" pos="3216"/>
        <p:guide orient="horz" pos="2160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19F8DCD-F3DE-1E4A-9126-884E2F4FA08F}" type="datetimeFigureOut">
              <a:rPr lang="en-US"/>
              <a:pPr>
                <a:defRPr/>
              </a:pPr>
              <a:t>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5313493-EDA6-954D-A4ED-1ADDB1ED2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009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9497518-2389-C64A-8AD4-D9F302236169}" type="datetimeFigureOut">
              <a:rPr lang="en-US"/>
              <a:pPr>
                <a:defRPr/>
              </a:pPr>
              <a:t>2/21/2013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BE238D7-3B7C-7B46-82D9-5C2AC859B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418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Use Case #1</a:t>
            </a:r>
          </a:p>
          <a:p>
            <a:pPr lvl="1"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Practice</a:t>
            </a:r>
          </a:p>
          <a:p>
            <a:pPr lvl="2"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Multiple locations</a:t>
            </a:r>
          </a:p>
          <a:p>
            <a:pPr lvl="2"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One scheduling system per location</a:t>
            </a:r>
          </a:p>
          <a:p>
            <a:pPr lvl="2"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Multiple doctors at each location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Use Case #2</a:t>
            </a:r>
          </a:p>
          <a:p>
            <a:pPr lvl="1"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Practice</a:t>
            </a:r>
          </a:p>
          <a:p>
            <a:pPr lvl="2"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1 system</a:t>
            </a:r>
          </a:p>
          <a:p>
            <a:pPr lvl="2"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Multiple locations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E238D7-3B7C-7B46-82D9-5C2AC859B22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0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611188" y="6477000"/>
            <a:ext cx="79994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800" dirty="0">
                <a:solidFill>
                  <a:srgbClr val="A6A6A6"/>
                </a:solidFill>
              </a:rPr>
              <a:t>CONFIDENTIAL: This document is confidential and its contents may not be reproduced, distributed, or otherwise shared without the express authorization of ZocDoc, Inc.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43000" y="4191000"/>
            <a:ext cx="3886200" cy="508000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lang="en-US" sz="1800" b="1" dirty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43000" y="4699000"/>
            <a:ext cx="3886200" cy="508000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lang="en-US" sz="1400" dirty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514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-2/3 Cr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3021181" y="1577474"/>
            <a:ext cx="5761872" cy="42244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342900" indent="-342900" algn="l">
              <a:buFont typeface="Arial"/>
              <a:buChar char="•"/>
              <a:defRPr sz="2200"/>
            </a:lvl1pPr>
            <a:lvl2pPr marL="800100" indent="-342900" algn="l">
              <a:buFont typeface="Lucida Grande"/>
              <a:buChar char="-"/>
              <a:defRPr sz="2200" baseline="0"/>
            </a:lvl2pPr>
            <a:lvl3pPr marL="1257300" indent="-342900" algn="l">
              <a:buFont typeface="Arial"/>
              <a:buChar char="•"/>
              <a:defRPr sz="2200" baseline="0"/>
            </a:lvl3pPr>
            <a:lvl4pPr marL="1714500" marR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-"/>
              <a:tabLst/>
              <a:defRPr sz="2200" baseline="0"/>
            </a:lvl4pPr>
            <a:lvl5pPr marL="2171700" indent="-342900" algn="l">
              <a:buFont typeface="Arial"/>
              <a:buChar char="•"/>
              <a:defRPr sz="2200"/>
            </a:lvl5pPr>
            <a:lvl6pPr marL="2514600" indent="-228600">
              <a:buFont typeface="Lucida Grande"/>
              <a:buChar char="-"/>
              <a:defRPr sz="2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461125"/>
            <a:ext cx="9144000" cy="0"/>
          </a:xfrm>
          <a:prstGeom prst="line">
            <a:avLst/>
          </a:prstGeom>
          <a:ln w="12700">
            <a:solidFill>
              <a:srgbClr val="C1C1C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541867" y="2483185"/>
            <a:ext cx="1845731" cy="2412999"/>
          </a:xfrm>
          <a:prstGeom prst="roundRect">
            <a:avLst>
              <a:gd name="adj" fmla="val 10704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rtlCol="0" anchor="ctr" anchorCtr="1"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en-US" sz="2200" kern="1200" dirty="0" smtClean="0">
                <a:solidFill>
                  <a:srgbClr val="6A676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lang="en-US" sz="2200" kern="1200" dirty="0" smtClean="0">
                <a:solidFill>
                  <a:srgbClr val="6A6762"/>
                </a:solidFill>
                <a:latin typeface="+mn-lt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lang="en-US" sz="2200" kern="1200" dirty="0" smtClean="0">
                <a:solidFill>
                  <a:srgbClr val="6A6762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lang="en-US" sz="2200" kern="1200" dirty="0" smtClean="0">
                <a:solidFill>
                  <a:srgbClr val="6A6762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</a:lstStyle>
          <a:p>
            <a:pPr lvl="0"/>
            <a:r>
              <a:rPr lang="en-US" dirty="0" smtClean="0"/>
              <a:t>Bullet Example</a:t>
            </a:r>
          </a:p>
          <a:p>
            <a:pPr lvl="1"/>
            <a:r>
              <a:rPr lang="en-US" dirty="0" smtClean="0"/>
              <a:t>Bullet Example</a:t>
            </a:r>
          </a:p>
          <a:p>
            <a:pPr lvl="2"/>
            <a:r>
              <a:rPr lang="en-US" dirty="0" smtClean="0"/>
              <a:t>Bullet Example</a:t>
            </a:r>
          </a:p>
          <a:p>
            <a:pPr lvl="3"/>
            <a:r>
              <a:rPr lang="en-US" dirty="0" smtClean="0"/>
              <a:t>Bullet Example</a:t>
            </a:r>
          </a:p>
        </p:txBody>
      </p:sp>
      <p:sp>
        <p:nvSpPr>
          <p:cNvPr id="14" name="Slide Number Placeholder 11"/>
          <p:cNvSpPr>
            <a:spLocks noGrp="1"/>
          </p:cNvSpPr>
          <p:nvPr>
            <p:ph type="sldNum" sz="quarter" idx="13"/>
          </p:nvPr>
        </p:nvSpPr>
        <p:spPr>
          <a:xfrm>
            <a:off x="8515684" y="6492875"/>
            <a:ext cx="52671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D4398-092C-084B-B0FC-473A7239A3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 rot="10800000">
            <a:off x="0" y="0"/>
            <a:ext cx="9144000" cy="94915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34698" y="202674"/>
            <a:ext cx="8474604" cy="60166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lang="en-US" sz="3000" b="1" kern="12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105A94">
                      <a:alpha val="99000"/>
                    </a:srgbClr>
                  </a:outerShdw>
                </a:effectLst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Box 3"/>
          <p:cNvSpPr txBox="1">
            <a:spLocks noChangeArrowheads="1"/>
          </p:cNvSpPr>
          <p:nvPr userDrawn="1"/>
        </p:nvSpPr>
        <p:spPr bwMode="auto">
          <a:xfrm>
            <a:off x="7366001" y="6563895"/>
            <a:ext cx="1270002" cy="22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800" dirty="0" smtClean="0">
                <a:solidFill>
                  <a:srgbClr val="A6A6A6"/>
                </a:solidFill>
              </a:rPr>
              <a:t>CONFIDENTIAL</a:t>
            </a:r>
            <a:endParaRPr lang="en-US" sz="800" dirty="0">
              <a:solidFill>
                <a:srgbClr val="A6A6A6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63" y="6581487"/>
            <a:ext cx="777875" cy="17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79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/50 Cr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9"/>
          </p:nvPr>
        </p:nvSpPr>
        <p:spPr>
          <a:xfrm>
            <a:off x="540002" y="1582822"/>
            <a:ext cx="3823451" cy="42244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342900" indent="-342900" algn="l">
              <a:buFont typeface="Arial"/>
              <a:buChar char="•"/>
              <a:defRPr sz="2200"/>
            </a:lvl1pPr>
            <a:lvl2pPr marL="800100" indent="-342900" algn="l">
              <a:buFont typeface="Lucida Grande"/>
              <a:buChar char="-"/>
              <a:defRPr sz="2200" baseline="0"/>
            </a:lvl2pPr>
            <a:lvl3pPr marL="1257300" indent="-342900" algn="l">
              <a:buFont typeface="Arial"/>
              <a:buChar char="•"/>
              <a:defRPr sz="2200" baseline="0"/>
            </a:lvl3pPr>
            <a:lvl4pPr marL="1714500" marR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-"/>
              <a:tabLst/>
              <a:defRPr sz="2200" baseline="0"/>
            </a:lvl4pPr>
            <a:lvl5pPr marL="2171700" indent="-342900" algn="ctr">
              <a:buFont typeface="Arial"/>
              <a:buChar char="•"/>
              <a:defRPr sz="2200"/>
            </a:lvl5pPr>
            <a:lvl6pPr marL="2514600" indent="-228600">
              <a:buFont typeface="Lucida Grande"/>
              <a:buChar char="-"/>
              <a:defRPr sz="2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461125"/>
            <a:ext cx="9144000" cy="0"/>
          </a:xfrm>
          <a:prstGeom prst="line">
            <a:avLst/>
          </a:prstGeom>
          <a:ln w="12700">
            <a:solidFill>
              <a:srgbClr val="C1C1C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893733" y="2488533"/>
            <a:ext cx="3615265" cy="2412999"/>
          </a:xfrm>
          <a:prstGeom prst="roundRect">
            <a:avLst>
              <a:gd name="adj" fmla="val 10704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rtlCol="0" anchor="ctr" anchorCtr="1">
            <a:normAutofit/>
          </a:bodyPr>
          <a:lstStyle>
            <a:lvl1pPr marL="342900" indent="-342900">
              <a:buFont typeface="Arial"/>
              <a:buChar char="•"/>
              <a:defRPr lang="en-US" sz="2200" dirty="0" smtClean="0">
                <a:solidFill>
                  <a:srgbClr val="FFFFFF"/>
                </a:solidFill>
              </a:defRPr>
            </a:lvl1pPr>
            <a:lvl2pPr marL="533400">
              <a:defRPr sz="2200">
                <a:solidFill>
                  <a:srgbClr val="FFFFFF"/>
                </a:solidFill>
              </a:defRPr>
            </a:lvl2pPr>
            <a:lvl3pPr marL="977900" indent="-342900">
              <a:defRPr sz="2200">
                <a:solidFill>
                  <a:srgbClr val="FFFFFF"/>
                </a:solidFill>
              </a:defRPr>
            </a:lvl3pPr>
            <a:lvl4pPr>
              <a:defRPr sz="2200">
                <a:solidFill>
                  <a:srgbClr val="FFFFFF"/>
                </a:solidFill>
              </a:defRPr>
            </a:lvl4pPr>
          </a:lstStyle>
          <a:p>
            <a:pPr lvl="0"/>
            <a:r>
              <a:rPr lang="en-US" dirty="0" smtClean="0"/>
              <a:t>Bullet Example</a:t>
            </a:r>
          </a:p>
          <a:p>
            <a:pPr lvl="1"/>
            <a:r>
              <a:rPr lang="en-US" dirty="0" smtClean="0"/>
              <a:t>Bullet Example</a:t>
            </a:r>
          </a:p>
          <a:p>
            <a:pPr lvl="2"/>
            <a:r>
              <a:rPr lang="en-US" dirty="0" smtClean="0"/>
              <a:t>Bullet Example</a:t>
            </a:r>
          </a:p>
          <a:p>
            <a:pPr lvl="3"/>
            <a:r>
              <a:rPr lang="en-US" dirty="0" smtClean="0"/>
              <a:t>Bullet Example</a:t>
            </a:r>
          </a:p>
        </p:txBody>
      </p:sp>
      <p:sp>
        <p:nvSpPr>
          <p:cNvPr id="11" name="Slide Number Placeholder 11"/>
          <p:cNvSpPr>
            <a:spLocks noGrp="1"/>
          </p:cNvSpPr>
          <p:nvPr>
            <p:ph type="sldNum" sz="quarter" idx="13"/>
          </p:nvPr>
        </p:nvSpPr>
        <p:spPr>
          <a:xfrm>
            <a:off x="8515684" y="6492875"/>
            <a:ext cx="52671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D4398-092C-084B-B0FC-473A7239A3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 rot="10800000">
            <a:off x="0" y="0"/>
            <a:ext cx="9144000" cy="94915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34698" y="202674"/>
            <a:ext cx="8474604" cy="60166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lang="en-US" sz="3000" b="1" kern="12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105A94">
                      <a:alpha val="99000"/>
                    </a:srgbClr>
                  </a:outerShdw>
                </a:effectLst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Box 3"/>
          <p:cNvSpPr txBox="1">
            <a:spLocks noChangeArrowheads="1"/>
          </p:cNvSpPr>
          <p:nvPr userDrawn="1"/>
        </p:nvSpPr>
        <p:spPr bwMode="auto">
          <a:xfrm>
            <a:off x="7366001" y="6563895"/>
            <a:ext cx="1270002" cy="22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800" dirty="0" smtClean="0">
                <a:solidFill>
                  <a:srgbClr val="A6A6A6"/>
                </a:solidFill>
              </a:rPr>
              <a:t>CONFIDENTIAL</a:t>
            </a:r>
            <a:endParaRPr lang="en-US" sz="800" dirty="0">
              <a:solidFill>
                <a:srgbClr val="A6A6A6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63" y="6581487"/>
            <a:ext cx="777875" cy="17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658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/3-1/3 Cr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534655" y="1577474"/>
            <a:ext cx="5761872" cy="42244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342900" indent="-342900" algn="l">
              <a:buFont typeface="Arial"/>
              <a:buChar char="•"/>
              <a:defRPr sz="2200"/>
            </a:lvl1pPr>
            <a:lvl2pPr marL="800100" indent="-342900" algn="l">
              <a:buFont typeface="Lucida Grande"/>
              <a:buChar char="-"/>
              <a:defRPr sz="2200" baseline="0"/>
            </a:lvl2pPr>
            <a:lvl3pPr marL="1257300" indent="-342900" algn="l">
              <a:buFont typeface="Arial"/>
              <a:buChar char="•"/>
              <a:defRPr sz="2200" baseline="0"/>
            </a:lvl3pPr>
            <a:lvl4pPr marL="1714500" marR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-"/>
              <a:tabLst/>
              <a:defRPr sz="2200" baseline="0"/>
            </a:lvl4pPr>
            <a:lvl5pPr marL="2171700" indent="-342900" algn="l">
              <a:buFont typeface="Arial"/>
              <a:buChar char="•"/>
              <a:defRPr sz="2200"/>
            </a:lvl5pPr>
            <a:lvl6pPr marL="2514600" indent="-228600">
              <a:buFont typeface="Lucida Grande"/>
              <a:buChar char="-"/>
              <a:defRPr sz="2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461125"/>
            <a:ext cx="9144000" cy="0"/>
          </a:xfrm>
          <a:prstGeom prst="line">
            <a:avLst/>
          </a:prstGeom>
          <a:ln w="12700">
            <a:solidFill>
              <a:srgbClr val="C1C1C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6663267" y="2483185"/>
            <a:ext cx="1845731" cy="2412999"/>
          </a:xfrm>
          <a:prstGeom prst="roundRect">
            <a:avLst>
              <a:gd name="adj" fmla="val 10704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rtlCol="0" anchor="ctr" anchorCtr="1"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en-US" sz="2200" kern="1200" dirty="0" smtClean="0">
                <a:solidFill>
                  <a:srgbClr val="FFFFFF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lang="en-US" sz="2200" kern="1200" dirty="0" smtClean="0">
                <a:solidFill>
                  <a:srgbClr val="FFFFFF"/>
                </a:solidFill>
                <a:latin typeface="+mn-lt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lang="en-US" sz="2200" kern="1200" dirty="0" smtClean="0">
                <a:solidFill>
                  <a:srgbClr val="FFFFFF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lang="en-US" sz="2200" kern="1200" dirty="0" smtClean="0">
                <a:solidFill>
                  <a:srgbClr val="FFFFFF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</a:lstStyle>
          <a:p>
            <a:pPr lvl="0"/>
            <a:r>
              <a:rPr lang="en-US" dirty="0" smtClean="0"/>
              <a:t>Bullet Example</a:t>
            </a:r>
          </a:p>
          <a:p>
            <a:pPr lvl="1"/>
            <a:r>
              <a:rPr lang="en-US" dirty="0" smtClean="0"/>
              <a:t>Bullet Example</a:t>
            </a:r>
          </a:p>
          <a:p>
            <a:pPr lvl="2"/>
            <a:r>
              <a:rPr lang="en-US" dirty="0" smtClean="0"/>
              <a:t>Bullet Example</a:t>
            </a:r>
          </a:p>
          <a:p>
            <a:pPr lvl="3"/>
            <a:r>
              <a:rPr lang="en-US" dirty="0" smtClean="0"/>
              <a:t>Bullet Example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3"/>
          </p:nvPr>
        </p:nvSpPr>
        <p:spPr>
          <a:xfrm>
            <a:off x="8515684" y="6492875"/>
            <a:ext cx="52671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D4398-092C-084B-B0FC-473A7239A3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 rot="10800000">
            <a:off x="0" y="0"/>
            <a:ext cx="9144000" cy="94915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34698" y="202674"/>
            <a:ext cx="8474604" cy="60166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lang="en-US" sz="3000" b="1" kern="12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105A94">
                      <a:alpha val="99000"/>
                    </a:srgbClr>
                  </a:outerShdw>
                </a:effectLst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Box 3"/>
          <p:cNvSpPr txBox="1">
            <a:spLocks noChangeArrowheads="1"/>
          </p:cNvSpPr>
          <p:nvPr userDrawn="1"/>
        </p:nvSpPr>
        <p:spPr bwMode="auto">
          <a:xfrm>
            <a:off x="7366001" y="6563895"/>
            <a:ext cx="1270002" cy="22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800" dirty="0" smtClean="0">
                <a:solidFill>
                  <a:srgbClr val="A6A6A6"/>
                </a:solidFill>
              </a:rPr>
              <a:t>CONFIDENTIAL</a:t>
            </a:r>
            <a:endParaRPr lang="en-US" sz="800" dirty="0">
              <a:solidFill>
                <a:srgbClr val="A6A6A6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63" y="6581487"/>
            <a:ext cx="777875" cy="17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199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/3-2/3 Cr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 rot="10800000">
            <a:off x="0" y="0"/>
            <a:ext cx="9144000" cy="94915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3021181" y="1577474"/>
            <a:ext cx="5761872" cy="42244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342900" indent="-342900" algn="l">
              <a:buFont typeface="Arial"/>
              <a:buChar char="•"/>
              <a:defRPr sz="2200"/>
            </a:lvl1pPr>
            <a:lvl2pPr marL="800100" indent="-342900" algn="l">
              <a:buFont typeface="Lucida Grande"/>
              <a:buChar char="-"/>
              <a:defRPr sz="2200" baseline="0"/>
            </a:lvl2pPr>
            <a:lvl3pPr marL="1257300" indent="-342900" algn="l">
              <a:buFont typeface="Arial"/>
              <a:buChar char="•"/>
              <a:defRPr sz="2200" baseline="0"/>
            </a:lvl3pPr>
            <a:lvl4pPr marL="1714500" marR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-"/>
              <a:tabLst/>
              <a:defRPr sz="2200" baseline="0"/>
            </a:lvl4pPr>
            <a:lvl5pPr marL="2171700" indent="-342900" algn="l">
              <a:buFont typeface="Arial"/>
              <a:buChar char="•"/>
              <a:defRPr sz="2200"/>
            </a:lvl5pPr>
            <a:lvl6pPr marL="2514600" indent="-228600">
              <a:buFont typeface="Lucida Grande"/>
              <a:buChar char="-"/>
              <a:defRPr sz="2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461125"/>
            <a:ext cx="9144000" cy="0"/>
          </a:xfrm>
          <a:prstGeom prst="line">
            <a:avLst/>
          </a:prstGeom>
          <a:ln w="12700">
            <a:solidFill>
              <a:srgbClr val="C1C1C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541867" y="2483185"/>
            <a:ext cx="1845731" cy="2412999"/>
          </a:xfrm>
          <a:prstGeom prst="roundRect">
            <a:avLst>
              <a:gd name="adj" fmla="val 10704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rtlCol="0" anchor="ctr" anchorCtr="1"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en-US" sz="2200" kern="1200" dirty="0" smtClean="0">
                <a:solidFill>
                  <a:srgbClr val="FFFFFF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lang="en-US" sz="2200" kern="1200" dirty="0" smtClean="0">
                <a:solidFill>
                  <a:srgbClr val="FFFFFF"/>
                </a:solidFill>
                <a:latin typeface="+mn-lt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lang="en-US" sz="2200" kern="1200" dirty="0" smtClean="0">
                <a:solidFill>
                  <a:srgbClr val="FFFFFF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lang="en-US" sz="2200" kern="1200" dirty="0" smtClean="0">
                <a:solidFill>
                  <a:srgbClr val="FFFFFF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</a:lstStyle>
          <a:p>
            <a:pPr lvl="0"/>
            <a:r>
              <a:rPr lang="en-US" dirty="0" smtClean="0"/>
              <a:t>Bullet Example</a:t>
            </a:r>
          </a:p>
          <a:p>
            <a:pPr lvl="1"/>
            <a:r>
              <a:rPr lang="en-US" dirty="0" smtClean="0"/>
              <a:t>Bullet Example</a:t>
            </a:r>
          </a:p>
          <a:p>
            <a:pPr lvl="2"/>
            <a:r>
              <a:rPr lang="en-US" dirty="0" smtClean="0"/>
              <a:t>Bullet Example</a:t>
            </a:r>
          </a:p>
          <a:p>
            <a:pPr lvl="3"/>
            <a:r>
              <a:rPr lang="en-US" dirty="0" smtClean="0"/>
              <a:t>Bullet Example</a:t>
            </a:r>
          </a:p>
        </p:txBody>
      </p:sp>
      <p:sp>
        <p:nvSpPr>
          <p:cNvPr id="14" name="Slide Number Placeholder 11"/>
          <p:cNvSpPr>
            <a:spLocks noGrp="1"/>
          </p:cNvSpPr>
          <p:nvPr>
            <p:ph type="sldNum" sz="quarter" idx="13"/>
          </p:nvPr>
        </p:nvSpPr>
        <p:spPr>
          <a:xfrm>
            <a:off x="8515684" y="6492875"/>
            <a:ext cx="52671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D4398-092C-084B-B0FC-473A7239A3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34698" y="202674"/>
            <a:ext cx="8474604" cy="60166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lang="en-US" sz="3000" b="1" kern="12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105A94">
                      <a:alpha val="99000"/>
                    </a:srgbClr>
                  </a:outerShdw>
                </a:effectLst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Box 3"/>
          <p:cNvSpPr txBox="1">
            <a:spLocks noChangeArrowheads="1"/>
          </p:cNvSpPr>
          <p:nvPr userDrawn="1"/>
        </p:nvSpPr>
        <p:spPr bwMode="auto">
          <a:xfrm>
            <a:off x="7366001" y="6563895"/>
            <a:ext cx="1270002" cy="22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800" dirty="0" smtClean="0">
                <a:solidFill>
                  <a:srgbClr val="A6A6A6"/>
                </a:solidFill>
              </a:rPr>
              <a:t>CONFIDENTIAL</a:t>
            </a:r>
            <a:endParaRPr lang="en-US" sz="800" dirty="0">
              <a:solidFill>
                <a:srgbClr val="A6A6A6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63" y="6581487"/>
            <a:ext cx="777875" cy="17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64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rgbClr val="2887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79463" y="736600"/>
            <a:ext cx="7508875" cy="5377394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FontTx/>
              <a:buNone/>
              <a:defRPr lang="en-US" sz="3000" kern="1200" dirty="0" smtClean="0">
                <a:solidFill>
                  <a:srgbClr val="A8D1DC"/>
                </a:solidFill>
                <a:effectLst>
                  <a:outerShdw blurRad="50800" dist="38100" dir="2700000" algn="tl" rotWithShape="0">
                    <a:srgbClr val="20768E">
                      <a:alpha val="43000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994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6461125"/>
            <a:ext cx="9144000" cy="0"/>
          </a:xfrm>
          <a:prstGeom prst="line">
            <a:avLst/>
          </a:prstGeom>
          <a:ln w="12700">
            <a:solidFill>
              <a:srgbClr val="C1C1C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63" y="6581487"/>
            <a:ext cx="777875" cy="17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>
          <a:xfrm>
            <a:off x="8515684" y="6492875"/>
            <a:ext cx="52671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D4398-092C-084B-B0FC-473A7239A3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7366001" y="6563895"/>
            <a:ext cx="1270002" cy="22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800" dirty="0" smtClean="0">
                <a:solidFill>
                  <a:srgbClr val="A6A6A6"/>
                </a:solidFill>
              </a:rPr>
              <a:t>CONFIDENTIAL</a:t>
            </a:r>
            <a:endParaRPr lang="en-US" sz="8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48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rot="10800000">
            <a:off x="0" y="0"/>
            <a:ext cx="9144000" cy="94915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6461125"/>
            <a:ext cx="9144000" cy="0"/>
          </a:xfrm>
          <a:prstGeom prst="line">
            <a:avLst/>
          </a:prstGeom>
          <a:ln w="12700">
            <a:solidFill>
              <a:srgbClr val="C1C1C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34698" y="202674"/>
            <a:ext cx="8474604" cy="60166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lang="en-US" sz="3000" b="1" kern="12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105A94">
                      <a:alpha val="99000"/>
                    </a:srgbClr>
                  </a:outerShdw>
                </a:effectLst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3"/>
          </p:nvPr>
        </p:nvSpPr>
        <p:spPr>
          <a:xfrm>
            <a:off x="8515684" y="6492875"/>
            <a:ext cx="52671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D4398-092C-084B-B0FC-473A7239A3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7366001" y="6563895"/>
            <a:ext cx="1270002" cy="22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800" dirty="0" smtClean="0">
                <a:solidFill>
                  <a:srgbClr val="A6A6A6"/>
                </a:solidFill>
              </a:rPr>
              <a:t>CONFIDENTIAL</a:t>
            </a:r>
            <a:endParaRPr lang="en-US" sz="800" dirty="0">
              <a:solidFill>
                <a:srgbClr val="A6A6A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63" y="6581487"/>
            <a:ext cx="777875" cy="17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95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6461125"/>
            <a:ext cx="9144000" cy="0"/>
          </a:xfrm>
          <a:prstGeom prst="line">
            <a:avLst/>
          </a:prstGeom>
          <a:ln w="12700">
            <a:solidFill>
              <a:srgbClr val="C1C1C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608138"/>
            <a:ext cx="8440737" cy="400526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8515684" y="6492875"/>
            <a:ext cx="52671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D4398-092C-084B-B0FC-473A7239A3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10800000">
            <a:off x="0" y="0"/>
            <a:ext cx="9144000" cy="94915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34698" y="202674"/>
            <a:ext cx="8474604" cy="60166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lang="en-US" sz="3000" b="1" kern="12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105A94">
                      <a:alpha val="99000"/>
                    </a:srgbClr>
                  </a:outerShdw>
                </a:effectLst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3"/>
          <p:cNvSpPr txBox="1">
            <a:spLocks noChangeArrowheads="1"/>
          </p:cNvSpPr>
          <p:nvPr userDrawn="1"/>
        </p:nvSpPr>
        <p:spPr bwMode="auto">
          <a:xfrm>
            <a:off x="7366001" y="6563895"/>
            <a:ext cx="1270002" cy="22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800" dirty="0" smtClean="0">
                <a:solidFill>
                  <a:srgbClr val="A6A6A6"/>
                </a:solidFill>
              </a:rPr>
              <a:t>CONFIDENTIAL</a:t>
            </a:r>
            <a:endParaRPr lang="en-US" sz="800" dirty="0">
              <a:solidFill>
                <a:srgbClr val="A6A6A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63" y="6581487"/>
            <a:ext cx="777875" cy="17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99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6461125"/>
            <a:ext cx="9144000" cy="0"/>
          </a:xfrm>
          <a:prstGeom prst="line">
            <a:avLst/>
          </a:prstGeom>
          <a:ln w="12700">
            <a:solidFill>
              <a:srgbClr val="C1C1C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49263" y="1727200"/>
            <a:ext cx="8305800" cy="4165600"/>
          </a:xfrm>
          <a:prstGeom prst="rect">
            <a:avLst/>
          </a:prstGeom>
        </p:spPr>
        <p:txBody>
          <a:bodyPr vert="horz" anchor="ctr"/>
          <a:lstStyle>
            <a:lvl1pPr marL="342900" indent="-342900">
              <a:buFont typeface="Arial"/>
              <a:buChar char="•"/>
              <a:defRPr sz="2800"/>
            </a:lvl1pPr>
            <a:lvl2pPr marL="800100" indent="-342900">
              <a:buFont typeface="Lucida Grande"/>
              <a:buChar char="-"/>
              <a:defRPr sz="2800"/>
            </a:lvl2pPr>
            <a:lvl3pPr marL="1257300" indent="-342900">
              <a:buFont typeface="Arial"/>
              <a:buChar char="•"/>
              <a:defRPr sz="2800"/>
            </a:lvl3pPr>
            <a:lvl4pPr marL="1714500" indent="-342900">
              <a:buFont typeface="Lucida Grande"/>
              <a:buChar char="-"/>
              <a:defRPr sz="2800"/>
            </a:lvl4pPr>
            <a:lvl5pPr marL="2171700" indent="-342900">
              <a:buFont typeface="Arial"/>
              <a:buChar char="•"/>
              <a:defRPr sz="2800"/>
            </a:lvl5pPr>
            <a:lvl6pPr marL="27432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-"/>
              <a:tabLst/>
              <a:defRPr sz="2800" baseline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8515684" y="6492875"/>
            <a:ext cx="52671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D4398-092C-084B-B0FC-473A7239A3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rot="10800000">
            <a:off x="0" y="0"/>
            <a:ext cx="9144000" cy="94915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34698" y="202674"/>
            <a:ext cx="8474604" cy="60166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lang="en-US" sz="3000" b="1" kern="12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105A94">
                      <a:alpha val="99000"/>
                    </a:srgbClr>
                  </a:outerShdw>
                </a:effectLst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Box 3"/>
          <p:cNvSpPr txBox="1">
            <a:spLocks noChangeArrowheads="1"/>
          </p:cNvSpPr>
          <p:nvPr userDrawn="1"/>
        </p:nvSpPr>
        <p:spPr bwMode="auto">
          <a:xfrm>
            <a:off x="7366001" y="6563895"/>
            <a:ext cx="1270002" cy="22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800" dirty="0" smtClean="0">
                <a:solidFill>
                  <a:srgbClr val="A6A6A6"/>
                </a:solidFill>
              </a:rPr>
              <a:t>CONFIDENTIAL</a:t>
            </a:r>
            <a:endParaRPr lang="en-US" sz="800" dirty="0">
              <a:solidFill>
                <a:srgbClr val="A6A6A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63" y="6581487"/>
            <a:ext cx="777875" cy="17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01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6461125"/>
            <a:ext cx="9144000" cy="0"/>
          </a:xfrm>
          <a:prstGeom prst="line">
            <a:avLst/>
          </a:prstGeom>
          <a:ln w="12700">
            <a:solidFill>
              <a:srgbClr val="C1C1C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888736" y="1753130"/>
            <a:ext cx="7366528" cy="35464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3"/>
          </p:nvPr>
        </p:nvSpPr>
        <p:spPr>
          <a:xfrm>
            <a:off x="8515684" y="6492875"/>
            <a:ext cx="52671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D4398-092C-084B-B0FC-473A7239A3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 rot="10800000">
            <a:off x="0" y="0"/>
            <a:ext cx="9144000" cy="94915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34698" y="202674"/>
            <a:ext cx="8474604" cy="60166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lang="en-US" sz="3000" b="1" kern="12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105A94">
                      <a:alpha val="99000"/>
                    </a:srgbClr>
                  </a:outerShdw>
                </a:effectLst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Box 3"/>
          <p:cNvSpPr txBox="1">
            <a:spLocks noChangeArrowheads="1"/>
          </p:cNvSpPr>
          <p:nvPr userDrawn="1"/>
        </p:nvSpPr>
        <p:spPr bwMode="auto">
          <a:xfrm>
            <a:off x="7366001" y="6563895"/>
            <a:ext cx="1270002" cy="22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800" dirty="0" smtClean="0">
                <a:solidFill>
                  <a:srgbClr val="A6A6A6"/>
                </a:solidFill>
              </a:rPr>
              <a:t>CONFIDENTIAL</a:t>
            </a:r>
            <a:endParaRPr lang="en-US" sz="800" dirty="0">
              <a:solidFill>
                <a:srgbClr val="A6A6A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63" y="6581487"/>
            <a:ext cx="777875" cy="17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28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Cr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9"/>
          </p:nvPr>
        </p:nvSpPr>
        <p:spPr>
          <a:xfrm>
            <a:off x="540002" y="1582822"/>
            <a:ext cx="3823451" cy="42244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342900" indent="-342900" algn="l">
              <a:buFont typeface="Arial"/>
              <a:buChar char="•"/>
              <a:defRPr sz="2200"/>
            </a:lvl1pPr>
            <a:lvl2pPr marL="800100" indent="-342900" algn="l">
              <a:buFont typeface="Lucida Grande"/>
              <a:buChar char="-"/>
              <a:defRPr sz="2200" baseline="0"/>
            </a:lvl2pPr>
            <a:lvl3pPr marL="1257300" indent="-342900" algn="l">
              <a:buFont typeface="Arial"/>
              <a:buChar char="•"/>
              <a:defRPr sz="2200" baseline="0"/>
            </a:lvl3pPr>
            <a:lvl4pPr marL="1714500" marR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-"/>
              <a:tabLst/>
              <a:defRPr sz="2200" baseline="0"/>
            </a:lvl4pPr>
            <a:lvl5pPr marL="2171700" indent="-342900" algn="ctr">
              <a:buFont typeface="Arial"/>
              <a:buChar char="•"/>
              <a:defRPr sz="2200"/>
            </a:lvl5pPr>
            <a:lvl6pPr marL="2514600" indent="-228600">
              <a:buFont typeface="Lucida Grande"/>
              <a:buChar char="-"/>
              <a:defRPr sz="2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461125"/>
            <a:ext cx="9144000" cy="0"/>
          </a:xfrm>
          <a:prstGeom prst="line">
            <a:avLst/>
          </a:prstGeom>
          <a:ln w="12700">
            <a:solidFill>
              <a:srgbClr val="C1C1C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893733" y="2488533"/>
            <a:ext cx="3615265" cy="2412999"/>
          </a:xfrm>
          <a:prstGeom prst="roundRect">
            <a:avLst>
              <a:gd name="adj" fmla="val 10704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rtlCol="0" anchor="ctr" anchorCtr="1">
            <a:normAutofit/>
          </a:bodyPr>
          <a:lstStyle>
            <a:lvl1pPr marL="342900" indent="-342900">
              <a:buFont typeface="Arial"/>
              <a:buChar char="•"/>
              <a:defRPr lang="en-US" sz="2200" dirty="0" smtClean="0">
                <a:solidFill>
                  <a:srgbClr val="6A6762"/>
                </a:solidFill>
              </a:defRPr>
            </a:lvl1pPr>
            <a:lvl2pPr marL="533400">
              <a:defRPr sz="2200">
                <a:solidFill>
                  <a:srgbClr val="6A6762"/>
                </a:solidFill>
              </a:defRPr>
            </a:lvl2pPr>
            <a:lvl3pPr marL="977900" indent="-342900">
              <a:defRPr sz="2200">
                <a:solidFill>
                  <a:srgbClr val="6A6762"/>
                </a:solidFill>
              </a:defRPr>
            </a:lvl3pPr>
            <a:lvl4pPr>
              <a:defRPr sz="2200">
                <a:solidFill>
                  <a:srgbClr val="6A6762"/>
                </a:solidFill>
              </a:defRPr>
            </a:lvl4pPr>
          </a:lstStyle>
          <a:p>
            <a:pPr lvl="0"/>
            <a:r>
              <a:rPr lang="en-US" dirty="0" smtClean="0"/>
              <a:t>Bullet Example</a:t>
            </a:r>
          </a:p>
          <a:p>
            <a:pPr lvl="1"/>
            <a:r>
              <a:rPr lang="en-US" dirty="0" smtClean="0"/>
              <a:t>Bullet Example</a:t>
            </a:r>
          </a:p>
          <a:p>
            <a:pPr lvl="2"/>
            <a:r>
              <a:rPr lang="en-US" dirty="0" smtClean="0"/>
              <a:t>Bullet Example</a:t>
            </a:r>
          </a:p>
          <a:p>
            <a:pPr lvl="3"/>
            <a:r>
              <a:rPr lang="en-US" dirty="0" smtClean="0"/>
              <a:t>Bullet Example</a:t>
            </a:r>
          </a:p>
        </p:txBody>
      </p:sp>
      <p:sp>
        <p:nvSpPr>
          <p:cNvPr id="11" name="Slide Number Placeholder 11"/>
          <p:cNvSpPr>
            <a:spLocks noGrp="1"/>
          </p:cNvSpPr>
          <p:nvPr>
            <p:ph type="sldNum" sz="quarter" idx="13"/>
          </p:nvPr>
        </p:nvSpPr>
        <p:spPr>
          <a:xfrm>
            <a:off x="8515684" y="6492875"/>
            <a:ext cx="52671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D4398-092C-084B-B0FC-473A7239A3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 rot="10800000">
            <a:off x="0" y="0"/>
            <a:ext cx="9144000" cy="94915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34698" y="202674"/>
            <a:ext cx="8474604" cy="60166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lang="en-US" sz="3000" b="1" kern="12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105A94">
                      <a:alpha val="99000"/>
                    </a:srgbClr>
                  </a:outerShdw>
                </a:effectLst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Box 3"/>
          <p:cNvSpPr txBox="1">
            <a:spLocks noChangeArrowheads="1"/>
          </p:cNvSpPr>
          <p:nvPr userDrawn="1"/>
        </p:nvSpPr>
        <p:spPr bwMode="auto">
          <a:xfrm>
            <a:off x="7366001" y="6563895"/>
            <a:ext cx="1270002" cy="22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800" dirty="0" smtClean="0">
                <a:solidFill>
                  <a:srgbClr val="A6A6A6"/>
                </a:solidFill>
              </a:rPr>
              <a:t>CONFIDENTIAL</a:t>
            </a:r>
            <a:endParaRPr lang="en-US" sz="800" dirty="0">
              <a:solidFill>
                <a:srgbClr val="A6A6A6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63" y="6581487"/>
            <a:ext cx="777875" cy="17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2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-1/3 Cr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534655" y="1577474"/>
            <a:ext cx="5761872" cy="42244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342900" indent="-342900" algn="l">
              <a:buFont typeface="Arial"/>
              <a:buChar char="•"/>
              <a:defRPr sz="2200"/>
            </a:lvl1pPr>
            <a:lvl2pPr marL="800100" indent="-342900" algn="l">
              <a:buFont typeface="Lucida Grande"/>
              <a:buChar char="-"/>
              <a:defRPr sz="2200" baseline="0"/>
            </a:lvl2pPr>
            <a:lvl3pPr marL="1257300" indent="-342900" algn="l">
              <a:buFont typeface="Arial"/>
              <a:buChar char="•"/>
              <a:defRPr sz="2200" baseline="0"/>
            </a:lvl3pPr>
            <a:lvl4pPr marL="1714500" marR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-"/>
              <a:tabLst/>
              <a:defRPr sz="2200" baseline="0"/>
            </a:lvl4pPr>
            <a:lvl5pPr marL="2171700" indent="-342900" algn="l">
              <a:buFont typeface="Arial"/>
              <a:buChar char="•"/>
              <a:defRPr sz="2200"/>
            </a:lvl5pPr>
            <a:lvl6pPr marL="2514600" indent="-228600">
              <a:buFont typeface="Lucida Grande"/>
              <a:buChar char="-"/>
              <a:defRPr sz="2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461125"/>
            <a:ext cx="9144000" cy="0"/>
          </a:xfrm>
          <a:prstGeom prst="line">
            <a:avLst/>
          </a:prstGeom>
          <a:ln w="12700">
            <a:solidFill>
              <a:srgbClr val="C1C1C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6663267" y="2483185"/>
            <a:ext cx="1845731" cy="2412999"/>
          </a:xfrm>
          <a:prstGeom prst="roundRect">
            <a:avLst>
              <a:gd name="adj" fmla="val 10704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rtlCol="0" anchor="ctr" anchorCtr="1"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en-US" sz="2200" kern="1200" dirty="0" smtClean="0">
                <a:solidFill>
                  <a:srgbClr val="6A676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lang="en-US" sz="2200" kern="1200" dirty="0" smtClean="0">
                <a:solidFill>
                  <a:srgbClr val="6A6762"/>
                </a:solidFill>
                <a:latin typeface="+mn-lt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lang="en-US" sz="2200" kern="1200" dirty="0" smtClean="0">
                <a:solidFill>
                  <a:srgbClr val="6A6762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lang="en-US" sz="2200" kern="1200" dirty="0" smtClean="0">
                <a:solidFill>
                  <a:srgbClr val="6A6762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</a:lstStyle>
          <a:p>
            <a:pPr lvl="0"/>
            <a:r>
              <a:rPr lang="en-US" dirty="0" smtClean="0"/>
              <a:t>Bullet Example</a:t>
            </a:r>
          </a:p>
          <a:p>
            <a:pPr lvl="1"/>
            <a:r>
              <a:rPr lang="en-US" dirty="0" smtClean="0"/>
              <a:t>Bullet Example</a:t>
            </a:r>
          </a:p>
          <a:p>
            <a:pPr lvl="2"/>
            <a:r>
              <a:rPr lang="en-US" dirty="0" smtClean="0"/>
              <a:t>Bullet Example</a:t>
            </a:r>
          </a:p>
          <a:p>
            <a:pPr lvl="3"/>
            <a:r>
              <a:rPr lang="en-US" dirty="0" smtClean="0"/>
              <a:t>Bullet Example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3"/>
          </p:nvPr>
        </p:nvSpPr>
        <p:spPr>
          <a:xfrm>
            <a:off x="8515684" y="6492875"/>
            <a:ext cx="52671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D4398-092C-084B-B0FC-473A7239A3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 rot="10800000">
            <a:off x="0" y="0"/>
            <a:ext cx="9144000" cy="94915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34698" y="202674"/>
            <a:ext cx="8474604" cy="60166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lang="en-US" sz="3000" b="1" kern="12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105A94">
                      <a:alpha val="99000"/>
                    </a:srgbClr>
                  </a:outerShdw>
                </a:effectLst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Box 3"/>
          <p:cNvSpPr txBox="1">
            <a:spLocks noChangeArrowheads="1"/>
          </p:cNvSpPr>
          <p:nvPr userDrawn="1"/>
        </p:nvSpPr>
        <p:spPr bwMode="auto">
          <a:xfrm>
            <a:off x="7366001" y="6563895"/>
            <a:ext cx="1270002" cy="22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800" dirty="0" smtClean="0">
                <a:solidFill>
                  <a:srgbClr val="A6A6A6"/>
                </a:solidFill>
              </a:rPr>
              <a:t>CONFIDENTIAL</a:t>
            </a:r>
            <a:endParaRPr lang="en-US" sz="800" dirty="0">
              <a:solidFill>
                <a:srgbClr val="A6A6A6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63" y="6581487"/>
            <a:ext cx="777875" cy="17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93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908800" y="6492875"/>
            <a:ext cx="2133600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F8E74E6-80A5-8B4F-B382-2E0C2C79EF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23" r:id="rId3"/>
    <p:sldLayoutId id="2147483713" r:id="rId4"/>
    <p:sldLayoutId id="2147483714" r:id="rId5"/>
    <p:sldLayoutId id="2147483715" r:id="rId6"/>
    <p:sldLayoutId id="2147483716" r:id="rId7"/>
    <p:sldLayoutId id="2147483720" r:id="rId8"/>
    <p:sldLayoutId id="2147483721" r:id="rId9"/>
    <p:sldLayoutId id="2147483722" r:id="rId10"/>
    <p:sldLayoutId id="2147483724" r:id="rId11"/>
    <p:sldLayoutId id="2147483725" r:id="rId12"/>
    <p:sldLayoutId id="2147483726" r:id="rId1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2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9"/>
          </p:nvPr>
        </p:nvSpPr>
        <p:spPr>
          <a:xfrm>
            <a:off x="540002" y="1582822"/>
            <a:ext cx="8339078" cy="4835070"/>
          </a:xfrm>
        </p:spPr>
        <p:txBody>
          <a:bodyPr anchor="t" anchorCtr="0"/>
          <a:lstStyle/>
          <a:p>
            <a:r>
              <a:rPr lang="en-US" dirty="0" smtClean="0"/>
              <a:t>Tradition test framework that can assert conditions and mock out function calls.</a:t>
            </a:r>
          </a:p>
          <a:p>
            <a:r>
              <a:rPr lang="en-US" dirty="0" smtClean="0"/>
              <a:t>When testing Backbone, traditionally we test models because they maintain state and perform the computationally intensive tasks.</a:t>
            </a:r>
          </a:p>
          <a:p>
            <a:r>
              <a:rPr lang="en-US" dirty="0"/>
              <a:t>When the layout is especially important, testing the view is simple using some fun Jasmine plugins</a:t>
            </a:r>
            <a:r>
              <a:rPr lang="en-US" dirty="0" smtClean="0"/>
              <a:t>. The Jasmine </a:t>
            </a:r>
            <a:r>
              <a:rPr lang="en-US" dirty="0" err="1" smtClean="0"/>
              <a:t>Jquery</a:t>
            </a:r>
            <a:r>
              <a:rPr lang="en-US" dirty="0" smtClean="0"/>
              <a:t> plugin provides assertions to compare </a:t>
            </a:r>
            <a:r>
              <a:rPr lang="en-US" dirty="0" err="1" smtClean="0"/>
              <a:t>JQuery</a:t>
            </a:r>
            <a:r>
              <a:rPr lang="en-US" dirty="0" smtClean="0"/>
              <a:t> objects for equality/input state (is this checkbox checked), 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02D4398-092C-084B-B0FC-473A7239A30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4098" name="Picture 2" descr="C:\Users\dillen.roggensinger\Downloads\jasmine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946" y="92371"/>
            <a:ext cx="26860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3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02D4398-092C-084B-B0FC-473A7239A30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2" descr="C:\Users\dillen.roggensinger\Downloads\jasmine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946" y="92371"/>
            <a:ext cx="26860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illen.roggensinger\Pictures\investors spacing\testrunner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1401183"/>
            <a:ext cx="8686799" cy="209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dillen.roggensinger\Downloads\272462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971" y="349408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55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BCDDEB"/>
                </a:solidFill>
              </a:rPr>
              <a:t>Writing Maintainable JavaScript Using Backbone, Mustache &amp; Jasmine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5F3EF"/>
                </a:solidFill>
              </a:rPr>
              <a:t>Highly Configurable Synchronization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6950" y="6492875"/>
            <a:ext cx="527050" cy="365125"/>
          </a:xfrm>
        </p:spPr>
        <p:txBody>
          <a:bodyPr/>
          <a:lstStyle/>
          <a:p>
            <a:pPr>
              <a:defRPr/>
            </a:pPr>
            <a:fld id="{B02D4398-092C-084B-B0FC-473A7239A30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51693" y="1875692"/>
            <a:ext cx="3094892" cy="44078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Doctor’s Computer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Synchronizing Schedules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1266092" y="4900247"/>
            <a:ext cx="1441938" cy="1629508"/>
          </a:xfrm>
          <a:prstGeom prst="flowChartMagneticDisk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PMS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26123" y="3341077"/>
            <a:ext cx="2121877" cy="890954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Synchronizer</a:t>
            </a:r>
            <a:endParaRPr lang="en-US" dirty="0"/>
          </a:p>
        </p:txBody>
      </p:sp>
      <p:sp>
        <p:nvSpPr>
          <p:cNvPr id="18" name="Up-Down Arrow 17"/>
          <p:cNvSpPr/>
          <p:nvPr/>
        </p:nvSpPr>
        <p:spPr>
          <a:xfrm>
            <a:off x="1799492" y="4232031"/>
            <a:ext cx="375138" cy="1078523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32585" y="1875691"/>
            <a:ext cx="3071446" cy="44078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ZocDoc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3047999" y="3598983"/>
            <a:ext cx="3212123" cy="4806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75538" y="3263334"/>
            <a:ext cx="1957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10064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Our initial solution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7772400" y="6492875"/>
            <a:ext cx="1270000" cy="365125"/>
          </a:xfrm>
        </p:spPr>
        <p:txBody>
          <a:bodyPr/>
          <a:lstStyle/>
          <a:p>
            <a:pPr>
              <a:defRPr/>
            </a:pPr>
            <a:fld id="{B02D4398-092C-084B-B0FC-473A7239A30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29" y="4595446"/>
            <a:ext cx="1154647" cy="11257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64" y="4595446"/>
            <a:ext cx="1154647" cy="11257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378" y="3176954"/>
            <a:ext cx="1356947" cy="808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30315" y="3176954"/>
            <a:ext cx="1356947" cy="808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2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989114" y="3985846"/>
            <a:ext cx="369316" cy="6096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2724130" y="3985846"/>
            <a:ext cx="369316" cy="6096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rot="2266859">
            <a:off x="1290418" y="2250275"/>
            <a:ext cx="331236" cy="106857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 rot="19544318">
            <a:off x="2469603" y="2290439"/>
            <a:ext cx="331236" cy="106857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gnetic Disk 12"/>
          <p:cNvSpPr/>
          <p:nvPr/>
        </p:nvSpPr>
        <p:spPr>
          <a:xfrm>
            <a:off x="4878196" y="2760510"/>
            <a:ext cx="1194358" cy="1641780"/>
          </a:xfrm>
          <a:prstGeom prst="flowChartMagneticDisk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PMS</a:t>
            </a:r>
            <a:endParaRPr lang="en-US" dirty="0"/>
          </a:p>
        </p:txBody>
      </p:sp>
      <p:sp>
        <p:nvSpPr>
          <p:cNvPr id="14" name="Up-Down Arrow 13"/>
          <p:cNvSpPr/>
          <p:nvPr/>
        </p:nvSpPr>
        <p:spPr>
          <a:xfrm rot="5400000">
            <a:off x="3864932" y="2899283"/>
            <a:ext cx="769366" cy="1324709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gnetic Disk 14"/>
          <p:cNvSpPr/>
          <p:nvPr/>
        </p:nvSpPr>
        <p:spPr>
          <a:xfrm>
            <a:off x="7491046" y="2831465"/>
            <a:ext cx="1266092" cy="164178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ZD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 rot="5400000">
            <a:off x="6488723" y="2983523"/>
            <a:ext cx="586154" cy="141849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079631" y="4595446"/>
            <a:ext cx="43844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Location-based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Store settings per instance of the PMS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4529" y="1481019"/>
            <a:ext cx="2952733" cy="808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 Private Practice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84431" y="1223745"/>
            <a:ext cx="43023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Key: </a:t>
            </a:r>
            <a:r>
              <a:rPr lang="en-US" sz="1600" dirty="0" err="1" smtClean="0"/>
              <a:t>CreateAvailabilityFromWorkingHours</a:t>
            </a:r>
            <a:r>
              <a:rPr lang="en-US" sz="1600" dirty="0" smtClean="0"/>
              <a:t>: Value: True</a:t>
            </a:r>
          </a:p>
          <a:p>
            <a:endParaRPr lang="en-US" sz="1600" dirty="0"/>
          </a:p>
          <a:p>
            <a:r>
              <a:rPr lang="en-US" sz="1600" dirty="0" smtClean="0"/>
              <a:t>Only on or off per synchronizer</a:t>
            </a:r>
          </a:p>
        </p:txBody>
      </p:sp>
    </p:spTree>
    <p:extLst>
      <p:ext uri="{BB962C8B-B14F-4D97-AF65-F5344CB8AC3E}">
        <p14:creationId xmlns:p14="http://schemas.microsoft.com/office/powerpoint/2010/main" val="99485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86" y="1279892"/>
            <a:ext cx="5627199" cy="5050570"/>
          </a:xfrm>
        </p:spPr>
        <p:txBody>
          <a:bodyPr anchor="t"/>
          <a:lstStyle/>
          <a:p>
            <a:pPr marL="685800" indent="-685800" algn="l">
              <a:buFont typeface="Arial" pitchFamily="34" charset="0"/>
              <a:buChar char="•"/>
            </a:pPr>
            <a:r>
              <a:rPr lang="en-US" sz="2800" dirty="0" smtClean="0"/>
              <a:t>Enterprise Clients (&gt; 50 practices / locations / multiple PMS systems)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800" dirty="0" smtClean="0"/>
              <a:t>Multiple practices on one PMS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800" dirty="0" smtClean="0"/>
              <a:t>All doctors manage to use their system differently, even if it’s the same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02D4398-092C-084B-B0FC-473A7239A30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85" y="2260034"/>
            <a:ext cx="2913184" cy="364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82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264" y="1608138"/>
            <a:ext cx="4402136" cy="4005262"/>
          </a:xfrm>
        </p:spPr>
        <p:txBody>
          <a:bodyPr anchor="t"/>
          <a:lstStyle/>
          <a:p>
            <a:pPr marL="685800" indent="-685800" algn="l">
              <a:buFont typeface="Arial" pitchFamily="34" charset="0"/>
              <a:buChar char="•"/>
            </a:pPr>
            <a:r>
              <a:rPr lang="en-US" sz="2400" dirty="0" smtClean="0"/>
              <a:t>Everyone does it wrong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400" dirty="0" smtClean="0"/>
              <a:t>One-off settings for everyone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400" dirty="0" smtClean="0"/>
              <a:t>People use the same data in different ways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400" dirty="0" smtClean="0"/>
              <a:t>Short term fix =&gt; Key value pair of settings per ZD </a:t>
            </a:r>
            <a:r>
              <a:rPr lang="en-US" sz="2400" dirty="0" err="1" smtClean="0"/>
              <a:t>config</a:t>
            </a: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02D4398-092C-084B-B0FC-473A7239A30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3279532"/>
            <a:ext cx="4083539" cy="3062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1226528"/>
            <a:ext cx="2362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65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8515684" y="6507766"/>
            <a:ext cx="526716" cy="365125"/>
          </a:xfrm>
        </p:spPr>
        <p:txBody>
          <a:bodyPr/>
          <a:lstStyle/>
          <a:p>
            <a:pPr>
              <a:defRPr/>
            </a:pPr>
            <a:fld id="{B02D4398-092C-084B-B0FC-473A7239A30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New Solution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33378" y="2555631"/>
            <a:ext cx="4495822" cy="3165595"/>
            <a:chOff x="533378" y="1481019"/>
            <a:chExt cx="5539176" cy="42402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529" y="4595446"/>
              <a:ext cx="1154647" cy="112578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464" y="4595446"/>
              <a:ext cx="1154647" cy="11257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33378" y="3176954"/>
              <a:ext cx="1356947" cy="808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Location 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0315" y="3176954"/>
              <a:ext cx="1356947" cy="808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Location 2</a:t>
              </a:r>
              <a:endParaRPr lang="en-US" dirty="0"/>
            </a:p>
          </p:txBody>
        </p:sp>
        <p:sp>
          <p:nvSpPr>
            <p:cNvPr id="9" name="Up Arrow 8"/>
            <p:cNvSpPr/>
            <p:nvPr/>
          </p:nvSpPr>
          <p:spPr>
            <a:xfrm>
              <a:off x="989114" y="3985846"/>
              <a:ext cx="369316" cy="60960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 Arrow 9"/>
            <p:cNvSpPr/>
            <p:nvPr/>
          </p:nvSpPr>
          <p:spPr>
            <a:xfrm>
              <a:off x="2724130" y="3985846"/>
              <a:ext cx="369316" cy="60960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Up Arrow 10"/>
            <p:cNvSpPr/>
            <p:nvPr/>
          </p:nvSpPr>
          <p:spPr>
            <a:xfrm rot="2266859">
              <a:off x="1290418" y="2250275"/>
              <a:ext cx="331236" cy="1068573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/>
            <p:cNvSpPr/>
            <p:nvPr/>
          </p:nvSpPr>
          <p:spPr>
            <a:xfrm rot="19544318">
              <a:off x="2469603" y="2290439"/>
              <a:ext cx="331236" cy="1068573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4878196" y="2760510"/>
              <a:ext cx="1194358" cy="1641780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PMS</a:t>
              </a:r>
              <a:endParaRPr lang="en-US" dirty="0"/>
            </a:p>
          </p:txBody>
        </p:sp>
        <p:sp>
          <p:nvSpPr>
            <p:cNvPr id="14" name="Up-Down Arrow 13"/>
            <p:cNvSpPr/>
            <p:nvPr/>
          </p:nvSpPr>
          <p:spPr>
            <a:xfrm rot="5400000">
              <a:off x="3864932" y="2899283"/>
              <a:ext cx="769366" cy="1324709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4529" y="1481019"/>
              <a:ext cx="2952733" cy="808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Doctor Private Practice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407877" y="2486430"/>
            <a:ext cx="1735015" cy="6330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 for Practice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002215" y="3792426"/>
            <a:ext cx="1735015" cy="6330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 for PMS instance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676997" y="5088180"/>
            <a:ext cx="1735015" cy="6330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 for Location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012034" y="4425650"/>
            <a:ext cx="664963" cy="6625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4"/>
            <a:endCxn id="18" idx="1"/>
          </p:cNvCxnSpPr>
          <p:nvPr/>
        </p:nvCxnSpPr>
        <p:spPr>
          <a:xfrm flipV="1">
            <a:off x="5029200" y="4108949"/>
            <a:ext cx="973015" cy="147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7" idx="1"/>
          </p:cNvCxnSpPr>
          <p:nvPr/>
        </p:nvCxnSpPr>
        <p:spPr>
          <a:xfrm flipV="1">
            <a:off x="3012035" y="2802953"/>
            <a:ext cx="1395842" cy="54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676996" y="5862268"/>
            <a:ext cx="1735015" cy="6330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 for Doctor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6" idx="2"/>
            <a:endCxn id="28" idx="1"/>
          </p:cNvCxnSpPr>
          <p:nvPr/>
        </p:nvCxnSpPr>
        <p:spPr>
          <a:xfrm>
            <a:off x="2461358" y="5721226"/>
            <a:ext cx="1215638" cy="4575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5476" y="1170636"/>
            <a:ext cx="81533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Create Graph of entity mappings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Prioritize settings based on specificity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Store everything in a key-value based pair</a:t>
            </a:r>
          </a:p>
        </p:txBody>
      </p:sp>
    </p:spTree>
    <p:extLst>
      <p:ext uri="{BB962C8B-B14F-4D97-AF65-F5344CB8AC3E}">
        <p14:creationId xmlns:p14="http://schemas.microsoft.com/office/powerpoint/2010/main" val="1415306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911969" y="1486689"/>
            <a:ext cx="3651738" cy="1475031"/>
          </a:xfrm>
        </p:spPr>
        <p:txBody>
          <a:bodyPr anchor="t"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/>
              <a:t>Key: </a:t>
            </a:r>
            <a:r>
              <a:rPr lang="en-US" sz="2400" dirty="0" err="1" smtClean="0"/>
              <a:t>CreateAvailabilityFromWorkingHours</a:t>
            </a: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02D4398-092C-084B-B0FC-473A7239A30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571" y="1928057"/>
            <a:ext cx="4495822" cy="3165595"/>
            <a:chOff x="533378" y="1481019"/>
            <a:chExt cx="5539176" cy="42402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529" y="4595446"/>
              <a:ext cx="1154647" cy="112578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464" y="4595446"/>
              <a:ext cx="1154647" cy="112578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33378" y="3176954"/>
              <a:ext cx="1356947" cy="808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Location 1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30315" y="3176954"/>
              <a:ext cx="1356947" cy="808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Location 2</a:t>
              </a:r>
              <a:endParaRPr lang="en-US" dirty="0"/>
            </a:p>
          </p:txBody>
        </p:sp>
        <p:sp>
          <p:nvSpPr>
            <p:cNvPr id="10" name="Up Arrow 9"/>
            <p:cNvSpPr/>
            <p:nvPr/>
          </p:nvSpPr>
          <p:spPr>
            <a:xfrm>
              <a:off x="989114" y="3985846"/>
              <a:ext cx="369316" cy="60960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Up Arrow 10"/>
            <p:cNvSpPr/>
            <p:nvPr/>
          </p:nvSpPr>
          <p:spPr>
            <a:xfrm>
              <a:off x="2724130" y="3985846"/>
              <a:ext cx="369316" cy="60960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/>
            <p:cNvSpPr/>
            <p:nvPr/>
          </p:nvSpPr>
          <p:spPr>
            <a:xfrm rot="2266859">
              <a:off x="1290418" y="2250275"/>
              <a:ext cx="331236" cy="1068573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Up Arrow 12"/>
            <p:cNvSpPr/>
            <p:nvPr/>
          </p:nvSpPr>
          <p:spPr>
            <a:xfrm rot="19544318">
              <a:off x="2469603" y="2290439"/>
              <a:ext cx="331236" cy="1068573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4878196" y="2760510"/>
              <a:ext cx="1194358" cy="1641780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PMS</a:t>
              </a:r>
              <a:endParaRPr lang="en-US" dirty="0"/>
            </a:p>
          </p:txBody>
        </p:sp>
        <p:sp>
          <p:nvSpPr>
            <p:cNvPr id="15" name="Up-Down Arrow 14"/>
            <p:cNvSpPr/>
            <p:nvPr/>
          </p:nvSpPr>
          <p:spPr>
            <a:xfrm rot="5400000">
              <a:off x="3864932" y="2899283"/>
              <a:ext cx="769366" cy="1324709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4529" y="1481019"/>
              <a:ext cx="2952733" cy="808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Doctor Private </a:t>
              </a:r>
              <a:r>
                <a:rPr lang="en-US" dirty="0" err="1" smtClean="0"/>
                <a:t>Practce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703015" y="1922531"/>
            <a:ext cx="1153877" cy="6033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42229" y="4490303"/>
            <a:ext cx="1153877" cy="6033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19600" y="4372708"/>
            <a:ext cx="43844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For Practice: True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For Location 2: True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For Location 1: False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For Doctor 2: False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9094" y="3723954"/>
            <a:ext cx="1153877" cy="6033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41427" y="2629547"/>
            <a:ext cx="1153877" cy="6033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40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264" y="1608138"/>
            <a:ext cx="5457214" cy="4382354"/>
          </a:xfrm>
        </p:spPr>
        <p:txBody>
          <a:bodyPr anchor="t"/>
          <a:lstStyle/>
          <a:p>
            <a:pPr marL="685800" indent="-685800" algn="l">
              <a:buFont typeface="Arial" pitchFamily="34" charset="0"/>
              <a:buChar char="•"/>
            </a:pPr>
            <a:r>
              <a:rPr lang="en-US" sz="2800" dirty="0" smtClean="0"/>
              <a:t>Different values for settings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800" dirty="0" smtClean="0"/>
              <a:t>Adding a new setting is easy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800" dirty="0" smtClean="0"/>
              <a:t>Set values for entire systems through inheritance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02D4398-092C-084B-B0FC-473A7239A30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What do we get?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77" y="2573217"/>
            <a:ext cx="2965938" cy="29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chemeClr val="bg1"/>
                </a:solidFill>
              </a:rPr>
              <a:t>Writing Maintainable JavaScript Using Backbone, Mustache &amp; Jasmine</a:t>
            </a: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Highly Configurable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404148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>
          <a:xfrm>
            <a:off x="317579" y="1278023"/>
            <a:ext cx="8554571" cy="4990972"/>
          </a:xfrm>
        </p:spPr>
        <p:txBody>
          <a:bodyPr anchor="t" anchorCtr="0"/>
          <a:lstStyle/>
          <a:p>
            <a:r>
              <a:rPr lang="en-US" dirty="0" smtClean="0"/>
              <a:t>Dynamically typed language that is interpreted at run time by your browser, aka, very fragile.</a:t>
            </a:r>
          </a:p>
          <a:p>
            <a:r>
              <a:rPr lang="en-US" dirty="0" smtClean="0"/>
              <a:t>Tends to be tightly coupled to the DOM using </a:t>
            </a:r>
            <a:r>
              <a:rPr lang="en-US" dirty="0" err="1" smtClean="0"/>
              <a:t>JQuery</a:t>
            </a:r>
            <a:endParaRPr lang="en-US" dirty="0"/>
          </a:p>
          <a:p>
            <a:r>
              <a:rPr lang="en-US" dirty="0"/>
              <a:t>Backbone is essentially client side MVC that lets you create incredibly modular (and testable) components</a:t>
            </a:r>
            <a:r>
              <a:rPr lang="en-US" dirty="0" smtClean="0"/>
              <a:t>.</a:t>
            </a:r>
          </a:p>
          <a:p>
            <a:endParaRPr lang="en-US" sz="16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JavaScript Is Risky Business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41953" y="3603921"/>
            <a:ext cx="1930802" cy="603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Backbone.View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793740" y="5632110"/>
            <a:ext cx="1930802" cy="603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492787" y="5632111"/>
            <a:ext cx="1930802" cy="603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2" name="Flowchart: Magnetic Disk 31"/>
          <p:cNvSpPr/>
          <p:nvPr/>
        </p:nvSpPr>
        <p:spPr>
          <a:xfrm>
            <a:off x="7253927" y="3024699"/>
            <a:ext cx="1194358" cy="1641780"/>
          </a:xfrm>
          <a:prstGeom prst="flowChartMagneticDisk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418460" y="4402289"/>
            <a:ext cx="623843" cy="1058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956845" y="4402289"/>
            <a:ext cx="572568" cy="1058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13108" y="4666479"/>
            <a:ext cx="82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Update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19218" y="4878701"/>
            <a:ext cx="82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Notify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890481" y="4459133"/>
            <a:ext cx="439807" cy="1058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67176" y="4897364"/>
            <a:ext cx="82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Data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5272755" y="4442580"/>
            <a:ext cx="434412" cy="1058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917251" y="3296144"/>
            <a:ext cx="82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Events</a:t>
            </a:r>
          </a:p>
        </p:txBody>
      </p:sp>
      <p:sp>
        <p:nvSpPr>
          <p:cNvPr id="51" name="Up-Down Arrow 50"/>
          <p:cNvSpPr/>
          <p:nvPr/>
        </p:nvSpPr>
        <p:spPr>
          <a:xfrm rot="5400000">
            <a:off x="6044531" y="3281311"/>
            <a:ext cx="574382" cy="124911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594648" y="4835087"/>
            <a:ext cx="82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HTML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17250" y="4305244"/>
            <a:ext cx="82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02781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>
          <a:xfrm>
            <a:off x="331994" y="1124198"/>
            <a:ext cx="8554571" cy="5285147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/* Imagine there is a webpage with an element with class </a:t>
            </a:r>
            <a:r>
              <a:rPr lang="en-US" sz="1600" dirty="0" err="1" smtClean="0">
                <a:solidFill>
                  <a:srgbClr val="00B050"/>
                </a:solidFill>
              </a:rPr>
              <a:t>showMeTheInfo</a:t>
            </a:r>
            <a:r>
              <a:rPr lang="en-US" sz="1600" dirty="0" smtClean="0">
                <a:solidFill>
                  <a:srgbClr val="00B050"/>
                </a:solidFill>
              </a:rPr>
              <a:t> that when you click it must show some data that was passed in from the server on page load. */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$(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‘.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showMeTheInfo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’</a:t>
            </a:r>
            <a:r>
              <a:rPr lang="en-US" sz="1600" dirty="0" smtClean="0"/>
              <a:t>).click(function(event){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887A0"/>
                </a:solidFill>
              </a:rPr>
              <a:t>	</a:t>
            </a:r>
            <a:r>
              <a:rPr lang="en-US" sz="1600" dirty="0" err="1" smtClean="0">
                <a:solidFill>
                  <a:srgbClr val="2887A0"/>
                </a:solidFill>
              </a:rPr>
              <a:t>var</a:t>
            </a:r>
            <a:r>
              <a:rPr lang="en-US" sz="1600" dirty="0" smtClean="0">
                <a:solidFill>
                  <a:srgbClr val="2887A0"/>
                </a:solidFill>
              </a:rPr>
              <a:t> </a:t>
            </a:r>
            <a:r>
              <a:rPr lang="en-US" sz="1600" dirty="0" err="1" smtClean="0"/>
              <a:t>doctorHtml</a:t>
            </a:r>
            <a:r>
              <a:rPr lang="en-US" sz="1600" dirty="0" smtClean="0"/>
              <a:t> =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'&lt;div id="'</a:t>
            </a:r>
            <a:r>
              <a:rPr lang="en-US" sz="1600" dirty="0" smtClean="0"/>
              <a:t> + </a:t>
            </a:r>
            <a:r>
              <a:rPr lang="en-US" sz="1600" dirty="0" err="1" smtClean="0"/>
              <a:t>doctorId</a:t>
            </a:r>
            <a:r>
              <a:rPr lang="en-US" sz="1600" dirty="0" smtClean="0"/>
              <a:t> +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'" class="'</a:t>
            </a:r>
            <a:r>
              <a:rPr lang="en-US" sz="1600" dirty="0" smtClean="0"/>
              <a:t> + </a:t>
            </a:r>
            <a:r>
              <a:rPr lang="en-US" sz="1600" dirty="0" err="1" smtClean="0"/>
              <a:t>doctorClass</a:t>
            </a:r>
            <a:r>
              <a:rPr lang="en-US" sz="1600" dirty="0" smtClean="0"/>
              <a:t> +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'"&gt;'</a:t>
            </a:r>
            <a:r>
              <a:rPr lang="en-US" sz="1600" dirty="0" smtClean="0"/>
              <a:t> +</a:t>
            </a:r>
          </a:p>
          <a:p>
            <a:pPr marL="0" indent="0">
              <a:buNone/>
            </a:pPr>
            <a:r>
              <a:rPr lang="en-US" sz="1600" dirty="0" smtClean="0"/>
              <a:t>			(</a:t>
            </a:r>
            <a:r>
              <a:rPr lang="en-US" sz="1600" dirty="0" smtClean="0">
                <a:solidFill>
                  <a:srgbClr val="2887A0"/>
                </a:solidFill>
              </a:rPr>
              <a:t>function</a:t>
            </a:r>
            <a:r>
              <a:rPr lang="en-US" sz="1600" dirty="0" smtClean="0"/>
              <a:t>()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887A0"/>
                </a:solidFill>
              </a:rPr>
              <a:t>				</a:t>
            </a:r>
            <a:r>
              <a:rPr lang="en-US" sz="1600" dirty="0" err="1" smtClean="0">
                <a:solidFill>
                  <a:srgbClr val="2887A0"/>
                </a:solidFill>
              </a:rPr>
              <a:t>var</a:t>
            </a:r>
            <a:r>
              <a:rPr lang="en-US" sz="1600" dirty="0" smtClean="0">
                <a:solidFill>
                  <a:srgbClr val="2887A0"/>
                </a:solidFill>
              </a:rPr>
              <a:t> </a:t>
            </a:r>
            <a:r>
              <a:rPr lang="en-US" sz="1600" dirty="0" err="1" smtClean="0"/>
              <a:t>paras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C000"/>
                </a:solidFill>
              </a:rPr>
              <a:t>''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887A0"/>
                </a:solidFill>
              </a:rPr>
              <a:t>				for</a:t>
            </a:r>
            <a:r>
              <a:rPr lang="en-US" sz="1600" dirty="0" smtClean="0"/>
              <a:t> (</a:t>
            </a:r>
            <a:r>
              <a:rPr lang="en-US" sz="1600" dirty="0" err="1" smtClean="0">
                <a:solidFill>
                  <a:srgbClr val="2887A0"/>
                </a:solidFill>
              </a:rPr>
              <a:t>var</a:t>
            </a:r>
            <a:r>
              <a:rPr lang="en-US" sz="1600" dirty="0" smtClean="0">
                <a:solidFill>
                  <a:srgbClr val="2887A0"/>
                </a:solidFill>
              </a:rPr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err="1" smtClean="0"/>
              <a:t>docInfo.</a:t>
            </a:r>
            <a:r>
              <a:rPr lang="en-US" sz="1600" dirty="0" err="1" smtClean="0">
                <a:solidFill>
                  <a:srgbClr val="7030A0"/>
                </a:solidFill>
              </a:rPr>
              <a:t>length</a:t>
            </a:r>
            <a:r>
              <a:rPr lang="en-US" sz="1600" dirty="0" smtClean="0"/>
              <a:t>; </a:t>
            </a:r>
            <a:r>
              <a:rPr lang="en-US" sz="1600" dirty="0" err="1" smtClean="0"/>
              <a:t>i</a:t>
            </a:r>
            <a:r>
              <a:rPr lang="en-US" sz="1600" dirty="0" smtClean="0"/>
              <a:t>++) {</a:t>
            </a:r>
          </a:p>
          <a:p>
            <a:pPr marL="0" indent="0">
              <a:buNone/>
            </a:pPr>
            <a:r>
              <a:rPr lang="en-US" sz="1600" dirty="0"/>
              <a:t>					</a:t>
            </a:r>
            <a:r>
              <a:rPr lang="en-US" sz="1600" dirty="0" err="1"/>
              <a:t>paras</a:t>
            </a:r>
            <a:r>
              <a:rPr lang="en-US" sz="1600" dirty="0"/>
              <a:t> +=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'&lt;h3&gt;' </a:t>
            </a:r>
            <a:r>
              <a:rPr lang="en-US" sz="1600" dirty="0"/>
              <a:t>+ </a:t>
            </a:r>
            <a:r>
              <a:rPr lang="en-US" sz="1600" dirty="0" err="1"/>
              <a:t>docInfo</a:t>
            </a:r>
            <a:r>
              <a:rPr lang="en-US" sz="1600" dirty="0"/>
              <a:t> [</a:t>
            </a:r>
            <a:r>
              <a:rPr lang="en-US" sz="1600" dirty="0" err="1"/>
              <a:t>i</a:t>
            </a:r>
            <a:r>
              <a:rPr lang="en-US" sz="1600" dirty="0" smtClean="0"/>
              <a:t>].Title </a:t>
            </a:r>
            <a:r>
              <a:rPr lang="en-US" sz="1600" dirty="0"/>
              <a:t>+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'&lt;/h3&gt;'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					</a:t>
            </a:r>
            <a:r>
              <a:rPr lang="en-US" sz="1600" dirty="0" err="1" smtClean="0"/>
              <a:t>paras</a:t>
            </a:r>
            <a:r>
              <a:rPr lang="en-US" sz="1600" dirty="0" smtClean="0"/>
              <a:t> +=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'&lt;p&gt;' </a:t>
            </a:r>
            <a:r>
              <a:rPr lang="en-US" sz="1600" dirty="0" smtClean="0"/>
              <a:t>+ </a:t>
            </a:r>
            <a:r>
              <a:rPr lang="en-US" sz="1600" dirty="0" err="1" smtClean="0"/>
              <a:t>docInfo</a:t>
            </a:r>
            <a:r>
              <a:rPr lang="en-US" sz="1600" dirty="0" smtClean="0"/>
              <a:t> [</a:t>
            </a:r>
            <a:r>
              <a:rPr lang="en-US" sz="1600" dirty="0" err="1" smtClean="0"/>
              <a:t>i</a:t>
            </a:r>
            <a:r>
              <a:rPr lang="en-US" sz="1600" dirty="0" smtClean="0"/>
              <a:t>].Info +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'&lt;/p&gt;'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				}</a:t>
            </a:r>
          </a:p>
          <a:p>
            <a:pPr marL="0" indent="0">
              <a:buNone/>
            </a:pPr>
            <a:r>
              <a:rPr lang="en-US" sz="1600" dirty="0" smtClean="0"/>
              <a:t>				return </a:t>
            </a:r>
            <a:r>
              <a:rPr lang="en-US" sz="1600" dirty="0" err="1" smtClean="0"/>
              <a:t>paras</a:t>
            </a:r>
            <a:r>
              <a:rPr lang="en-US" sz="1600" dirty="0" smtClean="0"/>
              <a:t>;</a:t>
            </a:r>
          </a:p>
          <a:p>
            <a:pPr marL="457200" lvl="1" indent="0">
              <a:buNone/>
            </a:pPr>
            <a:r>
              <a:rPr lang="en-US" sz="1600" dirty="0" smtClean="0"/>
              <a:t>		})() +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'&lt;/div&gt;‘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$(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‘.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showMeTheInfoWrapper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’</a:t>
            </a:r>
            <a:r>
              <a:rPr lang="en-US" sz="1600" dirty="0" smtClean="0"/>
              <a:t>).</a:t>
            </a:r>
            <a:r>
              <a:rPr lang="en-US" sz="1600" dirty="0" smtClean="0">
                <a:solidFill>
                  <a:srgbClr val="7030A0"/>
                </a:solidFill>
              </a:rPr>
              <a:t>append</a:t>
            </a:r>
            <a:r>
              <a:rPr lang="en-US" sz="1600" dirty="0" smtClean="0"/>
              <a:t>(</a:t>
            </a:r>
            <a:r>
              <a:rPr lang="en-US" sz="1600" dirty="0" err="1" smtClean="0"/>
              <a:t>doctorHtml</a:t>
            </a:r>
            <a:r>
              <a:rPr lang="en-US" sz="1600" dirty="0" smtClean="0"/>
              <a:t> )	</a:t>
            </a:r>
            <a:r>
              <a:rPr lang="en-US" sz="1600" dirty="0" smtClean="0">
                <a:solidFill>
                  <a:srgbClr val="00B050"/>
                </a:solidFill>
              </a:rPr>
              <a:t>//</a:t>
            </a:r>
            <a:r>
              <a:rPr lang="en-US" sz="1600" dirty="0" err="1" smtClean="0">
                <a:solidFill>
                  <a:srgbClr val="00B050"/>
                </a:solidFill>
              </a:rPr>
              <a:t>Psh</a:t>
            </a:r>
            <a:r>
              <a:rPr lang="en-US" sz="1600" dirty="0" smtClean="0">
                <a:solidFill>
                  <a:srgbClr val="00B050"/>
                </a:solidFill>
              </a:rPr>
              <a:t>, I don’t even need semicolons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	</a:t>
            </a:r>
            <a:r>
              <a:rPr lang="en-US" sz="1600" dirty="0" err="1" smtClean="0">
                <a:solidFill>
                  <a:srgbClr val="50A4B7"/>
                </a:solidFill>
              </a:rPr>
              <a:t>DoFancyCalculation</a:t>
            </a:r>
            <a:r>
              <a:rPr lang="en-US" sz="1600" dirty="0" smtClean="0">
                <a:solidFill>
                  <a:srgbClr val="6A676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A6762"/>
                </a:solidFill>
              </a:rPr>
              <a:t>	</a:t>
            </a:r>
            <a:r>
              <a:rPr lang="en-US" sz="1600" dirty="0" smtClean="0">
                <a:solidFill>
                  <a:srgbClr val="50A4B7"/>
                </a:solidFill>
              </a:rPr>
              <a:t>alert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‘Done’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6A6762"/>
                </a:solidFill>
              </a:rPr>
              <a:t>}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Some Bad JavaScript</a:t>
            </a:r>
            <a:endParaRPr lang="en-US" dirty="0"/>
          </a:p>
        </p:txBody>
      </p:sp>
      <p:pic>
        <p:nvPicPr>
          <p:cNvPr id="1027" name="Picture 3" descr="C:\Users\dillen.roggensinger\Downloads\mother-god-meme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177" y="3105200"/>
            <a:ext cx="2135388" cy="159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84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540002" y="1582822"/>
            <a:ext cx="8101490" cy="4826216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en-US" dirty="0" smtClean="0"/>
              <a:t>Mustache provides very basic control flow such as conditionals and loops for traversing objects in a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2887A0"/>
                </a:solidFill>
              </a:rPr>
              <a:t>&lt;div </a:t>
            </a:r>
            <a:r>
              <a:rPr lang="en-US" dirty="0" smtClean="0">
                <a:solidFill>
                  <a:srgbClr val="50A4B7"/>
                </a:solidFill>
              </a:rPr>
              <a:t>id</a:t>
            </a:r>
            <a:r>
              <a:rPr lang="en-US" dirty="0" smtClean="0"/>
              <a:t>=‘{{</a:t>
            </a:r>
            <a:r>
              <a:rPr lang="en-US" dirty="0" err="1" smtClean="0"/>
              <a:t>DoctorId</a:t>
            </a:r>
            <a:r>
              <a:rPr lang="en-US" dirty="0" smtClean="0"/>
              <a:t>}}’ </a:t>
            </a:r>
            <a:r>
              <a:rPr lang="en-US" dirty="0" smtClean="0">
                <a:solidFill>
                  <a:srgbClr val="50A4B7"/>
                </a:solidFill>
              </a:rPr>
              <a:t>class</a:t>
            </a:r>
            <a:r>
              <a:rPr lang="en-US" dirty="0" smtClean="0"/>
              <a:t>=‘{{</a:t>
            </a:r>
            <a:r>
              <a:rPr lang="en-US" dirty="0" err="1" smtClean="0"/>
              <a:t>DoctorStyles</a:t>
            </a:r>
            <a:r>
              <a:rPr lang="en-US" dirty="0" smtClean="0"/>
              <a:t>}}’</a:t>
            </a:r>
            <a:r>
              <a:rPr lang="en-US" dirty="0" smtClean="0">
                <a:solidFill>
                  <a:srgbClr val="2887A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{{#</a:t>
            </a:r>
            <a:r>
              <a:rPr lang="en-US" dirty="0" err="1" smtClean="0"/>
              <a:t>DoctorInfo</a:t>
            </a:r>
            <a:r>
              <a:rPr lang="en-US" dirty="0" smtClean="0"/>
              <a:t>}}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2887A0"/>
                </a:solidFill>
              </a:rPr>
              <a:t>&lt;h3&gt;</a:t>
            </a:r>
            <a:r>
              <a:rPr lang="en-US" dirty="0" smtClean="0"/>
              <a:t>{{Title}}</a:t>
            </a:r>
            <a:r>
              <a:rPr lang="en-US" dirty="0" smtClean="0">
                <a:solidFill>
                  <a:srgbClr val="2887A0"/>
                </a:solidFill>
              </a:rPr>
              <a:t>&lt;/h3&gt;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2887A0"/>
                </a:solidFill>
              </a:rPr>
              <a:t>&lt;p&gt;</a:t>
            </a:r>
            <a:r>
              <a:rPr lang="en-US" dirty="0" smtClean="0"/>
              <a:t>{{Info}}</a:t>
            </a:r>
            <a:r>
              <a:rPr lang="en-US" dirty="0" smtClean="0">
                <a:solidFill>
                  <a:srgbClr val="2887A0"/>
                </a:solidFill>
              </a:rPr>
              <a:t>&lt;/p&gt;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{{/</a:t>
            </a:r>
            <a:r>
              <a:rPr lang="en-US" dirty="0" err="1" smtClean="0"/>
              <a:t>DoctorInfo</a:t>
            </a:r>
            <a:r>
              <a:rPr lang="en-US" dirty="0" smtClean="0"/>
              <a:t>}}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887A0"/>
                </a:solidFill>
              </a:rPr>
              <a:t>&lt;/div&gt;</a:t>
            </a:r>
            <a:endParaRPr lang="en-US" dirty="0">
              <a:solidFill>
                <a:srgbClr val="2887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02D4398-092C-084B-B0FC-473A7239A30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Part 1: A Mustache Template</a:t>
            </a:r>
            <a:endParaRPr lang="en-US" dirty="0"/>
          </a:p>
        </p:txBody>
      </p:sp>
      <p:pic>
        <p:nvPicPr>
          <p:cNvPr id="2050" name="Picture 2" descr="C:\Users\dillen.roggensinger\Downloads\tumblr_lltzgnHi5F1qzib3wo1_4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97" y="3996880"/>
            <a:ext cx="1720464" cy="172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31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332208" y="1101098"/>
            <a:ext cx="8567352" cy="5402252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en-US" dirty="0"/>
              <a:t>Models manage data/state and perform CPU intensive </a:t>
            </a:r>
            <a:r>
              <a:rPr lang="en-US" dirty="0" smtClean="0"/>
              <a:t>operations. Traditionally they are passed into the template to provide the variables in the template.</a:t>
            </a:r>
          </a:p>
          <a:p>
            <a:pPr marL="914400" lvl="2" indent="0">
              <a:buNone/>
            </a:pPr>
            <a:endParaRPr lang="en-US" sz="1800" dirty="0" smtClean="0">
              <a:solidFill>
                <a:srgbClr val="2887A0"/>
              </a:solidFill>
            </a:endParaRPr>
          </a:p>
          <a:p>
            <a:pPr marL="914400" lvl="2" indent="0">
              <a:buNone/>
            </a:pPr>
            <a:r>
              <a:rPr lang="en-US" sz="1800" dirty="0" err="1" smtClean="0">
                <a:solidFill>
                  <a:srgbClr val="2887A0"/>
                </a:solidFill>
              </a:rPr>
              <a:t>var</a:t>
            </a:r>
            <a:r>
              <a:rPr lang="en-US" sz="1800" dirty="0" smtClean="0">
                <a:solidFill>
                  <a:srgbClr val="2887A0"/>
                </a:solidFill>
              </a:rPr>
              <a:t> </a:t>
            </a:r>
            <a:r>
              <a:rPr lang="en-US" sz="1800" dirty="0"/>
              <a:t>Doctor = </a:t>
            </a:r>
            <a:r>
              <a:rPr lang="en-US" sz="1800" dirty="0" err="1">
                <a:solidFill>
                  <a:srgbClr val="7030A0"/>
                </a:solidFill>
              </a:rPr>
              <a:t>Backbone.Model.extend</a:t>
            </a:r>
            <a:r>
              <a:rPr lang="en-US" sz="1800" dirty="0" smtClean="0"/>
              <a:t>({</a:t>
            </a:r>
          </a:p>
          <a:p>
            <a:pPr marL="914400" lvl="2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50A4B7"/>
                </a:solidFill>
              </a:rPr>
              <a:t>defaults</a:t>
            </a:r>
            <a:r>
              <a:rPr lang="en-US" sz="1800" dirty="0" smtClean="0"/>
              <a:t>: {</a:t>
            </a:r>
          </a:p>
          <a:p>
            <a:pPr marL="914400" lvl="2" indent="0">
              <a:buNone/>
            </a:pPr>
            <a:r>
              <a:rPr lang="en-US" sz="1800" dirty="0" smtClean="0"/>
              <a:t>		</a:t>
            </a:r>
            <a:r>
              <a:rPr lang="en-US" sz="1800" dirty="0" err="1" smtClean="0">
                <a:solidFill>
                  <a:srgbClr val="7030A0"/>
                </a:solidFill>
              </a:rPr>
              <a:t>DoctorId</a:t>
            </a:r>
            <a:r>
              <a:rPr lang="en-US" sz="1800" dirty="0" smtClean="0"/>
              <a:t>: 1337,</a:t>
            </a:r>
          </a:p>
          <a:p>
            <a:pPr marL="914400" lvl="2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>
                <a:solidFill>
                  <a:srgbClr val="7030A0"/>
                </a:solidFill>
              </a:rPr>
              <a:t>DoctorStyles</a:t>
            </a:r>
            <a:r>
              <a:rPr lang="en-US" sz="1800" dirty="0" smtClean="0"/>
              <a:t>: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‘doctor-wrapper’</a:t>
            </a:r>
            <a:r>
              <a:rPr lang="en-US" sz="1800" dirty="0" smtClean="0"/>
              <a:t>,</a:t>
            </a:r>
          </a:p>
          <a:p>
            <a:pPr marL="914400" lvl="2" indent="0"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7030A0"/>
                </a:solidFill>
              </a:rPr>
              <a:t>State</a:t>
            </a:r>
            <a:r>
              <a:rPr lang="en-US" sz="1800" dirty="0" smtClean="0"/>
              <a:t>: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noResult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’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sz="1800" dirty="0" smtClean="0"/>
              <a:t>	}</a:t>
            </a:r>
          </a:p>
          <a:p>
            <a:pPr marL="914400" lvl="2" indent="0">
              <a:buNone/>
            </a:pPr>
            <a:endParaRPr lang="en-US" sz="1800" dirty="0" smtClean="0"/>
          </a:p>
          <a:p>
            <a:pPr marL="914400" lvl="2" indent="0">
              <a:buNone/>
            </a:pPr>
            <a:r>
              <a:rPr lang="en-US" sz="1800" dirty="0">
                <a:solidFill>
                  <a:srgbClr val="50A4B7"/>
                </a:solidFill>
              </a:rPr>
              <a:t>	</a:t>
            </a:r>
            <a:r>
              <a:rPr lang="en-US" sz="1800" dirty="0" err="1" smtClean="0">
                <a:solidFill>
                  <a:srgbClr val="50A4B7"/>
                </a:solidFill>
              </a:rPr>
              <a:t>doFancyCalculation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2887A0"/>
                </a:solidFill>
              </a:rPr>
              <a:t>function</a:t>
            </a:r>
            <a:r>
              <a:rPr lang="en-US" sz="1800" dirty="0"/>
              <a:t> () {</a:t>
            </a:r>
          </a:p>
          <a:p>
            <a:pPr marL="1371600" lvl="3" indent="0"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	// </a:t>
            </a:r>
            <a:r>
              <a:rPr lang="en-US" sz="1800" dirty="0">
                <a:solidFill>
                  <a:srgbClr val="00B050"/>
                </a:solidFill>
              </a:rPr>
              <a:t>Heavy lifting in progress...</a:t>
            </a:r>
          </a:p>
          <a:p>
            <a:pPr marL="1371600" lvl="3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this.</a:t>
            </a:r>
            <a:r>
              <a:rPr lang="en-US" sz="1800" dirty="0" err="1" smtClean="0">
                <a:solidFill>
                  <a:srgbClr val="50A4B7"/>
                </a:solidFill>
              </a:rPr>
              <a:t>set</a:t>
            </a:r>
            <a:r>
              <a:rPr lang="en-US" sz="1800" dirty="0"/>
              <a:t>({ </a:t>
            </a:r>
            <a:r>
              <a:rPr lang="en-US" sz="1800" dirty="0">
                <a:solidFill>
                  <a:srgbClr val="7030A0"/>
                </a:solidFill>
              </a:rPr>
              <a:t>state</a:t>
            </a:r>
            <a:r>
              <a:rPr lang="en-US" sz="1800" dirty="0"/>
              <a:t>: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‘Done’</a:t>
            </a:r>
            <a:r>
              <a:rPr lang="en-US" sz="1800" dirty="0" smtClean="0"/>
              <a:t> });</a:t>
            </a:r>
          </a:p>
          <a:p>
            <a:pPr marL="1371600" lvl="3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 marL="914400" lvl="2" indent="0">
              <a:buNone/>
            </a:pPr>
            <a:r>
              <a:rPr lang="en-US" sz="1800" dirty="0"/>
              <a:t>});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02D4398-092C-084B-B0FC-473A7239A30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Backbone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9"/>
          </p:nvPr>
        </p:nvSpPr>
        <p:spPr>
          <a:xfrm>
            <a:off x="170916" y="1136821"/>
            <a:ext cx="8750662" cy="5321643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2887A0"/>
                </a:solidFill>
              </a:rPr>
              <a:t>var</a:t>
            </a:r>
            <a:r>
              <a:rPr lang="en-US" sz="1800" dirty="0" smtClean="0">
                <a:solidFill>
                  <a:srgbClr val="2887A0"/>
                </a:solidFill>
              </a:rPr>
              <a:t> </a:t>
            </a:r>
            <a:r>
              <a:rPr lang="en-US" sz="1800" dirty="0" err="1"/>
              <a:t>DoctorView</a:t>
            </a:r>
            <a:r>
              <a:rPr lang="en-US" sz="1800" dirty="0"/>
              <a:t> = </a:t>
            </a:r>
            <a:r>
              <a:rPr lang="en-US" sz="1800" dirty="0" err="1">
                <a:solidFill>
                  <a:srgbClr val="7030A0"/>
                </a:solidFill>
              </a:rPr>
              <a:t>Backbone.View.extend</a:t>
            </a:r>
            <a:r>
              <a:rPr lang="en-US" sz="1800" dirty="0" smtClean="0"/>
              <a:t>({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	</a:t>
            </a:r>
            <a:r>
              <a:rPr lang="en-US" sz="1800" dirty="0" smtClean="0">
                <a:solidFill>
                  <a:srgbClr val="7030A0"/>
                </a:solidFill>
              </a:rPr>
              <a:t>events</a:t>
            </a:r>
            <a:r>
              <a:rPr lang="en-US" sz="1800" dirty="0"/>
              <a:t>: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	'click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showMeTheInfo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'</a:t>
            </a:r>
            <a:r>
              <a:rPr lang="en-US" sz="1800" dirty="0" smtClean="0"/>
              <a:t>: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‘render‘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800" dirty="0" smtClean="0"/>
              <a:t>},</a:t>
            </a:r>
          </a:p>
          <a:p>
            <a:pPr marL="0" indent="0">
              <a:buNone/>
            </a:pPr>
            <a:endParaRPr lang="en-US" sz="800" dirty="0" smtClean="0"/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initialize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2887A0"/>
                </a:solidFill>
              </a:rPr>
              <a:t>function</a:t>
            </a:r>
            <a:r>
              <a:rPr lang="en-US" sz="1800" dirty="0"/>
              <a:t> () {</a:t>
            </a:r>
          </a:p>
          <a:p>
            <a:pPr marL="914400" lvl="2" indent="0">
              <a:buNone/>
            </a:pPr>
            <a:r>
              <a:rPr lang="en-US" sz="1800" dirty="0"/>
              <a:t>_.</a:t>
            </a:r>
            <a:r>
              <a:rPr lang="en-US" sz="1800" dirty="0" err="1">
                <a:solidFill>
                  <a:srgbClr val="50A4B7"/>
                </a:solidFill>
              </a:rPr>
              <a:t>bindAll</a:t>
            </a:r>
            <a:r>
              <a:rPr lang="en-US" sz="1800" dirty="0"/>
              <a:t>(this,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'render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'</a:t>
            </a:r>
            <a:r>
              <a:rPr lang="en-US" sz="1800" dirty="0" smtClean="0"/>
              <a:t>);</a:t>
            </a:r>
          </a:p>
          <a:p>
            <a:pPr marL="914400" lvl="2" indent="0">
              <a:buNone/>
            </a:pPr>
            <a:r>
              <a:rPr lang="en-US" sz="1800" dirty="0" err="1" smtClean="0"/>
              <a:t>this.</a:t>
            </a:r>
            <a:r>
              <a:rPr lang="en-US" sz="1800" dirty="0" err="1" smtClean="0">
                <a:solidFill>
                  <a:srgbClr val="7030A0"/>
                </a:solidFill>
              </a:rPr>
              <a:t>template</a:t>
            </a:r>
            <a:r>
              <a:rPr lang="en-US" sz="1800" dirty="0" smtClean="0">
                <a:solidFill>
                  <a:srgbClr val="7030A0"/>
                </a:solidFill>
              </a:rPr>
              <a:t> </a:t>
            </a:r>
            <a:r>
              <a:rPr lang="en-US" sz="1800" dirty="0" smtClean="0"/>
              <a:t>= templates</a:t>
            </a:r>
            <a:r>
              <a:rPr lang="en-US" sz="1800" dirty="0"/>
              <a:t>[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'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showMeTheInfo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'</a:t>
            </a:r>
            <a:r>
              <a:rPr lang="en-US" sz="1800" dirty="0"/>
              <a:t>];</a:t>
            </a:r>
          </a:p>
          <a:p>
            <a:pPr marL="914400" lvl="2" indent="0">
              <a:buNone/>
            </a:pPr>
            <a:r>
              <a:rPr lang="en-US" sz="1800" dirty="0" err="1"/>
              <a:t>this.</a:t>
            </a:r>
            <a:r>
              <a:rPr lang="en-US" sz="1800" dirty="0" err="1">
                <a:solidFill>
                  <a:srgbClr val="7030A0"/>
                </a:solidFill>
              </a:rPr>
              <a:t>model.</a:t>
            </a:r>
            <a:r>
              <a:rPr lang="en-US" sz="1800" dirty="0" err="1">
                <a:solidFill>
                  <a:srgbClr val="50A4B7"/>
                </a:solidFill>
              </a:rPr>
              <a:t>bind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'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change:state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'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50A4B7"/>
                </a:solidFill>
              </a:rPr>
              <a:t>alert</a:t>
            </a:r>
            <a:r>
              <a:rPr lang="en-US" sz="1800" dirty="0" smtClean="0"/>
              <a:t>(</a:t>
            </a:r>
            <a:r>
              <a:rPr lang="en-US" sz="1800" dirty="0" err="1" smtClean="0"/>
              <a:t>this.</a:t>
            </a:r>
            <a:r>
              <a:rPr lang="en-US" sz="1800" dirty="0" err="1" smtClean="0">
                <a:solidFill>
                  <a:srgbClr val="7030A0"/>
                </a:solidFill>
              </a:rPr>
              <a:t>model</a:t>
            </a:r>
            <a:r>
              <a:rPr lang="en-US" sz="1800" dirty="0" err="1" smtClean="0"/>
              <a:t>.</a:t>
            </a:r>
            <a:r>
              <a:rPr lang="en-US" sz="1800" dirty="0" err="1" smtClean="0">
                <a:solidFill>
                  <a:srgbClr val="50A4B7"/>
                </a:solidFill>
              </a:rPr>
              <a:t>get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‘state’</a:t>
            </a:r>
            <a:r>
              <a:rPr lang="en-US" sz="1800" dirty="0" smtClean="0"/>
              <a:t>));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},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7030A0"/>
                </a:solidFill>
              </a:rPr>
              <a:t>render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2887A0"/>
                </a:solidFill>
              </a:rPr>
              <a:t>function</a:t>
            </a:r>
            <a:r>
              <a:rPr lang="en-US" sz="1800" dirty="0"/>
              <a:t> () {</a:t>
            </a:r>
          </a:p>
          <a:p>
            <a:pPr marL="914400" lvl="2" indent="0">
              <a:buNone/>
            </a:pPr>
            <a:r>
              <a:rPr lang="en-US" sz="1800" dirty="0"/>
              <a:t>this</a:t>
            </a:r>
            <a:r>
              <a:rPr lang="en-US" sz="1800" dirty="0">
                <a:solidFill>
                  <a:srgbClr val="7030A0"/>
                </a:solidFill>
              </a:rPr>
              <a:t>.$</a:t>
            </a:r>
            <a:r>
              <a:rPr lang="en-US" sz="1800" dirty="0" err="1" smtClean="0">
                <a:solidFill>
                  <a:srgbClr val="7030A0"/>
                </a:solidFill>
              </a:rPr>
              <a:t>el.append</a:t>
            </a:r>
            <a:r>
              <a:rPr lang="en-US" sz="1800" dirty="0" smtClean="0"/>
              <a:t>(</a:t>
            </a:r>
            <a:r>
              <a:rPr lang="en-US" sz="1800" dirty="0" err="1" smtClean="0"/>
              <a:t>this.</a:t>
            </a:r>
            <a:r>
              <a:rPr lang="en-US" sz="1800" dirty="0" err="1" smtClean="0">
                <a:solidFill>
                  <a:srgbClr val="7030A0"/>
                </a:solidFill>
              </a:rPr>
              <a:t>template.</a:t>
            </a:r>
            <a:r>
              <a:rPr lang="en-US" sz="1800" dirty="0" err="1" smtClean="0">
                <a:solidFill>
                  <a:srgbClr val="50A4B7"/>
                </a:solidFill>
              </a:rPr>
              <a:t>render</a:t>
            </a:r>
            <a:r>
              <a:rPr lang="en-US" sz="1800" dirty="0" smtClean="0"/>
              <a:t>(</a:t>
            </a:r>
            <a:r>
              <a:rPr lang="en-US" sz="1800" dirty="0" err="1" smtClean="0"/>
              <a:t>this.</a:t>
            </a:r>
            <a:r>
              <a:rPr lang="en-US" sz="1800" dirty="0" err="1" smtClean="0">
                <a:solidFill>
                  <a:srgbClr val="7030A0"/>
                </a:solidFill>
              </a:rPr>
              <a:t>model</a:t>
            </a:r>
            <a:r>
              <a:rPr lang="en-US" sz="1800" dirty="0" err="1" smtClean="0"/>
              <a:t>.</a:t>
            </a:r>
            <a:r>
              <a:rPr lang="en-US" sz="1800" dirty="0" err="1" smtClean="0">
                <a:solidFill>
                  <a:srgbClr val="50A4B7"/>
                </a:solidFill>
              </a:rPr>
              <a:t>toJSON</a:t>
            </a:r>
            <a:r>
              <a:rPr lang="en-US" sz="1800" dirty="0" smtClean="0"/>
              <a:t>()));</a:t>
            </a:r>
          </a:p>
          <a:p>
            <a:pPr marL="914400" lvl="2" indent="0">
              <a:buNone/>
            </a:pPr>
            <a:r>
              <a:rPr lang="en-US" sz="1800" dirty="0" err="1" smtClean="0"/>
              <a:t>this.</a:t>
            </a:r>
            <a:r>
              <a:rPr lang="en-US" sz="1800" dirty="0" err="1" smtClean="0">
                <a:solidFill>
                  <a:srgbClr val="7030A0"/>
                </a:solidFill>
              </a:rPr>
              <a:t>model</a:t>
            </a:r>
            <a:r>
              <a:rPr lang="en-US" sz="1800" dirty="0" err="1" smtClean="0"/>
              <a:t>.</a:t>
            </a:r>
            <a:r>
              <a:rPr lang="en-US" sz="1800" dirty="0" err="1" smtClean="0">
                <a:solidFill>
                  <a:srgbClr val="50A4B7"/>
                </a:solidFill>
              </a:rPr>
              <a:t>doFancyCalculation</a:t>
            </a:r>
            <a:r>
              <a:rPr lang="en-US" sz="1800" dirty="0" smtClean="0">
                <a:solidFill>
                  <a:srgbClr val="6A6762"/>
                </a:solidFill>
              </a:rPr>
              <a:t>();</a:t>
            </a:r>
          </a:p>
          <a:p>
            <a:pPr marL="914400" lvl="2" indent="0">
              <a:buNone/>
            </a:pPr>
            <a:r>
              <a:rPr lang="en-US" sz="1800" dirty="0" smtClean="0">
                <a:solidFill>
                  <a:srgbClr val="2887A0"/>
                </a:solidFill>
              </a:rPr>
              <a:t>return</a:t>
            </a:r>
            <a:r>
              <a:rPr lang="en-US" sz="1800" dirty="0" smtClean="0"/>
              <a:t> </a:t>
            </a:r>
            <a:r>
              <a:rPr lang="en-US" sz="1800" dirty="0"/>
              <a:t>this;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});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02D4398-092C-084B-B0FC-473A7239A30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Backbone Views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690067" y="1451977"/>
            <a:ext cx="2124590" cy="856221"/>
            <a:chOff x="371475" y="4514850"/>
            <a:chExt cx="1090613" cy="685800"/>
          </a:xfrm>
        </p:grpSpPr>
        <p:sp>
          <p:nvSpPr>
            <p:cNvPr id="8" name="Freeform 7"/>
            <p:cNvSpPr/>
            <p:nvPr/>
          </p:nvSpPr>
          <p:spPr bwMode="auto">
            <a:xfrm flipV="1">
              <a:off x="371475" y="4514850"/>
              <a:ext cx="1073150" cy="685800"/>
            </a:xfrm>
            <a:custGeom>
              <a:avLst/>
              <a:gdLst/>
              <a:ahLst/>
              <a:cxnLst/>
              <a:rect l="l" t="t" r="r" b="b"/>
              <a:pathLst>
                <a:path w="2209979" h="1464874">
                  <a:moveTo>
                    <a:pt x="346089" y="0"/>
                  </a:moveTo>
                  <a:lnTo>
                    <a:pt x="2164700" y="0"/>
                  </a:lnTo>
                  <a:cubicBezTo>
                    <a:pt x="2189707" y="0"/>
                    <a:pt x="2209979" y="20272"/>
                    <a:pt x="2209979" y="45279"/>
                  </a:cubicBezTo>
                  <a:lnTo>
                    <a:pt x="2209979" y="1419595"/>
                  </a:lnTo>
                  <a:cubicBezTo>
                    <a:pt x="2209979" y="1444602"/>
                    <a:pt x="2189707" y="1464874"/>
                    <a:pt x="2164700" y="1464874"/>
                  </a:cubicBezTo>
                  <a:lnTo>
                    <a:pt x="346089" y="1464874"/>
                  </a:lnTo>
                  <a:cubicBezTo>
                    <a:pt x="321082" y="1464874"/>
                    <a:pt x="300810" y="1444602"/>
                    <a:pt x="300810" y="1419595"/>
                  </a:cubicBezTo>
                  <a:lnTo>
                    <a:pt x="300810" y="1047154"/>
                  </a:lnTo>
                  <a:lnTo>
                    <a:pt x="0" y="746374"/>
                  </a:lnTo>
                  <a:lnTo>
                    <a:pt x="300810" y="370399"/>
                  </a:lnTo>
                  <a:lnTo>
                    <a:pt x="300810" y="45279"/>
                  </a:lnTo>
                  <a:cubicBezTo>
                    <a:pt x="300810" y="20272"/>
                    <a:pt x="321082" y="0"/>
                    <a:pt x="346089" y="0"/>
                  </a:cubicBezTo>
                  <a:close/>
                </a:path>
              </a:pathLst>
            </a:custGeom>
            <a:gradFill>
              <a:lin ang="5400000" scaled="0"/>
            </a:gra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rIns="190500" anchor="ctr">
              <a:norm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b="1" dirty="0">
                <a:solidFill>
                  <a:srgbClr val="6A6762"/>
                </a:solidFill>
                <a:effectLst>
                  <a:innerShdw blurRad="50800" dist="25400" dir="13500000">
                    <a:srgbClr val="525751">
                      <a:alpha val="60000"/>
                    </a:srgbClr>
                  </a:innerShdw>
                </a:effectLst>
                <a:cs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515406" y="4605345"/>
              <a:ext cx="946682" cy="517686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rgbClr val="6A6762"/>
                  </a:solidFill>
                  <a:effectLst>
                    <a:innerShdw blurRad="50800" dist="25400" dir="13500000">
                      <a:srgbClr val="525751">
                        <a:alpha val="60000"/>
                      </a:srgbClr>
                    </a:innerShdw>
                  </a:effectLst>
                  <a:latin typeface="+mn-lt"/>
                  <a:ea typeface="+mn-ea"/>
                  <a:cs typeface="Arial"/>
                </a:rPr>
                <a:t>Cache container, and delegate events to it,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rgbClr val="6A6762"/>
                  </a:solidFill>
                  <a:effectLst>
                    <a:innerShdw blurRad="50800" dist="25400" dir="13500000">
                      <a:srgbClr val="525751">
                        <a:alpha val="60000"/>
                      </a:srgbClr>
                    </a:innerShdw>
                  </a:effectLst>
                  <a:latin typeface="+mn-lt"/>
                  <a:ea typeface="+mn-ea"/>
                  <a:cs typeface="Arial"/>
                </a:rPr>
                <a:t>not elements</a:t>
              </a:r>
              <a:endParaRPr lang="en-US" sz="1200" b="1" dirty="0">
                <a:solidFill>
                  <a:srgbClr val="6A6762"/>
                </a:solidFill>
                <a:effectLst>
                  <a:innerShdw blurRad="50800" dist="25400" dir="13500000">
                    <a:srgbClr val="525751">
                      <a:alpha val="60000"/>
                    </a:srgbClr>
                  </a:innerShdw>
                </a:effectLst>
                <a:latin typeface="+mn-lt"/>
                <a:ea typeface="+mn-ea"/>
                <a:cs typeface="Arial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984084" y="5271364"/>
            <a:ext cx="1844503" cy="814002"/>
            <a:chOff x="371475" y="4514850"/>
            <a:chExt cx="1090613" cy="685800"/>
          </a:xfrm>
        </p:grpSpPr>
        <p:sp>
          <p:nvSpPr>
            <p:cNvPr id="14" name="Freeform 13"/>
            <p:cNvSpPr/>
            <p:nvPr/>
          </p:nvSpPr>
          <p:spPr bwMode="auto">
            <a:xfrm flipV="1">
              <a:off x="371475" y="4514850"/>
              <a:ext cx="1073150" cy="685800"/>
            </a:xfrm>
            <a:custGeom>
              <a:avLst/>
              <a:gdLst/>
              <a:ahLst/>
              <a:cxnLst/>
              <a:rect l="l" t="t" r="r" b="b"/>
              <a:pathLst>
                <a:path w="2209979" h="1464874">
                  <a:moveTo>
                    <a:pt x="346089" y="0"/>
                  </a:moveTo>
                  <a:lnTo>
                    <a:pt x="2164700" y="0"/>
                  </a:lnTo>
                  <a:cubicBezTo>
                    <a:pt x="2189707" y="0"/>
                    <a:pt x="2209979" y="20272"/>
                    <a:pt x="2209979" y="45279"/>
                  </a:cubicBezTo>
                  <a:lnTo>
                    <a:pt x="2209979" y="1419595"/>
                  </a:lnTo>
                  <a:cubicBezTo>
                    <a:pt x="2209979" y="1444602"/>
                    <a:pt x="2189707" y="1464874"/>
                    <a:pt x="2164700" y="1464874"/>
                  </a:cubicBezTo>
                  <a:lnTo>
                    <a:pt x="346089" y="1464874"/>
                  </a:lnTo>
                  <a:cubicBezTo>
                    <a:pt x="321082" y="1464874"/>
                    <a:pt x="300810" y="1444602"/>
                    <a:pt x="300810" y="1419595"/>
                  </a:cubicBezTo>
                  <a:lnTo>
                    <a:pt x="300810" y="1047154"/>
                  </a:lnTo>
                  <a:lnTo>
                    <a:pt x="0" y="746374"/>
                  </a:lnTo>
                  <a:lnTo>
                    <a:pt x="300810" y="370399"/>
                  </a:lnTo>
                  <a:lnTo>
                    <a:pt x="300810" y="45279"/>
                  </a:lnTo>
                  <a:cubicBezTo>
                    <a:pt x="300810" y="20272"/>
                    <a:pt x="321082" y="0"/>
                    <a:pt x="346089" y="0"/>
                  </a:cubicBezTo>
                  <a:close/>
                </a:path>
              </a:pathLst>
            </a:custGeom>
            <a:gradFill>
              <a:lin ang="5400000" scaled="0"/>
            </a:gra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rIns="190500" anchor="ctr">
              <a:norm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b="1" dirty="0">
                <a:solidFill>
                  <a:srgbClr val="6A6762"/>
                </a:solidFill>
                <a:effectLst>
                  <a:innerShdw blurRad="50800" dist="25400" dir="13500000">
                    <a:srgbClr val="525751">
                      <a:alpha val="60000"/>
                    </a:srgbClr>
                  </a:innerShdw>
                </a:effectLst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515406" y="4541020"/>
              <a:ext cx="946682" cy="646331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rgbClr val="6A6762"/>
                  </a:solidFill>
                  <a:effectLst>
                    <a:innerShdw blurRad="50800" dist="25400" dir="13500000">
                      <a:srgbClr val="525751">
                        <a:alpha val="60000"/>
                      </a:srgbClr>
                    </a:innerShdw>
                  </a:effectLst>
                  <a:latin typeface="+mn-lt"/>
                  <a:ea typeface="+mn-ea"/>
                  <a:cs typeface="Arial"/>
                </a:rPr>
                <a:t>Restrict DOM manipulation to the render method</a:t>
              </a:r>
              <a:endParaRPr lang="en-US" sz="1200" b="1" dirty="0">
                <a:solidFill>
                  <a:srgbClr val="6A6762"/>
                </a:solidFill>
                <a:effectLst>
                  <a:innerShdw blurRad="50800" dist="25400" dir="13500000">
                    <a:srgbClr val="525751">
                      <a:alpha val="60000"/>
                    </a:srgbClr>
                  </a:innerShdw>
                </a:effectLst>
                <a:latin typeface="+mn-lt"/>
                <a:ea typeface="+mn-ea"/>
                <a:cs typeface="Arial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24725" y="2985616"/>
            <a:ext cx="1503862" cy="856221"/>
            <a:chOff x="371475" y="4514850"/>
            <a:chExt cx="1090613" cy="685800"/>
          </a:xfrm>
        </p:grpSpPr>
        <p:sp>
          <p:nvSpPr>
            <p:cNvPr id="17" name="Freeform 16"/>
            <p:cNvSpPr/>
            <p:nvPr/>
          </p:nvSpPr>
          <p:spPr bwMode="auto">
            <a:xfrm flipV="1">
              <a:off x="371475" y="4514850"/>
              <a:ext cx="1073150" cy="685800"/>
            </a:xfrm>
            <a:custGeom>
              <a:avLst/>
              <a:gdLst/>
              <a:ahLst/>
              <a:cxnLst/>
              <a:rect l="l" t="t" r="r" b="b"/>
              <a:pathLst>
                <a:path w="2209979" h="1464874">
                  <a:moveTo>
                    <a:pt x="346089" y="0"/>
                  </a:moveTo>
                  <a:lnTo>
                    <a:pt x="2164700" y="0"/>
                  </a:lnTo>
                  <a:cubicBezTo>
                    <a:pt x="2189707" y="0"/>
                    <a:pt x="2209979" y="20272"/>
                    <a:pt x="2209979" y="45279"/>
                  </a:cubicBezTo>
                  <a:lnTo>
                    <a:pt x="2209979" y="1419595"/>
                  </a:lnTo>
                  <a:cubicBezTo>
                    <a:pt x="2209979" y="1444602"/>
                    <a:pt x="2189707" y="1464874"/>
                    <a:pt x="2164700" y="1464874"/>
                  </a:cubicBezTo>
                  <a:lnTo>
                    <a:pt x="346089" y="1464874"/>
                  </a:lnTo>
                  <a:cubicBezTo>
                    <a:pt x="321082" y="1464874"/>
                    <a:pt x="300810" y="1444602"/>
                    <a:pt x="300810" y="1419595"/>
                  </a:cubicBezTo>
                  <a:lnTo>
                    <a:pt x="300810" y="1047154"/>
                  </a:lnTo>
                  <a:lnTo>
                    <a:pt x="0" y="746374"/>
                  </a:lnTo>
                  <a:lnTo>
                    <a:pt x="300810" y="370399"/>
                  </a:lnTo>
                  <a:lnTo>
                    <a:pt x="300810" y="45279"/>
                  </a:lnTo>
                  <a:cubicBezTo>
                    <a:pt x="300810" y="20272"/>
                    <a:pt x="321082" y="0"/>
                    <a:pt x="346089" y="0"/>
                  </a:cubicBezTo>
                  <a:close/>
                </a:path>
              </a:pathLst>
            </a:custGeom>
            <a:gradFill>
              <a:lin ang="5400000" scaled="0"/>
            </a:gra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rIns="190500" anchor="ctr">
              <a:norm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b="1" dirty="0">
                <a:solidFill>
                  <a:srgbClr val="6A6762"/>
                </a:solidFill>
                <a:effectLst>
                  <a:innerShdw blurRad="50800" dist="25400" dir="13500000">
                    <a:srgbClr val="525751">
                      <a:alpha val="60000"/>
                    </a:srgbClr>
                  </a:innerShdw>
                </a:effectLst>
                <a:cs typeface="Arial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515406" y="4605346"/>
              <a:ext cx="946682" cy="517686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rgbClr val="6A6762"/>
                  </a:solidFill>
                  <a:effectLst>
                    <a:innerShdw blurRad="50800" dist="25400" dir="13500000">
                      <a:srgbClr val="525751">
                        <a:alpha val="60000"/>
                      </a:srgbClr>
                    </a:innerShdw>
                  </a:effectLst>
                  <a:latin typeface="+mn-lt"/>
                  <a:ea typeface="+mn-ea"/>
                  <a:cs typeface="Arial"/>
                </a:rPr>
                <a:t>Bind to changes in the model</a:t>
              </a:r>
              <a:endParaRPr lang="en-US" sz="1200" b="1" dirty="0">
                <a:solidFill>
                  <a:srgbClr val="6A6762"/>
                </a:solidFill>
                <a:effectLst>
                  <a:innerShdw blurRad="50800" dist="25400" dir="13500000">
                    <a:srgbClr val="525751">
                      <a:alpha val="60000"/>
                    </a:srgbClr>
                  </a:innerShdw>
                </a:effectLst>
                <a:latin typeface="+mn-lt"/>
                <a:ea typeface="+mn-ea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26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9"/>
          </p:nvPr>
        </p:nvSpPr>
        <p:spPr>
          <a:xfrm>
            <a:off x="540002" y="1582822"/>
            <a:ext cx="7783602" cy="4578696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2887A0"/>
                </a:solidFill>
              </a:rPr>
              <a:t>var</a:t>
            </a:r>
            <a:r>
              <a:rPr lang="en-US" sz="1800" dirty="0" smtClean="0">
                <a:solidFill>
                  <a:srgbClr val="2887A0"/>
                </a:solidFill>
              </a:rPr>
              <a:t> </a:t>
            </a:r>
            <a:r>
              <a:rPr lang="en-US" sz="1800" dirty="0" err="1" smtClean="0"/>
              <a:t>docModel</a:t>
            </a:r>
            <a:r>
              <a:rPr lang="en-US" sz="1800" dirty="0" smtClean="0"/>
              <a:t> = new </a:t>
            </a:r>
            <a:r>
              <a:rPr lang="en-US" sz="1800" dirty="0">
                <a:solidFill>
                  <a:srgbClr val="50A4B7"/>
                </a:solidFill>
              </a:rPr>
              <a:t>Doctor</a:t>
            </a:r>
            <a:r>
              <a:rPr lang="en-US" sz="1800" dirty="0"/>
              <a:t>({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>
                <a:solidFill>
                  <a:srgbClr val="7030A0"/>
                </a:solidFill>
              </a:rPr>
              <a:t>DoctorId</a:t>
            </a:r>
            <a:r>
              <a:rPr lang="en-US" sz="1800" dirty="0" smtClean="0"/>
              <a:t>: </a:t>
            </a:r>
            <a:r>
              <a:rPr lang="en-US" sz="1800" dirty="0" err="1" smtClean="0"/>
              <a:t>doctorId</a:t>
            </a:r>
            <a:r>
              <a:rPr lang="en-US" sz="1800" dirty="0" smtClean="0"/>
              <a:t>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>
                <a:solidFill>
                  <a:srgbClr val="7030A0"/>
                </a:solidFill>
              </a:rPr>
              <a:t>DoctorClass</a:t>
            </a:r>
            <a:r>
              <a:rPr lang="en-US" sz="1800" dirty="0" smtClean="0"/>
              <a:t>: </a:t>
            </a:r>
            <a:r>
              <a:rPr lang="en-US" sz="1800" dirty="0" err="1" smtClean="0"/>
              <a:t>doctorClass</a:t>
            </a:r>
            <a:r>
              <a:rPr lang="en-US" sz="1800" dirty="0" smtClean="0"/>
              <a:t>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>
                <a:solidFill>
                  <a:srgbClr val="7030A0"/>
                </a:solidFill>
              </a:rPr>
              <a:t>DoctorInfo</a:t>
            </a:r>
            <a:r>
              <a:rPr lang="en-US" sz="1800" dirty="0" smtClean="0"/>
              <a:t>: </a:t>
            </a:r>
            <a:r>
              <a:rPr lang="en-US" sz="1800" dirty="0" err="1" smtClean="0"/>
              <a:t>docInfo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2887A0"/>
                </a:solidFill>
              </a:rPr>
              <a:t>var</a:t>
            </a:r>
            <a:r>
              <a:rPr lang="en-US" sz="1800" dirty="0" smtClean="0">
                <a:solidFill>
                  <a:srgbClr val="2887A0"/>
                </a:solidFill>
              </a:rPr>
              <a:t> </a:t>
            </a:r>
            <a:r>
              <a:rPr lang="en-US" sz="1800" dirty="0" smtClean="0"/>
              <a:t>view = new </a:t>
            </a:r>
            <a:r>
              <a:rPr lang="en-US" sz="1800" dirty="0" err="1" smtClean="0">
                <a:solidFill>
                  <a:srgbClr val="50A4B7"/>
                </a:solidFill>
              </a:rPr>
              <a:t>DoctorView</a:t>
            </a:r>
            <a:r>
              <a:rPr lang="en-US" sz="1800" dirty="0" smtClean="0"/>
              <a:t>({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7030A0"/>
                </a:solidFill>
              </a:rPr>
              <a:t>el</a:t>
            </a:r>
            <a:r>
              <a:rPr lang="en-US" sz="1800" dirty="0" smtClean="0"/>
              <a:t>: $(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‘.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showMeTheInfoWrapper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’</a:t>
            </a:r>
            <a:r>
              <a:rPr lang="en-US" sz="1800" dirty="0" smtClean="0"/>
              <a:t>),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7030A0"/>
                </a:solidFill>
              </a:rPr>
              <a:t>model</a:t>
            </a:r>
            <a:r>
              <a:rPr lang="en-US" sz="1800" dirty="0" smtClean="0"/>
              <a:t>: </a:t>
            </a:r>
            <a:r>
              <a:rPr lang="en-US" sz="1800" dirty="0" err="1" smtClean="0"/>
              <a:t>docModel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This is an incredibly trivial example but show’s the modularity of Views and Models and the performance benefits.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02D4398-092C-084B-B0FC-473A7239A30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New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9"/>
          </p:nvPr>
        </p:nvSpPr>
        <p:spPr>
          <a:xfrm>
            <a:off x="540002" y="1582822"/>
            <a:ext cx="4081425" cy="4224421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en-US" dirty="0" smtClean="0"/>
              <a:t>So we’ve written some super </a:t>
            </a:r>
            <a:r>
              <a:rPr lang="en-US" dirty="0" err="1" smtClean="0"/>
              <a:t>schweet</a:t>
            </a:r>
            <a:r>
              <a:rPr lang="en-US" dirty="0" smtClean="0"/>
              <a:t> modular backbone application. Great! Now let’s test it. Why you ask?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do we know it works correctly in all cases?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do we stop other people from breaking it accidentally?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02D4398-092C-084B-B0FC-473A7239A30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Now What?</a:t>
            </a:r>
            <a:endParaRPr lang="en-US" dirty="0"/>
          </a:p>
        </p:txBody>
      </p:sp>
      <p:pic>
        <p:nvPicPr>
          <p:cNvPr id="1026" name="Picture 2" descr="C:\Users\dillen.roggensinger\Downloads\fry_notsur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033" y="2350093"/>
            <a:ext cx="3818372" cy="294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13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2">
      <a:dk1>
        <a:srgbClr val="6A6762"/>
      </a:dk1>
      <a:lt1>
        <a:srgbClr val="FFFFFF"/>
      </a:lt1>
      <a:dk2>
        <a:srgbClr val="FFFFFF"/>
      </a:dk2>
      <a:lt2>
        <a:srgbClr val="FFFFFF"/>
      </a:lt2>
      <a:accent1>
        <a:srgbClr val="367F92"/>
      </a:accent1>
      <a:accent2>
        <a:srgbClr val="035366"/>
      </a:accent2>
      <a:accent3>
        <a:srgbClr val="C4BDB6"/>
      </a:accent3>
      <a:accent4>
        <a:srgbClr val="F48834"/>
      </a:accent4>
      <a:accent5>
        <a:srgbClr val="F5F3EF"/>
      </a:accent5>
      <a:accent6>
        <a:srgbClr val="F6C194"/>
      </a:accent6>
      <a:hlink>
        <a:srgbClr val="035366"/>
      </a:hlink>
      <a:folHlink>
        <a:srgbClr val="0353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353</TotalTime>
  <Words>590</Words>
  <Application>Microsoft Office PowerPoint</Application>
  <PresentationFormat>On-screen Show (4:3)</PresentationFormat>
  <Paragraphs>185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dillen.roggensinger</dc:creator>
  <cp:lastModifiedBy>dillen.roggensinger</cp:lastModifiedBy>
  <cp:revision>34</cp:revision>
  <cp:lastPrinted>2012-06-15T13:25:56Z</cp:lastPrinted>
  <dcterms:created xsi:type="dcterms:W3CDTF">2013-02-19T17:34:29Z</dcterms:created>
  <dcterms:modified xsi:type="dcterms:W3CDTF">2013-02-22T00:10:30Z</dcterms:modified>
</cp:coreProperties>
</file>