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9" d="100"/>
          <a:sy n="119" d="100"/>
        </p:scale>
        <p:origin x="11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525311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32470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25548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414779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4137206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291727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33313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373224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126741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125052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8F1FCBD-F3EE-4FA6-A525-B8823596DBB0}" type="datetimeFigureOut">
              <a:rPr kumimoji="1" lang="ja-JP" altLang="en-US" smtClean="0"/>
              <a:t>2019/11/10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68C64BB-1836-4947-B70F-702DEB6845B9}" type="slidenum">
              <a:rPr kumimoji="1" lang="ja-JP" altLang="en-US" smtClean="0"/>
              <a:t>‹#›</a:t>
            </a:fld>
            <a:endParaRPr kumimoji="1" lang="ja-JP" altLang="en-US"/>
          </a:p>
        </p:txBody>
      </p:sp>
    </p:spTree>
    <p:extLst>
      <p:ext uri="{BB962C8B-B14F-4D97-AF65-F5344CB8AC3E}">
        <p14:creationId xmlns:p14="http://schemas.microsoft.com/office/powerpoint/2010/main" val="280119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11/10/2019</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01152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37411" y="352926"/>
            <a:ext cx="8021052" cy="286232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b="1" dirty="0"/>
              <a:t>前提</a:t>
            </a:r>
            <a:endParaRPr kumimoji="1" lang="en-US" altLang="ja-JP" b="1" dirty="0"/>
          </a:p>
          <a:p>
            <a:r>
              <a:rPr kumimoji="1" lang="ja-JP" altLang="en-US" dirty="0"/>
              <a:t>　基本設計では以下の項目を考えることが多い。</a:t>
            </a:r>
            <a:endParaRPr kumimoji="1" lang="en-US" altLang="ja-JP" dirty="0"/>
          </a:p>
          <a:p>
            <a:endParaRPr kumimoji="1" lang="en-US" altLang="ja-JP" dirty="0"/>
          </a:p>
          <a:p>
            <a:pPr marL="342900" indent="-342900">
              <a:buFont typeface="+mj-lt"/>
              <a:buAutoNum type="arabicPeriod"/>
            </a:pPr>
            <a:r>
              <a:rPr kumimoji="1" lang="ja-JP" altLang="en-US" dirty="0"/>
              <a:t>物理設計</a:t>
            </a:r>
            <a:endParaRPr kumimoji="1" lang="en-US" altLang="ja-JP" dirty="0"/>
          </a:p>
          <a:p>
            <a:pPr marL="342900" indent="-342900">
              <a:buFont typeface="+mj-lt"/>
              <a:buAutoNum type="arabicPeriod"/>
            </a:pPr>
            <a:r>
              <a:rPr kumimoji="1" lang="ja-JP" altLang="en-US" dirty="0"/>
              <a:t>論理設計</a:t>
            </a:r>
            <a:endParaRPr kumimoji="1" lang="en-US" altLang="ja-JP" dirty="0"/>
          </a:p>
          <a:p>
            <a:pPr marL="342900" indent="-342900">
              <a:buFont typeface="+mj-lt"/>
              <a:buAutoNum type="arabicPeriod"/>
            </a:pPr>
            <a:r>
              <a:rPr kumimoji="1" lang="ja-JP" altLang="en-US" dirty="0"/>
              <a:t>セキュリティ設計、負荷分散設計</a:t>
            </a:r>
            <a:endParaRPr kumimoji="1" lang="en-US" altLang="ja-JP" dirty="0"/>
          </a:p>
          <a:p>
            <a:pPr marL="342900" indent="-342900">
              <a:buFont typeface="+mj-lt"/>
              <a:buAutoNum type="arabicPeriod"/>
            </a:pPr>
            <a:r>
              <a:rPr kumimoji="1" lang="ja-JP" altLang="en-US" dirty="0"/>
              <a:t>高可用性設計</a:t>
            </a:r>
            <a:endParaRPr kumimoji="1" lang="en-US" altLang="ja-JP" dirty="0"/>
          </a:p>
          <a:p>
            <a:pPr marL="342900" indent="-342900">
              <a:buFont typeface="+mj-lt"/>
              <a:buAutoNum type="arabicPeriod"/>
            </a:pPr>
            <a:r>
              <a:rPr kumimoji="1" lang="ja-JP" altLang="en-US" dirty="0"/>
              <a:t>管理設計</a:t>
            </a:r>
            <a:endParaRPr kumimoji="1" lang="en-US" altLang="ja-JP" dirty="0"/>
          </a:p>
          <a:p>
            <a:endParaRPr kumimoji="1" lang="en-US" altLang="ja-JP" dirty="0"/>
          </a:p>
          <a:p>
            <a:r>
              <a:rPr kumimoji="1" lang="ja-JP" altLang="en-US" dirty="0"/>
              <a:t>今回はこの中の１．物理設計　について説明する</a:t>
            </a:r>
            <a:endParaRPr kumimoji="1" lang="en-US" altLang="ja-JP" dirty="0"/>
          </a:p>
        </p:txBody>
      </p:sp>
    </p:spTree>
    <p:extLst>
      <p:ext uri="{BB962C8B-B14F-4D97-AF65-F5344CB8AC3E}">
        <p14:creationId xmlns:p14="http://schemas.microsoft.com/office/powerpoint/2010/main" val="26332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5078313"/>
          </a:xfrm>
          <a:prstGeom prst="rect">
            <a:avLst/>
          </a:prstGeom>
          <a:noFill/>
        </p:spPr>
        <p:txBody>
          <a:bodyPr wrap="square" rtlCol="0">
            <a:spAutoFit/>
          </a:bodyPr>
          <a:lstStyle/>
          <a:p>
            <a:r>
              <a:rPr kumimoji="1" lang="ja-JP" altLang="en-US" dirty="0"/>
              <a:t>アプリケーションが実際にデータを転送するときの実効速度のこと。</a:t>
            </a:r>
            <a:endParaRPr kumimoji="1" lang="en-US" altLang="ja-JP" dirty="0"/>
          </a:p>
          <a:p>
            <a:r>
              <a:rPr kumimoji="1" lang="ja-JP" altLang="en-US" dirty="0"/>
              <a:t>スループットにはアプリケーションに関する処理遅延が含まれており、</a:t>
            </a:r>
            <a:endParaRPr kumimoji="1" lang="en-US" altLang="ja-JP" dirty="0"/>
          </a:p>
          <a:p>
            <a:r>
              <a:rPr kumimoji="1" lang="ja-JP" altLang="en-US" dirty="0"/>
              <a:t>規格上の理論値である伝送速度よりも必ず小さくなる。</a:t>
            </a:r>
            <a:endParaRPr kumimoji="1" lang="en-US" altLang="ja-JP" dirty="0"/>
          </a:p>
          <a:p>
            <a:endParaRPr kumimoji="1" lang="en-US" altLang="ja-JP" dirty="0"/>
          </a:p>
          <a:p>
            <a:r>
              <a:rPr kumimoji="1" lang="ja-JP" altLang="en-US" dirty="0"/>
              <a:t>ネットワーク機器は各メーカからビットロスなくデータ転送できる値、最大スループットが公表されている。</a:t>
            </a:r>
          </a:p>
          <a:p>
            <a:r>
              <a:rPr kumimoji="1" lang="ja-JP" altLang="en-US" dirty="0"/>
              <a:t>その値を照らし合わせながら、ある程度のゆとりをもって必要性能を見極め、機種を選定する。</a:t>
            </a:r>
          </a:p>
          <a:p>
            <a:r>
              <a:rPr kumimoji="1" lang="ja-JP" altLang="en-US" dirty="0"/>
              <a:t>機器によっては、使用する機能によって最大スループットが低下する場合がある。</a:t>
            </a:r>
            <a:endParaRPr kumimoji="1" lang="en-US" altLang="ja-JP" dirty="0"/>
          </a:p>
          <a:p>
            <a:endParaRPr kumimoji="1" lang="ja-JP" altLang="en-US" dirty="0"/>
          </a:p>
          <a:p>
            <a:r>
              <a:rPr kumimoji="1" lang="ja-JP" altLang="en-US" dirty="0"/>
              <a:t>例）</a:t>
            </a:r>
            <a:endParaRPr kumimoji="1" lang="en-US" altLang="ja-JP" dirty="0"/>
          </a:p>
          <a:p>
            <a:r>
              <a:rPr kumimoji="1" lang="ja-JP" altLang="en-US" dirty="0"/>
              <a:t>ファイアウォール機能だけを有効にした場合は</a:t>
            </a:r>
            <a:r>
              <a:rPr kumimoji="1" lang="en-US" altLang="ja-JP" dirty="0"/>
              <a:t>4Gbps</a:t>
            </a:r>
            <a:r>
              <a:rPr kumimoji="1" lang="ja-JP" altLang="en-US" dirty="0"/>
              <a:t>も処理できるが、</a:t>
            </a:r>
            <a:endParaRPr kumimoji="1" lang="en-US" altLang="ja-JP" dirty="0"/>
          </a:p>
          <a:p>
            <a:r>
              <a:rPr kumimoji="1" lang="en-US" altLang="ja-JP" dirty="0"/>
              <a:t>IPS(</a:t>
            </a:r>
            <a:r>
              <a:rPr kumimoji="1" lang="ja-JP" altLang="en-US" dirty="0"/>
              <a:t>侵入防御システム</a:t>
            </a:r>
            <a:r>
              <a:rPr kumimoji="1" lang="en-US" altLang="ja-JP" dirty="0"/>
              <a:t>)</a:t>
            </a:r>
            <a:r>
              <a:rPr kumimoji="1" lang="ja-JP" altLang="en-US" dirty="0"/>
              <a:t>を同時に有効にすると</a:t>
            </a:r>
            <a:r>
              <a:rPr kumimoji="1" lang="en-US" altLang="ja-JP" dirty="0"/>
              <a:t>1.3Gbps</a:t>
            </a:r>
            <a:r>
              <a:rPr kumimoji="1" lang="ja-JP" altLang="en-US" dirty="0"/>
              <a:t>しか処理できない</a:t>
            </a:r>
            <a:endParaRPr kumimoji="1" lang="en-US" altLang="ja-JP" dirty="0"/>
          </a:p>
          <a:p>
            <a:r>
              <a:rPr kumimoji="1" lang="ja-JP" altLang="en-US" dirty="0"/>
              <a:t>などといった機器もある。</a:t>
            </a:r>
            <a:endParaRPr kumimoji="1" lang="en-US" altLang="ja-JP" dirty="0"/>
          </a:p>
          <a:p>
            <a:r>
              <a:rPr kumimoji="1" lang="ja-JP" altLang="en-US" dirty="0"/>
              <a:t>システムで</a:t>
            </a:r>
            <a:r>
              <a:rPr kumimoji="1" lang="en-US" altLang="ja-JP" dirty="0"/>
              <a:t>IPS</a:t>
            </a:r>
            <a:r>
              <a:rPr kumimoji="1" lang="ja-JP" altLang="en-US" dirty="0"/>
              <a:t>を有効にする場合は、</a:t>
            </a:r>
            <a:endParaRPr kumimoji="1" lang="en-US" altLang="ja-JP" dirty="0"/>
          </a:p>
          <a:p>
            <a:r>
              <a:rPr kumimoji="1" lang="en-US" altLang="ja-JP" dirty="0"/>
              <a:t>1.3Gbps</a:t>
            </a:r>
            <a:r>
              <a:rPr kumimoji="1" lang="ja-JP" altLang="en-US" dirty="0"/>
              <a:t>が最大スループットになる。</a:t>
            </a:r>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969083" cy="461665"/>
          </a:xfrm>
          <a:prstGeom prst="rect">
            <a:avLst/>
          </a:prstGeom>
          <a:noFill/>
        </p:spPr>
        <p:txBody>
          <a:bodyPr wrap="none" rtlCol="0">
            <a:spAutoFit/>
          </a:bodyPr>
          <a:lstStyle/>
          <a:p>
            <a:r>
              <a:rPr kumimoji="1" lang="en-US" altLang="ja-JP" sz="2400" b="1" dirty="0"/>
              <a:t>1.3.1</a:t>
            </a:r>
            <a:r>
              <a:rPr kumimoji="1" lang="ja-JP" altLang="en-US" sz="2400" b="1" dirty="0"/>
              <a:t>　スループット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494420"/>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6440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2862322"/>
          </a:xfrm>
          <a:prstGeom prst="rect">
            <a:avLst/>
          </a:prstGeom>
          <a:noFill/>
        </p:spPr>
        <p:txBody>
          <a:bodyPr wrap="square" rtlCol="0">
            <a:spAutoFit/>
          </a:bodyPr>
          <a:lstStyle/>
          <a:p>
            <a:r>
              <a:rPr kumimoji="1" lang="ja-JP" altLang="en-US" dirty="0"/>
              <a:t>どれくらいのコネクションを処理できるか、これが接続数。</a:t>
            </a:r>
            <a:endParaRPr kumimoji="1" lang="en-US" altLang="ja-JP" dirty="0"/>
          </a:p>
          <a:p>
            <a:r>
              <a:rPr kumimoji="1" lang="ja-JP" altLang="en-US" dirty="0"/>
              <a:t>ファイアウォールや負荷分散装置を選定するときは特にこの値に注意を払う必要がある。</a:t>
            </a:r>
            <a:endParaRPr kumimoji="1" lang="en-US" altLang="ja-JP" dirty="0"/>
          </a:p>
          <a:p>
            <a:r>
              <a:rPr kumimoji="1" lang="ja-JP" altLang="en-US" dirty="0"/>
              <a:t>接続数には、「新規接続数」と「同時接続数」の</a:t>
            </a:r>
            <a:r>
              <a:rPr kumimoji="1" lang="en-US" altLang="ja-JP" dirty="0"/>
              <a:t>2</a:t>
            </a:r>
            <a:r>
              <a:rPr kumimoji="1" lang="ja-JP" altLang="en-US" dirty="0"/>
              <a:t>種類がある。</a:t>
            </a:r>
            <a:endParaRPr kumimoji="1" lang="en-US" altLang="ja-JP" dirty="0"/>
          </a:p>
          <a:p>
            <a:endParaRPr kumimoji="1" lang="en-US" altLang="ja-JP" dirty="0"/>
          </a:p>
          <a:p>
            <a:r>
              <a:rPr kumimoji="1" lang="ja-JP" altLang="en-US" dirty="0"/>
              <a:t>新規接続数</a:t>
            </a:r>
            <a:r>
              <a:rPr kumimoji="1" lang="en-US" altLang="ja-JP" dirty="0"/>
              <a:t>(Connection Per Seconds</a:t>
            </a:r>
            <a:r>
              <a:rPr kumimoji="1" lang="ja-JP" altLang="en-US" dirty="0"/>
              <a:t>、</a:t>
            </a:r>
            <a:r>
              <a:rPr kumimoji="1" lang="en-US" altLang="ja-JP" dirty="0"/>
              <a:t>CPS)</a:t>
            </a:r>
          </a:p>
          <a:p>
            <a:r>
              <a:rPr kumimoji="1" lang="ja-JP" altLang="en-US" dirty="0"/>
              <a:t>　</a:t>
            </a:r>
            <a:r>
              <a:rPr kumimoji="1" lang="en-US" altLang="ja-JP" dirty="0"/>
              <a:t>1</a:t>
            </a:r>
            <a:r>
              <a:rPr kumimoji="1" lang="ja-JP" altLang="en-US" dirty="0"/>
              <a:t>秒間あたりどれくらいのコネクションを処理できるかを表す。</a:t>
            </a:r>
            <a:endParaRPr kumimoji="1" lang="en-US" altLang="ja-JP" dirty="0"/>
          </a:p>
          <a:p>
            <a:endParaRPr kumimoji="1" lang="en-US" altLang="ja-JP" dirty="0"/>
          </a:p>
          <a:p>
            <a:r>
              <a:rPr kumimoji="1" lang="ja-JP" altLang="en-US" dirty="0"/>
              <a:t>同時接続数</a:t>
            </a:r>
            <a:endParaRPr kumimoji="1" lang="en-US" altLang="ja-JP" dirty="0"/>
          </a:p>
          <a:p>
            <a:r>
              <a:rPr kumimoji="1" lang="ja-JP" altLang="en-US" dirty="0"/>
              <a:t>　同時にどれくらいのコネクションを保持できるかを表している。</a:t>
            </a:r>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045753" cy="461665"/>
          </a:xfrm>
          <a:prstGeom prst="rect">
            <a:avLst/>
          </a:prstGeom>
          <a:noFill/>
        </p:spPr>
        <p:txBody>
          <a:bodyPr wrap="none" rtlCol="0">
            <a:spAutoFit/>
          </a:bodyPr>
          <a:lstStyle/>
          <a:p>
            <a:r>
              <a:rPr kumimoji="1" lang="en-US" altLang="ja-JP" sz="2400" b="1" dirty="0"/>
              <a:t>1.3.2</a:t>
            </a:r>
            <a:r>
              <a:rPr kumimoji="1" lang="ja-JP" altLang="en-US" sz="2400" b="1" dirty="0"/>
              <a:t>　接続数</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494420"/>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72F62577-DCC5-4162-81EF-EB88F8E572A2}"/>
              </a:ext>
            </a:extLst>
          </p:cNvPr>
          <p:cNvPicPr>
            <a:picLocks noChangeAspect="1" noChangeArrowheads="1"/>
            <a:extLst>
              <a:ext uri="{84589F7E-364E-4C9E-8A38-B11213B215E9}">
                <a14:cameraTool xmlns:a14="http://schemas.microsoft.com/office/drawing/2010/main" cellRange="接続数!$O$9:$AM$35" spid="_x0000_s11354"/>
              </a:ext>
            </a:extLst>
          </p:cNvPicPr>
          <p:nvPr/>
        </p:nvPicPr>
        <p:blipFill>
          <a:blip r:embed="rId3"/>
          <a:srcRect/>
          <a:stretch>
            <a:fillRect/>
          </a:stretch>
        </p:blipFill>
        <p:spPr bwMode="auto">
          <a:xfrm>
            <a:off x="890337" y="3758342"/>
            <a:ext cx="4481261" cy="309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920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369332"/>
          </a:xfrm>
          <a:prstGeom prst="rect">
            <a:avLst/>
          </a:prstGeom>
          <a:noFill/>
        </p:spPr>
        <p:txBody>
          <a:bodyPr wrap="square" rtlCol="0">
            <a:spAutoFit/>
          </a:bodyPr>
          <a:lstStyle/>
          <a:p>
            <a:r>
              <a:rPr kumimoji="1" lang="ja-JP" altLang="en-US" dirty="0"/>
              <a:t>サーバだけではなく、ネットワーク機器の</a:t>
            </a:r>
            <a:r>
              <a:rPr kumimoji="1" lang="en-US" altLang="ja-JP" dirty="0"/>
              <a:t>OS</a:t>
            </a:r>
            <a:r>
              <a:rPr kumimoji="1" lang="ja-JP" altLang="en-US" dirty="0"/>
              <a:t>も考慮してね</a:t>
            </a:r>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962944" cy="461665"/>
          </a:xfrm>
          <a:prstGeom prst="rect">
            <a:avLst/>
          </a:prstGeom>
          <a:noFill/>
        </p:spPr>
        <p:txBody>
          <a:bodyPr wrap="none" rtlCol="0">
            <a:spAutoFit/>
          </a:bodyPr>
          <a:lstStyle/>
          <a:p>
            <a:r>
              <a:rPr kumimoji="1" lang="en-US" altLang="ja-JP" sz="2400" b="1" dirty="0"/>
              <a:t>1.4</a:t>
            </a:r>
            <a:r>
              <a:rPr kumimoji="1" lang="ja-JP" altLang="en-US" sz="2400" b="1" dirty="0"/>
              <a:t>　ソフトウェア構成設計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638798"/>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48404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116285" cy="461665"/>
          </a:xfrm>
          <a:prstGeom prst="rect">
            <a:avLst/>
          </a:prstGeom>
          <a:noFill/>
        </p:spPr>
        <p:txBody>
          <a:bodyPr wrap="none" rtlCol="0">
            <a:spAutoFit/>
          </a:bodyPr>
          <a:lstStyle/>
          <a:p>
            <a:r>
              <a:rPr kumimoji="1" lang="en-US" altLang="ja-JP" sz="2400" b="1" dirty="0"/>
              <a:t>1.5</a:t>
            </a:r>
            <a:r>
              <a:rPr kumimoji="1" lang="ja-JP" altLang="en-US" sz="2400" b="1" dirty="0"/>
              <a:t>　接続設計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767134"/>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8308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5632311"/>
          </a:xfrm>
          <a:prstGeom prst="rect">
            <a:avLst/>
          </a:prstGeom>
          <a:noFill/>
        </p:spPr>
        <p:txBody>
          <a:bodyPr wrap="square" rtlCol="0">
            <a:spAutoFit/>
          </a:bodyPr>
          <a:lstStyle/>
          <a:p>
            <a:r>
              <a:rPr kumimoji="1" lang="ja-JP" altLang="en-US" dirty="0"/>
              <a:t>「ツイストペアケーブル」</a:t>
            </a:r>
            <a:r>
              <a:rPr kumimoji="1" lang="en-US" altLang="ja-JP" dirty="0"/>
              <a:t>or</a:t>
            </a:r>
            <a:r>
              <a:rPr kumimoji="1" lang="ja-JP" altLang="en-US" dirty="0"/>
              <a:t>「光ファイバケーブル」 　</a:t>
            </a:r>
            <a:endParaRPr kumimoji="1" lang="en-US" altLang="ja-JP" dirty="0"/>
          </a:p>
          <a:p>
            <a:r>
              <a:rPr kumimoji="1" lang="ja-JP" altLang="en-US" dirty="0"/>
              <a:t>　どちらの伝送媒体を使用するかは、コストや利便性、物理的な配置や</a:t>
            </a:r>
            <a:endParaRPr kumimoji="1" lang="en-US" altLang="ja-JP" dirty="0"/>
          </a:p>
          <a:p>
            <a:r>
              <a:rPr kumimoji="1" lang="ja-JP" altLang="en-US" dirty="0"/>
              <a:t>データの用途など、様々な要件を元に決めていく必要がある。</a:t>
            </a:r>
            <a:endParaRPr kumimoji="1" lang="en-US" altLang="ja-JP" dirty="0"/>
          </a:p>
          <a:p>
            <a:endParaRPr kumimoji="1" lang="en-US" altLang="ja-JP" dirty="0"/>
          </a:p>
          <a:p>
            <a:r>
              <a:rPr kumimoji="1" lang="ja-JP" altLang="en-US" b="1" dirty="0"/>
              <a:t>ツイストペアケーブル</a:t>
            </a:r>
            <a:endParaRPr kumimoji="1" lang="en-US" altLang="ja-JP" b="1" dirty="0"/>
          </a:p>
          <a:p>
            <a:r>
              <a:rPr kumimoji="1" lang="ja-JP" altLang="en-US" dirty="0"/>
              <a:t>　カテゴリに気を付けること。</a:t>
            </a:r>
            <a:r>
              <a:rPr kumimoji="1" lang="en-US" altLang="ja-JP" dirty="0"/>
              <a:t>100BASE-T</a:t>
            </a:r>
            <a:r>
              <a:rPr kumimoji="1" lang="ja-JP" altLang="en-US" dirty="0"/>
              <a:t>はカテゴリが</a:t>
            </a:r>
            <a:r>
              <a:rPr kumimoji="1" lang="en-US" altLang="ja-JP" dirty="0"/>
              <a:t>5e</a:t>
            </a:r>
            <a:r>
              <a:rPr kumimoji="1" lang="ja-JP" altLang="en-US" dirty="0"/>
              <a:t>以上が推奨。</a:t>
            </a:r>
            <a:endParaRPr kumimoji="1" lang="en-US" altLang="ja-JP" dirty="0"/>
          </a:p>
          <a:p>
            <a:r>
              <a:rPr kumimoji="1" lang="en-US" altLang="ja-JP" dirty="0"/>
              <a:t>1GBASE-T</a:t>
            </a:r>
            <a:r>
              <a:rPr kumimoji="1" lang="ja-JP" altLang="en-US" dirty="0"/>
              <a:t>は</a:t>
            </a:r>
            <a:r>
              <a:rPr kumimoji="1" lang="en-US" altLang="ja-JP" dirty="0"/>
              <a:t>6A</a:t>
            </a:r>
            <a:r>
              <a:rPr kumimoji="1" lang="ja-JP" altLang="en-US" dirty="0"/>
              <a:t>以上が推奨。</a:t>
            </a:r>
            <a:endParaRPr kumimoji="1" lang="en-US" altLang="ja-JP" dirty="0"/>
          </a:p>
          <a:p>
            <a:r>
              <a:rPr kumimoji="1" lang="ja-JP" altLang="en-US" dirty="0"/>
              <a:t>併せて、</a:t>
            </a:r>
            <a:r>
              <a:rPr kumimoji="1" lang="en-US" altLang="ja-JP" dirty="0"/>
              <a:t>Auto MDI/MDI-X</a:t>
            </a:r>
            <a:r>
              <a:rPr kumimoji="1" lang="ja-JP" altLang="en-US" dirty="0"/>
              <a:t>を無効にしている場合は、ストレートケーブルかクロスケーブルかも気を付けなければならない。</a:t>
            </a:r>
            <a:endParaRPr kumimoji="1" lang="en-US" altLang="ja-JP" dirty="0"/>
          </a:p>
          <a:p>
            <a:endParaRPr kumimoji="1" lang="en-US" altLang="ja-JP" dirty="0"/>
          </a:p>
          <a:p>
            <a:r>
              <a:rPr kumimoji="1" lang="ja-JP" altLang="en-US" b="1" dirty="0"/>
              <a:t>光ファイバケーブル</a:t>
            </a:r>
            <a:endParaRPr kumimoji="1" lang="en-US" altLang="ja-JP" b="1" dirty="0"/>
          </a:p>
          <a:p>
            <a:r>
              <a:rPr kumimoji="1" lang="ja-JP" altLang="en-US" dirty="0"/>
              <a:t>　機器と機器の間が</a:t>
            </a:r>
            <a:r>
              <a:rPr kumimoji="1" lang="en-US" altLang="ja-JP" dirty="0"/>
              <a:t>100m</a:t>
            </a:r>
            <a:r>
              <a:rPr kumimoji="1" lang="ja-JP" altLang="en-US" dirty="0"/>
              <a:t>になるようであれば、光ファイバケーブルが無難。</a:t>
            </a:r>
            <a:endParaRPr kumimoji="1" lang="en-US" altLang="ja-JP" dirty="0"/>
          </a:p>
          <a:p>
            <a:r>
              <a:rPr kumimoji="1" lang="ja-JP" altLang="en-US" dirty="0"/>
              <a:t>広帯域、高信頼性を求めるなら光ファイバケーブル。</a:t>
            </a:r>
            <a:endParaRPr kumimoji="1" lang="en-US" altLang="ja-JP" dirty="0"/>
          </a:p>
          <a:p>
            <a:r>
              <a:rPr kumimoji="1" lang="ja-JP" altLang="en-US" dirty="0"/>
              <a:t>すべてを光ファイバケーブルにできれば良いが、高価なため非現実的らしい。</a:t>
            </a:r>
            <a:endParaRPr kumimoji="1" lang="en-US" altLang="ja-JP" dirty="0"/>
          </a:p>
          <a:p>
            <a:endParaRPr kumimoji="1" lang="en-US" altLang="ja-JP" dirty="0"/>
          </a:p>
          <a:p>
            <a:r>
              <a:rPr kumimoji="1" lang="ja-JP" altLang="en-US" dirty="0"/>
              <a:t>ケーブルの色を決めておく</a:t>
            </a:r>
          </a:p>
          <a:p>
            <a:r>
              <a:rPr kumimoji="1" lang="ja-JP" altLang="en-US" dirty="0"/>
              <a:t>例</a:t>
            </a:r>
            <a:r>
              <a:rPr kumimoji="1" lang="en-US" altLang="ja-JP" dirty="0"/>
              <a:t>)</a:t>
            </a:r>
          </a:p>
          <a:p>
            <a:r>
              <a:rPr kumimoji="1" lang="ja-JP" altLang="en-US" dirty="0"/>
              <a:t>クロスケーブルは赤色、</a:t>
            </a:r>
            <a:endParaRPr kumimoji="1" lang="en-US" altLang="ja-JP" dirty="0"/>
          </a:p>
          <a:p>
            <a:r>
              <a:rPr kumimoji="1" lang="ja-JP" altLang="en-US" dirty="0"/>
              <a:t>ストレートケーブルは青色みたいな感じで。</a:t>
            </a:r>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969083" cy="461665"/>
          </a:xfrm>
          <a:prstGeom prst="rect">
            <a:avLst/>
          </a:prstGeom>
          <a:noFill/>
        </p:spPr>
        <p:txBody>
          <a:bodyPr wrap="none" rtlCol="0">
            <a:spAutoFit/>
          </a:bodyPr>
          <a:lstStyle/>
          <a:p>
            <a:r>
              <a:rPr kumimoji="1" lang="en-US" altLang="ja-JP" sz="2400" b="1" dirty="0"/>
              <a:t>1.5.1</a:t>
            </a:r>
            <a:r>
              <a:rPr kumimoji="1" lang="ja-JP" altLang="en-US" sz="2400" b="1" dirty="0"/>
              <a:t>　ケーブル設計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895470"/>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26590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2031325"/>
          </a:xfrm>
          <a:prstGeom prst="rect">
            <a:avLst/>
          </a:prstGeom>
          <a:noFill/>
        </p:spPr>
        <p:txBody>
          <a:bodyPr wrap="square" rtlCol="0">
            <a:spAutoFit/>
          </a:bodyPr>
          <a:lstStyle/>
          <a:p>
            <a:r>
              <a:rPr kumimoji="1" lang="ja-JP" altLang="en-US" dirty="0"/>
              <a:t>どこに何を接続するか、そのポリシーを設計する。</a:t>
            </a:r>
            <a:endParaRPr kumimoji="1" lang="en-US" altLang="ja-JP" dirty="0"/>
          </a:p>
          <a:p>
            <a:r>
              <a:rPr kumimoji="1" lang="ja-JP" altLang="en-US" dirty="0"/>
              <a:t>空いているポートに適当にサーバや</a:t>
            </a:r>
            <a:r>
              <a:rPr kumimoji="1" lang="en-US" altLang="ja-JP" dirty="0"/>
              <a:t>PC</a:t>
            </a:r>
            <a:r>
              <a:rPr kumimoji="1" lang="ja-JP" altLang="en-US" dirty="0"/>
              <a:t>を接続した場合、</a:t>
            </a:r>
            <a:endParaRPr kumimoji="1" lang="en-US" altLang="ja-JP" dirty="0"/>
          </a:p>
          <a:p>
            <a:r>
              <a:rPr kumimoji="1" lang="ja-JP" altLang="en-US" dirty="0"/>
              <a:t>どこに何が接続されているかがわからなくなる。</a:t>
            </a:r>
            <a:endParaRPr kumimoji="1" lang="en-US" altLang="ja-JP" dirty="0"/>
          </a:p>
          <a:p>
            <a:endParaRPr kumimoji="1" lang="en-US" altLang="ja-JP" dirty="0"/>
          </a:p>
          <a:p>
            <a:r>
              <a:rPr kumimoji="1" lang="ja-JP" altLang="en-US" dirty="0"/>
              <a:t>また、ツイストペアケーブルの場合は</a:t>
            </a:r>
            <a:endParaRPr kumimoji="1" lang="en-US" altLang="ja-JP" dirty="0"/>
          </a:p>
          <a:p>
            <a:r>
              <a:rPr kumimoji="1" lang="ja-JP" altLang="en-US" dirty="0"/>
              <a:t>ポートのスピードとデュプレックスが接続機器間で違うと通信が成立しない。</a:t>
            </a:r>
          </a:p>
          <a:p>
            <a:r>
              <a:rPr kumimoji="1" lang="en-US" altLang="ja-JP" dirty="0"/>
              <a:t>Auto MDI/MDI-X</a:t>
            </a:r>
            <a:r>
              <a:rPr kumimoji="1" lang="ja-JP" altLang="en-US" dirty="0"/>
              <a:t>の設定も統一性を持たせること。</a:t>
            </a:r>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969083" cy="461665"/>
          </a:xfrm>
          <a:prstGeom prst="rect">
            <a:avLst/>
          </a:prstGeom>
          <a:noFill/>
        </p:spPr>
        <p:txBody>
          <a:bodyPr wrap="none" rtlCol="0">
            <a:spAutoFit/>
          </a:bodyPr>
          <a:lstStyle/>
          <a:p>
            <a:r>
              <a:rPr kumimoji="1" lang="en-US" altLang="ja-JP" sz="2400" b="1" dirty="0"/>
              <a:t>1.5.2</a:t>
            </a:r>
            <a:r>
              <a:rPr kumimoji="1" lang="ja-JP" altLang="en-US" sz="2400" b="1" dirty="0"/>
              <a:t>　物理接続設計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6023806"/>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08049010-29F8-46DE-8A45-4C138B11B3FD}"/>
              </a:ext>
            </a:extLst>
          </p:cNvPr>
          <p:cNvPicPr>
            <a:picLocks noChangeAspect="1" noChangeArrowheads="1"/>
            <a:extLst>
              <a:ext uri="{84589F7E-364E-4C9E-8A38-B11213B215E9}">
                <a14:cameraTool xmlns:a14="http://schemas.microsoft.com/office/drawing/2010/main" cellRange="接続統一性!$J$16:$AI$27"/>
              </a:ext>
            </a:extLst>
          </p:cNvPicPr>
          <p:nvPr/>
        </p:nvPicPr>
        <p:blipFill>
          <a:blip r:embed="rId3"/>
          <a:srcRect/>
          <a:stretch>
            <a:fillRect/>
          </a:stretch>
        </p:blipFill>
        <p:spPr bwMode="auto">
          <a:xfrm>
            <a:off x="-28324" y="4706854"/>
            <a:ext cx="62007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449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2585323"/>
          </a:xfrm>
          <a:prstGeom prst="rect">
            <a:avLst/>
          </a:prstGeom>
          <a:noFill/>
        </p:spPr>
        <p:txBody>
          <a:bodyPr wrap="square" rtlCol="0">
            <a:spAutoFit/>
          </a:bodyPr>
          <a:lstStyle/>
          <a:p>
            <a:r>
              <a:rPr kumimoji="1" lang="ja-JP" altLang="en-US" dirty="0"/>
              <a:t>空きポートの扱いも重要な設計要素の一つ。</a:t>
            </a:r>
          </a:p>
          <a:p>
            <a:r>
              <a:rPr kumimoji="1" lang="ja-JP" altLang="en-US" dirty="0"/>
              <a:t>空きポートをシャットダウンしていないと、誰彼構わず機器を接続できるようになってしまい、</a:t>
            </a:r>
          </a:p>
          <a:p>
            <a:r>
              <a:rPr kumimoji="1" lang="ja-JP" altLang="en-US" dirty="0"/>
              <a:t>セキュリティ上よろしくない。</a:t>
            </a:r>
          </a:p>
          <a:p>
            <a:r>
              <a:rPr kumimoji="1" lang="ja-JP" altLang="en-US" dirty="0"/>
              <a:t>最近のサーバサイトは仮想化ありきで進むことが多く、使用するポートが激しく増減するようなことはない。</a:t>
            </a:r>
          </a:p>
          <a:p>
            <a:r>
              <a:rPr kumimoji="1" lang="ja-JP" altLang="en-US" dirty="0"/>
              <a:t>拡張するときも、まずは仮想マシンを増やして対応することがほとんど。</a:t>
            </a:r>
          </a:p>
          <a:p>
            <a:r>
              <a:rPr kumimoji="1" lang="ja-JP" altLang="en-US" dirty="0"/>
              <a:t>空きポートをシャットダウンすることによって、物理的なセキュリティの脆弱性をつぶすこと。</a:t>
            </a:r>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892412" cy="461665"/>
          </a:xfrm>
          <a:prstGeom prst="rect">
            <a:avLst/>
          </a:prstGeom>
          <a:noFill/>
        </p:spPr>
        <p:txBody>
          <a:bodyPr wrap="none" rtlCol="0">
            <a:spAutoFit/>
          </a:bodyPr>
          <a:lstStyle/>
          <a:p>
            <a:r>
              <a:rPr kumimoji="1" lang="en-US" altLang="ja-JP" sz="2400" b="1" dirty="0"/>
              <a:t>1.5.3</a:t>
            </a:r>
            <a:r>
              <a:rPr kumimoji="1" lang="ja-JP" altLang="en-US" sz="2400" b="1" dirty="0"/>
              <a:t>　ポートアサイン設計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6152142"/>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809571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347391" cy="461665"/>
          </a:xfrm>
          <a:prstGeom prst="rect">
            <a:avLst/>
          </a:prstGeom>
          <a:noFill/>
        </p:spPr>
        <p:txBody>
          <a:bodyPr wrap="none" rtlCol="0">
            <a:spAutoFit/>
          </a:bodyPr>
          <a:lstStyle/>
          <a:p>
            <a:r>
              <a:rPr kumimoji="1" lang="en-US" altLang="ja-JP" sz="2400" b="1" dirty="0"/>
              <a:t>1.6</a:t>
            </a:r>
            <a:r>
              <a:rPr kumimoji="1" lang="ja-JP" altLang="en-US" sz="2400" b="1" dirty="0"/>
              <a:t>　ファシリティ設計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6304541"/>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35164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3693319"/>
          </a:xfrm>
          <a:prstGeom prst="rect">
            <a:avLst/>
          </a:prstGeom>
          <a:noFill/>
        </p:spPr>
        <p:txBody>
          <a:bodyPr wrap="square" rtlCol="0">
            <a:spAutoFit/>
          </a:bodyPr>
          <a:lstStyle/>
          <a:p>
            <a:r>
              <a:rPr kumimoji="1" lang="ja-JP" altLang="en-US" dirty="0"/>
              <a:t>　機器をフロアのどこにどのように配置するかは、</a:t>
            </a:r>
            <a:endParaRPr kumimoji="1" lang="en-US" altLang="ja-JP" dirty="0"/>
          </a:p>
          <a:p>
            <a:r>
              <a:rPr kumimoji="1" lang="ja-JP" altLang="en-US" dirty="0"/>
              <a:t>ネットワークの物理構成と拡張性に大きくかかわる問題。</a:t>
            </a:r>
          </a:p>
          <a:p>
            <a:r>
              <a:rPr kumimoji="1" lang="ja-JP" altLang="en-US" dirty="0"/>
              <a:t>例えばシステムが、コアスイッチ、アグリゲーションスイッチ、</a:t>
            </a:r>
            <a:endParaRPr kumimoji="1" lang="en-US" altLang="ja-JP" dirty="0"/>
          </a:p>
          <a:p>
            <a:r>
              <a:rPr kumimoji="1" lang="ja-JP" altLang="en-US" dirty="0"/>
              <a:t>アクセススイッチという３つの要素で構成されている場合</a:t>
            </a:r>
          </a:p>
          <a:p>
            <a:endParaRPr kumimoji="1" lang="en-US" altLang="ja-JP" dirty="0"/>
          </a:p>
          <a:p>
            <a:r>
              <a:rPr kumimoji="1" lang="ja-JP" altLang="en-US" dirty="0"/>
              <a:t>アクセススイッチ以外</a:t>
            </a:r>
            <a:endParaRPr kumimoji="1" lang="en-US" altLang="ja-JP" dirty="0"/>
          </a:p>
          <a:p>
            <a:r>
              <a:rPr kumimoji="1" lang="ja-JP" altLang="en-US" dirty="0"/>
              <a:t>　そこまで劇的に増設することはない。</a:t>
            </a:r>
            <a:endParaRPr kumimoji="1" lang="en-US" altLang="ja-JP" dirty="0"/>
          </a:p>
          <a:p>
            <a:r>
              <a:rPr kumimoji="1" lang="ja-JP" altLang="en-US" dirty="0"/>
              <a:t>　そこで、フロアやケージなど、割り当てられている場所の中央に配置する。</a:t>
            </a:r>
          </a:p>
          <a:p>
            <a:endParaRPr kumimoji="1" lang="en-US" altLang="ja-JP" dirty="0"/>
          </a:p>
          <a:p>
            <a:r>
              <a:rPr kumimoji="1" lang="ja-JP" altLang="en-US" dirty="0"/>
              <a:t>アクセススイッチ</a:t>
            </a:r>
            <a:endParaRPr kumimoji="1" lang="en-US" altLang="ja-JP" dirty="0"/>
          </a:p>
          <a:p>
            <a:r>
              <a:rPr kumimoji="1" lang="ja-JP" altLang="en-US" dirty="0"/>
              <a:t>　接続するサーバの台数に応じて増設する可能性がある。</a:t>
            </a:r>
          </a:p>
          <a:p>
            <a:r>
              <a:rPr kumimoji="1" lang="ja-JP" altLang="en-US" dirty="0"/>
              <a:t>　増設に対応できるようにうまく分散して配置する。</a:t>
            </a:r>
          </a:p>
          <a:p>
            <a:r>
              <a:rPr kumimoji="1" lang="ja-JP" altLang="en-US" dirty="0"/>
              <a:t>　配置パターンは「</a:t>
            </a:r>
            <a:r>
              <a:rPr kumimoji="1" lang="en-US" altLang="ja-JP" dirty="0"/>
              <a:t>End of Row</a:t>
            </a:r>
            <a:r>
              <a:rPr kumimoji="1" lang="ja-JP" altLang="en-US" dirty="0"/>
              <a:t>」と「</a:t>
            </a:r>
            <a:r>
              <a:rPr kumimoji="1" lang="en-US" altLang="ja-JP" dirty="0"/>
              <a:t>Top of Rack</a:t>
            </a:r>
            <a:r>
              <a:rPr kumimoji="1" lang="ja-JP" altLang="en-US" dirty="0"/>
              <a:t>」の</a:t>
            </a:r>
            <a:r>
              <a:rPr kumimoji="1" lang="en-US" altLang="ja-JP" dirty="0"/>
              <a:t>2</a:t>
            </a:r>
            <a:r>
              <a:rPr kumimoji="1" lang="ja-JP" altLang="en-US" dirty="0"/>
              <a:t>種類がある。</a:t>
            </a:r>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276859" cy="461665"/>
          </a:xfrm>
          <a:prstGeom prst="rect">
            <a:avLst/>
          </a:prstGeom>
          <a:noFill/>
        </p:spPr>
        <p:txBody>
          <a:bodyPr wrap="none" rtlCol="0">
            <a:spAutoFit/>
          </a:bodyPr>
          <a:lstStyle/>
          <a:p>
            <a:r>
              <a:rPr kumimoji="1" lang="en-US" altLang="ja-JP" sz="2400" b="1" dirty="0"/>
              <a:t>1.6.1</a:t>
            </a:r>
            <a:r>
              <a:rPr kumimoji="1" lang="ja-JP" altLang="en-US" sz="2400" b="1" dirty="0"/>
              <a:t>　ラック搭載設計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6440898"/>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5569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1754326"/>
          </a:xfrm>
          <a:prstGeom prst="rect">
            <a:avLst/>
          </a:prstGeom>
          <a:noFill/>
        </p:spPr>
        <p:txBody>
          <a:bodyPr wrap="square" rtlCol="0">
            <a:spAutoFit/>
          </a:bodyPr>
          <a:lstStyle/>
          <a:p>
            <a:r>
              <a:rPr kumimoji="1" lang="ja-JP" altLang="en-US" dirty="0"/>
              <a:t>当たり前だが、電源プラグの形状とコンセントの形状があってないと</a:t>
            </a:r>
            <a:endParaRPr kumimoji="1" lang="en-US" altLang="ja-JP" dirty="0"/>
          </a:p>
          <a:p>
            <a:r>
              <a:rPr kumimoji="1" lang="ja-JP" altLang="en-US" dirty="0"/>
              <a:t>電源が入らない。</a:t>
            </a:r>
            <a:endParaRPr kumimoji="1" lang="en-US" altLang="ja-JP" dirty="0"/>
          </a:p>
          <a:p>
            <a:endParaRPr kumimoji="1" lang="en-US" altLang="ja-JP" dirty="0"/>
          </a:p>
          <a:p>
            <a:r>
              <a:rPr kumimoji="1" lang="ja-JP" altLang="en-US" dirty="0"/>
              <a:t>電源の冗長化を図る場合、</a:t>
            </a:r>
            <a:r>
              <a:rPr kumimoji="1" lang="en-US" altLang="ja-JP" dirty="0"/>
              <a:t>1</a:t>
            </a:r>
            <a:r>
              <a:rPr kumimoji="1" lang="ja-JP" altLang="en-US" dirty="0"/>
              <a:t>ラックに</a:t>
            </a:r>
            <a:r>
              <a:rPr kumimoji="1" lang="en-US" altLang="ja-JP" dirty="0"/>
              <a:t>2</a:t>
            </a:r>
            <a:r>
              <a:rPr kumimoji="1" lang="ja-JP" altLang="en-US" dirty="0"/>
              <a:t>系統の電源が敷設されている必要がある。</a:t>
            </a:r>
            <a:endParaRPr kumimoji="1" lang="en-US" altLang="ja-JP" dirty="0"/>
          </a:p>
          <a:p>
            <a:endParaRPr kumimoji="1" lang="ja-JP" altLang="en-US"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969083" cy="461665"/>
          </a:xfrm>
          <a:prstGeom prst="rect">
            <a:avLst/>
          </a:prstGeom>
          <a:noFill/>
        </p:spPr>
        <p:txBody>
          <a:bodyPr wrap="none" rtlCol="0">
            <a:spAutoFit/>
          </a:bodyPr>
          <a:lstStyle/>
          <a:p>
            <a:r>
              <a:rPr kumimoji="1" lang="en-US" altLang="ja-JP" sz="2400" b="1" dirty="0"/>
              <a:t>1.6.2</a:t>
            </a:r>
            <a:r>
              <a:rPr kumimoji="1" lang="ja-JP" altLang="en-US" sz="2400" b="1" dirty="0"/>
              <a:t>　電源接続設計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6569234"/>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 name="図 3">
            <a:extLst>
              <a:ext uri="{FF2B5EF4-FFF2-40B4-BE49-F238E27FC236}">
                <a16:creationId xmlns:a16="http://schemas.microsoft.com/office/drawing/2014/main" id="{5EDF3346-22D7-4D65-8763-F78DF1EB4678}"/>
              </a:ext>
            </a:extLst>
          </p:cNvPr>
          <p:cNvPicPr>
            <a:picLocks noChangeAspect="1"/>
          </p:cNvPicPr>
          <p:nvPr/>
        </p:nvPicPr>
        <p:blipFill>
          <a:blip r:embed="rId3"/>
          <a:stretch>
            <a:fillRect/>
          </a:stretch>
        </p:blipFill>
        <p:spPr>
          <a:xfrm>
            <a:off x="80712" y="2809848"/>
            <a:ext cx="5915025" cy="3457575"/>
          </a:xfrm>
          <a:prstGeom prst="rect">
            <a:avLst/>
          </a:prstGeom>
        </p:spPr>
      </p:pic>
    </p:spTree>
    <p:extLst>
      <p:ext uri="{BB962C8B-B14F-4D97-AF65-F5344CB8AC3E}">
        <p14:creationId xmlns:p14="http://schemas.microsoft.com/office/powerpoint/2010/main" val="606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655FC6-C641-4427-970B-BFAC41AFC0AF}"/>
              </a:ext>
            </a:extLst>
          </p:cNvPr>
          <p:cNvSpPr txBox="1"/>
          <p:nvPr/>
        </p:nvSpPr>
        <p:spPr>
          <a:xfrm>
            <a:off x="537411" y="352926"/>
            <a:ext cx="8021052" cy="3016210"/>
          </a:xfrm>
          <a:prstGeom prst="rect">
            <a:avLst/>
          </a:prstGeom>
          <a:noFill/>
        </p:spPr>
        <p:txBody>
          <a:bodyPr wrap="square" rtlCol="0">
            <a:spAutoFit/>
          </a:bodyPr>
          <a:lstStyle/>
          <a:p>
            <a:r>
              <a:rPr kumimoji="1" lang="en-US" altLang="ja-JP" sz="2400" b="1" dirty="0"/>
              <a:t>1.</a:t>
            </a:r>
            <a:r>
              <a:rPr kumimoji="1" lang="ja-JP" altLang="en-US" sz="2400" b="1" dirty="0"/>
              <a:t>　物理設計</a:t>
            </a:r>
            <a:endParaRPr kumimoji="1" lang="en-US" altLang="ja-JP" sz="2400" b="1" dirty="0"/>
          </a:p>
          <a:p>
            <a:pPr marL="285750" indent="-285750">
              <a:buFont typeface="Arial" panose="020B0604020202020204" pitchFamily="34" charset="0"/>
              <a:buChar char="•"/>
            </a:pPr>
            <a:endParaRPr kumimoji="1" lang="en-US" altLang="ja-JP" b="1" dirty="0"/>
          </a:p>
          <a:p>
            <a:r>
              <a:rPr kumimoji="1" lang="ja-JP" altLang="en-US" dirty="0"/>
              <a:t>　物理設計では、サーバサイトにおける物理的なものすべてに</a:t>
            </a:r>
            <a:endParaRPr kumimoji="1" lang="en-US" altLang="ja-JP" dirty="0"/>
          </a:p>
          <a:p>
            <a:r>
              <a:rPr kumimoji="1" lang="ja-JP" altLang="en-US" dirty="0"/>
              <a:t>関するルールを定義する。</a:t>
            </a:r>
            <a:endParaRPr kumimoji="1" lang="en-US" altLang="ja-JP" dirty="0"/>
          </a:p>
          <a:p>
            <a:endParaRPr kumimoji="1" lang="en-US" altLang="ja-JP" dirty="0"/>
          </a:p>
          <a:p>
            <a:r>
              <a:rPr kumimoji="1" lang="ja-JP" altLang="en-US" dirty="0"/>
              <a:t>サーバサイトにおける物理的なもの</a:t>
            </a:r>
            <a:endParaRPr kumimoji="1" lang="en-US" altLang="ja-JP" dirty="0"/>
          </a:p>
          <a:p>
            <a:r>
              <a:rPr kumimoji="1" lang="ja-JP" altLang="en-US" dirty="0"/>
              <a:t>→ケーブル、ラック、電源に至るまで、多岐にわたる。</a:t>
            </a:r>
            <a:endParaRPr kumimoji="1" lang="en-US" altLang="ja-JP" dirty="0"/>
          </a:p>
          <a:p>
            <a:endParaRPr kumimoji="1" lang="en-US" altLang="ja-JP" dirty="0"/>
          </a:p>
          <a:p>
            <a:r>
              <a:rPr kumimoji="1" lang="ja-JP" altLang="en-US" dirty="0"/>
              <a:t>物理設計の項目例</a:t>
            </a:r>
            <a:endParaRPr kumimoji="1" lang="en-US" altLang="ja-JP" dirty="0"/>
          </a:p>
          <a:p>
            <a:endParaRPr kumimoji="1" lang="en-US" altLang="ja-JP" dirty="0"/>
          </a:p>
        </p:txBody>
      </p:sp>
      <p:pic>
        <p:nvPicPr>
          <p:cNvPr id="5" name="図 4">
            <a:extLst>
              <a:ext uri="{FF2B5EF4-FFF2-40B4-BE49-F238E27FC236}">
                <a16:creationId xmlns:a16="http://schemas.microsoft.com/office/drawing/2014/main" id="{102322FB-BC0E-4E05-A367-2FC0076EF773}"/>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905878" y="3038785"/>
            <a:ext cx="50863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02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4247317"/>
          </a:xfrm>
          <a:prstGeom prst="rect">
            <a:avLst/>
          </a:prstGeom>
          <a:noFill/>
        </p:spPr>
        <p:txBody>
          <a:bodyPr wrap="square" rtlCol="0">
            <a:spAutoFit/>
          </a:bodyPr>
          <a:lstStyle/>
          <a:p>
            <a:r>
              <a:rPr kumimoji="1" lang="ja-JP" altLang="en-US" dirty="0"/>
              <a:t>流れはこんな感じ？</a:t>
            </a:r>
            <a:endParaRPr kumimoji="1" lang="en-US" altLang="ja-JP" dirty="0"/>
          </a:p>
          <a:p>
            <a:endParaRPr kumimoji="1" lang="en-US" altLang="ja-JP" dirty="0"/>
          </a:p>
          <a:p>
            <a:r>
              <a:rPr kumimoji="1" lang="ja-JP" altLang="en-US" dirty="0"/>
              <a:t>システムの構成を決定</a:t>
            </a:r>
            <a:endParaRPr kumimoji="1" lang="en-US" altLang="ja-JP" dirty="0"/>
          </a:p>
          <a:p>
            <a:r>
              <a:rPr kumimoji="1" lang="ja-JP" altLang="en-US" dirty="0"/>
              <a:t>↓</a:t>
            </a:r>
            <a:endParaRPr kumimoji="1" lang="en-US" altLang="ja-JP" dirty="0"/>
          </a:p>
          <a:p>
            <a:r>
              <a:rPr kumimoji="1" lang="ja-JP" altLang="en-US" dirty="0"/>
              <a:t>それぞれの機器は何使うか決定</a:t>
            </a:r>
            <a:endParaRPr kumimoji="1" lang="en-US" altLang="ja-JP" dirty="0"/>
          </a:p>
          <a:p>
            <a:r>
              <a:rPr kumimoji="1" lang="ja-JP" altLang="en-US" dirty="0"/>
              <a:t>↓</a:t>
            </a:r>
            <a:endParaRPr kumimoji="1" lang="en-US" altLang="ja-JP" dirty="0"/>
          </a:p>
          <a:p>
            <a:r>
              <a:rPr kumimoji="1" lang="ja-JP" altLang="en-US" dirty="0"/>
              <a:t>機器の</a:t>
            </a:r>
            <a:r>
              <a:rPr kumimoji="1" lang="en-US" altLang="ja-JP" dirty="0"/>
              <a:t>OS</a:t>
            </a:r>
            <a:r>
              <a:rPr kumimoji="1" lang="ja-JP" altLang="en-US" dirty="0"/>
              <a:t>とか使うソフトウェアのバージョン決定</a:t>
            </a:r>
            <a:endParaRPr kumimoji="1" lang="en-US" altLang="ja-JP" dirty="0"/>
          </a:p>
          <a:p>
            <a:r>
              <a:rPr kumimoji="1" lang="ja-JP" altLang="en-US" dirty="0"/>
              <a:t>↓</a:t>
            </a:r>
            <a:endParaRPr kumimoji="1" lang="en-US" altLang="ja-JP" dirty="0"/>
          </a:p>
          <a:p>
            <a:r>
              <a:rPr kumimoji="1" lang="ja-JP" altLang="en-US" dirty="0"/>
              <a:t>機器間をつなぐケーブルを決定</a:t>
            </a:r>
            <a:endParaRPr kumimoji="1" lang="en-US" altLang="ja-JP" dirty="0"/>
          </a:p>
          <a:p>
            <a:r>
              <a:rPr kumimoji="1" lang="ja-JP" altLang="en-US" dirty="0"/>
              <a:t>↓</a:t>
            </a:r>
            <a:endParaRPr kumimoji="1" lang="en-US" altLang="ja-JP" dirty="0"/>
          </a:p>
          <a:p>
            <a:r>
              <a:rPr kumimoji="1" lang="ja-JP" altLang="en-US" dirty="0"/>
              <a:t>ポートを使用する決まりを決定</a:t>
            </a:r>
            <a:endParaRPr kumimoji="1" lang="en-US" altLang="ja-JP" dirty="0"/>
          </a:p>
          <a:p>
            <a:r>
              <a:rPr kumimoji="1" lang="ja-JP" altLang="en-US" dirty="0"/>
              <a:t>↓</a:t>
            </a:r>
            <a:endParaRPr kumimoji="1" lang="en-US" altLang="ja-JP" dirty="0"/>
          </a:p>
          <a:p>
            <a:r>
              <a:rPr kumimoji="1" lang="ja-JP" altLang="en-US" dirty="0"/>
              <a:t>ラックの配置を決定</a:t>
            </a:r>
            <a:endParaRPr kumimoji="1" lang="en-US" altLang="ja-JP" dirty="0"/>
          </a:p>
          <a:p>
            <a:r>
              <a:rPr kumimoji="1" lang="ja-JP" altLang="en-US" dirty="0"/>
              <a:t>↓</a:t>
            </a:r>
            <a:endParaRPr kumimoji="1" lang="en-US" altLang="ja-JP" dirty="0"/>
          </a:p>
          <a:p>
            <a:r>
              <a:rPr kumimoji="1" lang="ja-JP" altLang="en-US" dirty="0"/>
              <a:t>電源の接続決定</a:t>
            </a:r>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784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646331"/>
          </a:xfrm>
          <a:prstGeom prst="rect">
            <a:avLst/>
          </a:prstGeom>
          <a:noFill/>
        </p:spPr>
        <p:txBody>
          <a:bodyPr wrap="square" rtlCol="0">
            <a:spAutoFit/>
          </a:bodyPr>
          <a:lstStyle/>
          <a:p>
            <a:r>
              <a:rPr kumimoji="1" lang="ja-JP" altLang="en-US" dirty="0"/>
              <a:t>システムの構成を決定</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CEED2792-D5E9-467A-B296-4101497B5BFD}"/>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561474" y="1503194"/>
            <a:ext cx="5315569" cy="4159669"/>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23AC45D5-E53C-48DF-B72F-34E63083EF70}"/>
              </a:ext>
            </a:extLst>
          </p:cNvPr>
          <p:cNvSpPr/>
          <p:nvPr/>
        </p:nvSpPr>
        <p:spPr>
          <a:xfrm>
            <a:off x="1227221" y="1844842"/>
            <a:ext cx="3745832" cy="3818021"/>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80A68-6805-42AF-963E-D016171B6F58}"/>
              </a:ext>
            </a:extLst>
          </p:cNvPr>
          <p:cNvSpPr txBox="1"/>
          <p:nvPr/>
        </p:nvSpPr>
        <p:spPr>
          <a:xfrm>
            <a:off x="5328834" y="2544270"/>
            <a:ext cx="1569660" cy="369332"/>
          </a:xfrm>
          <a:prstGeom prst="rect">
            <a:avLst/>
          </a:prstGeom>
          <a:noFill/>
        </p:spPr>
        <p:txBody>
          <a:bodyPr wrap="none" rtlCol="0">
            <a:spAutoFit/>
          </a:bodyPr>
          <a:lstStyle/>
          <a:p>
            <a:r>
              <a:rPr kumimoji="1" lang="ja-JP" altLang="en-US" dirty="0"/>
              <a:t>全体の構成図</a:t>
            </a:r>
          </a:p>
        </p:txBody>
      </p:sp>
    </p:spTree>
    <p:extLst>
      <p:ext uri="{BB962C8B-B14F-4D97-AF65-F5344CB8AC3E}">
        <p14:creationId xmlns:p14="http://schemas.microsoft.com/office/powerpoint/2010/main" val="551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646331"/>
          </a:xfrm>
          <a:prstGeom prst="rect">
            <a:avLst/>
          </a:prstGeom>
          <a:noFill/>
        </p:spPr>
        <p:txBody>
          <a:bodyPr wrap="square" rtlCol="0">
            <a:spAutoFit/>
          </a:bodyPr>
          <a:lstStyle/>
          <a:p>
            <a:r>
              <a:rPr kumimoji="1" lang="ja-JP" altLang="en-US" dirty="0"/>
              <a:t>それぞれの機器は何使うか決定</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2037C348-7810-4FF9-A1D8-4BFB93585534}"/>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561474" y="1503194"/>
            <a:ext cx="5315569" cy="4159669"/>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23AC45D5-E53C-48DF-B72F-34E63083EF70}"/>
              </a:ext>
            </a:extLst>
          </p:cNvPr>
          <p:cNvSpPr/>
          <p:nvPr/>
        </p:nvSpPr>
        <p:spPr>
          <a:xfrm>
            <a:off x="2029326" y="4628147"/>
            <a:ext cx="2217821" cy="93846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FDDFF773-D7A5-43C7-80B9-5D2995579976}"/>
              </a:ext>
            </a:extLst>
          </p:cNvPr>
          <p:cNvSpPr/>
          <p:nvPr/>
        </p:nvSpPr>
        <p:spPr>
          <a:xfrm>
            <a:off x="2029325" y="4090737"/>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E7178D9-7F8B-4CAC-AB27-5E5F854E6991}"/>
              </a:ext>
            </a:extLst>
          </p:cNvPr>
          <p:cNvSpPr/>
          <p:nvPr/>
        </p:nvSpPr>
        <p:spPr>
          <a:xfrm>
            <a:off x="2029325" y="3606655"/>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7F3D803-9369-4A48-8665-29D994DBBD93}"/>
              </a:ext>
            </a:extLst>
          </p:cNvPr>
          <p:cNvSpPr/>
          <p:nvPr/>
        </p:nvSpPr>
        <p:spPr>
          <a:xfrm>
            <a:off x="2029325" y="3138178"/>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F4D2F4B5-AE42-49AA-8458-4CC37C8E4900}"/>
              </a:ext>
            </a:extLst>
          </p:cNvPr>
          <p:cNvSpPr/>
          <p:nvPr/>
        </p:nvSpPr>
        <p:spPr>
          <a:xfrm>
            <a:off x="2029324" y="2651277"/>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2F7A9EF0-5001-44AB-AD2E-D37AB427912D}"/>
              </a:ext>
            </a:extLst>
          </p:cNvPr>
          <p:cNvSpPr/>
          <p:nvPr/>
        </p:nvSpPr>
        <p:spPr>
          <a:xfrm>
            <a:off x="2029323" y="2186214"/>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5875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646331"/>
          </a:xfrm>
          <a:prstGeom prst="rect">
            <a:avLst/>
          </a:prstGeom>
          <a:noFill/>
        </p:spPr>
        <p:txBody>
          <a:bodyPr wrap="square" rtlCol="0">
            <a:spAutoFit/>
          </a:bodyPr>
          <a:lstStyle/>
          <a:p>
            <a:r>
              <a:rPr kumimoji="1" lang="ja-JP" altLang="en-US" dirty="0"/>
              <a:t>機器の</a:t>
            </a:r>
            <a:r>
              <a:rPr kumimoji="1" lang="en-US" altLang="ja-JP" dirty="0"/>
              <a:t>OS</a:t>
            </a:r>
            <a:r>
              <a:rPr kumimoji="1" lang="ja-JP" altLang="en-US" dirty="0"/>
              <a:t>とか使うソフトウェアのバージョン決定</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2037C348-7810-4FF9-A1D8-4BFB93585534}"/>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561474" y="1503194"/>
            <a:ext cx="5315569" cy="4159669"/>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23AC45D5-E53C-48DF-B72F-34E63083EF70}"/>
              </a:ext>
            </a:extLst>
          </p:cNvPr>
          <p:cNvSpPr/>
          <p:nvPr/>
        </p:nvSpPr>
        <p:spPr>
          <a:xfrm>
            <a:off x="2029326" y="4628147"/>
            <a:ext cx="2217821" cy="93846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FDDFF773-D7A5-43C7-80B9-5D2995579976}"/>
              </a:ext>
            </a:extLst>
          </p:cNvPr>
          <p:cNvSpPr/>
          <p:nvPr/>
        </p:nvSpPr>
        <p:spPr>
          <a:xfrm>
            <a:off x="2029325" y="4090737"/>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E7178D9-7F8B-4CAC-AB27-5E5F854E6991}"/>
              </a:ext>
            </a:extLst>
          </p:cNvPr>
          <p:cNvSpPr/>
          <p:nvPr/>
        </p:nvSpPr>
        <p:spPr>
          <a:xfrm>
            <a:off x="2029325" y="3606655"/>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7F3D803-9369-4A48-8665-29D994DBBD93}"/>
              </a:ext>
            </a:extLst>
          </p:cNvPr>
          <p:cNvSpPr/>
          <p:nvPr/>
        </p:nvSpPr>
        <p:spPr>
          <a:xfrm>
            <a:off x="2029325" y="3138178"/>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F4D2F4B5-AE42-49AA-8458-4CC37C8E4900}"/>
              </a:ext>
            </a:extLst>
          </p:cNvPr>
          <p:cNvSpPr/>
          <p:nvPr/>
        </p:nvSpPr>
        <p:spPr>
          <a:xfrm>
            <a:off x="2029324" y="2651277"/>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2F7A9EF0-5001-44AB-AD2E-D37AB427912D}"/>
              </a:ext>
            </a:extLst>
          </p:cNvPr>
          <p:cNvSpPr/>
          <p:nvPr/>
        </p:nvSpPr>
        <p:spPr>
          <a:xfrm>
            <a:off x="2029323" y="2186214"/>
            <a:ext cx="2217821" cy="430754"/>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181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646331"/>
          </a:xfrm>
          <a:prstGeom prst="rect">
            <a:avLst/>
          </a:prstGeom>
          <a:noFill/>
        </p:spPr>
        <p:txBody>
          <a:bodyPr wrap="square" rtlCol="0">
            <a:spAutoFit/>
          </a:bodyPr>
          <a:lstStyle/>
          <a:p>
            <a:r>
              <a:rPr kumimoji="1" lang="ja-JP" altLang="en-US" dirty="0"/>
              <a:t>機器間をつなぐケーブルを決定</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2037C348-7810-4FF9-A1D8-4BFB93585534}"/>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561474" y="1503194"/>
            <a:ext cx="5315569" cy="41596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8D06B07E-B1A5-49EA-87A0-D7918BF186AA}"/>
              </a:ext>
            </a:extLst>
          </p:cNvPr>
          <p:cNvCxnSpPr>
            <a:cxnSpLocks/>
          </p:cNvCxnSpPr>
          <p:nvPr/>
        </p:nvCxnSpPr>
        <p:spPr>
          <a:xfrm flipH="1">
            <a:off x="3649580" y="2454442"/>
            <a:ext cx="2227463" cy="1844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8E7E52A-D6E6-451C-A907-65507749169D}"/>
              </a:ext>
            </a:extLst>
          </p:cNvPr>
          <p:cNvCxnSpPr>
            <a:cxnSpLocks/>
          </p:cNvCxnSpPr>
          <p:nvPr/>
        </p:nvCxnSpPr>
        <p:spPr>
          <a:xfrm flipH="1">
            <a:off x="2590800" y="2454442"/>
            <a:ext cx="3286243" cy="681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161C82C-1FEC-4E99-B2AD-CB1FDADAFEC7}"/>
              </a:ext>
            </a:extLst>
          </p:cNvPr>
          <p:cNvCxnSpPr>
            <a:cxnSpLocks/>
          </p:cNvCxnSpPr>
          <p:nvPr/>
        </p:nvCxnSpPr>
        <p:spPr>
          <a:xfrm flipH="1">
            <a:off x="3088105" y="2454442"/>
            <a:ext cx="2788938" cy="13635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52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646331"/>
          </a:xfrm>
          <a:prstGeom prst="rect">
            <a:avLst/>
          </a:prstGeom>
          <a:noFill/>
        </p:spPr>
        <p:txBody>
          <a:bodyPr wrap="square" rtlCol="0">
            <a:spAutoFit/>
          </a:bodyPr>
          <a:lstStyle/>
          <a:p>
            <a:r>
              <a:rPr kumimoji="1" lang="ja-JP" altLang="en-US" dirty="0"/>
              <a:t>ポートを使用する決まりを決定</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800219" cy="461665"/>
          </a:xfrm>
          <a:prstGeom prst="rect">
            <a:avLst/>
          </a:prstGeom>
          <a:noFill/>
        </p:spPr>
        <p:txBody>
          <a:bodyPr wrap="none" rtlCol="0">
            <a:spAutoFit/>
          </a:bodyPr>
          <a:lstStyle/>
          <a:p>
            <a:r>
              <a:rPr kumimoji="1" lang="ja-JP" altLang="en-US" sz="2400" b="1" dirty="0"/>
              <a:t>所感</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2037C348-7810-4FF9-A1D8-4BFB93585534}"/>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561474" y="1503194"/>
            <a:ext cx="5315569" cy="41596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8D06B07E-B1A5-49EA-87A0-D7918BF186AA}"/>
              </a:ext>
            </a:extLst>
          </p:cNvPr>
          <p:cNvCxnSpPr>
            <a:cxnSpLocks/>
          </p:cNvCxnSpPr>
          <p:nvPr/>
        </p:nvCxnSpPr>
        <p:spPr>
          <a:xfrm flipH="1">
            <a:off x="3649580" y="2454442"/>
            <a:ext cx="2227464" cy="1732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8E7E52A-D6E6-451C-A907-65507749169D}"/>
              </a:ext>
            </a:extLst>
          </p:cNvPr>
          <p:cNvCxnSpPr>
            <a:cxnSpLocks/>
          </p:cNvCxnSpPr>
          <p:nvPr/>
        </p:nvCxnSpPr>
        <p:spPr>
          <a:xfrm flipH="1">
            <a:off x="2566737" y="2454442"/>
            <a:ext cx="3310307" cy="1989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161C82C-1FEC-4E99-B2AD-CB1FDADAFEC7}"/>
              </a:ext>
            </a:extLst>
          </p:cNvPr>
          <p:cNvCxnSpPr>
            <a:cxnSpLocks/>
          </p:cNvCxnSpPr>
          <p:nvPr/>
        </p:nvCxnSpPr>
        <p:spPr>
          <a:xfrm flipH="1">
            <a:off x="3649580" y="2454442"/>
            <a:ext cx="2227463" cy="1989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D6EFEBD-5F4E-49BA-A667-AEE03ECDEA6E}"/>
              </a:ext>
            </a:extLst>
          </p:cNvPr>
          <p:cNvCxnSpPr>
            <a:cxnSpLocks/>
          </p:cNvCxnSpPr>
          <p:nvPr/>
        </p:nvCxnSpPr>
        <p:spPr>
          <a:xfrm flipH="1">
            <a:off x="2566737" y="2454442"/>
            <a:ext cx="3310307" cy="17325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397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1754326"/>
          </a:xfrm>
          <a:prstGeom prst="rect">
            <a:avLst/>
          </a:prstGeom>
          <a:noFill/>
        </p:spPr>
        <p:txBody>
          <a:bodyPr wrap="square" rtlCol="0">
            <a:spAutoFit/>
          </a:bodyPr>
          <a:lstStyle/>
          <a:p>
            <a:r>
              <a:rPr kumimoji="1" lang="ja-JP" altLang="en-US" dirty="0"/>
              <a:t>どのような機器を、どのように配置して、どのように接続するか、</a:t>
            </a:r>
            <a:endParaRPr kumimoji="1" lang="en-US" altLang="ja-JP" dirty="0"/>
          </a:p>
          <a:p>
            <a:r>
              <a:rPr kumimoji="1" lang="ja-JP" altLang="en-US" dirty="0"/>
              <a:t>その物理的な構成を設計する。</a:t>
            </a:r>
            <a:endParaRPr kumimoji="1" lang="en-US" altLang="ja-JP" dirty="0"/>
          </a:p>
          <a:p>
            <a:endParaRPr kumimoji="1" lang="en-US" altLang="ja-JP" dirty="0"/>
          </a:p>
          <a:p>
            <a:r>
              <a:rPr kumimoji="1" lang="ja-JP" altLang="en-US" dirty="0"/>
              <a:t>サーバサイトで用いられる物理構成は、</a:t>
            </a:r>
            <a:endParaRPr kumimoji="1" lang="en-US" altLang="ja-JP" dirty="0"/>
          </a:p>
          <a:p>
            <a:r>
              <a:rPr kumimoji="1" lang="ja-JP" altLang="en-US" b="1" dirty="0"/>
              <a:t>「インライン構成」</a:t>
            </a:r>
            <a:r>
              <a:rPr kumimoji="1" lang="ja-JP" altLang="en-US" dirty="0"/>
              <a:t>と</a:t>
            </a:r>
            <a:r>
              <a:rPr kumimoji="1" lang="ja-JP" altLang="en-US" b="1" dirty="0"/>
              <a:t>「ワンアーム構成」</a:t>
            </a:r>
            <a:endParaRPr kumimoji="1" lang="en-US" altLang="ja-JP" b="1" dirty="0"/>
          </a:p>
          <a:p>
            <a:endParaRPr kumimoji="1" lang="en-US" altLang="ja-JP" b="1"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731838" cy="461665"/>
          </a:xfrm>
          <a:prstGeom prst="rect">
            <a:avLst/>
          </a:prstGeom>
          <a:noFill/>
        </p:spPr>
        <p:txBody>
          <a:bodyPr wrap="none" rtlCol="0">
            <a:spAutoFit/>
          </a:bodyPr>
          <a:lstStyle/>
          <a:p>
            <a:r>
              <a:rPr kumimoji="1" lang="en-US" altLang="ja-JP" sz="2400" b="1" dirty="0"/>
              <a:t>1.2</a:t>
            </a:r>
            <a:r>
              <a:rPr kumimoji="1" lang="ja-JP" altLang="en-US" sz="2400" b="1" dirty="0"/>
              <a:t>　物理構成設計</a:t>
            </a:r>
          </a:p>
        </p:txBody>
      </p:sp>
      <p:pic>
        <p:nvPicPr>
          <p:cNvPr id="4" name="図 3">
            <a:extLst>
              <a:ext uri="{FF2B5EF4-FFF2-40B4-BE49-F238E27FC236}">
                <a16:creationId xmlns:a16="http://schemas.microsoft.com/office/drawing/2014/main" id="{2CCF16F4-84DB-49E1-8777-C2E6D2D13CBC}"/>
              </a:ext>
            </a:extLst>
          </p:cNvPr>
          <p:cNvPicPr>
            <a:picLocks noChangeAspect="1" noChangeArrowheads="1"/>
            <a:extLst>
              <a:ext uri="{84589F7E-364E-4C9E-8A38-B11213B215E9}">
                <a14:cameraTool xmlns:a14="http://schemas.microsoft.com/office/drawing/2010/main" cellRange="比較!$Q$32:$AH$44" spid="_x0000_s11348"/>
              </a:ext>
            </a:extLst>
          </p:cNvPicPr>
          <p:nvPr/>
        </p:nvPicPr>
        <p:blipFill>
          <a:blip r:embed="rId2"/>
          <a:srcRect/>
          <a:stretch>
            <a:fillRect/>
          </a:stretch>
        </p:blipFill>
        <p:spPr bwMode="auto">
          <a:xfrm>
            <a:off x="561474" y="2995110"/>
            <a:ext cx="429577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3"/>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6834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276859" cy="461665"/>
          </a:xfrm>
          <a:prstGeom prst="rect">
            <a:avLst/>
          </a:prstGeom>
          <a:noFill/>
        </p:spPr>
        <p:txBody>
          <a:bodyPr wrap="none" rtlCol="0">
            <a:spAutoFit/>
          </a:bodyPr>
          <a:lstStyle/>
          <a:p>
            <a:r>
              <a:rPr kumimoji="1" lang="en-US" altLang="ja-JP" sz="2400" b="1" dirty="0"/>
              <a:t>1.2.1</a:t>
            </a:r>
            <a:r>
              <a:rPr kumimoji="1" lang="ja-JP" altLang="en-US" sz="2400" b="1" dirty="0"/>
              <a:t>　インライン構成</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CEA2B2B5-B985-47AA-B09B-FFCB356BBD90}"/>
              </a:ext>
            </a:extLst>
          </p:cNvPr>
          <p:cNvPicPr>
            <a:picLocks noChangeAspect="1" noChangeArrowheads="1"/>
            <a:extLst>
              <a:ext uri="{84589F7E-364E-4C9E-8A38-B11213B215E9}">
                <a14:cameraTool xmlns:a14="http://schemas.microsoft.com/office/drawing/2010/main" cellRange="インライン構成!$O$9:$AO$41" spid="_x0000_s11349"/>
              </a:ext>
            </a:extLst>
          </p:cNvPicPr>
          <p:nvPr/>
        </p:nvPicPr>
        <p:blipFill>
          <a:blip r:embed="rId3"/>
          <a:srcRect/>
          <a:stretch>
            <a:fillRect/>
          </a:stretch>
        </p:blipFill>
        <p:spPr bwMode="auto">
          <a:xfrm>
            <a:off x="159513" y="2594057"/>
            <a:ext cx="5315569" cy="415966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4FE9EBFB-6E06-4F77-86FE-087CE2671F65}"/>
              </a:ext>
            </a:extLst>
          </p:cNvPr>
          <p:cNvSpPr txBox="1"/>
          <p:nvPr/>
        </p:nvSpPr>
        <p:spPr>
          <a:xfrm>
            <a:off x="561474" y="1050758"/>
            <a:ext cx="8021052" cy="1477328"/>
          </a:xfrm>
          <a:prstGeom prst="rect">
            <a:avLst/>
          </a:prstGeom>
          <a:noFill/>
        </p:spPr>
        <p:txBody>
          <a:bodyPr wrap="square" rtlCol="0">
            <a:spAutoFit/>
          </a:bodyPr>
          <a:lstStyle/>
          <a:p>
            <a:r>
              <a:rPr kumimoji="1" lang="ja-JP" altLang="en-US" dirty="0"/>
              <a:t>機器間をつなぐ複数のケーブルは、冗長構成を組むための管理パケットのやりとりや、障害の迂回経路になったりする。</a:t>
            </a:r>
            <a:endParaRPr kumimoji="1" lang="en-US" altLang="ja-JP" dirty="0"/>
          </a:p>
          <a:p>
            <a:endParaRPr kumimoji="1" lang="en-US" altLang="ja-JP" b="1" dirty="0"/>
          </a:p>
          <a:p>
            <a:r>
              <a:rPr kumimoji="1" lang="ja-JP" altLang="en-US" dirty="0"/>
              <a:t>下図の構成はそれぞれの機器が機能ごとに役割分担されており。どこかが壊れたら他の機器への影響を最小限にしつつ経路が切り替わる。</a:t>
            </a:r>
            <a:endParaRPr kumimoji="1" lang="en-US" altLang="ja-JP" dirty="0"/>
          </a:p>
        </p:txBody>
      </p:sp>
    </p:spTree>
    <p:extLst>
      <p:ext uri="{BB962C8B-B14F-4D97-AF65-F5344CB8AC3E}">
        <p14:creationId xmlns:p14="http://schemas.microsoft.com/office/powerpoint/2010/main" val="267832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276859" cy="461665"/>
          </a:xfrm>
          <a:prstGeom prst="rect">
            <a:avLst/>
          </a:prstGeom>
          <a:noFill/>
        </p:spPr>
        <p:txBody>
          <a:bodyPr wrap="none" rtlCol="0">
            <a:spAutoFit/>
          </a:bodyPr>
          <a:lstStyle/>
          <a:p>
            <a:r>
              <a:rPr kumimoji="1" lang="en-US" altLang="ja-JP" sz="2400" b="1" dirty="0"/>
              <a:t>1.2.1</a:t>
            </a:r>
            <a:r>
              <a:rPr kumimoji="1" lang="ja-JP" altLang="en-US" sz="2400" b="1" dirty="0"/>
              <a:t>　インライン構成</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4FE9EBFB-6E06-4F77-86FE-087CE2671F65}"/>
              </a:ext>
            </a:extLst>
          </p:cNvPr>
          <p:cNvSpPr txBox="1"/>
          <p:nvPr/>
        </p:nvSpPr>
        <p:spPr>
          <a:xfrm>
            <a:off x="561474" y="1050758"/>
            <a:ext cx="8021052" cy="369332"/>
          </a:xfrm>
          <a:prstGeom prst="rect">
            <a:avLst/>
          </a:prstGeom>
          <a:noFill/>
        </p:spPr>
        <p:txBody>
          <a:bodyPr wrap="square" rtlCol="0">
            <a:spAutoFit/>
          </a:bodyPr>
          <a:lstStyle/>
          <a:p>
            <a:r>
              <a:rPr kumimoji="1" lang="ja-JP" altLang="en-US" dirty="0"/>
              <a:t>んー</a:t>
            </a:r>
            <a:endParaRPr kumimoji="1" lang="en-US" altLang="ja-JP" dirty="0"/>
          </a:p>
        </p:txBody>
      </p:sp>
      <p:pic>
        <p:nvPicPr>
          <p:cNvPr id="9" name="図 8">
            <a:extLst>
              <a:ext uri="{FF2B5EF4-FFF2-40B4-BE49-F238E27FC236}">
                <a16:creationId xmlns:a16="http://schemas.microsoft.com/office/drawing/2014/main" id="{B702F110-5561-4604-A549-8F109ED4A548}"/>
              </a:ext>
            </a:extLst>
          </p:cNvPr>
          <p:cNvPicPr>
            <a:picLocks noChangeAspect="1" noChangeArrowheads="1"/>
            <a:extLst>
              <a:ext uri="{84589F7E-364E-4C9E-8A38-B11213B215E9}">
                <a14:cameraTool xmlns:a14="http://schemas.microsoft.com/office/drawing/2010/main" cellRange="インライン構成!$P$44:$AO$95" spid="_x0000_s11350"/>
              </a:ext>
            </a:extLst>
          </p:cNvPicPr>
          <p:nvPr/>
        </p:nvPicPr>
        <p:blipFill>
          <a:blip r:embed="rId3"/>
          <a:srcRect/>
          <a:stretch>
            <a:fillRect/>
          </a:stretch>
        </p:blipFill>
        <p:spPr bwMode="auto">
          <a:xfrm>
            <a:off x="843657" y="2588600"/>
            <a:ext cx="3255099" cy="416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93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276859" cy="461665"/>
          </a:xfrm>
          <a:prstGeom prst="rect">
            <a:avLst/>
          </a:prstGeom>
          <a:noFill/>
        </p:spPr>
        <p:txBody>
          <a:bodyPr wrap="none" rtlCol="0">
            <a:spAutoFit/>
          </a:bodyPr>
          <a:lstStyle/>
          <a:p>
            <a:r>
              <a:rPr kumimoji="1" lang="en-US" altLang="ja-JP" sz="2400" b="1" dirty="0"/>
              <a:t>1.2.2</a:t>
            </a:r>
            <a:r>
              <a:rPr kumimoji="1" lang="ja-JP" altLang="en-US" sz="2400" b="1" dirty="0"/>
              <a:t>　ワンアーム構成</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4FE9EBFB-6E06-4F77-86FE-087CE2671F65}"/>
              </a:ext>
            </a:extLst>
          </p:cNvPr>
          <p:cNvSpPr txBox="1"/>
          <p:nvPr/>
        </p:nvSpPr>
        <p:spPr>
          <a:xfrm>
            <a:off x="561474" y="1050758"/>
            <a:ext cx="8021052" cy="1477328"/>
          </a:xfrm>
          <a:prstGeom prst="rect">
            <a:avLst/>
          </a:prstGeom>
          <a:noFill/>
        </p:spPr>
        <p:txBody>
          <a:bodyPr wrap="square" rtlCol="0">
            <a:spAutoFit/>
          </a:bodyPr>
          <a:lstStyle/>
          <a:p>
            <a:r>
              <a:rPr kumimoji="1" lang="ja-JP" altLang="en-US" dirty="0"/>
              <a:t>サイトの中心にあるコアスイッチが複数の役割を持つことになり、</a:t>
            </a:r>
            <a:endParaRPr kumimoji="1" lang="en-US" altLang="ja-JP" dirty="0"/>
          </a:p>
          <a:p>
            <a:r>
              <a:rPr kumimoji="1" lang="ja-JP" altLang="en-US" dirty="0"/>
              <a:t>インライン構成よりも構成がわかりにくくなる。</a:t>
            </a:r>
            <a:endParaRPr kumimoji="1" lang="en-US" altLang="ja-JP" dirty="0"/>
          </a:p>
          <a:p>
            <a:endParaRPr kumimoji="1" lang="en-US" altLang="ja-JP" dirty="0"/>
          </a:p>
          <a:p>
            <a:r>
              <a:rPr kumimoji="1" lang="ja-JP" altLang="en-US" dirty="0"/>
              <a:t>ほぼすべてのトラフィックがコアスイッチを経由する。</a:t>
            </a:r>
            <a:endParaRPr kumimoji="1" lang="en-US" altLang="ja-JP" dirty="0"/>
          </a:p>
          <a:p>
            <a:r>
              <a:rPr kumimoji="1" lang="ja-JP" altLang="en-US" dirty="0"/>
              <a:t>コアスイッチがダウンしたときはすべての機器に影響する。</a:t>
            </a:r>
            <a:endParaRPr kumimoji="1" lang="en-US" altLang="ja-JP" dirty="0"/>
          </a:p>
        </p:txBody>
      </p:sp>
      <p:pic>
        <p:nvPicPr>
          <p:cNvPr id="9" name="図 8">
            <a:extLst>
              <a:ext uri="{FF2B5EF4-FFF2-40B4-BE49-F238E27FC236}">
                <a16:creationId xmlns:a16="http://schemas.microsoft.com/office/drawing/2014/main" id="{A3E85786-275B-4947-B5C8-BDE4F6354A01}"/>
              </a:ext>
            </a:extLst>
          </p:cNvPr>
          <p:cNvPicPr>
            <a:picLocks noChangeAspect="1" noChangeArrowheads="1"/>
            <a:extLst>
              <a:ext uri="{84589F7E-364E-4C9E-8A38-B11213B215E9}">
                <a14:cameraTool xmlns:a14="http://schemas.microsoft.com/office/drawing/2010/main" cellRange="ワンアーム構成!$P$5:$AO$25" spid="_x0000_s11351"/>
              </a:ext>
            </a:extLst>
          </p:cNvPicPr>
          <p:nvPr/>
        </p:nvPicPr>
        <p:blipFill>
          <a:blip r:embed="rId3"/>
          <a:srcRect/>
          <a:stretch>
            <a:fillRect/>
          </a:stretch>
        </p:blipFill>
        <p:spPr bwMode="auto">
          <a:xfrm>
            <a:off x="384749" y="3553594"/>
            <a:ext cx="5687188" cy="294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61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276859" cy="461665"/>
          </a:xfrm>
          <a:prstGeom prst="rect">
            <a:avLst/>
          </a:prstGeom>
          <a:noFill/>
        </p:spPr>
        <p:txBody>
          <a:bodyPr wrap="none" rtlCol="0">
            <a:spAutoFit/>
          </a:bodyPr>
          <a:lstStyle/>
          <a:p>
            <a:r>
              <a:rPr kumimoji="1" lang="en-US" altLang="ja-JP" sz="2400" b="1" dirty="0"/>
              <a:t>1.2.2</a:t>
            </a:r>
            <a:r>
              <a:rPr kumimoji="1" lang="ja-JP" altLang="en-US" sz="2400" b="1" dirty="0"/>
              <a:t>　ワンアーム構成</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4FE9EBFB-6E06-4F77-86FE-087CE2671F65}"/>
              </a:ext>
            </a:extLst>
          </p:cNvPr>
          <p:cNvSpPr txBox="1"/>
          <p:nvPr/>
        </p:nvSpPr>
        <p:spPr>
          <a:xfrm>
            <a:off x="561474" y="1050758"/>
            <a:ext cx="8021052" cy="369332"/>
          </a:xfrm>
          <a:prstGeom prst="rect">
            <a:avLst/>
          </a:prstGeom>
          <a:noFill/>
        </p:spPr>
        <p:txBody>
          <a:bodyPr wrap="square" rtlCol="0">
            <a:spAutoFit/>
          </a:bodyPr>
          <a:lstStyle/>
          <a:p>
            <a:r>
              <a:rPr kumimoji="1" lang="ja-JP" altLang="en-US" dirty="0"/>
              <a:t>んー</a:t>
            </a:r>
            <a:endParaRPr kumimoji="1" lang="en-US" altLang="ja-JP" dirty="0"/>
          </a:p>
        </p:txBody>
      </p:sp>
      <p:pic>
        <p:nvPicPr>
          <p:cNvPr id="7" name="図 6">
            <a:extLst>
              <a:ext uri="{FF2B5EF4-FFF2-40B4-BE49-F238E27FC236}">
                <a16:creationId xmlns:a16="http://schemas.microsoft.com/office/drawing/2014/main" id="{36C3990D-B83B-47E8-A736-ED51BCDDA5B0}"/>
              </a:ext>
            </a:extLst>
          </p:cNvPr>
          <p:cNvPicPr>
            <a:picLocks noChangeAspect="1" noChangeArrowheads="1"/>
            <a:extLst>
              <a:ext uri="{84589F7E-364E-4C9E-8A38-B11213B215E9}">
                <a14:cameraTool xmlns:a14="http://schemas.microsoft.com/office/drawing/2010/main" cellRange="ワンアーム構成!$P$29:$AO$75" spid="_x0000_s11352"/>
              </a:ext>
            </a:extLst>
          </p:cNvPicPr>
          <p:nvPr/>
        </p:nvPicPr>
        <p:blipFill>
          <a:blip r:embed="rId3"/>
          <a:srcRect/>
          <a:stretch>
            <a:fillRect/>
          </a:stretch>
        </p:blipFill>
        <p:spPr bwMode="auto">
          <a:xfrm>
            <a:off x="821282" y="2672564"/>
            <a:ext cx="3579268" cy="414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569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2308324"/>
          </a:xfrm>
          <a:prstGeom prst="rect">
            <a:avLst/>
          </a:prstGeom>
          <a:noFill/>
        </p:spPr>
        <p:txBody>
          <a:bodyPr wrap="square" rtlCol="0">
            <a:spAutoFit/>
          </a:bodyPr>
          <a:lstStyle/>
          <a:p>
            <a:r>
              <a:rPr kumimoji="1" lang="ja-JP" altLang="en-US" dirty="0"/>
              <a:t>物理構成が見えたら、次はどんな機器を使用するか考える。</a:t>
            </a:r>
            <a:endParaRPr kumimoji="1" lang="en-US" altLang="ja-JP" dirty="0"/>
          </a:p>
          <a:p>
            <a:r>
              <a:rPr kumimoji="1" lang="ja-JP" altLang="en-US" dirty="0"/>
              <a:t>機器選定のポイントは「信頼性」「コスト」「運用管理性」の３つ</a:t>
            </a:r>
            <a:endParaRPr kumimoji="1" lang="en-US" altLang="ja-JP" dirty="0"/>
          </a:p>
          <a:p>
            <a:endParaRPr kumimoji="1" lang="en-US" altLang="ja-JP" dirty="0"/>
          </a:p>
          <a:p>
            <a:r>
              <a:rPr kumimoji="1" lang="ja-JP" altLang="en-US" dirty="0"/>
              <a:t>信頼性の指標になる数値が</a:t>
            </a:r>
            <a:r>
              <a:rPr kumimoji="1" lang="en-US" altLang="ja-JP" dirty="0"/>
              <a:t>MTBF</a:t>
            </a:r>
            <a:r>
              <a:rPr kumimoji="1" lang="ja-JP" altLang="en-US" dirty="0"/>
              <a:t>。</a:t>
            </a:r>
            <a:endParaRPr kumimoji="1" lang="en-US" altLang="ja-JP" dirty="0"/>
          </a:p>
          <a:p>
            <a:r>
              <a:rPr kumimoji="1" lang="ja-JP" altLang="en-US" dirty="0"/>
              <a:t>（しかし、論理的な数値だが絶対的な信頼性の指標にはならない。）</a:t>
            </a:r>
            <a:endParaRPr kumimoji="1" lang="en-US" altLang="ja-JP" dirty="0"/>
          </a:p>
          <a:p>
            <a:endParaRPr kumimoji="1" lang="en-US" altLang="ja-JP" dirty="0"/>
          </a:p>
          <a:p>
            <a:r>
              <a:rPr kumimoji="1" lang="ja-JP" altLang="en-US" dirty="0"/>
              <a:t>鉄板機器は大抵高いので、別の機器に置き換えることも必要になる。</a:t>
            </a:r>
            <a:endParaRPr kumimoji="1" lang="en-US" altLang="ja-JP" dirty="0"/>
          </a:p>
          <a:p>
            <a:r>
              <a:rPr kumimoji="1" lang="ja-JP" altLang="en-US" dirty="0"/>
              <a:t>この時、置き換えを図るのは重要度の低い運用管理側の機器から。</a:t>
            </a:r>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2661306" cy="461665"/>
          </a:xfrm>
          <a:prstGeom prst="rect">
            <a:avLst/>
          </a:prstGeom>
          <a:noFill/>
        </p:spPr>
        <p:txBody>
          <a:bodyPr wrap="none" rtlCol="0">
            <a:spAutoFit/>
          </a:bodyPr>
          <a:lstStyle/>
          <a:p>
            <a:r>
              <a:rPr kumimoji="1" lang="en-US" altLang="ja-JP" sz="2400" b="1" dirty="0"/>
              <a:t>1.2.3</a:t>
            </a:r>
            <a:r>
              <a:rPr kumimoji="1" lang="ja-JP" altLang="en-US" sz="2400" b="1" dirty="0"/>
              <a:t>　機器の選定</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358063"/>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7" name="図 6">
            <a:extLst>
              <a:ext uri="{FF2B5EF4-FFF2-40B4-BE49-F238E27FC236}">
                <a16:creationId xmlns:a16="http://schemas.microsoft.com/office/drawing/2014/main" id="{500538DC-1E7E-4779-AE8E-B88F61F83802}"/>
              </a:ext>
            </a:extLst>
          </p:cNvPr>
          <p:cNvPicPr>
            <a:picLocks noChangeAspect="1" noChangeArrowheads="1"/>
            <a:extLst>
              <a:ext uri="{84589F7E-364E-4C9E-8A38-B11213B215E9}">
                <a14:cameraTool xmlns:a14="http://schemas.microsoft.com/office/drawing/2010/main" cellRange="サービス側と運用管理側!$O$11:$AM$37" spid="_x0000_s11353"/>
              </a:ext>
            </a:extLst>
          </p:cNvPicPr>
          <p:nvPr/>
        </p:nvPicPr>
        <p:blipFill>
          <a:blip r:embed="rId3"/>
          <a:srcRect/>
          <a:stretch>
            <a:fillRect/>
          </a:stretch>
        </p:blipFill>
        <p:spPr bwMode="auto">
          <a:xfrm>
            <a:off x="636171" y="3429000"/>
            <a:ext cx="4871786" cy="336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29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1A7BF01-FDC5-4BE4-A3C7-1D322B12D4A6}"/>
              </a:ext>
            </a:extLst>
          </p:cNvPr>
          <p:cNvSpPr txBox="1"/>
          <p:nvPr/>
        </p:nvSpPr>
        <p:spPr>
          <a:xfrm>
            <a:off x="561474" y="1050758"/>
            <a:ext cx="8021052" cy="2585323"/>
          </a:xfrm>
          <a:prstGeom prst="rect">
            <a:avLst/>
          </a:prstGeom>
          <a:noFill/>
        </p:spPr>
        <p:txBody>
          <a:bodyPr wrap="square" rtlCol="0">
            <a:spAutoFit/>
          </a:bodyPr>
          <a:lstStyle/>
          <a:p>
            <a:r>
              <a:rPr kumimoji="1" lang="ja-JP" altLang="en-US" dirty="0"/>
              <a:t>機器構成が決まったら、どれくらいのスペックを持つ機種を配置するか考える。</a:t>
            </a:r>
            <a:endParaRPr kumimoji="1" lang="en-US" altLang="ja-JP" dirty="0"/>
          </a:p>
          <a:p>
            <a:r>
              <a:rPr kumimoji="1" lang="ja-JP" altLang="en-US" dirty="0"/>
              <a:t>どの機種を選ぶかは、機能・コスト・スループット・接続数・実績など</a:t>
            </a:r>
            <a:endParaRPr kumimoji="1" lang="en-US" altLang="ja-JP" dirty="0"/>
          </a:p>
          <a:p>
            <a:r>
              <a:rPr kumimoji="1" lang="ja-JP" altLang="en-US" dirty="0"/>
              <a:t>たくさんの要素を元に決める。</a:t>
            </a:r>
            <a:endParaRPr kumimoji="1" lang="en-US" altLang="ja-JP" dirty="0"/>
          </a:p>
          <a:p>
            <a:r>
              <a:rPr kumimoji="1" lang="ja-JP" altLang="en-US" dirty="0"/>
              <a:t>今回はスループットと接続数を考える。</a:t>
            </a:r>
            <a:endParaRPr kumimoji="1" lang="en-US" altLang="ja-JP" dirty="0"/>
          </a:p>
          <a:p>
            <a:endParaRPr kumimoji="1" lang="en-US" altLang="ja-JP" dirty="0"/>
          </a:p>
          <a:p>
            <a:r>
              <a:rPr kumimoji="1" lang="ja-JP" altLang="en-US" dirty="0"/>
              <a:t>注）既存の機器の置き換えであれば</a:t>
            </a:r>
            <a:r>
              <a:rPr kumimoji="1" lang="en-US" altLang="ja-JP" dirty="0"/>
              <a:t>SNMP(Simple Network Management Protocol)</a:t>
            </a:r>
            <a:r>
              <a:rPr kumimoji="1" lang="ja-JP" altLang="en-US" dirty="0"/>
              <a:t>を使用して、あらかじめ値を取得して次の機器選定に役立てる。</a:t>
            </a:r>
            <a:endParaRPr kumimoji="1" lang="en-US" altLang="ja-JP" dirty="0"/>
          </a:p>
          <a:p>
            <a:endParaRPr kumimoji="1" lang="en-US" altLang="ja-JP" dirty="0"/>
          </a:p>
        </p:txBody>
      </p:sp>
      <p:sp>
        <p:nvSpPr>
          <p:cNvPr id="2" name="テキスト ボックス 1">
            <a:extLst>
              <a:ext uri="{FF2B5EF4-FFF2-40B4-BE49-F238E27FC236}">
                <a16:creationId xmlns:a16="http://schemas.microsoft.com/office/drawing/2014/main" id="{23D65511-03A2-489F-A42C-1266C7CCC9B2}"/>
              </a:ext>
            </a:extLst>
          </p:cNvPr>
          <p:cNvSpPr txBox="1"/>
          <p:nvPr/>
        </p:nvSpPr>
        <p:spPr>
          <a:xfrm>
            <a:off x="561474" y="312821"/>
            <a:ext cx="3962944" cy="461665"/>
          </a:xfrm>
          <a:prstGeom prst="rect">
            <a:avLst/>
          </a:prstGeom>
          <a:noFill/>
        </p:spPr>
        <p:txBody>
          <a:bodyPr wrap="none" rtlCol="0">
            <a:spAutoFit/>
          </a:bodyPr>
          <a:lstStyle/>
          <a:p>
            <a:r>
              <a:rPr kumimoji="1" lang="en-US" altLang="ja-JP" sz="2400" b="1" dirty="0"/>
              <a:t>1.3</a:t>
            </a:r>
            <a:r>
              <a:rPr kumimoji="1" lang="ja-JP" altLang="en-US" sz="2400" b="1" dirty="0"/>
              <a:t>　ハードウェア構成設計</a:t>
            </a:r>
          </a:p>
        </p:txBody>
      </p:sp>
      <p:pic>
        <p:nvPicPr>
          <p:cNvPr id="6" name="図 5">
            <a:extLst>
              <a:ext uri="{FF2B5EF4-FFF2-40B4-BE49-F238E27FC236}">
                <a16:creationId xmlns:a16="http://schemas.microsoft.com/office/drawing/2014/main" id="{A8C1DEAF-C57B-4536-A767-B4B0CAAA98DA}"/>
              </a:ext>
            </a:extLst>
          </p:cNvPr>
          <p:cNvPicPr>
            <a:picLocks noChangeAspect="1" noChangeArrowheads="1"/>
            <a:extLst>
              <a:ext uri="{84589F7E-364E-4C9E-8A38-B11213B215E9}">
                <a14:cameraTool xmlns:a14="http://schemas.microsoft.com/office/drawing/2010/main" cellRange="物理設計の設計項目!$C$4:$F$16" spid="_x0000_s1339"/>
              </a:ext>
            </a:extLst>
          </p:cNvPicPr>
          <p:nvPr/>
        </p:nvPicPr>
        <p:blipFill>
          <a:blip r:embed="rId2"/>
          <a:srcRect/>
          <a:stretch>
            <a:fillRect/>
          </a:stretch>
        </p:blipFill>
        <p:spPr bwMode="auto">
          <a:xfrm>
            <a:off x="6071937" y="5030195"/>
            <a:ext cx="2912550" cy="1723531"/>
          </a:xfrm>
          <a:prstGeom prst="rect">
            <a:avLst/>
          </a:prstGeom>
          <a:noFill/>
          <a:extLst>
            <a:ext uri="{909E8E84-426E-40DD-AFC4-6F175D3DCCD1}">
              <a14:hiddenFill xmlns:a14="http://schemas.microsoft.com/office/drawing/2010/main">
                <a:solidFill>
                  <a:srgbClr val="FFFFFF"/>
                </a:solidFill>
              </a14:hiddenFill>
            </a:ext>
          </a:extLst>
        </p:spPr>
      </p:pic>
      <p:sp>
        <p:nvSpPr>
          <p:cNvPr id="3" name="四角形: 角を丸くする 2">
            <a:extLst>
              <a:ext uri="{FF2B5EF4-FFF2-40B4-BE49-F238E27FC236}">
                <a16:creationId xmlns:a16="http://schemas.microsoft.com/office/drawing/2014/main" id="{4B196CC3-C643-4949-87DC-7ABB0C67CC90}"/>
              </a:ext>
            </a:extLst>
          </p:cNvPr>
          <p:cNvSpPr/>
          <p:nvPr/>
        </p:nvSpPr>
        <p:spPr>
          <a:xfrm>
            <a:off x="5919537" y="5494420"/>
            <a:ext cx="3168316" cy="184484"/>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1572171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906</Words>
  <Application>Microsoft Office PowerPoint</Application>
  <PresentationFormat>画面に合わせる (4:3)</PresentationFormat>
  <Paragraphs>164</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mog</dc:creator>
  <cp:lastModifiedBy>mog</cp:lastModifiedBy>
  <cp:revision>14</cp:revision>
  <dcterms:created xsi:type="dcterms:W3CDTF">2019-11-10T09:43:37Z</dcterms:created>
  <dcterms:modified xsi:type="dcterms:W3CDTF">2019-11-10T11:56:21Z</dcterms:modified>
</cp:coreProperties>
</file>