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0070205080204" charset="0"/>
      <p:regular r:id="rId14"/>
    </p:embeddedFont>
    <p:embeddedFont>
      <p:font typeface="Oswald" panose="020B0600070205080204" charset="0"/>
      <p:regular r:id="rId15"/>
      <p:bold r:id="rId16"/>
    </p:embeddedFont>
    <p:embeddedFont>
      <p:font typeface="Yu Gothic Medium" panose="020B0500000000000000" pitchFamily="50" charset="-128"/>
      <p:regular r:id="rId17"/>
    </p:embeddedFont>
    <p:embeddedFont>
      <p:font typeface="游ゴシック" panose="020B0400000000000000" pitchFamily="50" charset="-12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8CABA-0708-4E1A-AB71-5F8D01D3386A}">
  <a:tblStyle styleId="{44E8CABA-0708-4E1A-AB71-5F8D01D33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38a56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38a568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Yu Gothic Medium" panose="020B0500000000000000" pitchFamily="50" charset="-128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Medium" panose="020B0500000000000000" pitchFamily="50" charset="-128"/>
          <a:ea typeface="Yu Gothic Medium" panose="020B0500000000000000" pitchFamily="50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ネイル市場参入提案書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2019 年 10 月 20 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2"/>
          <p:cNvGraphicFramePr/>
          <p:nvPr/>
        </p:nvGraphicFramePr>
        <p:xfrm>
          <a:off x="484113" y="1215612"/>
          <a:ext cx="8138500" cy="3300410"/>
        </p:xfrm>
        <a:graphic>
          <a:graphicData uri="http://schemas.openxmlformats.org/drawingml/2006/table">
            <a:tbl>
              <a:tblPr>
                <a:noFill/>
                <a:tableStyleId>{44E8CABA-0708-4E1A-AB71-5F8D01D3386A}</a:tableStyleId>
              </a:tblPr>
              <a:tblGrid>
                <a:gridCol w="20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１Q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2 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3 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1"/>
                          </a:solidFill>
                        </a:rPr>
                        <a:t>4 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タイムライン</a:t>
            </a:r>
            <a:endParaRPr/>
          </a:p>
        </p:txBody>
      </p:sp>
      <p:sp>
        <p:nvSpPr>
          <p:cNvPr id="163" name="Google Shape;163;p22" descr="タイムラインの背景の図形"/>
          <p:cNvSpPr/>
          <p:nvPr/>
        </p:nvSpPr>
        <p:spPr>
          <a:xfrm>
            <a:off x="489148" y="1744400"/>
            <a:ext cx="2036642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4294967295"/>
          </p:nvPr>
        </p:nvSpPr>
        <p:spPr>
          <a:xfrm>
            <a:off x="565350" y="1744550"/>
            <a:ext cx="16947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市場調査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65" name="Google Shape;165;p22" descr="タイムラインの背景の図形"/>
          <p:cNvSpPr/>
          <p:nvPr/>
        </p:nvSpPr>
        <p:spPr>
          <a:xfrm>
            <a:off x="1690317" y="2327391"/>
            <a:ext cx="42489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4294967295"/>
          </p:nvPr>
        </p:nvSpPr>
        <p:spPr>
          <a:xfrm>
            <a:off x="1869450" y="2323050"/>
            <a:ext cx="3891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モックアップ作成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464319" y="2926913"/>
            <a:ext cx="6521328" cy="441657"/>
            <a:chOff x="6448870" y="3733723"/>
            <a:chExt cx="2453355" cy="351302"/>
          </a:xfrm>
        </p:grpSpPr>
        <p:sp>
          <p:nvSpPr>
            <p:cNvPr id="168" name="Google Shape;168;p22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Yu Gothic Medium" panose="020B0500000000000000" pitchFamily="50" charset="-128"/>
                <a:ea typeface="Yu Gothic Medium" panose="020B0500000000000000" pitchFamily="50" charset="-128"/>
              </a:endParaRPr>
            </a:p>
          </p:txBody>
        </p:sp>
      </p:grpSp>
      <p:sp>
        <p:nvSpPr>
          <p:cNvPr id="172" name="Google Shape;172;p22"/>
          <p:cNvSpPr txBox="1">
            <a:spLocks noGrp="1"/>
          </p:cNvSpPr>
          <p:nvPr>
            <p:ph type="body" idx="4294967295"/>
          </p:nvPr>
        </p:nvSpPr>
        <p:spPr>
          <a:xfrm>
            <a:off x="1464319" y="2919000"/>
            <a:ext cx="4880388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</a:rPr>
              <a:t>プレ活動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4294967295"/>
          </p:nvPr>
        </p:nvSpPr>
        <p:spPr>
          <a:xfrm>
            <a:off x="1464319" y="3368567"/>
            <a:ext cx="3432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アイデアコンテスト</a:t>
            </a:r>
            <a:endParaRPr dirty="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社内提案</a:t>
            </a:r>
            <a:endParaRPr dirty="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クラウドファンディング</a:t>
            </a:r>
            <a:endParaRPr dirty="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チーム構成</a:t>
            </a:r>
            <a:endParaRPr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Yuto Ishikawa、</a:t>
            </a: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4294967295"/>
          </p:nvPr>
        </p:nvSpPr>
        <p:spPr>
          <a:xfrm>
            <a:off x="2374550" y="3108900"/>
            <a:ext cx="22593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Masaki Kuribayashi、</a:t>
            </a: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64925" y="3946461"/>
            <a:ext cx="21774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sz="1300" dirty="0">
                <a:solidFill>
                  <a:srgbClr val="CACACA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Average"/>
                <a:sym typeface="Average"/>
              </a:rPr>
              <a:t>会社名</a:t>
            </a:r>
            <a:endParaRPr lang="en-US" altLang="ja-JP" sz="1300" dirty="0">
              <a:solidFill>
                <a:srgbClr val="CACACA"/>
              </a:solidFill>
              <a:latin typeface="Yu Gothic Medium" panose="020B0500000000000000" pitchFamily="50" charset="-128"/>
              <a:ea typeface="Yu Gothic Medium" panose="020B0500000000000000" pitchFamily="50" charset="-128"/>
              <a:cs typeface="Average"/>
              <a:sym typeface="Averag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sz="1300" dirty="0">
                <a:solidFill>
                  <a:srgbClr val="CACACA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Average"/>
                <a:sym typeface="Average"/>
              </a:rPr>
              <a:t>経歴</a:t>
            </a:r>
            <a:endParaRPr lang="en-US" altLang="ja-JP" sz="1300" dirty="0">
              <a:solidFill>
                <a:srgbClr val="CACACA"/>
              </a:solidFill>
              <a:latin typeface="Yu Gothic Medium" panose="020B0500000000000000" pitchFamily="50" charset="-128"/>
              <a:ea typeface="Yu Gothic Medium" panose="020B0500000000000000" pitchFamily="50" charset="-128"/>
              <a:cs typeface="Average"/>
              <a:sym typeface="Average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374545" y="3946461"/>
            <a:ext cx="21774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sz="1300" dirty="0">
                <a:solidFill>
                  <a:schemeClr val="accent3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Average"/>
                <a:sym typeface="Average"/>
              </a:rPr>
              <a:t>会社名</a:t>
            </a:r>
            <a:endParaRPr lang="en-US" altLang="ja-JP" sz="1300" dirty="0">
              <a:solidFill>
                <a:schemeClr val="accent3"/>
              </a:solidFill>
              <a:latin typeface="Yu Gothic Medium" panose="020B0500000000000000" pitchFamily="50" charset="-128"/>
              <a:ea typeface="Yu Gothic Medium" panose="020B0500000000000000" pitchFamily="50" charset="-128"/>
              <a:cs typeface="Average"/>
              <a:sym typeface="Averag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-JP" altLang="en-US" sz="1300" dirty="0">
                <a:solidFill>
                  <a:srgbClr val="CACACA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Average"/>
                <a:sym typeface="Average"/>
              </a:rPr>
              <a:t>経歴</a:t>
            </a:r>
            <a:endParaRPr sz="1300" dirty="0">
              <a:solidFill>
                <a:srgbClr val="CACACA"/>
              </a:solidFill>
              <a:latin typeface="Yu Gothic Medium" panose="020B0500000000000000" pitchFamily="50" charset="-128"/>
              <a:ea typeface="Yu Gothic Medium" panose="020B0500000000000000" pitchFamily="50" charset="-128"/>
              <a:cs typeface="Average"/>
              <a:sym typeface="Average"/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>
            <a:off x="1118175" y="3866738"/>
            <a:ext cx="270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3327800" y="3866738"/>
            <a:ext cx="270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5554075" y="3866738"/>
            <a:ext cx="270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7747050" y="3866738"/>
            <a:ext cx="270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ネイルサロン予約において、細かいオーダーができない現状がある。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特に、色のオーダーは主に以下の2つがある。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b="1" u="sng"/>
              <a:t>①サロンでサンプルから選ぶか</a:t>
            </a:r>
            <a:endParaRPr b="1" u="sng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b="1" u="sng"/>
              <a:t>②口頭で希望する色を説明する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これにより、選択肢の少なさや、イメージと異なる色になってしまう等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顧客に不自由さを与えてしまっている。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問題の把握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880167" y="1231100"/>
            <a:ext cx="3574023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932738" y="1231100"/>
            <a:ext cx="3521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ネイリスト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935188" y="1776525"/>
            <a:ext cx="34791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・顧客の好みを事前に把握しにくい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</a:t>
            </a:r>
            <a:r>
              <a:rPr lang="ja-JP" altLang="en-US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安定して</a:t>
            </a: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同じ色にできない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・クレームによる再施術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4708553" y="1231100"/>
            <a:ext cx="3555191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4777417" y="1231100"/>
            <a:ext cx="33747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顧客</a:t>
            </a:r>
            <a:endParaRPr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784737" y="1776525"/>
            <a:ext cx="34791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・希望する色を正確に伝えられない</a:t>
            </a:r>
            <a:endParaRPr sz="160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・予約で色の希望は伝えられない</a:t>
            </a:r>
            <a:endParaRPr sz="160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>
                <a:latin typeface="Yu Gothic Medium" panose="020B0500000000000000" pitchFamily="50" charset="-128"/>
                <a:ea typeface="Yu Gothic Medium" panose="020B0500000000000000" pitchFamily="50" charset="-128"/>
              </a:rPr>
              <a:t>・選択できる色の種類が少ない</a:t>
            </a:r>
            <a:endParaRPr sz="160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 b="1"/>
              <a:t>プロジェクトの目的: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 b="1"/>
              <a:t> 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ネイルサロン業界の</a:t>
            </a:r>
            <a:endParaRPr sz="4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顧客満足度向上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市場の把握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対象ユーザー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833303" y="724200"/>
            <a:ext cx="4151396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ネイルサロン予約サイトのユーザ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dirty="0"/>
              <a:t>競合: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dirty="0"/>
              <a:t>Nailie (株式会社ネイリー)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dirty="0"/>
              <a:t>nook nail</a:t>
            </a:r>
            <a:r>
              <a:rPr lang="en-US" altLang="ja" dirty="0"/>
              <a:t> </a:t>
            </a:r>
            <a:r>
              <a:rPr lang="ja" dirty="0"/>
              <a:t>(Appzone Corporation)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市場トレンド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1"/>
                </a:solidFill>
              </a:rPr>
              <a:t>サロン出店数の増加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/>
              <a:t>都心部を中心に競争が激化。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 b="1"/>
              <a:t>ネイルサロンへの影響: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競争によるサービス価格の値下げ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顧客の再利用率低下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サービスの質が低下</a:t>
            </a:r>
            <a:endParaRPr sz="16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1"/>
                </a:solidFill>
              </a:rPr>
              <a:t>セルフネイルの増加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/>
              <a:t> 愛好家を中心にセルフネイルが増加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 b="1"/>
              <a:t>ネイルサロンへの影響: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サロン単価の引き下げ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サロン利用者の減少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顧客の再利用率低下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Yu Gothic Medium" panose="020B0500000000000000" pitchFamily="50" charset="-128"/>
                <a:ea typeface="Yu Gothic Medium" panose="020B0500000000000000" pitchFamily="50" charset="-128"/>
              </a:rPr>
              <a:t>トレンド分析</a:t>
            </a:r>
            <a:endParaRPr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 dirty="0">
                <a:solidFill>
                  <a:schemeClr val="dk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分析結果</a:t>
            </a:r>
            <a:endParaRPr sz="2100" b="1" dirty="0">
              <a:solidFill>
                <a:schemeClr val="dk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ネイルサービス市場が拡大 。(しかし伸び率は鈍化)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600" b="1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ネイルサロンへの影響:</a:t>
            </a:r>
            <a:endParaRPr sz="1600" b="1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競争激化により、売上維持が難しい 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 dirty="0">
                <a:latin typeface="Yu Gothic Medium" panose="020B0500000000000000" pitchFamily="50" charset="-128"/>
                <a:ea typeface="Yu Gothic Medium" panose="020B0500000000000000" pitchFamily="50" charset="-128"/>
              </a:rPr>
              <a:t>新規顧客の取り込みが難しい </a:t>
            </a:r>
            <a:endParaRPr sz="1600" dirty="0"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4294967295"/>
          </p:nvPr>
        </p:nvSpPr>
        <p:spPr>
          <a:xfrm>
            <a:off x="7168727" y="254200"/>
            <a:ext cx="14403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ネイル教育市場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4294967295"/>
          </p:nvPr>
        </p:nvSpPr>
        <p:spPr>
          <a:xfrm>
            <a:off x="6270100" y="602125"/>
            <a:ext cx="24015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消費者向けネイル製品市場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294967295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2005</a:t>
            </a:r>
            <a:endParaRPr sz="1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294967295"/>
          </p:nvPr>
        </p:nvSpPr>
        <p:spPr>
          <a:xfrm>
            <a:off x="5637600" y="3190775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 dirty="0">
                <a:solidFill>
                  <a:schemeClr val="accent5"/>
                </a:solidFill>
              </a:rPr>
              <a:t>111,400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688700" y="3770700"/>
            <a:ext cx="692612" cy="46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5689012" y="3799830"/>
            <a:ext cx="689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61,350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688775" y="4238200"/>
            <a:ext cx="689700" cy="306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5689050" y="4276155"/>
            <a:ext cx="6894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42,750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2010</a:t>
            </a:r>
            <a:endParaRPr sz="14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6477975" y="2189325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accent5"/>
                </a:solidFill>
              </a:rPr>
              <a:t>203,350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535150" y="2574932"/>
            <a:ext cx="689400" cy="3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6535089" y="2564900"/>
            <a:ext cx="689124" cy="314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9,950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534875" y="3383350"/>
            <a:ext cx="689400" cy="11622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6508588" y="3807250"/>
            <a:ext cx="738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141,900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2015</a:t>
            </a:r>
            <a:endParaRPr sz="14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4294967295"/>
          </p:nvPr>
        </p:nvSpPr>
        <p:spPr>
          <a:xfrm>
            <a:off x="7326700" y="2093450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accent5"/>
                </a:solidFill>
              </a:rPr>
              <a:t>222,250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380800" y="2464657"/>
            <a:ext cx="689400" cy="3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7380788" y="24574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8,250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380700" y="3190775"/>
            <a:ext cx="689400" cy="13545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29350" y="3680150"/>
            <a:ext cx="7923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165,500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34" name="Google Shape;134;p20"/>
          <p:cNvSpPr/>
          <p:nvPr/>
        </p:nvSpPr>
        <p:spPr>
          <a:xfrm>
            <a:off x="5688700" y="3552881"/>
            <a:ext cx="692625" cy="2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294967295"/>
          </p:nvPr>
        </p:nvSpPr>
        <p:spPr>
          <a:xfrm>
            <a:off x="5689062" y="3573705"/>
            <a:ext cx="689400" cy="1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7,300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535150" y="2878450"/>
            <a:ext cx="689400" cy="5046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6534875" y="2973500"/>
            <a:ext cx="656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51,500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380800" y="2775875"/>
            <a:ext cx="689400" cy="4149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4294967295"/>
          </p:nvPr>
        </p:nvSpPr>
        <p:spPr>
          <a:xfrm>
            <a:off x="7380800" y="2871398"/>
            <a:ext cx="689400" cy="2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1"/>
                </a:solidFill>
              </a:rPr>
              <a:t>48,500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690544" y="950050"/>
            <a:ext cx="219000" cy="219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4294967295"/>
          </p:nvPr>
        </p:nvSpPr>
        <p:spPr>
          <a:xfrm>
            <a:off x="6805660" y="950050"/>
            <a:ext cx="18849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1">
                <a:solidFill>
                  <a:schemeClr val="lt2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ネイルサービス市場</a:t>
            </a:r>
            <a:endParaRPr sz="1400" b="1">
              <a:solidFill>
                <a:schemeClr val="lt2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35" name="Google Shape;116;p20">
            <a:extLst>
              <a:ext uri="{FF2B5EF4-FFF2-40B4-BE49-F238E27FC236}">
                <a16:creationId xmlns:a16="http://schemas.microsoft.com/office/drawing/2014/main" id="{6DE11D3A-D7DA-48B6-A417-B3204726946A}"/>
              </a:ext>
            </a:extLst>
          </p:cNvPr>
          <p:cNvSpPr txBox="1">
            <a:spLocks/>
          </p:cNvSpPr>
          <p:nvPr/>
        </p:nvSpPr>
        <p:spPr>
          <a:xfrm>
            <a:off x="4677056" y="4276155"/>
            <a:ext cx="933426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-US" altLang="ja-JP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(</a:t>
            </a:r>
            <a:r>
              <a:rPr lang="ja-JP" altLang="en-US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百万円</a:t>
            </a:r>
            <a:r>
              <a:rPr lang="en-US" altLang="ja-JP" sz="1100" dirty="0">
                <a:solidFill>
                  <a:schemeClr val="accent5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)</a:t>
            </a:r>
            <a:endParaRPr lang="ja" altLang="en-US" sz="1100" dirty="0">
              <a:solidFill>
                <a:schemeClr val="accent5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成果物案</a:t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424812" y="1735360"/>
            <a:ext cx="8294372" cy="799416"/>
            <a:chOff x="424813" y="1177875"/>
            <a:chExt cx="8294372" cy="849900"/>
          </a:xfrm>
        </p:grpSpPr>
        <p:sp>
          <p:nvSpPr>
            <p:cNvPr id="148" name="Google Shape;148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1"/>
          <p:cNvSpPr txBox="1">
            <a:spLocks noGrp="1"/>
          </p:cNvSpPr>
          <p:nvPr>
            <p:ph type="body" idx="4294967295"/>
          </p:nvPr>
        </p:nvSpPr>
        <p:spPr>
          <a:xfrm>
            <a:off x="539663" y="1735588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ネイルサロン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予約アプリ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4294967295"/>
          </p:nvPr>
        </p:nvSpPr>
        <p:spPr>
          <a:xfrm>
            <a:off x="3480440" y="1735546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既存サービスにはない、色のオーダー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grpSp>
        <p:nvGrpSpPr>
          <p:cNvPr id="152" name="Google Shape;152;p21"/>
          <p:cNvGrpSpPr/>
          <p:nvPr/>
        </p:nvGrpSpPr>
        <p:grpSpPr>
          <a:xfrm>
            <a:off x="424812" y="2608726"/>
            <a:ext cx="8294360" cy="799416"/>
            <a:chOff x="424813" y="2075689"/>
            <a:chExt cx="8294360" cy="849900"/>
          </a:xfrm>
        </p:grpSpPr>
        <p:sp>
          <p:nvSpPr>
            <p:cNvPr id="153" name="Google Shape;153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1"/>
          <p:cNvSpPr txBox="1">
            <a:spLocks noGrp="1"/>
          </p:cNvSpPr>
          <p:nvPr>
            <p:ph type="body" idx="4294967295"/>
          </p:nvPr>
        </p:nvSpPr>
        <p:spPr>
          <a:xfrm>
            <a:off x="539663" y="2608838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色オーダーの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インタフェース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4294967295"/>
          </p:nvPr>
        </p:nvSpPr>
        <p:spPr>
          <a:xfrm>
            <a:off x="3480440" y="2608852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絵具会社の絵具をデジタル化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ja" dirty="0">
                <a:solidFill>
                  <a:schemeClr val="lt1"/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rPr>
              <a:t>ユーザがサロンに色を定量的に希望 </a:t>
            </a:r>
            <a:endParaRPr dirty="0">
              <a:solidFill>
                <a:schemeClr val="lt1"/>
              </a:solidFill>
              <a:latin typeface="Yu Gothic Medium" panose="020B0500000000000000" pitchFamily="50" charset="-128"/>
              <a:ea typeface="Yu Gothic Medium" panose="020B0500000000000000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357</Words>
  <Application>Microsoft Office PowerPoint</Application>
  <PresentationFormat>画面に合わせる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Oswald</vt:lpstr>
      <vt:lpstr>Average</vt:lpstr>
      <vt:lpstr>游ゴシック</vt:lpstr>
      <vt:lpstr>Yu Gothic Medium</vt:lpstr>
      <vt:lpstr>Arial</vt:lpstr>
      <vt:lpstr>Slate</vt:lpstr>
      <vt:lpstr>ネイル市場参入提案書</vt:lpstr>
      <vt:lpstr>概要</vt:lpstr>
      <vt:lpstr>問題の把握</vt:lpstr>
      <vt:lpstr>プロジェクトの目的:    ネイルサロン業界の 顧客満足度向上</vt:lpstr>
      <vt:lpstr>市場の把握</vt:lpstr>
      <vt:lpstr>対象ユーザー</vt:lpstr>
      <vt:lpstr>市場トレンド</vt:lpstr>
      <vt:lpstr>トレンド分析</vt:lpstr>
      <vt:lpstr>成果物案</vt:lpstr>
      <vt:lpstr>タイムライン</vt:lpstr>
      <vt:lpstr>チーム構成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ネイル市場参入提案書</dc:title>
  <cp:lastModifiedBy>mog</cp:lastModifiedBy>
  <cp:revision>4</cp:revision>
  <dcterms:modified xsi:type="dcterms:W3CDTF">2019-10-22T04:04:47Z</dcterms:modified>
</cp:coreProperties>
</file>