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3" r:id="rId2"/>
  </p:sldIdLst>
  <p:sldSz cx="9144000" cy="5143500" type="screen16x9"/>
  <p:notesSz cx="6858000" cy="9144000"/>
  <p:embeddedFontLst>
    <p:embeddedFont>
      <p:font typeface="Average" panose="020B0600070205080204" charset="0"/>
      <p:regular r:id="rId4"/>
    </p:embeddedFont>
    <p:embeddedFont>
      <p:font typeface="Oswald" panose="020B0600070205080204" charset="0"/>
      <p:regular r:id="rId5"/>
      <p:bold r:id="rId6"/>
    </p:embeddedFont>
    <p:embeddedFont>
      <p:font typeface="Yu Gothic Medium" panose="020B0500000000000000" pitchFamily="50" charset="-128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E8CABA-0708-4E1A-AB71-5F8D01D3386A}">
  <a:tblStyle styleId="{44E8CABA-0708-4E1A-AB71-5F8D01D33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Yu Gothic Medium" panose="020B0500000000000000" pitchFamily="50" charset="-128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 Medium" panose="020B0500000000000000" pitchFamily="50" charset="-128"/>
          <a:ea typeface="Yu Gothic Medium" panose="020B0500000000000000" pitchFamily="50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 Medium" panose="020B0500000000000000" pitchFamily="50" charset="-128"/>
          <a:ea typeface="Yu Gothic Medium" panose="020B0500000000000000" pitchFamily="50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市場規模</a:t>
            </a:r>
            <a:endParaRPr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4294967295"/>
          </p:nvPr>
        </p:nvSpPr>
        <p:spPr>
          <a:xfrm>
            <a:off x="311699" y="1152475"/>
            <a:ext cx="4375101" cy="3752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売上</a:t>
            </a:r>
            <a:endParaRPr lang="en-US" altLang="ja-JP"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ネイル市場全体で</a:t>
            </a:r>
            <a:r>
              <a:rPr lang="en-US" altLang="ja-JP" sz="2000" b="1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2000</a:t>
            </a:r>
            <a:r>
              <a:rPr lang="ja-JP" altLang="en-US" sz="2000" b="1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億円</a:t>
            </a: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以上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ja-JP" sz="14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Tips:</a:t>
            </a:r>
            <a:r>
              <a:rPr lang="ja-JP" altLang="en-US" sz="14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</a:t>
            </a:r>
            <a:r>
              <a:rPr lang="en-US" altLang="ja-JP" sz="14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2000</a:t>
            </a:r>
            <a:r>
              <a:rPr lang="ja-JP" altLang="en-US" sz="14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億円規模の市場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-JP" altLang="en-US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電子書籍</a:t>
            </a:r>
            <a:r>
              <a:rPr lang="en-US" altLang="ja-JP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(2,820</a:t>
            </a:r>
            <a:r>
              <a:rPr lang="ja-JP" altLang="en-US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億円</a:t>
            </a:r>
            <a:r>
              <a:rPr lang="en-US" altLang="ja-JP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)</a:t>
            </a:r>
            <a:endParaRPr lang="ja-JP" altLang="en-US" sz="14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-JP" altLang="en-US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セキュリティソフトウェア</a:t>
            </a:r>
            <a:r>
              <a:rPr lang="en-US" altLang="ja-JP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(2,731</a:t>
            </a:r>
            <a:r>
              <a:rPr lang="ja-JP" altLang="en-US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億円</a:t>
            </a:r>
            <a:r>
              <a:rPr lang="en-US" altLang="ja-JP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-JP" altLang="en-US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パブリッククラウドサービス</a:t>
            </a:r>
            <a:r>
              <a:rPr lang="en-US" altLang="ja-JP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(2,641</a:t>
            </a:r>
            <a:r>
              <a:rPr lang="ja-JP" altLang="en-US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億円</a:t>
            </a:r>
            <a:r>
              <a:rPr lang="en-US" altLang="ja-JP" sz="14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)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ja-JP"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ネイルサロン数</a:t>
            </a:r>
            <a:endParaRPr lang="en-US" altLang="ja-JP"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>
              <a:buSzPts val="1600"/>
              <a:buNone/>
            </a:pP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</a:t>
            </a:r>
            <a:r>
              <a:rPr lang="en-US" altLang="ja-JP" sz="2000" b="1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24,450</a:t>
            </a:r>
            <a:r>
              <a:rPr lang="ja-JP" altLang="en-US" sz="2000" b="1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店舗 </a:t>
            </a:r>
            <a:r>
              <a:rPr lang="en-US" altLang="ja-JP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(2015</a:t>
            </a: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年</a:t>
            </a:r>
            <a:r>
              <a:rPr lang="en-US" altLang="ja-JP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)</a:t>
            </a:r>
          </a:p>
          <a:p>
            <a:pPr marL="0" lvl="0" indent="0">
              <a:buSzPts val="1600"/>
              <a:buNone/>
            </a:pPr>
            <a:endParaRPr lang="en-US" altLang="ja-JP"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>
              <a:buSzPts val="1600"/>
              <a:buNone/>
            </a:pP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サロン平均単価</a:t>
            </a:r>
            <a:endParaRPr lang="en-US" altLang="ja-JP"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>
              <a:buSzPts val="1600"/>
              <a:buNone/>
            </a:pP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</a:t>
            </a:r>
            <a:r>
              <a:rPr lang="en-US" altLang="ja-JP" sz="2000" b="1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5,566</a:t>
            </a:r>
            <a:r>
              <a:rPr lang="ja-JP" altLang="en-US" sz="2000" b="1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円</a:t>
            </a:r>
            <a:r>
              <a:rPr lang="en-US" altLang="ja-JP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(2019</a:t>
            </a: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年上期</a:t>
            </a:r>
            <a:r>
              <a:rPr lang="en-US" altLang="ja-JP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)</a:t>
            </a: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 </a:t>
            </a: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4294967295"/>
          </p:nvPr>
        </p:nvSpPr>
        <p:spPr>
          <a:xfrm>
            <a:off x="7168727" y="254200"/>
            <a:ext cx="14403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2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ネイル教育市場</a:t>
            </a:r>
            <a:endParaRPr sz="1400" b="1">
              <a:solidFill>
                <a:schemeClr val="lt2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4294967295"/>
          </p:nvPr>
        </p:nvSpPr>
        <p:spPr>
          <a:xfrm>
            <a:off x="6270100" y="602125"/>
            <a:ext cx="24015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2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消費者向けネイル製品市場</a:t>
            </a:r>
            <a:endParaRPr sz="1400" b="1">
              <a:solidFill>
                <a:schemeClr val="lt2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4294967295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dk1"/>
                </a:solidFill>
              </a:rPr>
              <a:t>2005</a:t>
            </a:r>
            <a:endParaRPr sz="1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4294967295"/>
          </p:nvPr>
        </p:nvSpPr>
        <p:spPr>
          <a:xfrm>
            <a:off x="5637600" y="3190775"/>
            <a:ext cx="792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 dirty="0">
                <a:solidFill>
                  <a:schemeClr val="accent5"/>
                </a:solidFill>
              </a:rPr>
              <a:t>111,400</a:t>
            </a:r>
            <a:endParaRPr sz="1400" dirty="0">
              <a:solidFill>
                <a:schemeClr val="accent5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5688700" y="3770700"/>
            <a:ext cx="692612" cy="46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5689012" y="3799830"/>
            <a:ext cx="6894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61,350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688775" y="4238200"/>
            <a:ext cx="689700" cy="3063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294967295"/>
          </p:nvPr>
        </p:nvSpPr>
        <p:spPr>
          <a:xfrm>
            <a:off x="5689050" y="4276155"/>
            <a:ext cx="6894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42,750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4294967295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dk1"/>
                </a:solidFill>
              </a:rPr>
              <a:t>2010</a:t>
            </a:r>
            <a:endParaRPr sz="140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4294967295"/>
          </p:nvPr>
        </p:nvSpPr>
        <p:spPr>
          <a:xfrm>
            <a:off x="6477975" y="2189325"/>
            <a:ext cx="792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accent5"/>
                </a:solidFill>
              </a:rPr>
              <a:t>203,350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535150" y="2574932"/>
            <a:ext cx="689400" cy="30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6535089" y="2564900"/>
            <a:ext cx="689124" cy="314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9,950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534875" y="3383350"/>
            <a:ext cx="689400" cy="11622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6508588" y="3807250"/>
            <a:ext cx="738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141,900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4294967295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dk1"/>
                </a:solidFill>
              </a:rPr>
              <a:t>2015</a:t>
            </a:r>
            <a:endParaRPr sz="14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4294967295"/>
          </p:nvPr>
        </p:nvSpPr>
        <p:spPr>
          <a:xfrm>
            <a:off x="7326700" y="2093450"/>
            <a:ext cx="792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accent5"/>
                </a:solidFill>
              </a:rPr>
              <a:t>222,250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380800" y="2464657"/>
            <a:ext cx="689400" cy="30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7380788" y="24574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8,250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7380700" y="3190775"/>
            <a:ext cx="689400" cy="13545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7329350" y="3680150"/>
            <a:ext cx="792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165,500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4294967295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34" name="Google Shape;134;p20"/>
          <p:cNvSpPr/>
          <p:nvPr/>
        </p:nvSpPr>
        <p:spPr>
          <a:xfrm>
            <a:off x="5688700" y="3552881"/>
            <a:ext cx="692625" cy="21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4294967295"/>
          </p:nvPr>
        </p:nvSpPr>
        <p:spPr>
          <a:xfrm>
            <a:off x="5689062" y="3573705"/>
            <a:ext cx="689400" cy="1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7,300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535150" y="2878450"/>
            <a:ext cx="689400" cy="5046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6534875" y="2973500"/>
            <a:ext cx="656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51,500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380800" y="2775875"/>
            <a:ext cx="689400" cy="4149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4294967295"/>
          </p:nvPr>
        </p:nvSpPr>
        <p:spPr>
          <a:xfrm>
            <a:off x="7380800" y="2871398"/>
            <a:ext cx="689400" cy="2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48,500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8690544" y="950050"/>
            <a:ext cx="219000" cy="2190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4294967295"/>
          </p:nvPr>
        </p:nvSpPr>
        <p:spPr>
          <a:xfrm>
            <a:off x="6805660" y="950050"/>
            <a:ext cx="18849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2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ネイルサービス市場</a:t>
            </a:r>
            <a:endParaRPr sz="1400" b="1">
              <a:solidFill>
                <a:schemeClr val="lt2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35" name="Google Shape;116;p20">
            <a:extLst>
              <a:ext uri="{FF2B5EF4-FFF2-40B4-BE49-F238E27FC236}">
                <a16:creationId xmlns:a16="http://schemas.microsoft.com/office/drawing/2014/main" id="{6DE11D3A-D7DA-48B6-A417-B3204726946A}"/>
              </a:ext>
            </a:extLst>
          </p:cNvPr>
          <p:cNvSpPr txBox="1">
            <a:spLocks/>
          </p:cNvSpPr>
          <p:nvPr/>
        </p:nvSpPr>
        <p:spPr>
          <a:xfrm>
            <a:off x="4677056" y="4276155"/>
            <a:ext cx="933426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-US" altLang="ja-JP" sz="1100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(</a:t>
            </a:r>
            <a:r>
              <a:rPr lang="ja-JP" altLang="en-US" sz="1100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百万円</a:t>
            </a:r>
            <a:r>
              <a:rPr lang="en-US" altLang="ja-JP" sz="1100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)</a:t>
            </a:r>
            <a:endParaRPr lang="ja" altLang="en-US" sz="1100" dirty="0">
              <a:solidFill>
                <a:schemeClr val="accent5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画面に合わせる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Medium</vt:lpstr>
      <vt:lpstr>Oswald</vt:lpstr>
      <vt:lpstr>Average</vt:lpstr>
      <vt:lpstr>Arial</vt:lpstr>
      <vt:lpstr>Slate</vt:lpstr>
      <vt:lpstr>市場規模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ネイル市場参入提案書</dc:title>
  <cp:lastModifiedBy>mog</cp:lastModifiedBy>
  <cp:revision>10</cp:revision>
  <dcterms:modified xsi:type="dcterms:W3CDTF">2019-10-26T12:58:13Z</dcterms:modified>
</cp:coreProperties>
</file>