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36"/>
  </p:notesMasterIdLst>
  <p:sldIdLst>
    <p:sldId id="256" r:id="rId2"/>
    <p:sldId id="258" r:id="rId3"/>
    <p:sldId id="260" r:id="rId4"/>
    <p:sldId id="287" r:id="rId5"/>
    <p:sldId id="261" r:id="rId6"/>
    <p:sldId id="266" r:id="rId7"/>
    <p:sldId id="288" r:id="rId8"/>
    <p:sldId id="289" r:id="rId9"/>
    <p:sldId id="290" r:id="rId10"/>
    <p:sldId id="269" r:id="rId11"/>
    <p:sldId id="274" r:id="rId12"/>
    <p:sldId id="270" r:id="rId13"/>
    <p:sldId id="285" r:id="rId14"/>
    <p:sldId id="271" r:id="rId15"/>
    <p:sldId id="275" r:id="rId16"/>
    <p:sldId id="276" r:id="rId17"/>
    <p:sldId id="298" r:id="rId18"/>
    <p:sldId id="299" r:id="rId19"/>
    <p:sldId id="300" r:id="rId20"/>
    <p:sldId id="292" r:id="rId21"/>
    <p:sldId id="293" r:id="rId22"/>
    <p:sldId id="294" r:id="rId23"/>
    <p:sldId id="295" r:id="rId24"/>
    <p:sldId id="296" r:id="rId25"/>
    <p:sldId id="297" r:id="rId26"/>
    <p:sldId id="301" r:id="rId27"/>
    <p:sldId id="302" r:id="rId28"/>
    <p:sldId id="305" r:id="rId29"/>
    <p:sldId id="306" r:id="rId30"/>
    <p:sldId id="307" r:id="rId31"/>
    <p:sldId id="308" r:id="rId32"/>
    <p:sldId id="309" r:id="rId33"/>
    <p:sldId id="312" r:id="rId34"/>
    <p:sldId id="27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52E8C0-A098-45E4-8863-E65C5909FB27}" v="8" dt="2023-12-11T16:19:42.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5" autoAdjust="0"/>
    <p:restoredTop sz="94696"/>
  </p:normalViewPr>
  <p:slideViewPr>
    <p:cSldViewPr snapToGrid="0">
      <p:cViewPr varScale="1">
        <p:scale>
          <a:sx n="73" d="100"/>
          <a:sy n="73" d="100"/>
        </p:scale>
        <p:origin x="50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FF177F-A0C5-41F0-8AF1-5253724F781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48B85BC-8851-4FF1-9E27-DE6DF5CF9C54}">
      <dgm:prSet custT="1"/>
      <dgm:spPr/>
      <dgm:t>
        <a:bodyPr/>
        <a:lstStyle/>
        <a:p>
          <a:r>
            <a:rPr lang="en-US" sz="2800" b="0" i="0" baseline="0" dirty="0"/>
            <a:t>The Decision Tree Classifier shows moderate performance, with a balanced precision, recall, and accuracy. Further comparison with other models will help in selecting the most suitable approach for our sentiment analysis task. </a:t>
          </a:r>
          <a:endParaRPr lang="en-US" sz="2800" dirty="0"/>
        </a:p>
      </dgm:t>
    </dgm:pt>
    <dgm:pt modelId="{1F5439EB-5F24-4F51-BCA0-18636F22B3FF}" type="parTrans" cxnId="{0B1174A6-ADD6-4EFD-9AC1-CF2AE613503C}">
      <dgm:prSet/>
      <dgm:spPr/>
      <dgm:t>
        <a:bodyPr/>
        <a:lstStyle/>
        <a:p>
          <a:endParaRPr lang="en-US"/>
        </a:p>
      </dgm:t>
    </dgm:pt>
    <dgm:pt modelId="{28CADE98-CFAF-4E79-ACA6-22A321647C83}" type="sibTrans" cxnId="{0B1174A6-ADD6-4EFD-9AC1-CF2AE613503C}">
      <dgm:prSet/>
      <dgm:spPr/>
      <dgm:t>
        <a:bodyPr/>
        <a:lstStyle/>
        <a:p>
          <a:endParaRPr lang="en-US"/>
        </a:p>
      </dgm:t>
    </dgm:pt>
    <dgm:pt modelId="{C27B7EF0-9892-48E8-8EAD-A0706DAC81A1}">
      <dgm:prSet custT="1"/>
      <dgm:spPr/>
      <dgm:t>
        <a:bodyPr/>
        <a:lstStyle/>
        <a:p>
          <a:r>
            <a:rPr lang="en-US" sz="2800" b="0" i="0" baseline="0" dirty="0"/>
            <a:t>The overall accuracy of the Decision Tree model is approximately 70.67%. This represents the percentage of correctly classified instances over the total.</a:t>
          </a:r>
          <a:endParaRPr lang="en-US" sz="2800" dirty="0"/>
        </a:p>
      </dgm:t>
    </dgm:pt>
    <dgm:pt modelId="{2029D8E0-AF80-49E6-A75E-EAE1E2AD4186}" type="parTrans" cxnId="{BF7569FC-6015-4B8E-AA57-027328457507}">
      <dgm:prSet/>
      <dgm:spPr/>
      <dgm:t>
        <a:bodyPr/>
        <a:lstStyle/>
        <a:p>
          <a:endParaRPr lang="en-US"/>
        </a:p>
      </dgm:t>
    </dgm:pt>
    <dgm:pt modelId="{E521B2CF-52A1-44A8-BB64-776C0E77350D}" type="sibTrans" cxnId="{BF7569FC-6015-4B8E-AA57-027328457507}">
      <dgm:prSet/>
      <dgm:spPr/>
      <dgm:t>
        <a:bodyPr/>
        <a:lstStyle/>
        <a:p>
          <a:endParaRPr lang="en-US"/>
        </a:p>
      </dgm:t>
    </dgm:pt>
    <dgm:pt modelId="{8915BCE3-4B93-4E49-9540-0A4020EBE874}" type="pres">
      <dgm:prSet presAssocID="{49FF177F-A0C5-41F0-8AF1-5253724F7816}" presName="vert0" presStyleCnt="0">
        <dgm:presLayoutVars>
          <dgm:dir/>
          <dgm:animOne val="branch"/>
          <dgm:animLvl val="lvl"/>
        </dgm:presLayoutVars>
      </dgm:prSet>
      <dgm:spPr/>
    </dgm:pt>
    <dgm:pt modelId="{984CECF4-75F6-43F9-B2A7-6B892805BD21}" type="pres">
      <dgm:prSet presAssocID="{348B85BC-8851-4FF1-9E27-DE6DF5CF9C54}" presName="thickLine" presStyleLbl="alignNode1" presStyleIdx="0" presStyleCnt="2"/>
      <dgm:spPr/>
    </dgm:pt>
    <dgm:pt modelId="{F8395821-7133-4D35-A9A7-A98716F3D5FE}" type="pres">
      <dgm:prSet presAssocID="{348B85BC-8851-4FF1-9E27-DE6DF5CF9C54}" presName="horz1" presStyleCnt="0"/>
      <dgm:spPr/>
    </dgm:pt>
    <dgm:pt modelId="{F8F8B234-3C3F-44D7-B2CE-96EDC4B0AB2A}" type="pres">
      <dgm:prSet presAssocID="{348B85BC-8851-4FF1-9E27-DE6DF5CF9C54}" presName="tx1" presStyleLbl="revTx" presStyleIdx="0" presStyleCnt="2"/>
      <dgm:spPr/>
    </dgm:pt>
    <dgm:pt modelId="{D655ED76-7F9F-4F9C-B3DF-7BE822251BD0}" type="pres">
      <dgm:prSet presAssocID="{348B85BC-8851-4FF1-9E27-DE6DF5CF9C54}" presName="vert1" presStyleCnt="0"/>
      <dgm:spPr/>
    </dgm:pt>
    <dgm:pt modelId="{73A09175-5288-4C92-8D07-3A34A0655A84}" type="pres">
      <dgm:prSet presAssocID="{C27B7EF0-9892-48E8-8EAD-A0706DAC81A1}" presName="thickLine" presStyleLbl="alignNode1" presStyleIdx="1" presStyleCnt="2"/>
      <dgm:spPr/>
    </dgm:pt>
    <dgm:pt modelId="{F28BF0DF-44EA-4EB4-AA15-E587EA0268C6}" type="pres">
      <dgm:prSet presAssocID="{C27B7EF0-9892-48E8-8EAD-A0706DAC81A1}" presName="horz1" presStyleCnt="0"/>
      <dgm:spPr/>
    </dgm:pt>
    <dgm:pt modelId="{89414424-4E91-4272-877A-44A7047465F7}" type="pres">
      <dgm:prSet presAssocID="{C27B7EF0-9892-48E8-8EAD-A0706DAC81A1}" presName="tx1" presStyleLbl="revTx" presStyleIdx="1" presStyleCnt="2"/>
      <dgm:spPr/>
    </dgm:pt>
    <dgm:pt modelId="{B7A9F38F-2298-4AD0-884C-1251DF5884A0}" type="pres">
      <dgm:prSet presAssocID="{C27B7EF0-9892-48E8-8EAD-A0706DAC81A1}" presName="vert1" presStyleCnt="0"/>
      <dgm:spPr/>
    </dgm:pt>
  </dgm:ptLst>
  <dgm:cxnLst>
    <dgm:cxn modelId="{765C5D34-C137-4C32-A9CB-62DDCFD218E9}" type="presOf" srcId="{348B85BC-8851-4FF1-9E27-DE6DF5CF9C54}" destId="{F8F8B234-3C3F-44D7-B2CE-96EDC4B0AB2A}" srcOrd="0" destOrd="0" presId="urn:microsoft.com/office/officeart/2008/layout/LinedList"/>
    <dgm:cxn modelId="{3D76DE83-B6D4-45ED-8CF2-38DF56419EE5}" type="presOf" srcId="{49FF177F-A0C5-41F0-8AF1-5253724F7816}" destId="{8915BCE3-4B93-4E49-9540-0A4020EBE874}" srcOrd="0" destOrd="0" presId="urn:microsoft.com/office/officeart/2008/layout/LinedList"/>
    <dgm:cxn modelId="{0B1174A6-ADD6-4EFD-9AC1-CF2AE613503C}" srcId="{49FF177F-A0C5-41F0-8AF1-5253724F7816}" destId="{348B85BC-8851-4FF1-9E27-DE6DF5CF9C54}" srcOrd="0" destOrd="0" parTransId="{1F5439EB-5F24-4F51-BCA0-18636F22B3FF}" sibTransId="{28CADE98-CFAF-4E79-ACA6-22A321647C83}"/>
    <dgm:cxn modelId="{A9340BB1-83DC-407D-9F31-8DE7AFB9E008}" type="presOf" srcId="{C27B7EF0-9892-48E8-8EAD-A0706DAC81A1}" destId="{89414424-4E91-4272-877A-44A7047465F7}" srcOrd="0" destOrd="0" presId="urn:microsoft.com/office/officeart/2008/layout/LinedList"/>
    <dgm:cxn modelId="{BF7569FC-6015-4B8E-AA57-027328457507}" srcId="{49FF177F-A0C5-41F0-8AF1-5253724F7816}" destId="{C27B7EF0-9892-48E8-8EAD-A0706DAC81A1}" srcOrd="1" destOrd="0" parTransId="{2029D8E0-AF80-49E6-A75E-EAE1E2AD4186}" sibTransId="{E521B2CF-52A1-44A8-BB64-776C0E77350D}"/>
    <dgm:cxn modelId="{E58D4025-4199-41FE-8067-2955613CC7B2}" type="presParOf" srcId="{8915BCE3-4B93-4E49-9540-0A4020EBE874}" destId="{984CECF4-75F6-43F9-B2A7-6B892805BD21}" srcOrd="0" destOrd="0" presId="urn:microsoft.com/office/officeart/2008/layout/LinedList"/>
    <dgm:cxn modelId="{3DDFFAF9-3CD0-410E-8C2D-295CC828002E}" type="presParOf" srcId="{8915BCE3-4B93-4E49-9540-0A4020EBE874}" destId="{F8395821-7133-4D35-A9A7-A98716F3D5FE}" srcOrd="1" destOrd="0" presId="urn:microsoft.com/office/officeart/2008/layout/LinedList"/>
    <dgm:cxn modelId="{9DE88243-FDAA-44A4-9047-754E0791C9D1}" type="presParOf" srcId="{F8395821-7133-4D35-A9A7-A98716F3D5FE}" destId="{F8F8B234-3C3F-44D7-B2CE-96EDC4B0AB2A}" srcOrd="0" destOrd="0" presId="urn:microsoft.com/office/officeart/2008/layout/LinedList"/>
    <dgm:cxn modelId="{152453FD-0D81-4909-AFD6-6DD4A27ACAFC}" type="presParOf" srcId="{F8395821-7133-4D35-A9A7-A98716F3D5FE}" destId="{D655ED76-7F9F-4F9C-B3DF-7BE822251BD0}" srcOrd="1" destOrd="0" presId="urn:microsoft.com/office/officeart/2008/layout/LinedList"/>
    <dgm:cxn modelId="{DE2319CF-EFAF-475C-B2BF-4F46D66DFF84}" type="presParOf" srcId="{8915BCE3-4B93-4E49-9540-0A4020EBE874}" destId="{73A09175-5288-4C92-8D07-3A34A0655A84}" srcOrd="2" destOrd="0" presId="urn:microsoft.com/office/officeart/2008/layout/LinedList"/>
    <dgm:cxn modelId="{9AF25776-CAC1-474C-A875-29F4667B886D}" type="presParOf" srcId="{8915BCE3-4B93-4E49-9540-0A4020EBE874}" destId="{F28BF0DF-44EA-4EB4-AA15-E587EA0268C6}" srcOrd="3" destOrd="0" presId="urn:microsoft.com/office/officeart/2008/layout/LinedList"/>
    <dgm:cxn modelId="{A5D399BC-5DEE-41F7-AA93-0AADEE34D333}" type="presParOf" srcId="{F28BF0DF-44EA-4EB4-AA15-E587EA0268C6}" destId="{89414424-4E91-4272-877A-44A7047465F7}" srcOrd="0" destOrd="0" presId="urn:microsoft.com/office/officeart/2008/layout/LinedList"/>
    <dgm:cxn modelId="{535265B6-6FC1-4083-8C5D-0A930DE9092B}" type="presParOf" srcId="{F28BF0DF-44EA-4EB4-AA15-E587EA0268C6}" destId="{B7A9F38F-2298-4AD0-884C-1251DF5884A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CECF4-75F6-43F9-B2A7-6B892805BD21}">
      <dsp:nvSpPr>
        <dsp:cNvPr id="0" name=""/>
        <dsp:cNvSpPr/>
      </dsp:nvSpPr>
      <dsp:spPr>
        <a:xfrm>
          <a:off x="0" y="0"/>
          <a:ext cx="1078430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F8B234-3C3F-44D7-B2CE-96EDC4B0AB2A}">
      <dsp:nvSpPr>
        <dsp:cNvPr id="0" name=""/>
        <dsp:cNvSpPr/>
      </dsp:nvSpPr>
      <dsp:spPr>
        <a:xfrm>
          <a:off x="0" y="0"/>
          <a:ext cx="10784305" cy="2823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baseline="0" dirty="0"/>
            <a:t>The Decision Tree Classifier shows moderate performance, with a balanced precision, recall, and accuracy. Further comparison with other models will help in selecting the most suitable approach for our sentiment analysis task. </a:t>
          </a:r>
          <a:endParaRPr lang="en-US" sz="2800" kern="1200" dirty="0"/>
        </a:p>
      </dsp:txBody>
      <dsp:txXfrm>
        <a:off x="0" y="0"/>
        <a:ext cx="10784305" cy="2823787"/>
      </dsp:txXfrm>
    </dsp:sp>
    <dsp:sp modelId="{73A09175-5288-4C92-8D07-3A34A0655A84}">
      <dsp:nvSpPr>
        <dsp:cNvPr id="0" name=""/>
        <dsp:cNvSpPr/>
      </dsp:nvSpPr>
      <dsp:spPr>
        <a:xfrm>
          <a:off x="0" y="2823787"/>
          <a:ext cx="1078430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14424-4E91-4272-877A-44A7047465F7}">
      <dsp:nvSpPr>
        <dsp:cNvPr id="0" name=""/>
        <dsp:cNvSpPr/>
      </dsp:nvSpPr>
      <dsp:spPr>
        <a:xfrm>
          <a:off x="0" y="2823787"/>
          <a:ext cx="10784305" cy="2823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baseline="0" dirty="0"/>
            <a:t>The overall accuracy of the Decision Tree model is approximately 70.67%. This represents the percentage of correctly classified instances over the total.</a:t>
          </a:r>
          <a:endParaRPr lang="en-US" sz="2800" kern="1200" dirty="0"/>
        </a:p>
      </dsp:txBody>
      <dsp:txXfrm>
        <a:off x="0" y="2823787"/>
        <a:ext cx="10784305" cy="28237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7115CD-4DF2-421A-9BF5-9EE2B7A7AB8A}" type="datetimeFigureOut">
              <a:rPr lang="en-US" smtClean="0"/>
              <a:t>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511BD-1128-499F-A14A-ABC43A594982}" type="slidenum">
              <a:rPr lang="en-US" smtClean="0"/>
              <a:t>‹#›</a:t>
            </a:fld>
            <a:endParaRPr lang="en-US"/>
          </a:p>
        </p:txBody>
      </p:sp>
    </p:spTree>
    <p:extLst>
      <p:ext uri="{BB962C8B-B14F-4D97-AF65-F5344CB8AC3E}">
        <p14:creationId xmlns:p14="http://schemas.microsoft.com/office/powerpoint/2010/main" val="379517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9511BD-1128-499F-A14A-ABC43A594982}" type="slidenum">
              <a:rPr lang="en-US" smtClean="0"/>
              <a:t>5</a:t>
            </a:fld>
            <a:endParaRPr lang="en-US"/>
          </a:p>
        </p:txBody>
      </p:sp>
    </p:spTree>
    <p:extLst>
      <p:ext uri="{BB962C8B-B14F-4D97-AF65-F5344CB8AC3E}">
        <p14:creationId xmlns:p14="http://schemas.microsoft.com/office/powerpoint/2010/main" val="3168695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2F2F7-6D60-634B-80EA-7451E70E44D3}"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185636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2F2F7-6D60-634B-80EA-7451E70E44D3}"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167610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2F2F7-6D60-634B-80EA-7451E70E44D3}"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3786178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2F2F7-6D60-634B-80EA-7451E70E44D3}"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B8CFE-4307-C541-8EB4-37AFAF80826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5529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2F2F7-6D60-634B-80EA-7451E70E44D3}"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1521397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2F2F7-6D60-634B-80EA-7451E70E44D3}"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216884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2F2F7-6D60-634B-80EA-7451E70E44D3}"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3624228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2F2F7-6D60-634B-80EA-7451E70E44D3}"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2565293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2F2F7-6D60-634B-80EA-7451E70E44D3}"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417077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2F2F7-6D60-634B-80EA-7451E70E44D3}"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60157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2F2F7-6D60-634B-80EA-7451E70E44D3}"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330889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2F2F7-6D60-634B-80EA-7451E70E44D3}"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299849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72F2F7-6D60-634B-80EA-7451E70E44D3}"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62390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72F2F7-6D60-634B-80EA-7451E70E44D3}"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198420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72F2F7-6D60-634B-80EA-7451E70E44D3}"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172962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872F2F7-6D60-634B-80EA-7451E70E44D3}" type="datetimeFigureOut">
              <a:rPr lang="en-US" smtClean="0"/>
              <a:t>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209647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2F2F7-6D60-634B-80EA-7451E70E44D3}"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112001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2F2F7-6D60-634B-80EA-7451E70E44D3}"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B8CFE-4307-C541-8EB4-37AFAF808264}" type="slidenum">
              <a:rPr lang="en-US" smtClean="0"/>
              <a:t>‹#›</a:t>
            </a:fld>
            <a:endParaRPr lang="en-US"/>
          </a:p>
        </p:txBody>
      </p:sp>
    </p:spTree>
    <p:extLst>
      <p:ext uri="{BB962C8B-B14F-4D97-AF65-F5344CB8AC3E}">
        <p14:creationId xmlns:p14="http://schemas.microsoft.com/office/powerpoint/2010/main" val="81092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872F2F7-6D60-634B-80EA-7451E70E44D3}" type="datetimeFigureOut">
              <a:rPr lang="en-US" smtClean="0"/>
              <a:t>2/9/2024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61B8CFE-4307-C541-8EB4-37AFAF808264}" type="slidenum">
              <a:rPr lang="en-US" smtClean="0"/>
              <a:t>‹#›</a:t>
            </a:fld>
            <a:endParaRPr lang="en-US"/>
          </a:p>
        </p:txBody>
      </p:sp>
    </p:spTree>
    <p:extLst>
      <p:ext uri="{BB962C8B-B14F-4D97-AF65-F5344CB8AC3E}">
        <p14:creationId xmlns:p14="http://schemas.microsoft.com/office/powerpoint/2010/main" val="176738988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E16F-BCBD-1FE1-87EC-065797D25F97}"/>
              </a:ext>
            </a:extLst>
          </p:cNvPr>
          <p:cNvSpPr>
            <a:spLocks noGrp="1"/>
          </p:cNvSpPr>
          <p:nvPr>
            <p:ph type="ctrTitle"/>
          </p:nvPr>
        </p:nvSpPr>
        <p:spPr>
          <a:xfrm>
            <a:off x="643467" y="449503"/>
            <a:ext cx="6068228" cy="4567137"/>
          </a:xfrm>
        </p:spPr>
        <p:txBody>
          <a:bodyPr>
            <a:normAutofit/>
          </a:bodyPr>
          <a:lstStyle/>
          <a:p>
            <a:pPr algn="l"/>
            <a:r>
              <a:rPr lang="en-US" sz="4400" dirty="0"/>
              <a:t>Advanced sentiment analysis in Movie reviews(Extended spotlight)</a:t>
            </a:r>
          </a:p>
        </p:txBody>
      </p:sp>
      <p:sp>
        <p:nvSpPr>
          <p:cNvPr id="3" name="Subtitle 2">
            <a:extLst>
              <a:ext uri="{FF2B5EF4-FFF2-40B4-BE49-F238E27FC236}">
                <a16:creationId xmlns:a16="http://schemas.microsoft.com/office/drawing/2014/main" id="{A631EA22-A142-C086-2E2A-0A37B8BBB6FE}"/>
              </a:ext>
            </a:extLst>
          </p:cNvPr>
          <p:cNvSpPr>
            <a:spLocks noGrp="1"/>
          </p:cNvSpPr>
          <p:nvPr>
            <p:ph type="subTitle" idx="1"/>
          </p:nvPr>
        </p:nvSpPr>
        <p:spPr>
          <a:xfrm>
            <a:off x="643467" y="5277684"/>
            <a:ext cx="4620584" cy="775494"/>
          </a:xfrm>
        </p:spPr>
        <p:txBody>
          <a:bodyPr>
            <a:normAutofit/>
          </a:bodyPr>
          <a:lstStyle/>
          <a:p>
            <a:pPr algn="r"/>
            <a:r>
              <a:rPr lang="en-US" sz="2000" i="1" u="sng" dirty="0"/>
              <a:t>HEMANTH TIPIRNENI</a:t>
            </a:r>
          </a:p>
          <a:p>
            <a:pPr algn="r"/>
            <a:endParaRPr lang="en-US" sz="2000" i="1" u="sng" dirty="0"/>
          </a:p>
        </p:txBody>
      </p:sp>
      <p:pic>
        <p:nvPicPr>
          <p:cNvPr id="2050" name="Picture 2" descr="Performance Analysis - A Digital Marketing Agency">
            <a:extLst>
              <a:ext uri="{FF2B5EF4-FFF2-40B4-BE49-F238E27FC236}">
                <a16:creationId xmlns:a16="http://schemas.microsoft.com/office/drawing/2014/main" id="{F5C975AE-7AE4-C80F-AAEA-2BB4C23815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25" r="22535" b="1"/>
          <a:stretch/>
        </p:blipFill>
        <p:spPr bwMode="auto">
          <a:xfrm>
            <a:off x="6229215" y="138555"/>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74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68FBBF1E-1555-488E-8C0C-058E5710BE8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F53966F8-4E34-4797-9621-E8C53362EB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18">
            <a:extLst>
              <a:ext uri="{FF2B5EF4-FFF2-40B4-BE49-F238E27FC236}">
                <a16:creationId xmlns:a16="http://schemas.microsoft.com/office/drawing/2014/main" id="{3AE888BE-8005-4CCE-896C-080324E34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FC86E6-E998-4206-91E0-B59D470E1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C60E258-E743-1C7F-430D-9ECAAF4CD693}"/>
              </a:ext>
            </a:extLst>
          </p:cNvPr>
          <p:cNvPicPr>
            <a:picLocks noChangeAspect="1"/>
          </p:cNvPicPr>
          <p:nvPr/>
        </p:nvPicPr>
        <p:blipFill>
          <a:blip r:embed="rId4"/>
          <a:stretch>
            <a:fillRect/>
          </a:stretch>
        </p:blipFill>
        <p:spPr>
          <a:xfrm>
            <a:off x="643467" y="2280984"/>
            <a:ext cx="5130799" cy="2296031"/>
          </a:xfrm>
          <a:prstGeom prst="rect">
            <a:avLst/>
          </a:prstGeom>
        </p:spPr>
      </p:pic>
      <p:sp>
        <p:nvSpPr>
          <p:cNvPr id="24" name="Rectangle 23">
            <a:extLst>
              <a:ext uri="{FF2B5EF4-FFF2-40B4-BE49-F238E27FC236}">
                <a16:creationId xmlns:a16="http://schemas.microsoft.com/office/drawing/2014/main" id="{D6428EA6-A7A9-452D-9FE2-796359011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5690"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D27237-2874-9869-5376-B8E05EEBAB50}"/>
              </a:ext>
            </a:extLst>
          </p:cNvPr>
          <p:cNvPicPr>
            <a:picLocks noChangeAspect="1"/>
          </p:cNvPicPr>
          <p:nvPr/>
        </p:nvPicPr>
        <p:blipFill>
          <a:blip r:embed="rId5"/>
          <a:stretch>
            <a:fillRect/>
          </a:stretch>
        </p:blipFill>
        <p:spPr>
          <a:xfrm>
            <a:off x="6412145" y="2113281"/>
            <a:ext cx="5130799" cy="2946400"/>
          </a:xfrm>
          <a:prstGeom prst="rect">
            <a:avLst/>
          </a:prstGeom>
        </p:spPr>
      </p:pic>
      <p:sp>
        <p:nvSpPr>
          <p:cNvPr id="2" name="Title 1">
            <a:extLst>
              <a:ext uri="{FF2B5EF4-FFF2-40B4-BE49-F238E27FC236}">
                <a16:creationId xmlns:a16="http://schemas.microsoft.com/office/drawing/2014/main" id="{B02A9351-0D10-C4F1-511D-8156A7A80D93}"/>
              </a:ext>
            </a:extLst>
          </p:cNvPr>
          <p:cNvSpPr>
            <a:spLocks noGrp="1"/>
          </p:cNvSpPr>
          <p:nvPr>
            <p:ph type="title"/>
          </p:nvPr>
        </p:nvSpPr>
        <p:spPr>
          <a:xfrm rot="10484764">
            <a:off x="-923544" y="2651760"/>
            <a:ext cx="484632" cy="45720"/>
          </a:xfrm>
        </p:spPr>
        <p:txBody>
          <a:bodyPr anchor="ctr">
            <a:normAutofit fontScale="90000"/>
          </a:bodyPr>
          <a:lstStyle/>
          <a:p>
            <a:endParaRPr lang="en-US" dirty="0"/>
          </a:p>
        </p:txBody>
      </p:sp>
    </p:spTree>
    <p:extLst>
      <p:ext uri="{BB962C8B-B14F-4D97-AF65-F5344CB8AC3E}">
        <p14:creationId xmlns:p14="http://schemas.microsoft.com/office/powerpoint/2010/main" val="245808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46CD3-AF14-70C1-E1DC-94DA00FD6A1E}"/>
              </a:ext>
            </a:extLst>
          </p:cNvPr>
          <p:cNvSpPr>
            <a:spLocks noGrp="1"/>
          </p:cNvSpPr>
          <p:nvPr>
            <p:ph idx="1"/>
          </p:nvPr>
        </p:nvSpPr>
        <p:spPr>
          <a:xfrm>
            <a:off x="838200" y="558801"/>
            <a:ext cx="11201400" cy="5622544"/>
          </a:xfrm>
        </p:spPr>
        <p:txBody>
          <a:bodyPr>
            <a:normAutofit fontScale="92500" lnSpcReduction="20000"/>
          </a:bodyPr>
          <a:lstStyle/>
          <a:p>
            <a:pPr marL="0" indent="0">
              <a:buNone/>
            </a:pPr>
            <a:r>
              <a:rPr lang="en-US" sz="2500" dirty="0">
                <a:latin typeface="Times New Roman" panose="02020603050405020304" pitchFamily="18" charset="0"/>
                <a:ea typeface="Calibri" panose="020F0502020204030204" pitchFamily="34" charset="0"/>
                <a:cs typeface="Times New Roman" panose="02020603050405020304" pitchFamily="18" charset="0"/>
              </a:rPr>
              <a:t>704 True Negatives (TN): The model correctly predicted 704 instances as negative.</a:t>
            </a:r>
          </a:p>
          <a:p>
            <a:pPr marL="0" indent="0">
              <a:buNone/>
            </a:pPr>
            <a:r>
              <a:rPr lang="en-US" sz="2500" dirty="0">
                <a:latin typeface="Times New Roman" panose="02020603050405020304" pitchFamily="18" charset="0"/>
                <a:ea typeface="Calibri" panose="020F0502020204030204" pitchFamily="34" charset="0"/>
                <a:cs typeface="Times New Roman" panose="02020603050405020304" pitchFamily="18" charset="0"/>
              </a:rPr>
              <a:t>701 True Positives (TP): The model correctly predicted 701 instances as positive.</a:t>
            </a:r>
          </a:p>
          <a:p>
            <a:pPr marL="0" indent="0">
              <a:buNone/>
            </a:pPr>
            <a:r>
              <a:rPr lang="en-US" sz="2500" dirty="0">
                <a:latin typeface="Times New Roman" panose="02020603050405020304" pitchFamily="18" charset="0"/>
                <a:ea typeface="Calibri" panose="020F0502020204030204" pitchFamily="34" charset="0"/>
                <a:cs typeface="Times New Roman" panose="02020603050405020304" pitchFamily="18" charset="0"/>
              </a:rPr>
              <a:t>130 False Positives (FP): The model incorrectly predicted 130 instances as positive when they were negative.</a:t>
            </a:r>
          </a:p>
          <a:p>
            <a:pPr marL="0" indent="0">
              <a:buNone/>
            </a:pPr>
            <a:r>
              <a:rPr lang="en-US" sz="2500" dirty="0">
                <a:latin typeface="Times New Roman" panose="02020603050405020304" pitchFamily="18" charset="0"/>
                <a:ea typeface="Calibri" panose="020F0502020204030204" pitchFamily="34" charset="0"/>
                <a:cs typeface="Times New Roman" panose="02020603050405020304" pitchFamily="18" charset="0"/>
              </a:rPr>
              <a:t>115 False Negatives (FN): The model incorrectly predicted 115 instances as negative when they were positive.</a:t>
            </a:r>
          </a:p>
          <a:p>
            <a:pPr marL="0" indent="0">
              <a:buNone/>
            </a:pP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500" i="1" dirty="0">
                <a:latin typeface="Times New Roman" panose="02020603050405020304" pitchFamily="18" charset="0"/>
                <a:ea typeface="Calibri" panose="020F0502020204030204" pitchFamily="34" charset="0"/>
                <a:cs typeface="Times New Roman" panose="02020603050405020304" pitchFamily="18" charset="0"/>
              </a:rPr>
              <a:t>The Random Forest Classifier demonstrates good performance with balanced precision, recall, and accuracy. However, further analysis and comparison with other models will help determine the best approach for our sentiment analysis task.</a:t>
            </a:r>
          </a:p>
        </p:txBody>
      </p:sp>
    </p:spTree>
    <p:extLst>
      <p:ext uri="{BB962C8B-B14F-4D97-AF65-F5344CB8AC3E}">
        <p14:creationId xmlns:p14="http://schemas.microsoft.com/office/powerpoint/2010/main" val="50514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 name="Rectangle 19">
            <a:extLst>
              <a:ext uri="{FF2B5EF4-FFF2-40B4-BE49-F238E27FC236}">
                <a16:creationId xmlns:a16="http://schemas.microsoft.com/office/drawing/2014/main" id="{2BFD9BBE-CACA-434E-973B-903707B17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5">
            <a:extLst>
              <a:ext uri="{FF2B5EF4-FFF2-40B4-BE49-F238E27FC236}">
                <a16:creationId xmlns:a16="http://schemas.microsoft.com/office/drawing/2014/main" id="{DA335373-4C5E-45BD-8EFF-190A1E76C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7439" y="1215213"/>
            <a:ext cx="6005039"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5" name="Picture 4">
            <a:extLst>
              <a:ext uri="{FF2B5EF4-FFF2-40B4-BE49-F238E27FC236}">
                <a16:creationId xmlns:a16="http://schemas.microsoft.com/office/drawing/2014/main" id="{7EB9D3A9-B291-5E02-1763-C13892A36114}"/>
              </a:ext>
            </a:extLst>
          </p:cNvPr>
          <p:cNvPicPr>
            <a:picLocks noChangeAspect="1"/>
          </p:cNvPicPr>
          <p:nvPr/>
        </p:nvPicPr>
        <p:blipFill>
          <a:blip r:embed="rId4"/>
          <a:stretch>
            <a:fillRect/>
          </a:stretch>
        </p:blipFill>
        <p:spPr>
          <a:xfrm>
            <a:off x="1371419" y="2646512"/>
            <a:ext cx="5037079" cy="2077795"/>
          </a:xfrm>
          <a:prstGeom prst="rect">
            <a:avLst/>
          </a:prstGeom>
        </p:spPr>
      </p:pic>
      <p:pic>
        <p:nvPicPr>
          <p:cNvPr id="24" name="Picture 23">
            <a:extLst>
              <a:ext uri="{FF2B5EF4-FFF2-40B4-BE49-F238E27FC236}">
                <a16:creationId xmlns:a16="http://schemas.microsoft.com/office/drawing/2014/main" id="{FC559A65-05EE-4AF2-8C3B-B051D7A2AE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607" y="1"/>
            <a:ext cx="12192000" cy="6858000"/>
          </a:xfrm>
          <a:prstGeom prst="rect">
            <a:avLst/>
          </a:prstGeom>
        </p:spPr>
      </p:pic>
      <p:sp>
        <p:nvSpPr>
          <p:cNvPr id="2" name="Title 1">
            <a:extLst>
              <a:ext uri="{FF2B5EF4-FFF2-40B4-BE49-F238E27FC236}">
                <a16:creationId xmlns:a16="http://schemas.microsoft.com/office/drawing/2014/main" id="{478072F0-D151-300D-911C-75CC3C1FF199}"/>
              </a:ext>
            </a:extLst>
          </p:cNvPr>
          <p:cNvSpPr>
            <a:spLocks noGrp="1"/>
          </p:cNvSpPr>
          <p:nvPr>
            <p:ph type="title"/>
          </p:nvPr>
        </p:nvSpPr>
        <p:spPr>
          <a:xfrm>
            <a:off x="7570382" y="957486"/>
            <a:ext cx="3707844" cy="3131913"/>
          </a:xfrm>
        </p:spPr>
        <p:txBody>
          <a:bodyPr vert="horz" lIns="91440" tIns="45720" rIns="91440" bIns="45720" rtlCol="0" anchor="b">
            <a:normAutofit/>
          </a:bodyPr>
          <a:lstStyle/>
          <a:p>
            <a:r>
              <a:rPr lang="en-US" sz="4800" b="1"/>
              <a:t>Decision tree</a:t>
            </a:r>
          </a:p>
        </p:txBody>
      </p:sp>
      <p:sp>
        <p:nvSpPr>
          <p:cNvPr id="11" name="Content Placeholder 10">
            <a:extLst>
              <a:ext uri="{FF2B5EF4-FFF2-40B4-BE49-F238E27FC236}">
                <a16:creationId xmlns:a16="http://schemas.microsoft.com/office/drawing/2014/main" id="{FF75F455-9277-CB8C-7201-FDE3C061658B}"/>
              </a:ext>
            </a:extLst>
          </p:cNvPr>
          <p:cNvSpPr>
            <a:spLocks noGrp="1"/>
          </p:cNvSpPr>
          <p:nvPr>
            <p:ph idx="1"/>
          </p:nvPr>
        </p:nvSpPr>
        <p:spPr>
          <a:xfrm>
            <a:off x="7570383" y="4165600"/>
            <a:ext cx="3707844" cy="1717675"/>
          </a:xfrm>
        </p:spPr>
        <p:txBody>
          <a:bodyPr vert="horz" lIns="91440" tIns="45720" rIns="91440" bIns="45720" rtlCol="0">
            <a:normAutofit/>
          </a:bodyPr>
          <a:lstStyle/>
          <a:p>
            <a:pPr marL="0" indent="0" algn="ctr">
              <a:buNone/>
            </a:pPr>
            <a:r>
              <a:rPr lang="en-US" sz="2200">
                <a:solidFill>
                  <a:schemeClr val="tx1">
                    <a:lumMod val="50000"/>
                    <a:lumOff val="50000"/>
                  </a:schemeClr>
                </a:solidFill>
              </a:rPr>
              <a:t>.</a:t>
            </a:r>
          </a:p>
        </p:txBody>
      </p:sp>
    </p:spTree>
    <p:extLst>
      <p:ext uri="{BB962C8B-B14F-4D97-AF65-F5344CB8AC3E}">
        <p14:creationId xmlns:p14="http://schemas.microsoft.com/office/powerpoint/2010/main" val="328806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D07D16DD-3E19-2E38-13AB-697A794B1318}"/>
              </a:ext>
            </a:extLst>
          </p:cNvPr>
          <p:cNvGraphicFramePr>
            <a:graphicFrameLocks noGrp="1"/>
          </p:cNvGraphicFramePr>
          <p:nvPr>
            <p:ph idx="1"/>
            <p:extLst>
              <p:ext uri="{D42A27DB-BD31-4B8C-83A1-F6EECF244321}">
                <p14:modId xmlns:p14="http://schemas.microsoft.com/office/powerpoint/2010/main" val="3525442365"/>
              </p:ext>
            </p:extLst>
          </p:nvPr>
        </p:nvGraphicFramePr>
        <p:xfrm>
          <a:off x="838200" y="529389"/>
          <a:ext cx="10784305" cy="5647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271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4" name="Rectangle 2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083CD10-C2B4-57BF-4613-E382A9434C45}"/>
              </a:ext>
            </a:extLst>
          </p:cNvPr>
          <p:cNvPicPr>
            <a:picLocks noChangeAspect="1"/>
          </p:cNvPicPr>
          <p:nvPr/>
        </p:nvPicPr>
        <p:blipFill>
          <a:blip r:embed="rId4"/>
          <a:stretch>
            <a:fillRect/>
          </a:stretch>
        </p:blipFill>
        <p:spPr>
          <a:xfrm>
            <a:off x="960119" y="1281814"/>
            <a:ext cx="6610259" cy="501738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6" name="Picture 2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2C115F-D658-08AF-AF62-A1A6AC1EC400}"/>
              </a:ext>
            </a:extLst>
          </p:cNvPr>
          <p:cNvSpPr>
            <a:spLocks noGrp="1"/>
          </p:cNvSpPr>
          <p:nvPr>
            <p:ph type="title"/>
          </p:nvPr>
        </p:nvSpPr>
        <p:spPr>
          <a:xfrm>
            <a:off x="7570382" y="957486"/>
            <a:ext cx="3707844" cy="3131913"/>
          </a:xfrm>
        </p:spPr>
        <p:txBody>
          <a:bodyPr vert="horz" lIns="91440" tIns="45720" rIns="91440" bIns="45720" rtlCol="0" anchor="b">
            <a:normAutofit/>
          </a:bodyPr>
          <a:lstStyle/>
          <a:p>
            <a:r>
              <a:rPr lang="en-US" sz="4800"/>
              <a:t>Logistic regression</a:t>
            </a:r>
          </a:p>
        </p:txBody>
      </p:sp>
    </p:spTree>
    <p:extLst>
      <p:ext uri="{BB962C8B-B14F-4D97-AF65-F5344CB8AC3E}">
        <p14:creationId xmlns:p14="http://schemas.microsoft.com/office/powerpoint/2010/main" val="335192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4E24-9896-851D-861B-2DA56DF28D43}"/>
              </a:ext>
            </a:extLst>
          </p:cNvPr>
          <p:cNvSpPr>
            <a:spLocks noGrp="1"/>
          </p:cNvSpPr>
          <p:nvPr>
            <p:ph type="title"/>
          </p:nvPr>
        </p:nvSpPr>
        <p:spPr>
          <a:xfrm>
            <a:off x="2019300" y="538956"/>
            <a:ext cx="8985250" cy="1118394"/>
          </a:xfrm>
        </p:spPr>
        <p:txBody>
          <a:bodyPr anchor="t">
            <a:normAutofit/>
          </a:bodyPr>
          <a:lstStyle/>
          <a:p>
            <a:r>
              <a:rPr lang="en-US" sz="4000" kern="1200" dirty="0">
                <a:latin typeface="+mj-lt"/>
                <a:ea typeface="+mj-ea"/>
                <a:cs typeface="+mj-cs"/>
              </a:rPr>
              <a:t>Logistic regression</a:t>
            </a:r>
            <a:endParaRPr lang="en-US" sz="4000" dirty="0"/>
          </a:p>
        </p:txBody>
      </p:sp>
      <p:sp>
        <p:nvSpPr>
          <p:cNvPr id="3" name="Content Placeholder 2">
            <a:extLst>
              <a:ext uri="{FF2B5EF4-FFF2-40B4-BE49-F238E27FC236}">
                <a16:creationId xmlns:a16="http://schemas.microsoft.com/office/drawing/2014/main" id="{1282AB2C-698E-71EE-E4D5-2112F8AEC1D8}"/>
              </a:ext>
            </a:extLst>
          </p:cNvPr>
          <p:cNvSpPr>
            <a:spLocks noGrp="1"/>
          </p:cNvSpPr>
          <p:nvPr>
            <p:ph idx="1"/>
          </p:nvPr>
        </p:nvSpPr>
        <p:spPr>
          <a:xfrm>
            <a:off x="1009650" y="1847849"/>
            <a:ext cx="9994900" cy="4254501"/>
          </a:xfrm>
        </p:spPr>
        <p:txBody>
          <a:bodyPr>
            <a:noAutofit/>
          </a:bodyPr>
          <a:lstStyle/>
          <a:p>
            <a:pPr marL="0" indent="0">
              <a:buNone/>
            </a:pPr>
            <a:r>
              <a:rPr lang="en-US" sz="2400" dirty="0"/>
              <a:t>The overall accuracy of the Logistic Regression model is approximately 85.15%. This represents the percentage of correctly classified instances over the total.</a:t>
            </a:r>
          </a:p>
          <a:p>
            <a:pPr marL="0" indent="0">
              <a:buNone/>
            </a:pPr>
            <a:endParaRPr lang="en-US" sz="2400" dirty="0"/>
          </a:p>
          <a:p>
            <a:pPr marL="0" indent="0">
              <a:buNone/>
            </a:pPr>
            <a:r>
              <a:rPr lang="en-US" sz="2400" dirty="0">
                <a:solidFill>
                  <a:srgbClr val="92D050"/>
                </a:solidFill>
              </a:rPr>
              <a:t>Conclusion:</a:t>
            </a:r>
          </a:p>
          <a:p>
            <a:pPr marL="0" indent="0">
              <a:buNone/>
            </a:pPr>
            <a:r>
              <a:rPr lang="en-US" sz="2400" dirty="0"/>
              <a:t>The Logistic Regression model demonstrates strong performance, with high precision, recall, and accuracy. It outperforms the Decision Tree model, suggesting its effectiveness in sentiment analysis for this dataset.</a:t>
            </a:r>
          </a:p>
        </p:txBody>
      </p:sp>
    </p:spTree>
    <p:extLst>
      <p:ext uri="{BB962C8B-B14F-4D97-AF65-F5344CB8AC3E}">
        <p14:creationId xmlns:p14="http://schemas.microsoft.com/office/powerpoint/2010/main" val="3512398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58954F-C5AC-4BE0-811D-8DFE18E3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59E835-CE77-4DCC-8EC3-1924094D3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6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03B59B5-123A-4DC5-87BD-6D3E22FA6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F8C7B5-B0F0-B491-FA46-BA54A7CD396A}"/>
              </a:ext>
            </a:extLst>
          </p:cNvPr>
          <p:cNvSpPr>
            <a:spLocks noGrp="1"/>
          </p:cNvSpPr>
          <p:nvPr>
            <p:ph type="title"/>
          </p:nvPr>
        </p:nvSpPr>
        <p:spPr>
          <a:xfrm>
            <a:off x="913776" y="618517"/>
            <a:ext cx="6672886" cy="1596177"/>
          </a:xfrm>
        </p:spPr>
        <p:txBody>
          <a:bodyPr>
            <a:normAutofit/>
          </a:bodyPr>
          <a:lstStyle/>
          <a:p>
            <a:r>
              <a:rPr lang="en-US" b="1"/>
              <a:t>Multinominal Naïve Bayes</a:t>
            </a:r>
          </a:p>
        </p:txBody>
      </p:sp>
      <p:sp>
        <p:nvSpPr>
          <p:cNvPr id="3" name="Content Placeholder 2">
            <a:extLst>
              <a:ext uri="{FF2B5EF4-FFF2-40B4-BE49-F238E27FC236}">
                <a16:creationId xmlns:a16="http://schemas.microsoft.com/office/drawing/2014/main" id="{7944451D-190C-7561-80E1-5449EBE47662}"/>
              </a:ext>
            </a:extLst>
          </p:cNvPr>
          <p:cNvSpPr>
            <a:spLocks noGrp="1"/>
          </p:cNvSpPr>
          <p:nvPr>
            <p:ph idx="1"/>
          </p:nvPr>
        </p:nvSpPr>
        <p:spPr>
          <a:xfrm>
            <a:off x="913774" y="2367092"/>
            <a:ext cx="6672887" cy="3424107"/>
          </a:xfrm>
        </p:spPr>
        <p:txBody>
          <a:bodyPr>
            <a:normAutofit/>
          </a:bodyPr>
          <a:lstStyle/>
          <a:p>
            <a:pPr marL="0" indent="0">
              <a:lnSpc>
                <a:spcPct val="110000"/>
              </a:lnSpc>
              <a:buNone/>
            </a:pPr>
            <a:r>
              <a:rPr lang="en-US" dirty="0"/>
              <a:t>The Multinomial Naive Bayes model demonstrates robust performance, with high precision, recall, and accuracy. Its F1-Score indicates a balanced trade-off between precision and recall, making it suitable for sentiment analysis in this dataset.</a:t>
            </a:r>
          </a:p>
          <a:p>
            <a:pPr marL="0" indent="0">
              <a:lnSpc>
                <a:spcPct val="110000"/>
              </a:lnSpc>
              <a:buNone/>
            </a:pPr>
            <a:r>
              <a:rPr lang="en-US" dirty="0"/>
              <a:t>The overall accuracy of the Multinomial Naive Bayes model is approximately 83.52%. This represents the percentage of correctly classified instances over the total.</a:t>
            </a:r>
          </a:p>
          <a:p>
            <a:pPr marL="0" indent="0">
              <a:lnSpc>
                <a:spcPct val="110000"/>
              </a:lnSpc>
              <a:buNone/>
            </a:pPr>
            <a:endParaRPr lang="en-US" dirty="0"/>
          </a:p>
        </p:txBody>
      </p:sp>
      <p:pic>
        <p:nvPicPr>
          <p:cNvPr id="6" name="Picture 5">
            <a:extLst>
              <a:ext uri="{FF2B5EF4-FFF2-40B4-BE49-F238E27FC236}">
                <a16:creationId xmlns:a16="http://schemas.microsoft.com/office/drawing/2014/main" id="{9827830C-F423-74BA-261C-73546CC798C3}"/>
              </a:ext>
            </a:extLst>
          </p:cNvPr>
          <p:cNvPicPr>
            <a:picLocks noChangeAspect="1"/>
          </p:cNvPicPr>
          <p:nvPr/>
        </p:nvPicPr>
        <p:blipFill>
          <a:blip r:embed="rId3"/>
          <a:stretch>
            <a:fillRect/>
          </a:stretch>
        </p:blipFill>
        <p:spPr>
          <a:xfrm>
            <a:off x="8399771" y="2367093"/>
            <a:ext cx="3549832" cy="3424106"/>
          </a:xfrm>
          <a:prstGeom prst="rect">
            <a:avLst/>
          </a:prstGeom>
        </p:spPr>
      </p:pic>
    </p:spTree>
    <p:extLst>
      <p:ext uri="{BB962C8B-B14F-4D97-AF65-F5344CB8AC3E}">
        <p14:creationId xmlns:p14="http://schemas.microsoft.com/office/powerpoint/2010/main" val="1288927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0C1BC1E-153D-4DA3-87A4-314B61BC4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5A56C3-A6D4-4D92-8AE6-10218C076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7E41751-2321-CC9D-AD0B-ECD920749784}"/>
              </a:ext>
            </a:extLst>
          </p:cNvPr>
          <p:cNvPicPr>
            <a:picLocks noChangeAspect="1"/>
          </p:cNvPicPr>
          <p:nvPr/>
        </p:nvPicPr>
        <p:blipFill>
          <a:blip r:embed="rId2"/>
          <a:stretch>
            <a:fillRect/>
          </a:stretch>
        </p:blipFill>
        <p:spPr>
          <a:xfrm>
            <a:off x="1077019" y="643467"/>
            <a:ext cx="10037961" cy="5571066"/>
          </a:xfrm>
          <a:prstGeom prst="rect">
            <a:avLst/>
          </a:prstGeom>
        </p:spPr>
      </p:pic>
    </p:spTree>
    <p:extLst>
      <p:ext uri="{BB962C8B-B14F-4D97-AF65-F5344CB8AC3E}">
        <p14:creationId xmlns:p14="http://schemas.microsoft.com/office/powerpoint/2010/main" val="106441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C1BC1E-153D-4DA3-87A4-314B61BC4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5A56C3-A6D4-4D92-8AE6-10218C076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AE75FE2-6E58-6BD7-ABDA-9A900094615B}"/>
              </a:ext>
            </a:extLst>
          </p:cNvPr>
          <p:cNvPicPr>
            <a:picLocks noChangeAspect="1"/>
          </p:cNvPicPr>
          <p:nvPr/>
        </p:nvPicPr>
        <p:blipFill>
          <a:blip r:embed="rId2"/>
          <a:stretch>
            <a:fillRect/>
          </a:stretch>
        </p:blipFill>
        <p:spPr>
          <a:xfrm>
            <a:off x="1794019" y="643467"/>
            <a:ext cx="8603962" cy="5571066"/>
          </a:xfrm>
          <a:prstGeom prst="rect">
            <a:avLst/>
          </a:prstGeom>
        </p:spPr>
      </p:pic>
    </p:spTree>
    <p:extLst>
      <p:ext uri="{BB962C8B-B14F-4D97-AF65-F5344CB8AC3E}">
        <p14:creationId xmlns:p14="http://schemas.microsoft.com/office/powerpoint/2010/main" val="1452993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0C1BC1E-153D-4DA3-87A4-314B61BC4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5A56C3-A6D4-4D92-8AE6-10218C076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1D9CF1-B0A0-0ED9-AC8A-705309B08FD8}"/>
              </a:ext>
            </a:extLst>
          </p:cNvPr>
          <p:cNvPicPr>
            <a:picLocks noChangeAspect="1"/>
          </p:cNvPicPr>
          <p:nvPr/>
        </p:nvPicPr>
        <p:blipFill>
          <a:blip r:embed="rId2"/>
          <a:stretch>
            <a:fillRect/>
          </a:stretch>
        </p:blipFill>
        <p:spPr>
          <a:xfrm>
            <a:off x="886967" y="2018317"/>
            <a:ext cx="8704749" cy="4069469"/>
          </a:xfrm>
          <a:prstGeom prst="rect">
            <a:avLst/>
          </a:prstGeom>
        </p:spPr>
      </p:pic>
    </p:spTree>
    <p:extLst>
      <p:ext uri="{BB962C8B-B14F-4D97-AF65-F5344CB8AC3E}">
        <p14:creationId xmlns:p14="http://schemas.microsoft.com/office/powerpoint/2010/main" val="426330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95FB5-C642-968B-5DC4-7F4DEE05D51A}"/>
              </a:ext>
            </a:extLst>
          </p:cNvPr>
          <p:cNvSpPr txBox="1"/>
          <p:nvPr/>
        </p:nvSpPr>
        <p:spPr>
          <a:xfrm>
            <a:off x="852746" y="1433293"/>
            <a:ext cx="10845478" cy="48936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b="1" dirty="0">
                <a:latin typeface="+mj-lt"/>
              </a:rPr>
              <a:t>Problem:</a:t>
            </a:r>
          </a:p>
          <a:p>
            <a:r>
              <a:rPr lang="en-US" sz="2400" dirty="0">
                <a:latin typeface="+mj-lt"/>
              </a:rPr>
              <a:t>Analyzing Sentiment in Movie Reviews</a:t>
            </a:r>
          </a:p>
          <a:p>
            <a:endParaRPr lang="en-US" sz="2400" dirty="0">
              <a:latin typeface="+mj-lt"/>
            </a:endParaRPr>
          </a:p>
          <a:p>
            <a:r>
              <a:rPr lang="en-US" sz="2400" b="1" dirty="0">
                <a:latin typeface="+mj-lt"/>
              </a:rPr>
              <a:t>Primary Goal:</a:t>
            </a:r>
          </a:p>
          <a:p>
            <a:r>
              <a:rPr lang="en-US" sz="2400" dirty="0">
                <a:latin typeface="+mj-lt"/>
              </a:rPr>
              <a:t>"To develop a sentiment analysis model that predicts the sentiment (positive or negative) of movie reviews based on textual content."</a:t>
            </a:r>
          </a:p>
          <a:p>
            <a:endParaRPr lang="en-US" sz="2400" dirty="0">
              <a:latin typeface="+mj-lt"/>
            </a:endParaRPr>
          </a:p>
          <a:p>
            <a:r>
              <a:rPr lang="en-US" sz="2400" dirty="0">
                <a:latin typeface="+mj-lt"/>
              </a:rPr>
              <a:t>The dataset comprises textual reviews of movies along with corresponding sentiment labels.</a:t>
            </a:r>
          </a:p>
          <a:p>
            <a:r>
              <a:rPr lang="en-US" sz="2400" dirty="0">
                <a:latin typeface="+mj-lt"/>
              </a:rPr>
              <a:t>The project aims to build a model that can effectively analyze the sentiment expressed in these reviews.</a:t>
            </a:r>
          </a:p>
          <a:p>
            <a:r>
              <a:rPr lang="en-US" sz="2400" dirty="0">
                <a:latin typeface="+mj-lt"/>
              </a:rPr>
              <a:t>The goal is to create a predictive model that, given a new movie review, can classify it as either positive or negative based on the language used in the text.</a:t>
            </a:r>
          </a:p>
        </p:txBody>
      </p:sp>
    </p:spTree>
    <p:extLst>
      <p:ext uri="{BB962C8B-B14F-4D97-AF65-F5344CB8AC3E}">
        <p14:creationId xmlns:p14="http://schemas.microsoft.com/office/powerpoint/2010/main" val="2004304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Rectangle 18">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omputer script on a screen">
            <a:extLst>
              <a:ext uri="{FF2B5EF4-FFF2-40B4-BE49-F238E27FC236}">
                <a16:creationId xmlns:a16="http://schemas.microsoft.com/office/drawing/2014/main" id="{B58D940A-A02A-084D-ED4B-67773713EE7B}"/>
              </a:ext>
            </a:extLst>
          </p:cNvPr>
          <p:cNvPicPr>
            <a:picLocks noChangeAspect="1"/>
          </p:cNvPicPr>
          <p:nvPr/>
        </p:nvPicPr>
        <p:blipFill rotWithShape="1">
          <a:blip r:embed="rId4"/>
          <a:srcRect l="10527" r="50299" b="-1"/>
          <a:stretch/>
        </p:blipFill>
        <p:spPr>
          <a:xfrm>
            <a:off x="20" y="10"/>
            <a:ext cx="4024741" cy="6857990"/>
          </a:xfrm>
          <a:prstGeom prst="rect">
            <a:avLst/>
          </a:prstGeom>
        </p:spPr>
      </p:pic>
      <p:sp>
        <p:nvSpPr>
          <p:cNvPr id="21" name="Rectangle 20">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81A71A3-3DB7-A933-F8C6-81AB8417033F}"/>
              </a:ext>
            </a:extLst>
          </p:cNvPr>
          <p:cNvSpPr txBox="1"/>
          <p:nvPr/>
        </p:nvSpPr>
        <p:spPr>
          <a:xfrm>
            <a:off x="4465050" y="618517"/>
            <a:ext cx="6672886" cy="1596177"/>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600" b="1" cap="all">
                <a:latin typeface="+mj-lt"/>
                <a:ea typeface="+mj-ea"/>
                <a:cs typeface="+mj-cs"/>
              </a:rPr>
              <a:t>Deep Learning </a:t>
            </a:r>
            <a:endParaRPr lang="en-US" sz="3600" cap="all">
              <a:latin typeface="+mj-lt"/>
              <a:ea typeface="+mj-ea"/>
              <a:cs typeface="+mj-cs"/>
            </a:endParaRPr>
          </a:p>
        </p:txBody>
      </p:sp>
      <p:sp>
        <p:nvSpPr>
          <p:cNvPr id="9" name="TextBox 8">
            <a:extLst>
              <a:ext uri="{FF2B5EF4-FFF2-40B4-BE49-F238E27FC236}">
                <a16:creationId xmlns:a16="http://schemas.microsoft.com/office/drawing/2014/main" id="{FFCFE941-A86C-1837-2998-55A785FC8AA3}"/>
              </a:ext>
            </a:extLst>
          </p:cNvPr>
          <p:cNvSpPr txBox="1"/>
          <p:nvPr/>
        </p:nvSpPr>
        <p:spPr>
          <a:xfrm>
            <a:off x="4465048" y="2367092"/>
            <a:ext cx="7340839" cy="4019853"/>
          </a:xfrm>
          <a:prstGeom prst="rect">
            <a:avLst/>
          </a:prstGeom>
        </p:spPr>
        <p:txBody>
          <a:bodyPr vert="horz" lIns="91440" tIns="45720" rIns="91440" bIns="45720" rtlCol="0">
            <a:noAutofit/>
          </a:bodyPr>
          <a:lstStyle/>
          <a:p>
            <a:pPr algn="just" defTabSz="914400">
              <a:lnSpc>
                <a:spcPct val="110000"/>
              </a:lnSpc>
              <a:spcAft>
                <a:spcPts val="600"/>
              </a:spcAft>
              <a:buClr>
                <a:schemeClr val="tx1"/>
              </a:buClr>
            </a:pPr>
            <a:r>
              <a:rPr lang="en-US" sz="2400" dirty="0">
                <a:latin typeface="Times New Roman" panose="02020603050405020304" pitchFamily="18" charset="0"/>
                <a:cs typeface="Times New Roman" panose="02020603050405020304" pitchFamily="18" charset="0"/>
              </a:rPr>
              <a:t>Data preprocessing:</a:t>
            </a:r>
          </a:p>
          <a:p>
            <a:pPr algn="just" defTabSz="914400">
              <a:lnSpc>
                <a:spcPct val="110000"/>
              </a:lnSpc>
              <a:spcAft>
                <a:spcPts val="600"/>
              </a:spcAft>
              <a:buClr>
                <a:schemeClr val="tx1"/>
              </a:buClr>
            </a:pPr>
            <a:r>
              <a:rPr lang="en-US" sz="2400" dirty="0">
                <a:latin typeface="Times New Roman" panose="02020603050405020304" pitchFamily="18" charset="0"/>
                <a:cs typeface="Times New Roman" panose="02020603050405020304" pitchFamily="18" charset="0"/>
              </a:rPr>
              <a:t> "In  such preprocessing stage, the 'text' column in a data frame is changed by using A cleaning function to improve data quality as well as prepare it over further analysis.“</a:t>
            </a:r>
          </a:p>
          <a:p>
            <a:pPr algn="just" defTabSz="914400">
              <a:lnSpc>
                <a:spcPct val="110000"/>
              </a:lnSpc>
              <a:spcAft>
                <a:spcPts val="600"/>
              </a:spcAft>
              <a:buClr>
                <a:schemeClr val="tx1"/>
              </a:buClr>
            </a:pPr>
            <a:r>
              <a:rPr lang="en-US" sz="2400" dirty="0">
                <a:latin typeface="Times New Roman" panose="02020603050405020304" pitchFamily="18" charset="0"/>
                <a:cs typeface="Times New Roman" panose="02020603050405020304" pitchFamily="18" charset="0"/>
              </a:rPr>
              <a:t>Recognize the maximum possible sentence length within the provided text data.</a:t>
            </a:r>
          </a:p>
          <a:p>
            <a:pPr algn="just" defTabSz="914400">
              <a:lnSpc>
                <a:spcPct val="110000"/>
              </a:lnSpc>
              <a:spcAft>
                <a:spcPts val="600"/>
              </a:spcAft>
              <a:buClr>
                <a:schemeClr val="tx1"/>
              </a:buClr>
            </a:pPr>
            <a:r>
              <a:rPr lang="en-US" sz="2400" dirty="0">
                <a:latin typeface="Times New Roman" panose="02020603050405020304" pitchFamily="18" charset="0"/>
                <a:cs typeface="Times New Roman" panose="02020603050405020304" pitchFamily="18" charset="0"/>
              </a:rPr>
              <a:t>This is useful information for text processing as well as model input shaping.</a:t>
            </a:r>
          </a:p>
          <a:p>
            <a:pPr algn="just" defTabSz="914400">
              <a:lnSpc>
                <a:spcPct val="110000"/>
              </a:lnSpc>
              <a:spcAft>
                <a:spcPts val="600"/>
              </a:spcAft>
              <a:buClr>
                <a:schemeClr val="tx1"/>
              </a:buClr>
            </a:pPr>
            <a:r>
              <a:rPr lang="en-US" sz="2400" dirty="0">
                <a:latin typeface="Times New Roman" panose="02020603050405020304" pitchFamily="18" charset="0"/>
                <a:cs typeface="Times New Roman" panose="02020603050405020304" pitchFamily="18" charset="0"/>
              </a:rPr>
              <a:t>Maximum sentence length: 6356 characters</a:t>
            </a: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a:p>
            <a:pPr algn="just" defTabSz="914400">
              <a:lnSpc>
                <a:spcPct val="110000"/>
              </a:lnSpc>
              <a:spcAft>
                <a:spcPts val="600"/>
              </a:spcAft>
              <a:buClr>
                <a:schemeClr val="tx1"/>
              </a:buCl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622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93A2D5-998C-37E0-5F7C-86F4F482E1F8}"/>
              </a:ext>
            </a:extLst>
          </p:cNvPr>
          <p:cNvSpPr txBox="1"/>
          <p:nvPr/>
        </p:nvSpPr>
        <p:spPr>
          <a:xfrm>
            <a:off x="1207699" y="620645"/>
            <a:ext cx="13830089" cy="6001643"/>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is divided into sets for training and validation. </a:t>
            </a:r>
          </a:p>
          <a:p>
            <a:r>
              <a:rPr lang="en-US" sz="2400" dirty="0">
                <a:latin typeface="Times New Roman" panose="02020603050405020304" pitchFamily="18" charset="0"/>
                <a:cs typeface="Times New Roman" panose="02020603050405020304" pitchFamily="18" charset="0"/>
              </a:rPr>
              <a:t>Using "stratify" throughout splitting to address an imbalanced distribution.</a:t>
            </a:r>
          </a:p>
          <a:p>
            <a:r>
              <a:rPr lang="en-US" sz="2400" dirty="0">
                <a:latin typeface="Times New Roman" panose="02020603050405020304" pitchFamily="18" charset="0"/>
                <a:cs typeface="Times New Roman" panose="02020603050405020304" pitchFamily="18" charset="0"/>
              </a:rPr>
              <a:t>Tokenization: Use Tokenizer via a maximum word count of 5000.</a:t>
            </a:r>
          </a:p>
          <a:p>
            <a:r>
              <a:rPr lang="en-US" sz="2400" dirty="0">
                <a:latin typeface="Times New Roman" panose="02020603050405020304" pitchFamily="18" charset="0"/>
                <a:cs typeface="Times New Roman" panose="02020603050405020304" pitchFamily="18" charset="0"/>
              </a:rPr>
              <a:t>Understanding the scope of the vocabulary.</a:t>
            </a:r>
          </a:p>
          <a:p>
            <a:r>
              <a:rPr lang="en-US" sz="2400" dirty="0">
                <a:latin typeface="Times New Roman" panose="02020603050405020304" pitchFamily="18" charset="0"/>
                <a:cs typeface="Times New Roman" panose="02020603050405020304" pitchFamily="18" charset="0"/>
              </a:rPr>
              <a:t>Creating sequences from text data for model input.</a:t>
            </a:r>
          </a:p>
          <a:p>
            <a:r>
              <a:rPr lang="en-US" sz="2400" dirty="0">
                <a:latin typeface="Times New Roman" panose="02020603050405020304" pitchFamily="18" charset="0"/>
                <a:cs typeface="Times New Roman" panose="02020603050405020304" pitchFamily="18" charset="0"/>
              </a:rPr>
              <a:t>Sequences are padded to an appropriate length for uniformity.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i="1" dirty="0">
                <a:solidFill>
                  <a:srgbClr val="0070C0"/>
                </a:solidFill>
                <a:latin typeface="Times New Roman" panose="02020603050405020304" pitchFamily="18" charset="0"/>
                <a:cs typeface="Times New Roman" panose="02020603050405020304" pitchFamily="18" charset="0"/>
              </a:rPr>
              <a:t>Results:</a:t>
            </a:r>
          </a:p>
          <a:p>
            <a:r>
              <a:rPr lang="en-US" sz="2400" dirty="0">
                <a:latin typeface="Times New Roman" panose="02020603050405020304" pitchFamily="18" charset="0"/>
                <a:cs typeface="Times New Roman" panose="02020603050405020304" pitchFamily="18" charset="0"/>
              </a:rPr>
              <a:t>Training set shape: (4000, 100)</a:t>
            </a:r>
          </a:p>
          <a:p>
            <a:r>
              <a:rPr lang="en-US" sz="2400" dirty="0">
                <a:latin typeface="Times New Roman" panose="02020603050405020304" pitchFamily="18" charset="0"/>
                <a:cs typeface="Times New Roman" panose="02020603050405020304" pitchFamily="18" charset="0"/>
              </a:rPr>
              <a:t>Validation set shape: (1000, 100)</a:t>
            </a:r>
          </a:p>
          <a:p>
            <a:r>
              <a:rPr lang="en-US" sz="2400" dirty="0">
                <a:latin typeface="Times New Roman" panose="02020603050405020304" pitchFamily="18" charset="0"/>
                <a:cs typeface="Times New Roman" panose="02020603050405020304" pitchFamily="18" charset="0"/>
              </a:rPr>
              <a:t>Total unique words: 45474</a:t>
            </a:r>
          </a:p>
          <a:p>
            <a:r>
              <a:rPr lang="en-US" sz="2400" dirty="0">
                <a:latin typeface="Times New Roman" panose="02020603050405020304" pitchFamily="18" charset="0"/>
                <a:cs typeface="Times New Roman" panose="02020603050405020304" pitchFamily="18" charset="0"/>
              </a:rPr>
              <a:t>Word Dictionary: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Creating a dictionary mapping words to numerical indices.</a:t>
            </a:r>
          </a:p>
        </p:txBody>
      </p:sp>
    </p:spTree>
    <p:extLst>
      <p:ext uri="{BB962C8B-B14F-4D97-AF65-F5344CB8AC3E}">
        <p14:creationId xmlns:p14="http://schemas.microsoft.com/office/powerpoint/2010/main" val="457354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31F16D-1CA8-5F11-42EB-6D0B88DB0806}"/>
              </a:ext>
            </a:extLst>
          </p:cNvPr>
          <p:cNvSpPr txBox="1"/>
          <p:nvPr/>
        </p:nvSpPr>
        <p:spPr>
          <a:xfrm>
            <a:off x="1069848" y="797510"/>
            <a:ext cx="8686627" cy="954107"/>
          </a:xfrm>
          <a:prstGeom prst="rect">
            <a:avLst/>
          </a:prstGeom>
          <a:noFill/>
        </p:spPr>
        <p:txBody>
          <a:bodyPr wrap="square">
            <a:spAutoFit/>
          </a:bodyPr>
          <a:lstStyle/>
          <a:p>
            <a:pPr algn="ctr"/>
            <a:r>
              <a:rPr lang="en-US" sz="2800" b="1" i="0" dirty="0">
                <a:effectLst/>
                <a:latin typeface="Times New Roman" panose="02020603050405020304" pitchFamily="18" charset="0"/>
                <a:cs typeface="Times New Roman" panose="02020603050405020304" pitchFamily="18" charset="0"/>
              </a:rPr>
              <a:t> RNN Model Training</a:t>
            </a:r>
          </a:p>
          <a:p>
            <a:pPr algn="ctr"/>
            <a:endParaRPr lang="en-US" sz="2800" b="1" i="0" dirty="0">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FFBFF0B-C386-47C5-B343-C9F7B3A28B92}"/>
              </a:ext>
            </a:extLst>
          </p:cNvPr>
          <p:cNvSpPr txBox="1"/>
          <p:nvPr/>
        </p:nvSpPr>
        <p:spPr>
          <a:xfrm>
            <a:off x="1164738" y="1443841"/>
            <a:ext cx="10135866"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For text classification, we created a neural network architecture using TensorFlow's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API.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model takes integer-encoded word sequences as input and converts them into dense vectors using an algorithm.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Embedding layer, </a:t>
            </a:r>
          </a:p>
          <a:p>
            <a:pPr marL="342900" indent="-342900" algn="just">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SimpleRNN</a:t>
            </a:r>
            <a:r>
              <a:rPr lang="en-US" sz="2400" dirty="0">
                <a:latin typeface="Times New Roman" panose="02020603050405020304" pitchFamily="18" charset="0"/>
                <a:cs typeface="Times New Roman" panose="02020603050405020304" pitchFamily="18" charset="0"/>
              </a:rPr>
              <a:t> layer</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GlobalAveragePooling1D </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subsequent dense layers</a:t>
            </a:r>
          </a:p>
        </p:txBody>
      </p:sp>
      <p:pic>
        <p:nvPicPr>
          <p:cNvPr id="4" name="Picture 3">
            <a:extLst>
              <a:ext uri="{FF2B5EF4-FFF2-40B4-BE49-F238E27FC236}">
                <a16:creationId xmlns:a16="http://schemas.microsoft.com/office/drawing/2014/main" id="{8EE80DDA-3AEC-73A0-0A39-3782EBE03DC9}"/>
              </a:ext>
            </a:extLst>
          </p:cNvPr>
          <p:cNvPicPr>
            <a:picLocks noChangeAspect="1"/>
          </p:cNvPicPr>
          <p:nvPr/>
        </p:nvPicPr>
        <p:blipFill>
          <a:blip r:embed="rId2"/>
          <a:stretch>
            <a:fillRect/>
          </a:stretch>
        </p:blipFill>
        <p:spPr>
          <a:xfrm>
            <a:off x="6844274" y="3644442"/>
            <a:ext cx="5347726" cy="3213557"/>
          </a:xfrm>
          <a:prstGeom prst="rect">
            <a:avLst/>
          </a:prstGeom>
        </p:spPr>
      </p:pic>
    </p:spTree>
    <p:extLst>
      <p:ext uri="{BB962C8B-B14F-4D97-AF65-F5344CB8AC3E}">
        <p14:creationId xmlns:p14="http://schemas.microsoft.com/office/powerpoint/2010/main" val="75208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DBC2F8-6C25-5B27-6C18-4B86D7D9AB0F}"/>
              </a:ext>
            </a:extLst>
          </p:cNvPr>
          <p:cNvSpPr txBox="1"/>
          <p:nvPr/>
        </p:nvSpPr>
        <p:spPr>
          <a:xfrm>
            <a:off x="606437" y="994798"/>
            <a:ext cx="11205713" cy="5632311"/>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compile method is used to specify the loss function, optimizer, and evaluation metric(s) for the model.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is then trained using the fit method with the provided training data (</a:t>
            </a:r>
            <a:r>
              <a:rPr lang="en-US" sz="2400" dirty="0" err="1">
                <a:latin typeface="Times New Roman" panose="02020603050405020304" pitchFamily="18" charset="0"/>
                <a:cs typeface="Times New Roman" panose="02020603050405020304" pitchFamily="18" charset="0"/>
              </a:rPr>
              <a:t>X_train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y_train</a:t>
            </a:r>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training lasts 10 epochs, and the validation results (</a:t>
            </a:r>
            <a:r>
              <a:rPr lang="en-US" sz="2400" dirty="0" err="1">
                <a:latin typeface="Times New Roman" panose="02020603050405020304" pitchFamily="18" charset="0"/>
                <a:cs typeface="Times New Roman" panose="02020603050405020304" pitchFamily="18" charset="0"/>
              </a:rPr>
              <a:t>X_val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y_val</a:t>
            </a:r>
            <a:r>
              <a:rPr lang="en-US" sz="2400" dirty="0">
                <a:latin typeface="Times New Roman" panose="02020603050405020304" pitchFamily="18" charset="0"/>
                <a:cs typeface="Times New Roman" panose="02020603050405020304" pitchFamily="18" charset="0"/>
              </a:rPr>
              <a:t>) are used to evaluate the model's performance after each epoch.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avoid the algorithm from learning the logical sequence of the examples, the shuffle=True parameter guarantees the training data is at random shuffled before each epoch.</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3C3977B-A486-3350-BDCC-3C6806A45584}"/>
              </a:ext>
            </a:extLst>
          </p:cNvPr>
          <p:cNvPicPr>
            <a:picLocks noChangeAspect="1"/>
          </p:cNvPicPr>
          <p:nvPr/>
        </p:nvPicPr>
        <p:blipFill>
          <a:blip r:embed="rId2"/>
          <a:stretch>
            <a:fillRect/>
          </a:stretch>
        </p:blipFill>
        <p:spPr>
          <a:xfrm>
            <a:off x="1179576" y="2047100"/>
            <a:ext cx="7946136" cy="1199020"/>
          </a:xfrm>
          <a:prstGeom prst="rect">
            <a:avLst/>
          </a:prstGeom>
        </p:spPr>
      </p:pic>
    </p:spTree>
    <p:extLst>
      <p:ext uri="{BB962C8B-B14F-4D97-AF65-F5344CB8AC3E}">
        <p14:creationId xmlns:p14="http://schemas.microsoft.com/office/powerpoint/2010/main" val="679445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AE888BE-8005-4CCE-896C-080324E34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8FC86E6-E998-4206-91E0-B59D470E1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graph of loss curves&#10;&#10;Description automatically generated">
            <a:extLst>
              <a:ext uri="{FF2B5EF4-FFF2-40B4-BE49-F238E27FC236}">
                <a16:creationId xmlns:a16="http://schemas.microsoft.com/office/drawing/2014/main" id="{B365D3EE-B333-4B0E-FC40-486371CA935F}"/>
              </a:ext>
            </a:extLst>
          </p:cNvPr>
          <p:cNvPicPr>
            <a:picLocks noChangeAspect="1"/>
          </p:cNvPicPr>
          <p:nvPr/>
        </p:nvPicPr>
        <p:blipFill>
          <a:blip r:embed="rId2"/>
          <a:stretch>
            <a:fillRect/>
          </a:stretch>
        </p:blipFill>
        <p:spPr>
          <a:xfrm>
            <a:off x="643467" y="1883347"/>
            <a:ext cx="5130799" cy="3091306"/>
          </a:xfrm>
          <a:prstGeom prst="rect">
            <a:avLst/>
          </a:prstGeom>
        </p:spPr>
      </p:pic>
      <p:sp>
        <p:nvSpPr>
          <p:cNvPr id="29" name="Rectangle 28">
            <a:extLst>
              <a:ext uri="{FF2B5EF4-FFF2-40B4-BE49-F238E27FC236}">
                <a16:creationId xmlns:a16="http://schemas.microsoft.com/office/drawing/2014/main" id="{D6428EA6-A7A9-452D-9FE2-796359011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5690"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graph of a line graph&#10;&#10;Description automatically generated with medium confidence">
            <a:extLst>
              <a:ext uri="{FF2B5EF4-FFF2-40B4-BE49-F238E27FC236}">
                <a16:creationId xmlns:a16="http://schemas.microsoft.com/office/drawing/2014/main" id="{7405BE22-3DF2-5731-5ABB-8EE389E41E7E}"/>
              </a:ext>
            </a:extLst>
          </p:cNvPr>
          <p:cNvPicPr>
            <a:picLocks noChangeAspect="1"/>
          </p:cNvPicPr>
          <p:nvPr/>
        </p:nvPicPr>
        <p:blipFill>
          <a:blip r:embed="rId3"/>
          <a:stretch>
            <a:fillRect/>
          </a:stretch>
        </p:blipFill>
        <p:spPr>
          <a:xfrm>
            <a:off x="6412145" y="2101406"/>
            <a:ext cx="5130799" cy="2655188"/>
          </a:xfrm>
          <a:prstGeom prst="rect">
            <a:avLst/>
          </a:prstGeom>
        </p:spPr>
      </p:pic>
    </p:spTree>
    <p:extLst>
      <p:ext uri="{BB962C8B-B14F-4D97-AF65-F5344CB8AC3E}">
        <p14:creationId xmlns:p14="http://schemas.microsoft.com/office/powerpoint/2010/main" val="2488872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20A7B9-54A5-A0C2-8370-D207DA53061C}"/>
              </a:ext>
            </a:extLst>
          </p:cNvPr>
          <p:cNvSpPr txBox="1"/>
          <p:nvPr/>
        </p:nvSpPr>
        <p:spPr>
          <a:xfrm>
            <a:off x="1030676" y="654349"/>
            <a:ext cx="7458183"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CNN</a:t>
            </a:r>
          </a:p>
        </p:txBody>
      </p:sp>
      <p:sp>
        <p:nvSpPr>
          <p:cNvPr id="13" name="TextBox 12">
            <a:extLst>
              <a:ext uri="{FF2B5EF4-FFF2-40B4-BE49-F238E27FC236}">
                <a16:creationId xmlns:a16="http://schemas.microsoft.com/office/drawing/2014/main" id="{4F641717-D284-5954-964D-B527C32F160E}"/>
              </a:ext>
            </a:extLst>
          </p:cNvPr>
          <p:cNvSpPr txBox="1"/>
          <p:nvPr/>
        </p:nvSpPr>
        <p:spPr>
          <a:xfrm>
            <a:off x="1030677" y="1285875"/>
            <a:ext cx="10189773" cy="507831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Embedding Layer</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Convolutional and Max Pooling Layers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Flatten Layer:</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Dense (Fully Connected) </a:t>
            </a:r>
            <a:r>
              <a:rPr lang="en-US" sz="2400" dirty="0" err="1">
                <a:latin typeface="Times New Roman" panose="02020603050405020304" pitchFamily="18" charset="0"/>
                <a:cs typeface="Times New Roman" panose="02020603050405020304" pitchFamily="18" charset="0"/>
              </a:rPr>
              <a:t>Layers:Two</a:t>
            </a:r>
            <a:r>
              <a:rPr lang="en-US" sz="2400" dirty="0">
                <a:latin typeface="Times New Roman" panose="02020603050405020304" pitchFamily="18" charset="0"/>
                <a:cs typeface="Times New Roman" panose="02020603050405020304" pitchFamily="18" charset="0"/>
              </a:rPr>
              <a:t> dense layers with 1024 and 512 units, </a:t>
            </a:r>
            <a:r>
              <a:rPr lang="en-US" sz="2400" dirty="0" err="1">
                <a:latin typeface="Times New Roman" panose="02020603050405020304" pitchFamily="18" charset="0"/>
                <a:cs typeface="Times New Roman" panose="02020603050405020304" pitchFamily="18" charset="0"/>
              </a:rPr>
              <a:t>respectively.Activation</a:t>
            </a:r>
            <a:r>
              <a:rPr lang="en-US" sz="2400" dirty="0">
                <a:latin typeface="Times New Roman" panose="02020603050405020304" pitchFamily="18" charset="0"/>
                <a:cs typeface="Times New Roman" panose="02020603050405020304" pitchFamily="18" charset="0"/>
              </a:rPr>
              <a:t> function: </a:t>
            </a:r>
            <a:r>
              <a:rPr lang="en-US" sz="2400" dirty="0" err="1">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for non-linearity.</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 </a:t>
            </a:r>
            <a:r>
              <a:rPr lang="en-US" sz="2400" dirty="0" err="1">
                <a:latin typeface="Times New Roman" panose="02020603050405020304" pitchFamily="18" charset="0"/>
                <a:cs typeface="Times New Roman" panose="02020603050405020304" pitchFamily="18" charset="0"/>
              </a:rPr>
              <a:t>Layer:Produces</a:t>
            </a:r>
            <a:r>
              <a:rPr lang="en-US" sz="2400" dirty="0">
                <a:latin typeface="Times New Roman" panose="02020603050405020304" pitchFamily="18" charset="0"/>
                <a:cs typeface="Times New Roman" panose="02020603050405020304" pitchFamily="18" charset="0"/>
              </a:rPr>
              <a:t> final </a:t>
            </a:r>
            <a:r>
              <a:rPr lang="en-US" sz="2400" dirty="0" err="1">
                <a:latin typeface="Times New Roman" panose="02020603050405020304" pitchFamily="18" charset="0"/>
                <a:cs typeface="Times New Roman" panose="02020603050405020304" pitchFamily="18" charset="0"/>
              </a:rPr>
              <a:t>predictions.Units</a:t>
            </a:r>
            <a:r>
              <a:rPr lang="en-US" sz="2400" dirty="0">
                <a:latin typeface="Times New Roman" panose="02020603050405020304" pitchFamily="18" charset="0"/>
                <a:cs typeface="Times New Roman" panose="02020603050405020304" pitchFamily="18" charset="0"/>
              </a:rPr>
              <a:t>: Equal to the number of </a:t>
            </a:r>
            <a:r>
              <a:rPr lang="en-US" sz="2400" dirty="0" err="1">
                <a:latin typeface="Times New Roman" panose="02020603050405020304" pitchFamily="18" charset="0"/>
                <a:cs typeface="Times New Roman" panose="02020603050405020304" pitchFamily="18" charset="0"/>
              </a:rPr>
              <a:t>classes.Activation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for normalized probabilities.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Optimizer and </a:t>
            </a:r>
            <a:r>
              <a:rPr lang="en-US" sz="2400" dirty="0" err="1">
                <a:latin typeface="Times New Roman" panose="02020603050405020304" pitchFamily="18" charset="0"/>
                <a:cs typeface="Times New Roman" panose="02020603050405020304" pitchFamily="18" charset="0"/>
              </a:rPr>
              <a:t>Compilation:Adam</a:t>
            </a:r>
            <a:r>
              <a:rPr lang="en-US" sz="2400" dirty="0">
                <a:latin typeface="Times New Roman" panose="02020603050405020304" pitchFamily="18" charset="0"/>
                <a:cs typeface="Times New Roman" panose="02020603050405020304" pitchFamily="18" charset="0"/>
              </a:rPr>
              <a:t> optimizer with a specified learning rate and beta values.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Loss Function: Sparse categorical </a:t>
            </a:r>
            <a:r>
              <a:rPr lang="en-US" sz="2400" dirty="0" err="1">
                <a:latin typeface="Times New Roman" panose="02020603050405020304" pitchFamily="18" charset="0"/>
                <a:cs typeface="Times New Roman" panose="02020603050405020304" pitchFamily="18" charset="0"/>
              </a:rPr>
              <a:t>crossentropy</a:t>
            </a:r>
            <a:r>
              <a:rPr lang="en-US" sz="2400" dirty="0">
                <a:latin typeface="Times New Roman" panose="02020603050405020304" pitchFamily="18" charset="0"/>
                <a:cs typeface="Times New Roman" panose="02020603050405020304" pitchFamily="18" charset="0"/>
              </a:rPr>
              <a:t> for multiclass classification.</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779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20EEE4-01D2-5758-6AB2-BA543622C418}"/>
              </a:ext>
            </a:extLst>
          </p:cNvPr>
          <p:cNvSpPr txBox="1"/>
          <p:nvPr/>
        </p:nvSpPr>
        <p:spPr>
          <a:xfrm>
            <a:off x="1191491" y="1048572"/>
            <a:ext cx="10474036" cy="5632311"/>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Model Initialization: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Creation of a Convolutional Neural Network (CNN) model.</a:t>
            </a:r>
          </a:p>
          <a:p>
            <a:pPr algn="just"/>
            <a:r>
              <a:rPr lang="en-US" sz="2400" dirty="0">
                <a:latin typeface="Times New Roman" panose="02020603050405020304" pitchFamily="18" charset="0"/>
                <a:cs typeface="Times New Roman" panose="02020603050405020304" pitchFamily="18" charset="0"/>
              </a:rPr>
              <a:t>Utilizes an embedding layer, convolutional layers, pooling layers, dense layers, and an output layer.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Training Process: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Training the model on the provided training data.</a:t>
            </a:r>
          </a:p>
          <a:p>
            <a:pPr algn="just"/>
            <a:r>
              <a:rPr lang="en-US" sz="2400" dirty="0">
                <a:latin typeface="Times New Roman" panose="02020603050405020304" pitchFamily="18" charset="0"/>
                <a:cs typeface="Times New Roman" panose="02020603050405020304" pitchFamily="18" charset="0"/>
              </a:rPr>
              <a:t>Configuration:</a:t>
            </a:r>
          </a:p>
          <a:p>
            <a:pPr algn="just"/>
            <a:r>
              <a:rPr lang="en-US" sz="2400" dirty="0">
                <a:latin typeface="Times New Roman" panose="02020603050405020304" pitchFamily="18" charset="0"/>
                <a:cs typeface="Times New Roman" panose="02020603050405020304" pitchFamily="18" charset="0"/>
              </a:rPr>
              <a:t>Number of epochs: 10.</a:t>
            </a:r>
          </a:p>
          <a:p>
            <a:pPr algn="just"/>
            <a:r>
              <a:rPr lang="en-US" sz="2400" dirty="0">
                <a:latin typeface="Times New Roman" panose="02020603050405020304" pitchFamily="18" charset="0"/>
                <a:cs typeface="Times New Roman" panose="02020603050405020304" pitchFamily="18" charset="0"/>
              </a:rPr>
              <a:t>Data shuffling during training for randomness.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solidFill>
                  <a:schemeClr val="accent5"/>
                </a:solidFill>
                <a:latin typeface="Times New Roman" panose="02020603050405020304" pitchFamily="18" charset="0"/>
                <a:cs typeface="Times New Roman" panose="02020603050405020304" pitchFamily="18" charset="0"/>
              </a:rPr>
              <a:t>Training and validation are crucial steps in optimizing model performance.</a:t>
            </a:r>
          </a:p>
          <a:p>
            <a:pPr algn="just"/>
            <a:r>
              <a:rPr lang="en-US" sz="2400" dirty="0">
                <a:solidFill>
                  <a:schemeClr val="accent5"/>
                </a:solidFill>
                <a:latin typeface="Times New Roman" panose="02020603050405020304" pitchFamily="18" charset="0"/>
                <a:cs typeface="Times New Roman" panose="02020603050405020304" pitchFamily="18" charset="0"/>
              </a:rPr>
              <a:t>Monitoring metrics helps assess the model's ability to generalize</a:t>
            </a:r>
          </a:p>
        </p:txBody>
      </p:sp>
    </p:spTree>
    <p:extLst>
      <p:ext uri="{BB962C8B-B14F-4D97-AF65-F5344CB8AC3E}">
        <p14:creationId xmlns:p14="http://schemas.microsoft.com/office/powerpoint/2010/main" val="425366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777140-1721-4B3F-93FB-E21A58B0A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7A914E-9CB8-4F9C-A551-0E4C3382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538554"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orange lines&#10;&#10;Description automatically generated">
            <a:extLst>
              <a:ext uri="{FF2B5EF4-FFF2-40B4-BE49-F238E27FC236}">
                <a16:creationId xmlns:a16="http://schemas.microsoft.com/office/drawing/2014/main" id="{2209AEC5-DC3C-F4FE-73EA-E57FA9326AA1}"/>
              </a:ext>
            </a:extLst>
          </p:cNvPr>
          <p:cNvPicPr>
            <a:picLocks noChangeAspect="1"/>
          </p:cNvPicPr>
          <p:nvPr/>
        </p:nvPicPr>
        <p:blipFill>
          <a:blip r:embed="rId2"/>
          <a:stretch>
            <a:fillRect/>
          </a:stretch>
        </p:blipFill>
        <p:spPr>
          <a:xfrm>
            <a:off x="643467" y="1953016"/>
            <a:ext cx="5201707" cy="2951968"/>
          </a:xfrm>
          <a:prstGeom prst="rect">
            <a:avLst/>
          </a:prstGeom>
        </p:spPr>
      </p:pic>
      <p:sp>
        <p:nvSpPr>
          <p:cNvPr id="14" name="Rectangle 13">
            <a:extLst>
              <a:ext uri="{FF2B5EF4-FFF2-40B4-BE49-F238E27FC236}">
                <a16:creationId xmlns:a16="http://schemas.microsoft.com/office/drawing/2014/main" id="{3424A360-DE61-42B8-BF2C-91E703C86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3" y="480060"/>
            <a:ext cx="5538554"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curve&#10;&#10;Description automatically generated with medium confidence">
            <a:extLst>
              <a:ext uri="{FF2B5EF4-FFF2-40B4-BE49-F238E27FC236}">
                <a16:creationId xmlns:a16="http://schemas.microsoft.com/office/drawing/2014/main" id="{DD852509-306A-46D6-7712-9E311408F4A2}"/>
              </a:ext>
            </a:extLst>
          </p:cNvPr>
          <p:cNvPicPr>
            <a:picLocks noChangeAspect="1"/>
          </p:cNvPicPr>
          <p:nvPr/>
        </p:nvPicPr>
        <p:blipFill>
          <a:blip r:embed="rId3"/>
          <a:stretch>
            <a:fillRect/>
          </a:stretch>
        </p:blipFill>
        <p:spPr>
          <a:xfrm>
            <a:off x="6337300" y="2004815"/>
            <a:ext cx="5201707" cy="2834929"/>
          </a:xfrm>
          <a:prstGeom prst="rect">
            <a:avLst/>
          </a:prstGeom>
        </p:spPr>
      </p:pic>
    </p:spTree>
    <p:extLst>
      <p:ext uri="{BB962C8B-B14F-4D97-AF65-F5344CB8AC3E}">
        <p14:creationId xmlns:p14="http://schemas.microsoft.com/office/powerpoint/2010/main" val="3311582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B08652-685C-905C-160A-6DDBE2E0FFF8}"/>
              </a:ext>
            </a:extLst>
          </p:cNvPr>
          <p:cNvSpPr txBox="1"/>
          <p:nvPr/>
        </p:nvSpPr>
        <p:spPr>
          <a:xfrm>
            <a:off x="2571750" y="391406"/>
            <a:ext cx="6094476"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LSTM</a:t>
            </a:r>
          </a:p>
        </p:txBody>
      </p:sp>
      <p:sp>
        <p:nvSpPr>
          <p:cNvPr id="4" name="TextBox 3">
            <a:extLst>
              <a:ext uri="{FF2B5EF4-FFF2-40B4-BE49-F238E27FC236}">
                <a16:creationId xmlns:a16="http://schemas.microsoft.com/office/drawing/2014/main" id="{736DFBA6-17E0-DFBE-B991-7D1DC82A3CA4}"/>
              </a:ext>
            </a:extLst>
          </p:cNvPr>
          <p:cNvSpPr txBox="1"/>
          <p:nvPr/>
        </p:nvSpPr>
        <p:spPr>
          <a:xfrm>
            <a:off x="911352" y="935367"/>
            <a:ext cx="10369296" cy="5940088"/>
          </a:xfrm>
          <a:prstGeom prst="rect">
            <a:avLst/>
          </a:prstGeom>
          <a:noFill/>
        </p:spPr>
        <p:txBody>
          <a:bodyPr wrap="square" rtlCol="0">
            <a:spAutoFit/>
          </a:bodyPr>
          <a:lstStyle/>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Preparing the data for sentiment analysis using LSTM (Long Short-Term Memory) models.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Parameter Settings: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num_words: 15,000 words in the dictionary.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val_size: Validation set size of 1,000.</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epochs: Training for 20 epochs.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batch_size: Mini-batch gradient descent with a batch size of 512.</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Data Preprocessing:</a:t>
            </a:r>
          </a:p>
          <a:p>
            <a:pPr algn="just"/>
            <a:r>
              <a:rPr lang="en-US" sz="2000" i="1" dirty="0">
                <a:solidFill>
                  <a:srgbClr val="0070C0"/>
                </a:solidFill>
                <a:latin typeface="Times New Roman" panose="02020603050405020304" pitchFamily="18" charset="0"/>
                <a:cs typeface="Times New Roman" panose="02020603050405020304" pitchFamily="18" charset="0"/>
              </a:rPr>
              <a:t>Tokenization</a:t>
            </a:r>
            <a:r>
              <a:rPr lang="en-US" sz="2000" dirty="0">
                <a:solidFill>
                  <a:srgbClr val="0070C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document in the dataset (tweets) is tokenized into arrays of words. Tokenization ensures that words are represented as numerical values for model input.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tokenized words are appended to form documents (docs).This step prepares the textual data for further processing and model training.</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i="1" dirty="0">
                <a:solidFill>
                  <a:srgbClr val="0070C0"/>
                </a:solidFill>
                <a:latin typeface="Times New Roman" panose="02020603050405020304" pitchFamily="18" charset="0"/>
                <a:cs typeface="Times New Roman" panose="02020603050405020304" pitchFamily="18" charset="0"/>
              </a:rPr>
              <a:t>Stopwords and Punctuation Handling:</a:t>
            </a:r>
          </a:p>
          <a:p>
            <a:pPr algn="just"/>
            <a:r>
              <a:rPr lang="en-US" sz="2000" dirty="0">
                <a:latin typeface="Times New Roman" panose="02020603050405020304" pitchFamily="18" charset="0"/>
                <a:cs typeface="Times New Roman" panose="02020603050405020304" pitchFamily="18" charset="0"/>
              </a:rPr>
              <a:t>Removal of common English stopwords and punctuation.</a:t>
            </a:r>
          </a:p>
          <a:p>
            <a:pPr algn="just"/>
            <a:r>
              <a:rPr lang="en-US" sz="2000" dirty="0">
                <a:latin typeface="Times New Roman" panose="02020603050405020304" pitchFamily="18" charset="0"/>
                <a:cs typeface="Times New Roman" panose="02020603050405020304" pitchFamily="18" charset="0"/>
              </a:rPr>
              <a:t>Special consideration for negations like "not," "n't," and "no.“</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165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F2427-3AA9-8616-2DC9-533D55A54EC1}"/>
              </a:ext>
            </a:extLst>
          </p:cNvPr>
          <p:cNvSpPr txBox="1"/>
          <p:nvPr/>
        </p:nvSpPr>
        <p:spPr>
          <a:xfrm>
            <a:off x="1203198" y="972604"/>
            <a:ext cx="9982962"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Part-of-Speech (POS) Tagging:</a:t>
            </a:r>
          </a:p>
          <a:p>
            <a:pPr algn="just"/>
            <a:r>
              <a:rPr lang="en-US" sz="2400" dirty="0">
                <a:latin typeface="Times New Roman" panose="02020603050405020304" pitchFamily="18" charset="0"/>
                <a:cs typeface="Times New Roman" panose="02020603050405020304" pitchFamily="18" charset="0"/>
              </a:rPr>
              <a:t>Mapping POS tags to WordNet categories (ADJ, VERB, NOUN, ADV) for lemmatization.</a:t>
            </a:r>
          </a:p>
          <a:p>
            <a:pPr marL="285750" indent="-28575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Removed stopwords and punctuations and lemmatize each document</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Each document's words are cleaned, lemmatized, and transformed into a cleaned string.</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Using tokenizers to create the tokens having no of words=15000(num_words)</a:t>
            </a: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Complete data is tokenized to vectors and padding is done using zeros to match its length to the largest text in the dataset</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D622C0-0392-FD4A-D613-8B5BABCBF76D}"/>
              </a:ext>
            </a:extLst>
          </p:cNvPr>
          <p:cNvPicPr>
            <a:picLocks noChangeAspect="1"/>
          </p:cNvPicPr>
          <p:nvPr/>
        </p:nvPicPr>
        <p:blipFill>
          <a:blip r:embed="rId2"/>
          <a:stretch>
            <a:fillRect/>
          </a:stretch>
        </p:blipFill>
        <p:spPr>
          <a:xfrm>
            <a:off x="607282" y="5248657"/>
            <a:ext cx="10977435" cy="896112"/>
          </a:xfrm>
          <a:prstGeom prst="rect">
            <a:avLst/>
          </a:prstGeom>
        </p:spPr>
      </p:pic>
    </p:spTree>
    <p:extLst>
      <p:ext uri="{BB962C8B-B14F-4D97-AF65-F5344CB8AC3E}">
        <p14:creationId xmlns:p14="http://schemas.microsoft.com/office/powerpoint/2010/main" val="9842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48B4-627C-014E-B60A-900DF37F09F9}"/>
              </a:ext>
            </a:extLst>
          </p:cNvPr>
          <p:cNvSpPr>
            <a:spLocks noGrp="1"/>
          </p:cNvSpPr>
          <p:nvPr>
            <p:ph type="title"/>
          </p:nvPr>
        </p:nvSpPr>
        <p:spPr>
          <a:xfrm>
            <a:off x="818984" y="4230093"/>
            <a:ext cx="4150581" cy="1800165"/>
          </a:xfrm>
        </p:spPr>
        <p:txBody>
          <a:bodyPr anchor="t">
            <a:normAutofit/>
          </a:bodyPr>
          <a:lstStyle/>
          <a:p>
            <a:pPr algn="r"/>
            <a:r>
              <a:rPr lang="en-US" sz="4000"/>
              <a:t>Data Loading	</a:t>
            </a:r>
          </a:p>
        </p:txBody>
      </p:sp>
      <p:sp>
        <p:nvSpPr>
          <p:cNvPr id="3" name="Content Placeholder 2">
            <a:extLst>
              <a:ext uri="{FF2B5EF4-FFF2-40B4-BE49-F238E27FC236}">
                <a16:creationId xmlns:a16="http://schemas.microsoft.com/office/drawing/2014/main" id="{87986273-5A3D-B2C9-BD6E-FE147EE989FA}"/>
              </a:ext>
            </a:extLst>
          </p:cNvPr>
          <p:cNvSpPr>
            <a:spLocks noGrp="1"/>
          </p:cNvSpPr>
          <p:nvPr>
            <p:ph idx="1"/>
          </p:nvPr>
        </p:nvSpPr>
        <p:spPr>
          <a:xfrm>
            <a:off x="5246415" y="4230094"/>
            <a:ext cx="6235268" cy="1800164"/>
          </a:xfrm>
        </p:spPr>
        <p:txBody>
          <a:bodyPr anchor="t">
            <a:normAutofit/>
          </a:bodyPr>
          <a:lstStyle/>
          <a:p>
            <a:r>
              <a:rPr lang="en-US" sz="2000" dirty="0"/>
              <a:t>Loaded the data using pandas </a:t>
            </a:r>
          </a:p>
          <a:p>
            <a:pPr marL="0" indent="0">
              <a:buNone/>
            </a:pPr>
            <a:r>
              <a:rPr lang="en-US" sz="2000" dirty="0"/>
              <a:t>data = </a:t>
            </a:r>
            <a:r>
              <a:rPr lang="en-US" sz="2000" dirty="0" err="1"/>
              <a:t>pd.read_csv</a:t>
            </a:r>
            <a:r>
              <a:rPr lang="en-US" sz="2000" dirty="0"/>
              <a:t>(“feedback.csv")</a:t>
            </a:r>
          </a:p>
          <a:p>
            <a:r>
              <a:rPr lang="en-US" sz="2000" dirty="0" err="1"/>
              <a:t>Data.head</a:t>
            </a:r>
            <a:r>
              <a:rPr lang="en-US" sz="2000" dirty="0"/>
              <a:t>()</a:t>
            </a:r>
          </a:p>
          <a:p>
            <a:pPr marL="0" indent="0">
              <a:buNone/>
            </a:pPr>
            <a:endParaRPr lang="en-US" sz="2000" dirty="0"/>
          </a:p>
          <a:p>
            <a:pPr marL="0" indent="0">
              <a:buNone/>
            </a:pPr>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F252C245-AB4E-9720-0483-4FA34EB5784B}"/>
              </a:ext>
            </a:extLst>
          </p:cNvPr>
          <p:cNvPicPr>
            <a:picLocks noChangeAspect="1"/>
          </p:cNvPicPr>
          <p:nvPr/>
        </p:nvPicPr>
        <p:blipFill>
          <a:blip r:embed="rId2"/>
          <a:stretch>
            <a:fillRect/>
          </a:stretch>
        </p:blipFill>
        <p:spPr>
          <a:xfrm>
            <a:off x="1838426" y="1116531"/>
            <a:ext cx="7132320" cy="2643150"/>
          </a:xfrm>
          <a:prstGeom prst="rect">
            <a:avLst/>
          </a:prstGeom>
        </p:spPr>
      </p:pic>
    </p:spTree>
    <p:extLst>
      <p:ext uri="{BB962C8B-B14F-4D97-AF65-F5344CB8AC3E}">
        <p14:creationId xmlns:p14="http://schemas.microsoft.com/office/powerpoint/2010/main" val="379776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141679-FC80-2BE8-2339-951411A2DBFF}"/>
              </a:ext>
            </a:extLst>
          </p:cNvPr>
          <p:cNvSpPr txBox="1"/>
          <p:nvPr/>
        </p:nvSpPr>
        <p:spPr>
          <a:xfrm>
            <a:off x="1364742" y="786609"/>
            <a:ext cx="10129266" cy="646331"/>
          </a:xfrm>
          <a:prstGeom prst="rect">
            <a:avLst/>
          </a:prstGeom>
          <a:noFill/>
        </p:spPr>
        <p:txBody>
          <a:bodyPr wrap="square">
            <a:spAutoFit/>
          </a:bodyPr>
          <a:lstStyle/>
          <a:p>
            <a:r>
              <a:rPr lang="en-US" i="1" dirty="0">
                <a:solidFill>
                  <a:srgbClr val="0070C0"/>
                </a:solidFill>
                <a:latin typeface="Times New Roman" panose="02020603050405020304" pitchFamily="18" charset="0"/>
                <a:cs typeface="Times New Roman" panose="02020603050405020304" pitchFamily="18" charset="0"/>
              </a:rPr>
              <a:t>Saved</a:t>
            </a:r>
            <a:r>
              <a:rPr lang="en-US" dirty="0">
                <a:latin typeface="Times New Roman" panose="02020603050405020304" pitchFamily="18" charset="0"/>
                <a:cs typeface="Times New Roman" panose="02020603050405020304" pitchFamily="18" charset="0"/>
              </a:rPr>
              <a:t> the Keras Tokenizer object, used for text preprocessing, into a pickle file named 'transform2.pkl' for future use.</a:t>
            </a:r>
          </a:p>
        </p:txBody>
      </p:sp>
      <p:pic>
        <p:nvPicPr>
          <p:cNvPr id="7" name="Picture 6">
            <a:extLst>
              <a:ext uri="{FF2B5EF4-FFF2-40B4-BE49-F238E27FC236}">
                <a16:creationId xmlns:a16="http://schemas.microsoft.com/office/drawing/2014/main" id="{139D91E4-0D16-B0B0-B0B8-1ADE3C244885}"/>
              </a:ext>
            </a:extLst>
          </p:cNvPr>
          <p:cNvPicPr>
            <a:picLocks noChangeAspect="1"/>
          </p:cNvPicPr>
          <p:nvPr/>
        </p:nvPicPr>
        <p:blipFill>
          <a:blip r:embed="rId2"/>
          <a:stretch>
            <a:fillRect/>
          </a:stretch>
        </p:blipFill>
        <p:spPr>
          <a:xfrm>
            <a:off x="1364742" y="1727048"/>
            <a:ext cx="7824110" cy="971600"/>
          </a:xfrm>
          <a:prstGeom prst="rect">
            <a:avLst/>
          </a:prstGeom>
        </p:spPr>
      </p:pic>
      <p:pic>
        <p:nvPicPr>
          <p:cNvPr id="9" name="Picture 8">
            <a:extLst>
              <a:ext uri="{FF2B5EF4-FFF2-40B4-BE49-F238E27FC236}">
                <a16:creationId xmlns:a16="http://schemas.microsoft.com/office/drawing/2014/main" id="{78C0F6DC-9893-A4AB-0FAF-8AE8BD4C8AD8}"/>
              </a:ext>
            </a:extLst>
          </p:cNvPr>
          <p:cNvPicPr>
            <a:picLocks noChangeAspect="1"/>
          </p:cNvPicPr>
          <p:nvPr/>
        </p:nvPicPr>
        <p:blipFill>
          <a:blip r:embed="rId3"/>
          <a:stretch>
            <a:fillRect/>
          </a:stretch>
        </p:blipFill>
        <p:spPr>
          <a:xfrm>
            <a:off x="1492758" y="3315921"/>
            <a:ext cx="4007056" cy="2140060"/>
          </a:xfrm>
          <a:prstGeom prst="rect">
            <a:avLst/>
          </a:prstGeom>
        </p:spPr>
      </p:pic>
      <p:pic>
        <p:nvPicPr>
          <p:cNvPr id="11" name="Picture 10">
            <a:extLst>
              <a:ext uri="{FF2B5EF4-FFF2-40B4-BE49-F238E27FC236}">
                <a16:creationId xmlns:a16="http://schemas.microsoft.com/office/drawing/2014/main" id="{6D037589-0499-E601-A285-84A7640AD084}"/>
              </a:ext>
            </a:extLst>
          </p:cNvPr>
          <p:cNvPicPr>
            <a:picLocks noChangeAspect="1"/>
          </p:cNvPicPr>
          <p:nvPr/>
        </p:nvPicPr>
        <p:blipFill>
          <a:blip r:embed="rId4"/>
          <a:stretch>
            <a:fillRect/>
          </a:stretch>
        </p:blipFill>
        <p:spPr>
          <a:xfrm>
            <a:off x="5996178" y="3277819"/>
            <a:ext cx="4095961" cy="2178162"/>
          </a:xfrm>
          <a:prstGeom prst="rect">
            <a:avLst/>
          </a:prstGeom>
        </p:spPr>
      </p:pic>
      <p:sp>
        <p:nvSpPr>
          <p:cNvPr id="12" name="Rectangle 1">
            <a:extLst>
              <a:ext uri="{FF2B5EF4-FFF2-40B4-BE49-F238E27FC236}">
                <a16:creationId xmlns:a16="http://schemas.microsoft.com/office/drawing/2014/main" id="{2746C710-8CFE-2FF1-89FE-74017ADD64BC}"/>
              </a:ext>
            </a:extLst>
          </p:cNvPr>
          <p:cNvSpPr>
            <a:spLocks noChangeArrowheads="1"/>
          </p:cNvSpPr>
          <p:nvPr/>
        </p:nvSpPr>
        <p:spPr bwMode="auto">
          <a:xfrm>
            <a:off x="1492758" y="5984939"/>
            <a:ext cx="908304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Test accuracy of lstm model: 80.30%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9704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8" name="Rectangle 17">
            <a:extLst>
              <a:ext uri="{FF2B5EF4-FFF2-40B4-BE49-F238E27FC236}">
                <a16:creationId xmlns:a16="http://schemas.microsoft.com/office/drawing/2014/main" id="{AE94ADDC-FBCA-4838-8D97-4B0770AFC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EDB06F6B-6027-4B19-829E-EEDE91726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graph of a line graph&#10;&#10;Description automatically generated with medium confidence">
            <a:extLst>
              <a:ext uri="{FF2B5EF4-FFF2-40B4-BE49-F238E27FC236}">
                <a16:creationId xmlns:a16="http://schemas.microsoft.com/office/drawing/2014/main" id="{17C206C3-755A-6030-D2CA-68D2435CE0D7}"/>
              </a:ext>
            </a:extLst>
          </p:cNvPr>
          <p:cNvPicPr>
            <a:picLocks noChangeAspect="1"/>
          </p:cNvPicPr>
          <p:nvPr/>
        </p:nvPicPr>
        <p:blipFill>
          <a:blip r:embed="rId4"/>
          <a:stretch>
            <a:fillRect/>
          </a:stretch>
        </p:blipFill>
        <p:spPr>
          <a:xfrm>
            <a:off x="960120" y="1032756"/>
            <a:ext cx="4975860" cy="313479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9" name="Picture 8" descr="A graph of loss curves&#10;&#10;Description automatically generated">
            <a:extLst>
              <a:ext uri="{FF2B5EF4-FFF2-40B4-BE49-F238E27FC236}">
                <a16:creationId xmlns:a16="http://schemas.microsoft.com/office/drawing/2014/main" id="{C52CEC99-BA7D-5055-7286-9B384112A8E2}"/>
              </a:ext>
            </a:extLst>
          </p:cNvPr>
          <p:cNvPicPr>
            <a:picLocks noChangeAspect="1"/>
          </p:cNvPicPr>
          <p:nvPr/>
        </p:nvPicPr>
        <p:blipFill>
          <a:blip r:embed="rId5"/>
          <a:stretch>
            <a:fillRect/>
          </a:stretch>
        </p:blipFill>
        <p:spPr>
          <a:xfrm>
            <a:off x="6256020" y="1043267"/>
            <a:ext cx="5022206" cy="311376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2" name="Picture 21">
            <a:extLst>
              <a:ext uri="{FF2B5EF4-FFF2-40B4-BE49-F238E27FC236}">
                <a16:creationId xmlns:a16="http://schemas.microsoft.com/office/drawing/2014/main" id="{F0CA11D6-C4F1-476E-8455-2C26DEDE94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55478"/>
          <a:stretch/>
        </p:blipFill>
        <p:spPr>
          <a:xfrm>
            <a:off x="-2607" y="0"/>
            <a:ext cx="12192000" cy="3053351"/>
          </a:xfrm>
          <a:prstGeom prst="rect">
            <a:avLst/>
          </a:prstGeom>
        </p:spPr>
      </p:pic>
      <p:pic>
        <p:nvPicPr>
          <p:cNvPr id="24" name="Picture 23">
            <a:extLst>
              <a:ext uri="{FF2B5EF4-FFF2-40B4-BE49-F238E27FC236}">
                <a16:creationId xmlns:a16="http://schemas.microsoft.com/office/drawing/2014/main" id="{90717727-6E80-4D56-AF23-9E0AE1D5AD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9764" t="46543"/>
          <a:stretch/>
        </p:blipFill>
        <p:spPr>
          <a:xfrm>
            <a:off x="8500434" y="3191932"/>
            <a:ext cx="3686351" cy="3666067"/>
          </a:xfrm>
          <a:prstGeom prst="rect">
            <a:avLst/>
          </a:prstGeom>
        </p:spPr>
      </p:pic>
      <p:sp>
        <p:nvSpPr>
          <p:cNvPr id="2" name="Title 1">
            <a:extLst>
              <a:ext uri="{FF2B5EF4-FFF2-40B4-BE49-F238E27FC236}">
                <a16:creationId xmlns:a16="http://schemas.microsoft.com/office/drawing/2014/main" id="{2168786C-8184-6F2E-69A9-75D0C7A3D72F}"/>
              </a:ext>
            </a:extLst>
          </p:cNvPr>
          <p:cNvSpPr>
            <a:spLocks noGrp="1"/>
          </p:cNvSpPr>
          <p:nvPr>
            <p:ph type="title"/>
          </p:nvPr>
        </p:nvSpPr>
        <p:spPr>
          <a:xfrm>
            <a:off x="635211" y="4562855"/>
            <a:ext cx="10916365" cy="1137554"/>
          </a:xfrm>
        </p:spPr>
        <p:txBody>
          <a:bodyPr vert="horz" lIns="91440" tIns="45720" rIns="91440" bIns="45720" rtlCol="0" anchor="b">
            <a:normAutofit/>
          </a:bodyPr>
          <a:lstStyle/>
          <a:p>
            <a:r>
              <a:rPr lang="en-US" sz="4800"/>
              <a:t>DNN</a:t>
            </a:r>
          </a:p>
        </p:txBody>
      </p:sp>
    </p:spTree>
    <p:extLst>
      <p:ext uri="{BB962C8B-B14F-4D97-AF65-F5344CB8AC3E}">
        <p14:creationId xmlns:p14="http://schemas.microsoft.com/office/powerpoint/2010/main" val="1386452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AE94ADDC-FBCA-4838-8D97-4B0770AFC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EDB06F6B-6027-4B19-829E-EEDE91726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graph with blue lines and white text&#10;&#10;Description automatically generated">
            <a:extLst>
              <a:ext uri="{FF2B5EF4-FFF2-40B4-BE49-F238E27FC236}">
                <a16:creationId xmlns:a16="http://schemas.microsoft.com/office/drawing/2014/main" id="{59635621-2C9F-CB67-D3EF-0FAD7DF1E584}"/>
              </a:ext>
            </a:extLst>
          </p:cNvPr>
          <p:cNvPicPr>
            <a:picLocks noChangeAspect="1"/>
          </p:cNvPicPr>
          <p:nvPr/>
        </p:nvPicPr>
        <p:blipFill>
          <a:blip r:embed="rId4"/>
          <a:stretch>
            <a:fillRect/>
          </a:stretch>
        </p:blipFill>
        <p:spPr>
          <a:xfrm>
            <a:off x="960120" y="1244230"/>
            <a:ext cx="4975860" cy="271184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 name="Content Placeholder 4" descr="A graph of loss curves&#10;&#10;Description automatically generated">
            <a:extLst>
              <a:ext uri="{FF2B5EF4-FFF2-40B4-BE49-F238E27FC236}">
                <a16:creationId xmlns:a16="http://schemas.microsoft.com/office/drawing/2014/main" id="{18953F3D-42C9-63AC-E482-91FAD6E6A0E4}"/>
              </a:ext>
            </a:extLst>
          </p:cNvPr>
          <p:cNvPicPr>
            <a:picLocks noGrp="1" noChangeAspect="1"/>
          </p:cNvPicPr>
          <p:nvPr>
            <p:ph sz="quarter" idx="13"/>
          </p:nvPr>
        </p:nvPicPr>
        <p:blipFill>
          <a:blip r:embed="rId5"/>
          <a:stretch>
            <a:fillRect/>
          </a:stretch>
        </p:blipFill>
        <p:spPr>
          <a:xfrm>
            <a:off x="6256020" y="1262988"/>
            <a:ext cx="5022206" cy="267432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9" name="Picture 18">
            <a:extLst>
              <a:ext uri="{FF2B5EF4-FFF2-40B4-BE49-F238E27FC236}">
                <a16:creationId xmlns:a16="http://schemas.microsoft.com/office/drawing/2014/main" id="{F0CA11D6-C4F1-476E-8455-2C26DEDE94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55478"/>
          <a:stretch/>
        </p:blipFill>
        <p:spPr>
          <a:xfrm>
            <a:off x="-2607" y="0"/>
            <a:ext cx="12192000" cy="3053351"/>
          </a:xfrm>
          <a:prstGeom prst="rect">
            <a:avLst/>
          </a:prstGeom>
        </p:spPr>
      </p:pic>
      <p:pic>
        <p:nvPicPr>
          <p:cNvPr id="21" name="Picture 20">
            <a:extLst>
              <a:ext uri="{FF2B5EF4-FFF2-40B4-BE49-F238E27FC236}">
                <a16:creationId xmlns:a16="http://schemas.microsoft.com/office/drawing/2014/main" id="{90717727-6E80-4D56-AF23-9E0AE1D5AD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9764" t="46543"/>
          <a:stretch/>
        </p:blipFill>
        <p:spPr>
          <a:xfrm>
            <a:off x="8500434" y="3191932"/>
            <a:ext cx="3686351" cy="3666067"/>
          </a:xfrm>
          <a:prstGeom prst="rect">
            <a:avLst/>
          </a:prstGeom>
        </p:spPr>
      </p:pic>
      <p:sp>
        <p:nvSpPr>
          <p:cNvPr id="2" name="Title 1">
            <a:extLst>
              <a:ext uri="{FF2B5EF4-FFF2-40B4-BE49-F238E27FC236}">
                <a16:creationId xmlns:a16="http://schemas.microsoft.com/office/drawing/2014/main" id="{AEF1827B-8C6D-3FC2-7E33-B5C4AC80C66C}"/>
              </a:ext>
            </a:extLst>
          </p:cNvPr>
          <p:cNvSpPr>
            <a:spLocks noGrp="1"/>
          </p:cNvSpPr>
          <p:nvPr>
            <p:ph type="title"/>
          </p:nvPr>
        </p:nvSpPr>
        <p:spPr>
          <a:xfrm>
            <a:off x="635211" y="4562855"/>
            <a:ext cx="10916365" cy="1137554"/>
          </a:xfrm>
        </p:spPr>
        <p:txBody>
          <a:bodyPr vert="horz" lIns="91440" tIns="45720" rIns="91440" bIns="45720" rtlCol="0" anchor="b">
            <a:normAutofit/>
          </a:bodyPr>
          <a:lstStyle/>
          <a:p>
            <a:r>
              <a:rPr lang="en-US" sz="4800"/>
              <a:t>Cnn+lstm</a:t>
            </a:r>
          </a:p>
        </p:txBody>
      </p:sp>
    </p:spTree>
    <p:extLst>
      <p:ext uri="{BB962C8B-B14F-4D97-AF65-F5344CB8AC3E}">
        <p14:creationId xmlns:p14="http://schemas.microsoft.com/office/powerpoint/2010/main" val="1985879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CC7BE3-50D6-0338-923F-A11546B803C4}"/>
              </a:ext>
            </a:extLst>
          </p:cNvPr>
          <p:cNvPicPr>
            <a:picLocks noChangeAspect="1"/>
          </p:cNvPicPr>
          <p:nvPr/>
        </p:nvPicPr>
        <p:blipFill>
          <a:blip r:embed="rId2"/>
          <a:stretch>
            <a:fillRect/>
          </a:stretch>
        </p:blipFill>
        <p:spPr>
          <a:xfrm>
            <a:off x="2171498" y="987299"/>
            <a:ext cx="7849003" cy="4883401"/>
          </a:xfrm>
          <a:prstGeom prst="rect">
            <a:avLst/>
          </a:prstGeom>
        </p:spPr>
      </p:pic>
    </p:spTree>
    <p:extLst>
      <p:ext uri="{BB962C8B-B14F-4D97-AF65-F5344CB8AC3E}">
        <p14:creationId xmlns:p14="http://schemas.microsoft.com/office/powerpoint/2010/main" val="263840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4" name="Rectangle 33">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36" name="Picture 3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3" name="Rectangle 2">
            <a:extLst>
              <a:ext uri="{FF2B5EF4-FFF2-40B4-BE49-F238E27FC236}">
                <a16:creationId xmlns:a16="http://schemas.microsoft.com/office/drawing/2014/main" id="{E2D24EA2-CCA0-D946-B4E7-FEB94991F531}"/>
              </a:ext>
            </a:extLst>
          </p:cNvPr>
          <p:cNvSpPr/>
          <p:nvPr/>
        </p:nvSpPr>
        <p:spPr>
          <a:xfrm>
            <a:off x="1286933" y="2213361"/>
            <a:ext cx="6247721" cy="220481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b="1" cap="all" spc="0">
                <a:ln w="12700" cmpd="sng">
                  <a:solidFill>
                    <a:schemeClr val="accent4"/>
                  </a:solidFill>
                  <a:prstDash val="solid"/>
                </a:ln>
                <a:latin typeface="+mj-lt"/>
                <a:ea typeface="+mj-ea"/>
                <a:cs typeface="+mj-cs"/>
              </a:rPr>
              <a:t>THANK YOU</a:t>
            </a:r>
          </a:p>
        </p:txBody>
      </p:sp>
      <p:pic>
        <p:nvPicPr>
          <p:cNvPr id="37" name="Picture 36">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38" name="Picture 37">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41511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7100-72B4-2E52-A705-C828CE73EADB}"/>
              </a:ext>
            </a:extLst>
          </p:cNvPr>
          <p:cNvSpPr>
            <a:spLocks noGrp="1"/>
          </p:cNvSpPr>
          <p:nvPr>
            <p:ph type="title"/>
          </p:nvPr>
        </p:nvSpPr>
        <p:spPr/>
        <p:txBody>
          <a:bodyPr/>
          <a:lstStyle/>
          <a:p>
            <a:r>
              <a:rPr lang="en-US" dirty="0"/>
              <a:t>Overview of Dataset </a:t>
            </a:r>
          </a:p>
        </p:txBody>
      </p:sp>
      <p:sp>
        <p:nvSpPr>
          <p:cNvPr id="3" name="Content Placeholder 2">
            <a:extLst>
              <a:ext uri="{FF2B5EF4-FFF2-40B4-BE49-F238E27FC236}">
                <a16:creationId xmlns:a16="http://schemas.microsoft.com/office/drawing/2014/main" id="{FDCBB983-8473-A33C-892E-BEA2C0F91C41}"/>
              </a:ext>
            </a:extLst>
          </p:cNvPr>
          <p:cNvSpPr>
            <a:spLocks noGrp="1"/>
          </p:cNvSpPr>
          <p:nvPr>
            <p:ph idx="1"/>
          </p:nvPr>
        </p:nvSpPr>
        <p:spPr>
          <a:xfrm>
            <a:off x="913773" y="1869253"/>
            <a:ext cx="10364452" cy="3424107"/>
          </a:xfrm>
        </p:spPr>
        <p:txBody>
          <a:bodyPr>
            <a:noAutofit/>
          </a:bodyPr>
          <a:lstStyle/>
          <a:p>
            <a:pPr marL="0" indent="0">
              <a:buNone/>
            </a:pPr>
            <a:r>
              <a:rPr lang="en-US" b="1" dirty="0"/>
              <a:t>Dataset Overview:</a:t>
            </a:r>
          </a:p>
          <a:p>
            <a:r>
              <a:rPr lang="en-US" dirty="0"/>
              <a:t>5000 entries in total.</a:t>
            </a:r>
          </a:p>
          <a:p>
            <a:r>
              <a:rPr lang="en-US" dirty="0"/>
              <a:t>Indexed from 0 to 4999.</a:t>
            </a:r>
          </a:p>
          <a:p>
            <a:pPr marL="0" indent="0">
              <a:buNone/>
            </a:pPr>
            <a:r>
              <a:rPr lang="en-US" b="1" dirty="0"/>
              <a:t>Data Columns:</a:t>
            </a:r>
          </a:p>
          <a:p>
            <a:r>
              <a:rPr lang="en-US" dirty="0"/>
              <a:t>Column 1: 'text'</a:t>
            </a:r>
          </a:p>
          <a:p>
            <a:pPr marL="0" indent="0">
              <a:buNone/>
            </a:pPr>
            <a:r>
              <a:rPr lang="en-US" dirty="0"/>
              <a:t>             Contains textual data (reviews, comments, etc.).</a:t>
            </a:r>
          </a:p>
          <a:p>
            <a:pPr marL="0" indent="0">
              <a:buNone/>
            </a:pPr>
            <a:r>
              <a:rPr lang="en-US" dirty="0"/>
              <a:t>            </a:t>
            </a:r>
            <a:r>
              <a:rPr lang="en-US" dirty="0" err="1"/>
              <a:t>Dtype</a:t>
            </a:r>
            <a:r>
              <a:rPr lang="en-US" dirty="0"/>
              <a:t>: Object (string).</a:t>
            </a:r>
          </a:p>
          <a:p>
            <a:pPr marL="0" indent="0">
              <a:buNone/>
            </a:pPr>
            <a:r>
              <a:rPr lang="en-US" dirty="0"/>
              <a:t>Column 2: 'label'</a:t>
            </a:r>
          </a:p>
          <a:p>
            <a:pPr marL="0" indent="0">
              <a:buNone/>
            </a:pPr>
            <a:r>
              <a:rPr lang="en-US" dirty="0"/>
              <a:t>              Represents sentiment labels.</a:t>
            </a:r>
          </a:p>
          <a:p>
            <a:pPr marL="0" indent="0">
              <a:buNone/>
            </a:pPr>
            <a:r>
              <a:rPr lang="en-US" dirty="0"/>
              <a:t>             </a:t>
            </a:r>
            <a:r>
              <a:rPr lang="en-US" dirty="0" err="1"/>
              <a:t>Dtype</a:t>
            </a:r>
            <a:r>
              <a:rPr lang="en-US" dirty="0"/>
              <a:t>: Integer (0 for negative sentiment, 1 for positive sentiment).</a:t>
            </a:r>
          </a:p>
        </p:txBody>
      </p:sp>
    </p:spTree>
    <p:extLst>
      <p:ext uri="{BB962C8B-B14F-4D97-AF65-F5344CB8AC3E}">
        <p14:creationId xmlns:p14="http://schemas.microsoft.com/office/powerpoint/2010/main" val="257356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BE7E-9DDC-3F16-BC21-F80C7F094A6A}"/>
              </a:ext>
            </a:extLst>
          </p:cNvPr>
          <p:cNvSpPr>
            <a:spLocks noGrp="1"/>
          </p:cNvSpPr>
          <p:nvPr>
            <p:ph type="title"/>
          </p:nvPr>
        </p:nvSpPr>
        <p:spPr>
          <a:xfrm>
            <a:off x="630936" y="639520"/>
            <a:ext cx="4377944" cy="1719072"/>
          </a:xfrm>
        </p:spPr>
        <p:txBody>
          <a:bodyPr anchor="b">
            <a:normAutofit/>
          </a:bodyPr>
          <a:lstStyle/>
          <a:p>
            <a:r>
              <a:rPr lang="en-US" sz="5000" dirty="0"/>
              <a:t>Data Information</a:t>
            </a:r>
          </a:p>
        </p:txBody>
      </p:sp>
      <p:sp>
        <p:nvSpPr>
          <p:cNvPr id="3" name="Content Placeholder 2">
            <a:extLst>
              <a:ext uri="{FF2B5EF4-FFF2-40B4-BE49-F238E27FC236}">
                <a16:creationId xmlns:a16="http://schemas.microsoft.com/office/drawing/2014/main" id="{CC785C09-AED0-2360-F5A8-B327D734BC50}"/>
              </a:ext>
            </a:extLst>
          </p:cNvPr>
          <p:cNvSpPr>
            <a:spLocks noGrp="1"/>
          </p:cNvSpPr>
          <p:nvPr>
            <p:ph idx="1"/>
          </p:nvPr>
        </p:nvSpPr>
        <p:spPr>
          <a:xfrm>
            <a:off x="630936" y="2807208"/>
            <a:ext cx="3429000" cy="3410712"/>
          </a:xfrm>
        </p:spPr>
        <p:txBody>
          <a:bodyPr anchor="t">
            <a:normAutofit/>
          </a:bodyPr>
          <a:lstStyle/>
          <a:p>
            <a:pPr marL="0" indent="0">
              <a:buNone/>
            </a:pPr>
            <a:r>
              <a:rPr lang="en-US" sz="2200">
                <a:latin typeface="+mj-lt"/>
                <a:ea typeface="+mj-ea"/>
                <a:cs typeface="+mj-cs"/>
              </a:rPr>
              <a:t>data.info()</a:t>
            </a:r>
          </a:p>
          <a:p>
            <a:pPr marL="0" indent="0">
              <a:buNone/>
            </a:pPr>
            <a:endParaRPr lang="en-US" sz="2200">
              <a:latin typeface="+mj-lt"/>
              <a:ea typeface="+mj-ea"/>
              <a:cs typeface="+mj-cs"/>
            </a:endParaRPr>
          </a:p>
          <a:p>
            <a:endParaRPr lang="en-US" sz="2200">
              <a:latin typeface="+mj-lt"/>
              <a:ea typeface="+mj-ea"/>
              <a:cs typeface="+mj-cs"/>
            </a:endParaRPr>
          </a:p>
          <a:p>
            <a:endParaRPr lang="en-US" sz="2200">
              <a:latin typeface="+mj-lt"/>
              <a:ea typeface="+mj-ea"/>
              <a:cs typeface="+mj-cs"/>
            </a:endParaRPr>
          </a:p>
          <a:p>
            <a:endParaRPr lang="en-US" sz="2200">
              <a:latin typeface="+mj-lt"/>
              <a:ea typeface="+mj-ea"/>
              <a:cs typeface="+mj-cs"/>
            </a:endParaRPr>
          </a:p>
          <a:p>
            <a:pPr marL="0" indent="0">
              <a:buNone/>
            </a:pPr>
            <a:endParaRPr lang="en-US" sz="2200">
              <a:latin typeface="Söhne"/>
            </a:endParaRPr>
          </a:p>
          <a:p>
            <a:pPr marL="0" indent="0">
              <a:buNone/>
            </a:pPr>
            <a:endParaRPr lang="en-US" sz="2200" b="0" i="0" u="none" strike="noStrike">
              <a:effectLst/>
              <a:latin typeface="Söhne"/>
            </a:endParaRPr>
          </a:p>
          <a:p>
            <a:endParaRPr lang="en-US" sz="2200"/>
          </a:p>
        </p:txBody>
      </p:sp>
      <p:pic>
        <p:nvPicPr>
          <p:cNvPr id="6" name="Picture 5">
            <a:extLst>
              <a:ext uri="{FF2B5EF4-FFF2-40B4-BE49-F238E27FC236}">
                <a16:creationId xmlns:a16="http://schemas.microsoft.com/office/drawing/2014/main" id="{289DC3F4-1818-F323-7412-0E132FA64726}"/>
              </a:ext>
            </a:extLst>
          </p:cNvPr>
          <p:cNvPicPr>
            <a:picLocks noChangeAspect="1"/>
          </p:cNvPicPr>
          <p:nvPr/>
        </p:nvPicPr>
        <p:blipFill>
          <a:blip r:embed="rId3"/>
          <a:stretch>
            <a:fillRect/>
          </a:stretch>
        </p:blipFill>
        <p:spPr>
          <a:xfrm>
            <a:off x="1035080" y="3645490"/>
            <a:ext cx="4522439" cy="2369229"/>
          </a:xfrm>
          <a:prstGeom prst="rect">
            <a:avLst/>
          </a:prstGeom>
        </p:spPr>
      </p:pic>
      <p:sp>
        <p:nvSpPr>
          <p:cNvPr id="10" name="TextBox 9">
            <a:extLst>
              <a:ext uri="{FF2B5EF4-FFF2-40B4-BE49-F238E27FC236}">
                <a16:creationId xmlns:a16="http://schemas.microsoft.com/office/drawing/2014/main" id="{54241B71-55CA-5F1B-3B7E-750BE30DD881}"/>
              </a:ext>
            </a:extLst>
          </p:cNvPr>
          <p:cNvSpPr txBox="1"/>
          <p:nvPr/>
        </p:nvSpPr>
        <p:spPr>
          <a:xfrm>
            <a:off x="6418072" y="3337063"/>
            <a:ext cx="4348480" cy="2677656"/>
          </a:xfrm>
          <a:prstGeom prst="rect">
            <a:avLst/>
          </a:prstGeom>
          <a:noFill/>
        </p:spPr>
        <p:txBody>
          <a:bodyPr wrap="square">
            <a:spAutoFit/>
          </a:bodyPr>
          <a:lstStyle/>
          <a:p>
            <a:pPr marL="0" indent="0">
              <a:buNone/>
            </a:pPr>
            <a:r>
              <a:rPr lang="en-US" sz="2400" dirty="0">
                <a:latin typeface="+mj-lt"/>
                <a:ea typeface="+mj-ea"/>
                <a:cs typeface="+mj-cs"/>
              </a:rPr>
              <a:t>Used Clean Transformer for cleaning data.</a:t>
            </a:r>
          </a:p>
          <a:p>
            <a:pPr marL="285750" indent="-285750">
              <a:buFont typeface="Arial" panose="020B0604020202020204" pitchFamily="34" charset="0"/>
              <a:buChar char="•"/>
            </a:pPr>
            <a:r>
              <a:rPr lang="en-US" sz="2400" dirty="0">
                <a:latin typeface="+mj-lt"/>
                <a:ea typeface="+mj-ea"/>
                <a:cs typeface="+mj-cs"/>
              </a:rPr>
              <a:t>Converted to lower case</a:t>
            </a:r>
          </a:p>
          <a:p>
            <a:pPr marL="285750" indent="-285750">
              <a:buFont typeface="Arial" panose="020B0604020202020204" pitchFamily="34" charset="0"/>
              <a:buChar char="•"/>
            </a:pPr>
            <a:r>
              <a:rPr lang="en-US" sz="2400" dirty="0">
                <a:latin typeface="+mj-lt"/>
                <a:ea typeface="+mj-ea"/>
                <a:cs typeface="+mj-cs"/>
              </a:rPr>
              <a:t>Removed html tags</a:t>
            </a:r>
          </a:p>
          <a:p>
            <a:pPr marL="285750" indent="-285750">
              <a:buFont typeface="Arial" panose="020B0604020202020204" pitchFamily="34" charset="0"/>
              <a:buChar char="•"/>
            </a:pPr>
            <a:r>
              <a:rPr lang="en-US" sz="2400" dirty="0">
                <a:latin typeface="+mj-lt"/>
                <a:ea typeface="+mj-ea"/>
                <a:cs typeface="+mj-cs"/>
              </a:rPr>
              <a:t>Remove non-alphanumeric characters</a:t>
            </a:r>
          </a:p>
          <a:p>
            <a:pPr marL="285750" indent="-285750">
              <a:buFont typeface="Arial" panose="020B0604020202020204" pitchFamily="34" charset="0"/>
              <a:buChar char="•"/>
            </a:pPr>
            <a:r>
              <a:rPr lang="en-US" sz="2400" dirty="0">
                <a:latin typeface="+mj-lt"/>
                <a:ea typeface="+mj-ea"/>
                <a:cs typeface="+mj-cs"/>
              </a:rPr>
              <a:t>Removed extra white spaces</a:t>
            </a:r>
            <a:endParaRPr lang="en-US" sz="2400" dirty="0"/>
          </a:p>
        </p:txBody>
      </p:sp>
      <p:sp>
        <p:nvSpPr>
          <p:cNvPr id="12" name="TextBox 11">
            <a:extLst>
              <a:ext uri="{FF2B5EF4-FFF2-40B4-BE49-F238E27FC236}">
                <a16:creationId xmlns:a16="http://schemas.microsoft.com/office/drawing/2014/main" id="{52624A54-B86B-7025-6BE9-B5C7EB330988}"/>
              </a:ext>
            </a:extLst>
          </p:cNvPr>
          <p:cNvSpPr txBox="1"/>
          <p:nvPr/>
        </p:nvSpPr>
        <p:spPr>
          <a:xfrm>
            <a:off x="6418072" y="1006812"/>
            <a:ext cx="3657600" cy="1323439"/>
          </a:xfrm>
          <a:prstGeom prst="rect">
            <a:avLst/>
          </a:prstGeom>
          <a:noFill/>
        </p:spPr>
        <p:txBody>
          <a:bodyPr wrap="square">
            <a:spAutoFit/>
          </a:bodyPr>
          <a:lstStyle/>
          <a:p>
            <a:r>
              <a:rPr lang="en-US" sz="4000" dirty="0"/>
              <a:t>Data pre-processing</a:t>
            </a:r>
          </a:p>
        </p:txBody>
      </p:sp>
    </p:spTree>
    <p:extLst>
      <p:ext uri="{BB962C8B-B14F-4D97-AF65-F5344CB8AC3E}">
        <p14:creationId xmlns:p14="http://schemas.microsoft.com/office/powerpoint/2010/main" val="216968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B36568-26A1-7C7B-F4FD-3F44F369ED51}"/>
              </a:ext>
            </a:extLst>
          </p:cNvPr>
          <p:cNvSpPr txBox="1"/>
          <p:nvPr/>
        </p:nvSpPr>
        <p:spPr>
          <a:xfrm>
            <a:off x="7442791" y="2849526"/>
            <a:ext cx="3509689" cy="329285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Describing Data visualization using Seaborn</a:t>
            </a:r>
          </a:p>
          <a:p>
            <a:pPr indent="-228600">
              <a:lnSpc>
                <a:spcPct val="90000"/>
              </a:lnSpc>
              <a:spcAft>
                <a:spcPts val="600"/>
              </a:spcAft>
              <a:buFont typeface="Arial" panose="020B0604020202020204" pitchFamily="34" charset="0"/>
              <a:buChar char="•"/>
            </a:pPr>
            <a:r>
              <a:rPr lang="en-US" sz="2400" dirty="0" err="1"/>
              <a:t>Countplot</a:t>
            </a:r>
            <a:r>
              <a:rPr lang="en-US" sz="2400" dirty="0"/>
              <a:t> of the “label" variable</a:t>
            </a:r>
          </a:p>
          <a:p>
            <a:pPr indent="-228600">
              <a:lnSpc>
                <a:spcPct val="90000"/>
              </a:lnSpc>
              <a:spcAft>
                <a:spcPts val="600"/>
              </a:spcAft>
              <a:buFont typeface="Arial" panose="020B0604020202020204" pitchFamily="34" charset="0"/>
              <a:buChar char="•"/>
            </a:pPr>
            <a:r>
              <a:rPr lang="en-US" sz="2400" dirty="0" err="1"/>
              <a:t>sns.countplot</a:t>
            </a:r>
            <a:r>
              <a:rPr lang="en-US" sz="2400" dirty="0"/>
              <a:t>(x=“label", data=</a:t>
            </a:r>
            <a:r>
              <a:rPr lang="en-US" sz="2400" dirty="0" err="1"/>
              <a:t>df</a:t>
            </a:r>
            <a:r>
              <a:rPr lang="en-US" sz="2400" dirty="0"/>
              <a:t>)</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42712D67-3B3B-5ED6-18B6-1E599DF478AD}"/>
              </a:ext>
            </a:extLst>
          </p:cNvPr>
          <p:cNvPicPr>
            <a:picLocks noChangeAspect="1"/>
          </p:cNvPicPr>
          <p:nvPr/>
        </p:nvPicPr>
        <p:blipFill>
          <a:blip r:embed="rId2"/>
          <a:stretch>
            <a:fillRect/>
          </a:stretch>
        </p:blipFill>
        <p:spPr>
          <a:xfrm>
            <a:off x="351906" y="690990"/>
            <a:ext cx="6664960" cy="5964734"/>
          </a:xfrm>
          <a:prstGeom prst="rect">
            <a:avLst/>
          </a:prstGeom>
        </p:spPr>
      </p:pic>
    </p:spTree>
    <p:extLst>
      <p:ext uri="{BB962C8B-B14F-4D97-AF65-F5344CB8AC3E}">
        <p14:creationId xmlns:p14="http://schemas.microsoft.com/office/powerpoint/2010/main" val="146862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270143-5CFE-86CC-ABD9-C3770AE9E5E5}"/>
              </a:ext>
            </a:extLst>
          </p:cNvPr>
          <p:cNvPicPr>
            <a:picLocks noChangeAspect="1"/>
          </p:cNvPicPr>
          <p:nvPr/>
        </p:nvPicPr>
        <p:blipFill>
          <a:blip r:embed="rId2"/>
          <a:stretch>
            <a:fillRect/>
          </a:stretch>
        </p:blipFill>
        <p:spPr>
          <a:xfrm>
            <a:off x="480558" y="1351962"/>
            <a:ext cx="6112041" cy="4673840"/>
          </a:xfrm>
          <a:prstGeom prst="rect">
            <a:avLst/>
          </a:prstGeom>
        </p:spPr>
      </p:pic>
      <p:pic>
        <p:nvPicPr>
          <p:cNvPr id="5" name="Picture 4">
            <a:extLst>
              <a:ext uri="{FF2B5EF4-FFF2-40B4-BE49-F238E27FC236}">
                <a16:creationId xmlns:a16="http://schemas.microsoft.com/office/drawing/2014/main" id="{EB824DB1-3975-AED2-C00A-4B75BEB1C90E}"/>
              </a:ext>
            </a:extLst>
          </p:cNvPr>
          <p:cNvPicPr>
            <a:picLocks noChangeAspect="1"/>
          </p:cNvPicPr>
          <p:nvPr/>
        </p:nvPicPr>
        <p:blipFill>
          <a:blip r:embed="rId3"/>
          <a:stretch>
            <a:fillRect/>
          </a:stretch>
        </p:blipFill>
        <p:spPr>
          <a:xfrm>
            <a:off x="6332716" y="1332911"/>
            <a:ext cx="5378726" cy="4711942"/>
          </a:xfrm>
          <a:prstGeom prst="rect">
            <a:avLst/>
          </a:prstGeom>
        </p:spPr>
      </p:pic>
    </p:spTree>
    <p:extLst>
      <p:ext uri="{BB962C8B-B14F-4D97-AF65-F5344CB8AC3E}">
        <p14:creationId xmlns:p14="http://schemas.microsoft.com/office/powerpoint/2010/main" val="414941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7E6CEE-37BB-84FA-7326-7B2F406FD6F4}"/>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0" kern="1200">
                <a:solidFill>
                  <a:srgbClr val="FFFFFF"/>
                </a:solidFill>
                <a:effectLst/>
                <a:latin typeface="+mj-lt"/>
                <a:ea typeface="+mj-ea"/>
                <a:cs typeface="+mj-cs"/>
              </a:rPr>
              <a:t>Feature Extraction with CountVectorizer</a:t>
            </a:r>
            <a:endParaRPr lang="en-US" sz="4000" kern="1200">
              <a:solidFill>
                <a:srgbClr val="FFFFFF"/>
              </a:solidFill>
              <a:latin typeface="+mj-lt"/>
              <a:ea typeface="+mj-ea"/>
              <a:cs typeface="+mj-cs"/>
            </a:endParaRPr>
          </a:p>
        </p:txBody>
      </p:sp>
      <p:sp>
        <p:nvSpPr>
          <p:cNvPr id="10" name="TextBox 9">
            <a:extLst>
              <a:ext uri="{FF2B5EF4-FFF2-40B4-BE49-F238E27FC236}">
                <a16:creationId xmlns:a16="http://schemas.microsoft.com/office/drawing/2014/main" id="{6D51A364-0184-BD84-EF49-1700BB4401A0}"/>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a:lnSpc>
                <a:spcPct val="90000"/>
              </a:lnSpc>
              <a:spcAft>
                <a:spcPts val="600"/>
              </a:spcAft>
            </a:pPr>
            <a:r>
              <a:rPr lang="en-US" sz="2000" b="1" dirty="0"/>
              <a:t>Introduction:</a:t>
            </a:r>
          </a:p>
          <a:p>
            <a:pPr indent="-228600">
              <a:lnSpc>
                <a:spcPct val="90000"/>
              </a:lnSpc>
              <a:spcAft>
                <a:spcPts val="600"/>
              </a:spcAft>
              <a:buFont typeface="Arial" panose="020B0604020202020204" pitchFamily="34" charset="0"/>
              <a:buChar char="•"/>
            </a:pPr>
            <a:r>
              <a:rPr lang="en-US" sz="2000" dirty="0"/>
              <a:t>In our journey to understand sentiments encoded in text, we need a way to represent words numerically. This is where feature extraction comes into play.</a:t>
            </a:r>
          </a:p>
          <a:p>
            <a:pPr>
              <a:lnSpc>
                <a:spcPct val="90000"/>
              </a:lnSpc>
              <a:spcAft>
                <a:spcPts val="600"/>
              </a:spcAft>
            </a:pPr>
            <a:endParaRPr lang="en-US" sz="2000" dirty="0"/>
          </a:p>
          <a:p>
            <a:pPr>
              <a:lnSpc>
                <a:spcPct val="90000"/>
              </a:lnSpc>
              <a:spcAft>
                <a:spcPts val="600"/>
              </a:spcAft>
            </a:pPr>
            <a:r>
              <a:rPr lang="en-US" sz="2000" dirty="0"/>
              <a:t>What is</a:t>
            </a:r>
            <a:r>
              <a:rPr lang="en-US" sz="2000" b="1" dirty="0"/>
              <a:t> </a:t>
            </a:r>
            <a:r>
              <a:rPr lang="en-US" sz="2000" b="1" dirty="0" err="1"/>
              <a:t>CountVectorizer</a:t>
            </a:r>
            <a:r>
              <a:rPr lang="en-US" sz="2000" dirty="0"/>
              <a:t>?</a:t>
            </a:r>
          </a:p>
          <a:p>
            <a:pPr indent="-228600">
              <a:lnSpc>
                <a:spcPct val="90000"/>
              </a:lnSpc>
              <a:spcAft>
                <a:spcPts val="600"/>
              </a:spcAft>
              <a:buFont typeface="Arial" panose="020B0604020202020204" pitchFamily="34" charset="0"/>
              <a:buChar char="•"/>
            </a:pPr>
            <a:r>
              <a:rPr lang="en-US" sz="2000" dirty="0" err="1"/>
              <a:t>CountVectorizer</a:t>
            </a:r>
            <a:r>
              <a:rPr lang="en-US" sz="2000" dirty="0"/>
              <a:t> is a tool from the scikit-learn library that helps us convert a collection of text documents into a numerical format.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We now have a numerical representation of our text data, ready to be fed into machine learning models for sentiment analysis</a:t>
            </a:r>
          </a:p>
        </p:txBody>
      </p:sp>
    </p:spTree>
    <p:extLst>
      <p:ext uri="{BB962C8B-B14F-4D97-AF65-F5344CB8AC3E}">
        <p14:creationId xmlns:p14="http://schemas.microsoft.com/office/powerpoint/2010/main" val="107863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8D8DF1-6472-6347-2A8D-1109EF9E0A4D}"/>
              </a:ext>
            </a:extLst>
          </p:cNvPr>
          <p:cNvSpPr txBox="1"/>
          <p:nvPr/>
        </p:nvSpPr>
        <p:spPr>
          <a:xfrm>
            <a:off x="646764" y="505122"/>
            <a:ext cx="11453796" cy="6340197"/>
          </a:xfrm>
          <a:prstGeom prst="rect">
            <a:avLst/>
          </a:prstGeom>
          <a:noFill/>
        </p:spPr>
        <p:txBody>
          <a:bodyPr wrap="square">
            <a:spAutoFit/>
          </a:bodyPr>
          <a:lstStyle/>
          <a:p>
            <a:r>
              <a:rPr lang="en-US" sz="3200" b="1" i="0" dirty="0">
                <a:effectLst/>
                <a:latin typeface="Söhne"/>
              </a:rPr>
              <a:t>Data Splitting for Model Training</a:t>
            </a:r>
          </a:p>
          <a:p>
            <a:endParaRPr lang="en-US" b="1" dirty="0">
              <a:latin typeface="Söhne"/>
            </a:endParaRPr>
          </a:p>
          <a:p>
            <a:endParaRPr lang="en-US" sz="2000" dirty="0">
              <a:latin typeface="Söhne"/>
            </a:endParaRPr>
          </a:p>
          <a:p>
            <a:r>
              <a:rPr lang="en-US" sz="2000" dirty="0">
                <a:latin typeface="Söhne"/>
              </a:rPr>
              <a:t>Now that we have our text data numerically represented, the next crucial step is to split our dataset into training and testing sets.</a:t>
            </a:r>
          </a:p>
          <a:p>
            <a:endParaRPr lang="en-US" sz="2000" dirty="0">
              <a:latin typeface="Söhne"/>
            </a:endParaRPr>
          </a:p>
          <a:p>
            <a:r>
              <a:rPr lang="en-US" sz="2000" dirty="0">
                <a:latin typeface="Söhne"/>
              </a:rPr>
              <a:t>Why </a:t>
            </a:r>
            <a:r>
              <a:rPr lang="en-US" sz="2000" b="1" dirty="0">
                <a:latin typeface="Söhne"/>
              </a:rPr>
              <a:t>Splitting Data</a:t>
            </a:r>
            <a:r>
              <a:rPr lang="en-US" sz="2000" dirty="0">
                <a:latin typeface="Söhne"/>
              </a:rPr>
              <a:t>?</a:t>
            </a:r>
          </a:p>
          <a:p>
            <a:pPr>
              <a:buFont typeface="Arial" panose="020B0604020202020204" pitchFamily="34" charset="0"/>
              <a:buChar char="•"/>
            </a:pPr>
            <a:r>
              <a:rPr lang="en-US" sz="2000" dirty="0">
                <a:latin typeface="Söhne"/>
              </a:rPr>
              <a:t>We split the data to train our machine learning models on one portion and evaluate their performance on another. This helps us assess how well our models generalize to new, unseen data.</a:t>
            </a:r>
          </a:p>
          <a:p>
            <a:r>
              <a:rPr lang="en-US" sz="2000" dirty="0">
                <a:latin typeface="Söhne"/>
              </a:rPr>
              <a:t>Why </a:t>
            </a:r>
            <a:r>
              <a:rPr lang="en-US" sz="2000" b="1" dirty="0">
                <a:latin typeface="Söhne"/>
              </a:rPr>
              <a:t>33%?</a:t>
            </a:r>
          </a:p>
          <a:p>
            <a:pPr>
              <a:buFont typeface="Arial" panose="020B0604020202020204" pitchFamily="34" charset="0"/>
              <a:buChar char="•"/>
            </a:pPr>
            <a:r>
              <a:rPr lang="en-US" sz="2000" dirty="0">
                <a:latin typeface="Söhne"/>
              </a:rPr>
              <a:t>The choice of the test size can vary, but 33% is a common split to strike a balance between having enough data for training and a sufficiently large test set for evaluation.</a:t>
            </a:r>
          </a:p>
          <a:p>
            <a:br>
              <a:rPr lang="en-US" sz="2000" dirty="0">
                <a:latin typeface="Söhne"/>
              </a:rPr>
            </a:br>
            <a:r>
              <a:rPr lang="en-US" sz="2000" dirty="0">
                <a:latin typeface="Söhne"/>
              </a:rPr>
              <a:t>We've divided our dataset into training and testing sets, with 33% of the data reserved for testing. This ensures an unbiased evaluation of our models.</a:t>
            </a:r>
            <a:br>
              <a:rPr lang="en-US" sz="2000" dirty="0">
                <a:latin typeface="Söhne"/>
              </a:rPr>
            </a:br>
            <a:r>
              <a:rPr lang="en-US" sz="2000" b="1" i="1" dirty="0">
                <a:solidFill>
                  <a:srgbClr val="00B050"/>
                </a:solidFill>
                <a:latin typeface="Söhne"/>
              </a:rPr>
              <a:t>Next Steps</a:t>
            </a:r>
            <a:r>
              <a:rPr lang="en-US" sz="2000" b="1" i="1" dirty="0">
                <a:latin typeface="Söhne"/>
              </a:rPr>
              <a:t>:</a:t>
            </a:r>
          </a:p>
          <a:p>
            <a:pPr>
              <a:buFont typeface="Arial" panose="020B0604020202020204" pitchFamily="34" charset="0"/>
              <a:buChar char="•"/>
            </a:pPr>
            <a:r>
              <a:rPr lang="en-US" sz="2000" dirty="0">
                <a:latin typeface="Söhne"/>
              </a:rPr>
              <a:t>With our data split, we're ready to train our models on the training set and evaluate their performance on the testing set.</a:t>
            </a:r>
          </a:p>
          <a:p>
            <a:br>
              <a:rPr lang="en-US" dirty="0"/>
            </a:br>
            <a:endParaRPr lang="en-US" dirty="0"/>
          </a:p>
        </p:txBody>
      </p:sp>
    </p:spTree>
    <p:extLst>
      <p:ext uri="{BB962C8B-B14F-4D97-AF65-F5344CB8AC3E}">
        <p14:creationId xmlns:p14="http://schemas.microsoft.com/office/powerpoint/2010/main" val="83289609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14803</TotalTime>
  <Words>1565</Words>
  <Application>Microsoft Office PowerPoint</Application>
  <PresentationFormat>Widescreen</PresentationFormat>
  <Paragraphs>194</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 New</vt:lpstr>
      <vt:lpstr>Söhne</vt:lpstr>
      <vt:lpstr>Times New Roman</vt:lpstr>
      <vt:lpstr>Tw Cen MT</vt:lpstr>
      <vt:lpstr>Wingdings</vt:lpstr>
      <vt:lpstr>Droplet</vt:lpstr>
      <vt:lpstr>Advanced sentiment analysis in Movie reviews(Extended spotlight)</vt:lpstr>
      <vt:lpstr>PowerPoint Presentation</vt:lpstr>
      <vt:lpstr>Data Loading </vt:lpstr>
      <vt:lpstr>Overview of Dataset </vt:lpstr>
      <vt:lpstr>Data Information</vt:lpstr>
      <vt:lpstr>PowerPoint Presentation</vt:lpstr>
      <vt:lpstr>PowerPoint Presentation</vt:lpstr>
      <vt:lpstr>PowerPoint Presentation</vt:lpstr>
      <vt:lpstr>PowerPoint Presentation</vt:lpstr>
      <vt:lpstr>PowerPoint Presentation</vt:lpstr>
      <vt:lpstr>PowerPoint Presentation</vt:lpstr>
      <vt:lpstr>Decision tree</vt:lpstr>
      <vt:lpstr>PowerPoint Presentation</vt:lpstr>
      <vt:lpstr>Logistic regression</vt:lpstr>
      <vt:lpstr>Logistic regression</vt:lpstr>
      <vt:lpstr>Multinominal Naïve Bayes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DNN</vt:lpstr>
      <vt:lpstr>Cnn+lstm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USING TEXT MINING Data preprocessing for Behavioral analysis</dc:title>
  <dc:creator>Pooja Gaddam</dc:creator>
  <cp:lastModifiedBy>Hemanth Chowdary Tipirneni</cp:lastModifiedBy>
  <cp:revision>11</cp:revision>
  <dcterms:created xsi:type="dcterms:W3CDTF">2023-11-01T04:25:04Z</dcterms:created>
  <dcterms:modified xsi:type="dcterms:W3CDTF">2024-02-09T03:31:18Z</dcterms:modified>
</cp:coreProperties>
</file>