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0" r:id="rId2"/>
    <p:sldId id="326" r:id="rId3"/>
    <p:sldId id="325" r:id="rId4"/>
    <p:sldId id="324" r:id="rId5"/>
    <p:sldId id="327" r:id="rId6"/>
    <p:sldId id="328" r:id="rId7"/>
    <p:sldId id="315" r:id="rId8"/>
    <p:sldId id="311" r:id="rId9"/>
    <p:sldId id="32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D7"/>
    <a:srgbClr val="1414FF"/>
    <a:srgbClr val="0A0AFF"/>
    <a:srgbClr val="3C3CFF"/>
    <a:srgbClr val="2828FF"/>
    <a:srgbClr val="FF8637"/>
    <a:srgbClr val="3333FF"/>
    <a:srgbClr val="03149E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70" autoAdjust="0"/>
    <p:restoredTop sz="94749" autoAdjust="0"/>
  </p:normalViewPr>
  <p:slideViewPr>
    <p:cSldViewPr snapToGrid="0">
      <p:cViewPr>
        <p:scale>
          <a:sx n="60" d="100"/>
          <a:sy n="60" d="100"/>
        </p:scale>
        <p:origin x="608" y="11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32A3A-E1C2-42EA-BDD6-305DAB1834E8}" type="datetimeFigureOut">
              <a:rPr lang="en-US" smtClean="0"/>
              <a:t>7/17/18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A03FD-669F-475F-B08E-D2CB6460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71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88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795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23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12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A03FD-669F-475F-B08E-D2CB64605A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23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Test info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67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6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9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4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3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7/17/18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7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7/17/18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3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7/17/18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9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7/17/18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8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7/17/18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1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7/17/18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9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powerpoint.sage-fox.com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Test info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BFFC7-5AFF-4374-B478-E246B74FFF84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403D9-1EF9-4D83-8F99-27C64A2CC18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4" name="Picture 13">
            <a:hlinkClick r:id="rId13"/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7542" y="6744680"/>
            <a:ext cx="365760" cy="98854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1089781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Relationship Id="rId3" Type="http://schemas.openxmlformats.org/officeDocument/2006/relationships/hyperlink" Target="http://powerpoint.sage-fox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1987" y="643561"/>
            <a:ext cx="6124926" cy="1908215"/>
          </a:xfrm>
          <a:prstGeom prst="rect">
            <a:avLst/>
          </a:prstGeom>
          <a:solidFill>
            <a:schemeClr val="bg2">
              <a:lumMod val="10000"/>
              <a:alpha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League of Legends</a:t>
            </a:r>
            <a:endParaRPr lang="en-US" sz="5400" dirty="0" smtClean="0">
              <a:solidFill>
                <a:schemeClr val="bg1"/>
              </a:solidFill>
              <a:latin typeface="Calibri" panose="020F0502020204030204" pitchFamily="34" charset="0"/>
              <a:cs typeface="Estrangelo Edessa" panose="03080600000000000000" pitchFamily="66" charset="0"/>
            </a:endParaRPr>
          </a:p>
          <a:p>
            <a:r>
              <a:rPr lang="en-US" sz="3200" dirty="0" smtClean="0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Insights to Reach the Top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Using</a:t>
            </a:r>
            <a:r>
              <a:rPr lang="en-US" sz="3200" dirty="0" smtClean="0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 Data Science Techniques </a:t>
            </a:r>
            <a:endParaRPr lang="en-US" sz="3200" dirty="0">
              <a:solidFill>
                <a:schemeClr val="bg1"/>
              </a:solidFill>
              <a:latin typeface="+mj-lt"/>
              <a:cs typeface="Estrangelo Edessa" panose="03080600000000000000" pitchFamily="66" charset="0"/>
            </a:endParaRPr>
          </a:p>
        </p:txBody>
      </p:sp>
      <p:sp>
        <p:nvSpPr>
          <p:cNvPr id="10" name="TextBox 9">
            <a:hlinkClick r:id="rId3"/>
          </p:cNvPr>
          <p:cNvSpPr txBox="1"/>
          <p:nvPr/>
        </p:nvSpPr>
        <p:spPr>
          <a:xfrm>
            <a:off x="10005237" y="5987257"/>
            <a:ext cx="2094614" cy="646331"/>
          </a:xfrm>
          <a:prstGeom prst="rect">
            <a:avLst/>
          </a:prstGeom>
          <a:solidFill>
            <a:schemeClr val="bg2">
              <a:lumMod val="10000"/>
              <a:alpha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Henry Lee</a:t>
            </a:r>
            <a:endParaRPr lang="en-US" sz="2400" i="1" dirty="0" smtClean="0">
              <a:solidFill>
                <a:schemeClr val="bg1"/>
              </a:solidFill>
              <a:latin typeface="Calibri" panose="020F0502020204030204" pitchFamily="34" charset="0"/>
              <a:cs typeface="Estrangelo Edessa" panose="03080600000000000000" pitchFamily="66" charset="0"/>
            </a:endParaRPr>
          </a:p>
          <a:p>
            <a:r>
              <a:rPr lang="en-US" sz="1200" i="1" dirty="0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July 17, 2018</a:t>
            </a:r>
            <a:endParaRPr lang="en-US" sz="1200" i="1" dirty="0">
              <a:solidFill>
                <a:schemeClr val="bg1"/>
              </a:solidFill>
              <a:latin typeface="Calibri" panose="020F0502020204030204" pitchFamily="34" charset="0"/>
              <a:cs typeface="Estrangelo Edessa" panose="030806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22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3376" y="4670382"/>
            <a:ext cx="2743200" cy="13716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DATA 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WRANGLING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Right Triangle 2"/>
          <p:cNvSpPr/>
          <p:nvPr/>
        </p:nvSpPr>
        <p:spPr>
          <a:xfrm rot="10800000">
            <a:off x="2957215" y="5400773"/>
            <a:ext cx="630936" cy="630936"/>
          </a:xfrm>
          <a:prstGeom prst="rtTriangl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61188" y="4031604"/>
            <a:ext cx="2743200" cy="13716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EXPLORATORY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DATA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ANALYSIS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10800000">
            <a:off x="5061877" y="4769257"/>
            <a:ext cx="630936" cy="630936"/>
          </a:xfrm>
          <a:prstGeom prst="rtTriangl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61876" y="3398977"/>
            <a:ext cx="2743200" cy="13716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</a:rPr>
              <a:t>INFERENTIAL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STATISTICS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" name="Right Triangle 12"/>
          <p:cNvSpPr/>
          <p:nvPr/>
        </p:nvSpPr>
        <p:spPr>
          <a:xfrm rot="10800000">
            <a:off x="7178112" y="4138321"/>
            <a:ext cx="630936" cy="630936"/>
          </a:xfrm>
          <a:prstGeom prst="rtTriangl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7179355" y="2080550"/>
            <a:ext cx="3505316" cy="2743200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3200" dirty="0" smtClean="0">
                <a:solidFill>
                  <a:schemeClr val="tx1"/>
                </a:solidFill>
              </a:rPr>
              <a:t>LOGISTIC REGRESSION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59056" y="4396062"/>
            <a:ext cx="548640" cy="548640"/>
          </a:xfrm>
          <a:prstGeom prst="ellipse">
            <a:avLst/>
          </a:prstGeom>
          <a:solidFill>
            <a:schemeClr val="bg2">
              <a:lumMod val="10000"/>
            </a:schemeClr>
          </a:solidFill>
          <a:ln w="50800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Oval 15"/>
          <p:cNvSpPr/>
          <p:nvPr/>
        </p:nvSpPr>
        <p:spPr>
          <a:xfrm>
            <a:off x="2724043" y="3751139"/>
            <a:ext cx="548640" cy="554048"/>
          </a:xfrm>
          <a:prstGeom prst="ellipse">
            <a:avLst/>
          </a:prstGeom>
          <a:solidFill>
            <a:schemeClr val="bg2">
              <a:lumMod val="10000"/>
            </a:schemeClr>
          </a:solidFill>
          <a:ln w="508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2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828704" y="3109077"/>
            <a:ext cx="548640" cy="548640"/>
          </a:xfrm>
          <a:prstGeom prst="ellipse">
            <a:avLst/>
          </a:prstGeom>
          <a:solidFill>
            <a:schemeClr val="bg2">
              <a:lumMod val="10000"/>
            </a:schemeClr>
          </a:solidFill>
          <a:ln w="50800"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8" name="Oval 17"/>
          <p:cNvSpPr/>
          <p:nvPr/>
        </p:nvSpPr>
        <p:spPr>
          <a:xfrm>
            <a:off x="6944939" y="2431067"/>
            <a:ext cx="548640" cy="548640"/>
          </a:xfrm>
          <a:prstGeom prst="ellipse">
            <a:avLst/>
          </a:prstGeom>
          <a:solidFill>
            <a:schemeClr val="bg2">
              <a:lumMod val="10000"/>
            </a:schemeClr>
          </a:solidFill>
          <a:ln w="50800">
            <a:solidFill>
              <a:schemeClr val="accent6">
                <a:lumMod val="75000"/>
                <a:alpha val="7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3376" y="885514"/>
            <a:ext cx="5752775" cy="1077218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Insights Through 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Each Data Science Step</a:t>
            </a:r>
            <a:endParaRPr lang="en-US" sz="3200" dirty="0">
              <a:solidFill>
                <a:schemeClr val="bg1"/>
              </a:solidFill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5308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5988632" y="1670413"/>
            <a:ext cx="2570352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-------------</a:t>
            </a:r>
            <a:endParaRPr lang="en-US" sz="3200" dirty="0"/>
          </a:p>
        </p:txBody>
      </p:sp>
      <p:sp>
        <p:nvSpPr>
          <p:cNvPr id="68" name="TextBox 67"/>
          <p:cNvSpPr txBox="1"/>
          <p:nvPr/>
        </p:nvSpPr>
        <p:spPr>
          <a:xfrm>
            <a:off x="6096000" y="3073603"/>
            <a:ext cx="2570352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-------------</a:t>
            </a:r>
            <a:endParaRPr lang="en-US" sz="3200" dirty="0"/>
          </a:p>
        </p:txBody>
      </p:sp>
      <p:sp>
        <p:nvSpPr>
          <p:cNvPr id="69" name="TextBox 68"/>
          <p:cNvSpPr txBox="1"/>
          <p:nvPr/>
        </p:nvSpPr>
        <p:spPr>
          <a:xfrm>
            <a:off x="5852822" y="4476793"/>
            <a:ext cx="2570352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-------------</a:t>
            </a:r>
            <a:endParaRPr lang="en-US" sz="3200" dirty="0"/>
          </a:p>
        </p:txBody>
      </p:sp>
      <p:sp>
        <p:nvSpPr>
          <p:cNvPr id="70" name="TextBox 69"/>
          <p:cNvSpPr txBox="1"/>
          <p:nvPr/>
        </p:nvSpPr>
        <p:spPr>
          <a:xfrm>
            <a:off x="5185459" y="5727577"/>
            <a:ext cx="2570352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-------------</a:t>
            </a:r>
            <a:endParaRPr lang="en-US" sz="3200" dirty="0"/>
          </a:p>
        </p:txBody>
      </p:sp>
      <p:cxnSp>
        <p:nvCxnSpPr>
          <p:cNvPr id="52" name="Straight Connector 51"/>
          <p:cNvCxnSpPr/>
          <p:nvPr/>
        </p:nvCxnSpPr>
        <p:spPr>
          <a:xfrm flipH="1" flipV="1">
            <a:off x="2928395" y="4479404"/>
            <a:ext cx="1516283" cy="1354237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3326564" y="3882821"/>
            <a:ext cx="1858895" cy="790266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3517546" y="3386363"/>
            <a:ext cx="2083829" cy="0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517546" y="2103303"/>
            <a:ext cx="1667914" cy="61896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3009419" y="1034726"/>
            <a:ext cx="1435259" cy="1208830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26648" y="1670413"/>
            <a:ext cx="3200400" cy="32004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DATA WRANGLING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4229389" y="224164"/>
            <a:ext cx="1097280" cy="1097280"/>
          </a:xfrm>
          <a:prstGeom prst="ellipse">
            <a:avLst/>
          </a:prstGeom>
          <a:solidFill>
            <a:schemeClr val="bg2">
              <a:lumMod val="10000"/>
            </a:schemeClr>
          </a:solidFill>
          <a:ln w="38100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1</a:t>
            </a:r>
            <a:endParaRPr lang="en-US" sz="4800" dirty="0"/>
          </a:p>
        </p:txBody>
      </p:sp>
      <p:sp>
        <p:nvSpPr>
          <p:cNvPr id="34" name="Oval 33"/>
          <p:cNvSpPr/>
          <p:nvPr/>
        </p:nvSpPr>
        <p:spPr>
          <a:xfrm>
            <a:off x="5052735" y="1437194"/>
            <a:ext cx="1097280" cy="1097280"/>
          </a:xfrm>
          <a:prstGeom prst="ellipse">
            <a:avLst/>
          </a:prstGeom>
          <a:solidFill>
            <a:schemeClr val="bg2">
              <a:lumMod val="10000"/>
            </a:schemeClr>
          </a:solidFill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2</a:t>
            </a:r>
            <a:endParaRPr lang="en-US" sz="4800" dirty="0"/>
          </a:p>
        </p:txBody>
      </p:sp>
      <p:sp>
        <p:nvSpPr>
          <p:cNvPr id="35" name="Oval 34"/>
          <p:cNvSpPr/>
          <p:nvPr/>
        </p:nvSpPr>
        <p:spPr>
          <a:xfrm>
            <a:off x="5052735" y="4311946"/>
            <a:ext cx="1097280" cy="1097280"/>
          </a:xfrm>
          <a:prstGeom prst="ellipse">
            <a:avLst/>
          </a:prstGeom>
          <a:solidFill>
            <a:schemeClr val="bg2">
              <a:lumMod val="10000"/>
            </a:schemeClr>
          </a:solidFill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4</a:t>
            </a:r>
            <a:endParaRPr lang="en-US" sz="4800" dirty="0"/>
          </a:p>
        </p:txBody>
      </p:sp>
      <p:sp>
        <p:nvSpPr>
          <p:cNvPr id="36" name="Oval 35"/>
          <p:cNvSpPr/>
          <p:nvPr/>
        </p:nvSpPr>
        <p:spPr>
          <a:xfrm>
            <a:off x="4229389" y="5524976"/>
            <a:ext cx="1097280" cy="1097280"/>
          </a:xfrm>
          <a:prstGeom prst="ellipse">
            <a:avLst/>
          </a:prstGeom>
          <a:solidFill>
            <a:schemeClr val="bg2">
              <a:lumMod val="10000"/>
            </a:schemeClr>
          </a:solidFill>
          <a:ln w="38100">
            <a:solidFill>
              <a:srgbClr val="FF863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5</a:t>
            </a:r>
            <a:endParaRPr lang="en-US" sz="4800" dirty="0"/>
          </a:p>
        </p:txBody>
      </p:sp>
      <p:sp>
        <p:nvSpPr>
          <p:cNvPr id="37" name="Oval 36"/>
          <p:cNvSpPr/>
          <p:nvPr/>
        </p:nvSpPr>
        <p:spPr>
          <a:xfrm>
            <a:off x="5414637" y="2837723"/>
            <a:ext cx="1097280" cy="1097280"/>
          </a:xfrm>
          <a:prstGeom prst="ellipse">
            <a:avLst/>
          </a:prstGeom>
          <a:solidFill>
            <a:schemeClr val="bg2">
              <a:lumMod val="10000"/>
            </a:schemeClr>
          </a:solidFill>
          <a:ln w="38100"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3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261463" y="417928"/>
            <a:ext cx="2570352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-------------</a:t>
            </a:r>
            <a:endParaRPr lang="en-US" sz="3200" dirty="0"/>
          </a:p>
        </p:txBody>
      </p:sp>
      <p:sp>
        <p:nvSpPr>
          <p:cNvPr id="62" name="Rectangle 61"/>
          <p:cNvSpPr/>
          <p:nvPr/>
        </p:nvSpPr>
        <p:spPr>
          <a:xfrm>
            <a:off x="6837829" y="229990"/>
            <a:ext cx="4474588" cy="109728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</a:gradFill>
          <a:ln w="38100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REST API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Extract data from League of Legends Site</a:t>
            </a:r>
            <a:endParaRPr lang="en-US" dirty="0">
              <a:solidFill>
                <a:schemeClr val="tx1"/>
              </a:solidFill>
              <a:latin typeface="+mj-lt"/>
              <a:cs typeface="Browallia New" panose="020B0604020202020204" pitchFamily="34" charset="-34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244594" y="1514833"/>
            <a:ext cx="4474588" cy="109728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</a:gradFill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Join Data </a:t>
            </a: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Make use of multiple datasets</a:t>
            </a:r>
            <a:endParaRPr lang="en-US" dirty="0">
              <a:solidFill>
                <a:schemeClr val="tx1"/>
              </a:solidFill>
              <a:latin typeface="+mj-lt"/>
              <a:cs typeface="Browallia New" panose="020B0604020202020204" pitchFamily="34" charset="-34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477375" y="2838058"/>
            <a:ext cx="4474588" cy="109728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</a:gradFill>
          <a:ln w="38100"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Union Data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Further complete each dataset</a:t>
            </a:r>
            <a:endParaRPr lang="en-US" dirty="0">
              <a:solidFill>
                <a:schemeClr val="tx1"/>
              </a:solidFill>
              <a:latin typeface="+mj-lt"/>
              <a:cs typeface="Browallia New" panose="020B0604020202020204" pitchFamily="34" charset="-34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244594" y="4165328"/>
            <a:ext cx="4474588" cy="109728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</a:gradFill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Renaming 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Rename to clarify understanding of dataset</a:t>
            </a:r>
            <a:endParaRPr lang="en-US" dirty="0">
              <a:solidFill>
                <a:schemeClr val="tx1"/>
              </a:solidFill>
              <a:latin typeface="+mj-lt"/>
              <a:cs typeface="Browallia New" panose="020B0604020202020204" pitchFamily="34" charset="-34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837829" y="5487284"/>
            <a:ext cx="4474588" cy="109728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</a:gradFill>
          <a:ln w="38100">
            <a:solidFill>
              <a:srgbClr val="FF863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Converting / </a:t>
            </a:r>
            <a:r>
              <a:rPr lang="en-US" sz="2400" dirty="0" err="1" smtClean="0">
                <a:solidFill>
                  <a:schemeClr val="tx1"/>
                </a:solidFill>
              </a:rPr>
              <a:t>Reindexing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Manipulate dataset to prepare for analysis</a:t>
            </a:r>
            <a:endParaRPr lang="en-US" dirty="0">
              <a:solidFill>
                <a:schemeClr val="tx1"/>
              </a:solidFill>
              <a:latin typeface="+mj-lt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6277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6178"/>
            <a:ext cx="5391807" cy="68580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391807" y="0"/>
            <a:ext cx="6800193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entagon 6"/>
          <p:cNvSpPr/>
          <p:nvPr/>
        </p:nvSpPr>
        <p:spPr>
          <a:xfrm>
            <a:off x="898638" y="1305725"/>
            <a:ext cx="2344849" cy="530415"/>
          </a:xfrm>
          <a:custGeom>
            <a:avLst/>
            <a:gdLst>
              <a:gd name="connsiteX0" fmla="*/ 0 w 2732943"/>
              <a:gd name="connsiteY0" fmla="*/ 0 h 691116"/>
              <a:gd name="connsiteX1" fmla="*/ 2387385 w 2732943"/>
              <a:gd name="connsiteY1" fmla="*/ 0 h 691116"/>
              <a:gd name="connsiteX2" fmla="*/ 2732943 w 2732943"/>
              <a:gd name="connsiteY2" fmla="*/ 345558 h 691116"/>
              <a:gd name="connsiteX3" fmla="*/ 2387385 w 2732943"/>
              <a:gd name="connsiteY3" fmla="*/ 691116 h 691116"/>
              <a:gd name="connsiteX4" fmla="*/ 0 w 2732943"/>
              <a:gd name="connsiteY4" fmla="*/ 691116 h 691116"/>
              <a:gd name="connsiteX5" fmla="*/ 0 w 2732943"/>
              <a:gd name="connsiteY5" fmla="*/ 0 h 691116"/>
              <a:gd name="connsiteX0" fmla="*/ 0 w 2584087"/>
              <a:gd name="connsiteY0" fmla="*/ 0 h 691116"/>
              <a:gd name="connsiteX1" fmla="*/ 2387385 w 2584087"/>
              <a:gd name="connsiteY1" fmla="*/ 0 h 691116"/>
              <a:gd name="connsiteX2" fmla="*/ 2584087 w 2584087"/>
              <a:gd name="connsiteY2" fmla="*/ 356191 h 691116"/>
              <a:gd name="connsiteX3" fmla="*/ 2387385 w 2584087"/>
              <a:gd name="connsiteY3" fmla="*/ 691116 h 691116"/>
              <a:gd name="connsiteX4" fmla="*/ 0 w 2584087"/>
              <a:gd name="connsiteY4" fmla="*/ 691116 h 691116"/>
              <a:gd name="connsiteX5" fmla="*/ 0 w 2584087"/>
              <a:gd name="connsiteY5" fmla="*/ 0 h 691116"/>
              <a:gd name="connsiteX0" fmla="*/ 0 w 2584087"/>
              <a:gd name="connsiteY0" fmla="*/ 0 h 691116"/>
              <a:gd name="connsiteX1" fmla="*/ 485768 w 2584087"/>
              <a:gd name="connsiteY1" fmla="*/ 4349 h 691116"/>
              <a:gd name="connsiteX2" fmla="*/ 2387385 w 2584087"/>
              <a:gd name="connsiteY2" fmla="*/ 0 h 691116"/>
              <a:gd name="connsiteX3" fmla="*/ 2584087 w 2584087"/>
              <a:gd name="connsiteY3" fmla="*/ 356191 h 691116"/>
              <a:gd name="connsiteX4" fmla="*/ 2387385 w 2584087"/>
              <a:gd name="connsiteY4" fmla="*/ 691116 h 691116"/>
              <a:gd name="connsiteX5" fmla="*/ 0 w 2584087"/>
              <a:gd name="connsiteY5" fmla="*/ 691116 h 691116"/>
              <a:gd name="connsiteX6" fmla="*/ 0 w 2584087"/>
              <a:gd name="connsiteY6" fmla="*/ 0 h 691116"/>
              <a:gd name="connsiteX0" fmla="*/ 0 w 2584087"/>
              <a:gd name="connsiteY0" fmla="*/ 0 h 691116"/>
              <a:gd name="connsiteX1" fmla="*/ 465737 w 2584087"/>
              <a:gd name="connsiteY1" fmla="*/ 25614 h 691116"/>
              <a:gd name="connsiteX2" fmla="*/ 2387385 w 2584087"/>
              <a:gd name="connsiteY2" fmla="*/ 0 h 691116"/>
              <a:gd name="connsiteX3" fmla="*/ 2584087 w 2584087"/>
              <a:gd name="connsiteY3" fmla="*/ 356191 h 691116"/>
              <a:gd name="connsiteX4" fmla="*/ 2387385 w 2584087"/>
              <a:gd name="connsiteY4" fmla="*/ 691116 h 691116"/>
              <a:gd name="connsiteX5" fmla="*/ 0 w 2584087"/>
              <a:gd name="connsiteY5" fmla="*/ 691116 h 691116"/>
              <a:gd name="connsiteX6" fmla="*/ 0 w 2584087"/>
              <a:gd name="connsiteY6" fmla="*/ 0 h 691116"/>
              <a:gd name="connsiteX0" fmla="*/ 0 w 2584087"/>
              <a:gd name="connsiteY0" fmla="*/ 0 h 691116"/>
              <a:gd name="connsiteX1" fmla="*/ 215341 w 2584087"/>
              <a:gd name="connsiteY1" fmla="*/ 131940 h 691116"/>
              <a:gd name="connsiteX2" fmla="*/ 465737 w 2584087"/>
              <a:gd name="connsiteY2" fmla="*/ 25614 h 691116"/>
              <a:gd name="connsiteX3" fmla="*/ 2387385 w 2584087"/>
              <a:gd name="connsiteY3" fmla="*/ 0 h 691116"/>
              <a:gd name="connsiteX4" fmla="*/ 2584087 w 2584087"/>
              <a:gd name="connsiteY4" fmla="*/ 356191 h 691116"/>
              <a:gd name="connsiteX5" fmla="*/ 2387385 w 2584087"/>
              <a:gd name="connsiteY5" fmla="*/ 691116 h 691116"/>
              <a:gd name="connsiteX6" fmla="*/ 0 w 2584087"/>
              <a:gd name="connsiteY6" fmla="*/ 691116 h 691116"/>
              <a:gd name="connsiteX7" fmla="*/ 0 w 2584087"/>
              <a:gd name="connsiteY7" fmla="*/ 0 h 691116"/>
              <a:gd name="connsiteX0" fmla="*/ 0 w 2584087"/>
              <a:gd name="connsiteY0" fmla="*/ 0 h 691116"/>
              <a:gd name="connsiteX1" fmla="*/ 215341 w 2584087"/>
              <a:gd name="connsiteY1" fmla="*/ 131940 h 691116"/>
              <a:gd name="connsiteX2" fmla="*/ 465737 w 2584087"/>
              <a:gd name="connsiteY2" fmla="*/ 25614 h 691116"/>
              <a:gd name="connsiteX3" fmla="*/ 2387385 w 2584087"/>
              <a:gd name="connsiteY3" fmla="*/ 0 h 691116"/>
              <a:gd name="connsiteX4" fmla="*/ 2584087 w 2584087"/>
              <a:gd name="connsiteY4" fmla="*/ 356191 h 691116"/>
              <a:gd name="connsiteX5" fmla="*/ 2387385 w 2584087"/>
              <a:gd name="connsiteY5" fmla="*/ 691116 h 691116"/>
              <a:gd name="connsiteX6" fmla="*/ 0 w 2584087"/>
              <a:gd name="connsiteY6" fmla="*/ 691116 h 691116"/>
              <a:gd name="connsiteX7" fmla="*/ 0 w 2584087"/>
              <a:gd name="connsiteY7" fmla="*/ 0 h 691116"/>
              <a:gd name="connsiteX0" fmla="*/ 0 w 2584087"/>
              <a:gd name="connsiteY0" fmla="*/ 0 h 691116"/>
              <a:gd name="connsiteX1" fmla="*/ 225357 w 2584087"/>
              <a:gd name="connsiteY1" fmla="*/ 153205 h 691116"/>
              <a:gd name="connsiteX2" fmla="*/ 465737 w 2584087"/>
              <a:gd name="connsiteY2" fmla="*/ 25614 h 691116"/>
              <a:gd name="connsiteX3" fmla="*/ 2387385 w 2584087"/>
              <a:gd name="connsiteY3" fmla="*/ 0 h 691116"/>
              <a:gd name="connsiteX4" fmla="*/ 2584087 w 2584087"/>
              <a:gd name="connsiteY4" fmla="*/ 356191 h 691116"/>
              <a:gd name="connsiteX5" fmla="*/ 2387385 w 2584087"/>
              <a:gd name="connsiteY5" fmla="*/ 691116 h 691116"/>
              <a:gd name="connsiteX6" fmla="*/ 0 w 2584087"/>
              <a:gd name="connsiteY6" fmla="*/ 691116 h 691116"/>
              <a:gd name="connsiteX7" fmla="*/ 0 w 2584087"/>
              <a:gd name="connsiteY7" fmla="*/ 0 h 691116"/>
              <a:gd name="connsiteX0" fmla="*/ 0 w 2584087"/>
              <a:gd name="connsiteY0" fmla="*/ 0 h 691116"/>
              <a:gd name="connsiteX1" fmla="*/ 225357 w 2584087"/>
              <a:gd name="connsiteY1" fmla="*/ 153205 h 691116"/>
              <a:gd name="connsiteX2" fmla="*/ 465737 w 2584087"/>
              <a:gd name="connsiteY2" fmla="*/ 25614 h 691116"/>
              <a:gd name="connsiteX3" fmla="*/ 2387385 w 2584087"/>
              <a:gd name="connsiteY3" fmla="*/ 0 h 691116"/>
              <a:gd name="connsiteX4" fmla="*/ 2584087 w 2584087"/>
              <a:gd name="connsiteY4" fmla="*/ 356191 h 691116"/>
              <a:gd name="connsiteX5" fmla="*/ 2387385 w 2584087"/>
              <a:gd name="connsiteY5" fmla="*/ 691116 h 691116"/>
              <a:gd name="connsiteX6" fmla="*/ 0 w 2584087"/>
              <a:gd name="connsiteY6" fmla="*/ 691116 h 691116"/>
              <a:gd name="connsiteX7" fmla="*/ 0 w 2584087"/>
              <a:gd name="connsiteY7" fmla="*/ 0 h 691116"/>
              <a:gd name="connsiteX0" fmla="*/ 0 w 2584087"/>
              <a:gd name="connsiteY0" fmla="*/ 0 h 691116"/>
              <a:gd name="connsiteX1" fmla="*/ 225357 w 2584087"/>
              <a:gd name="connsiteY1" fmla="*/ 153205 h 691116"/>
              <a:gd name="connsiteX2" fmla="*/ 465737 w 2584087"/>
              <a:gd name="connsiteY2" fmla="*/ 25614 h 691116"/>
              <a:gd name="connsiteX3" fmla="*/ 2387385 w 2584087"/>
              <a:gd name="connsiteY3" fmla="*/ 0 h 691116"/>
              <a:gd name="connsiteX4" fmla="*/ 2584087 w 2584087"/>
              <a:gd name="connsiteY4" fmla="*/ 356191 h 691116"/>
              <a:gd name="connsiteX5" fmla="*/ 2387385 w 2584087"/>
              <a:gd name="connsiteY5" fmla="*/ 691116 h 691116"/>
              <a:gd name="connsiteX6" fmla="*/ 0 w 2584087"/>
              <a:gd name="connsiteY6" fmla="*/ 691116 h 691116"/>
              <a:gd name="connsiteX7" fmla="*/ 0 w 2584087"/>
              <a:gd name="connsiteY7" fmla="*/ 0 h 691116"/>
              <a:gd name="connsiteX0" fmla="*/ 0 w 2584087"/>
              <a:gd name="connsiteY0" fmla="*/ 0 h 691116"/>
              <a:gd name="connsiteX1" fmla="*/ 225357 w 2584087"/>
              <a:gd name="connsiteY1" fmla="*/ 153205 h 691116"/>
              <a:gd name="connsiteX2" fmla="*/ 465737 w 2584087"/>
              <a:gd name="connsiteY2" fmla="*/ 25614 h 691116"/>
              <a:gd name="connsiteX3" fmla="*/ 2387385 w 2584087"/>
              <a:gd name="connsiteY3" fmla="*/ 0 h 691116"/>
              <a:gd name="connsiteX4" fmla="*/ 2584087 w 2584087"/>
              <a:gd name="connsiteY4" fmla="*/ 356191 h 691116"/>
              <a:gd name="connsiteX5" fmla="*/ 2387385 w 2584087"/>
              <a:gd name="connsiteY5" fmla="*/ 691116 h 691116"/>
              <a:gd name="connsiteX6" fmla="*/ 0 w 2584087"/>
              <a:gd name="connsiteY6" fmla="*/ 691116 h 691116"/>
              <a:gd name="connsiteX7" fmla="*/ 0 w 2584087"/>
              <a:gd name="connsiteY7" fmla="*/ 0 h 691116"/>
              <a:gd name="connsiteX0" fmla="*/ 0 w 2584087"/>
              <a:gd name="connsiteY0" fmla="*/ 0 h 691116"/>
              <a:gd name="connsiteX1" fmla="*/ 225357 w 2584087"/>
              <a:gd name="connsiteY1" fmla="*/ 153205 h 691116"/>
              <a:gd name="connsiteX2" fmla="*/ 475753 w 2584087"/>
              <a:gd name="connsiteY2" fmla="*/ 4349 h 691116"/>
              <a:gd name="connsiteX3" fmla="*/ 2387385 w 2584087"/>
              <a:gd name="connsiteY3" fmla="*/ 0 h 691116"/>
              <a:gd name="connsiteX4" fmla="*/ 2584087 w 2584087"/>
              <a:gd name="connsiteY4" fmla="*/ 356191 h 691116"/>
              <a:gd name="connsiteX5" fmla="*/ 2387385 w 2584087"/>
              <a:gd name="connsiteY5" fmla="*/ 691116 h 691116"/>
              <a:gd name="connsiteX6" fmla="*/ 0 w 2584087"/>
              <a:gd name="connsiteY6" fmla="*/ 691116 h 691116"/>
              <a:gd name="connsiteX7" fmla="*/ 0 w 2584087"/>
              <a:gd name="connsiteY7" fmla="*/ 0 h 69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84087" h="691116">
                <a:moveTo>
                  <a:pt x="0" y="0"/>
                </a:moveTo>
                <a:cubicBezTo>
                  <a:pt x="75119" y="4994"/>
                  <a:pt x="120190" y="169476"/>
                  <a:pt x="225357" y="153205"/>
                </a:cubicBezTo>
                <a:cubicBezTo>
                  <a:pt x="358901" y="181559"/>
                  <a:pt x="432351" y="71688"/>
                  <a:pt x="475753" y="4349"/>
                </a:cubicBezTo>
                <a:lnTo>
                  <a:pt x="2387385" y="0"/>
                </a:lnTo>
                <a:lnTo>
                  <a:pt x="2584087" y="356191"/>
                </a:lnTo>
                <a:lnTo>
                  <a:pt x="2387385" y="691116"/>
                </a:lnTo>
                <a:lnTo>
                  <a:pt x="0" y="69111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Insight 1</a:t>
            </a:r>
            <a:endParaRPr lang="en-US" sz="2400" dirty="0"/>
          </a:p>
        </p:txBody>
      </p:sp>
      <p:sp>
        <p:nvSpPr>
          <p:cNvPr id="10" name="Oval 9"/>
          <p:cNvSpPr/>
          <p:nvPr/>
        </p:nvSpPr>
        <p:spPr>
          <a:xfrm>
            <a:off x="983294" y="1077125"/>
            <a:ext cx="457200" cy="457200"/>
          </a:xfrm>
          <a:prstGeom prst="ellipse">
            <a:avLst/>
          </a:prstGeom>
          <a:solidFill>
            <a:schemeClr val="bg2">
              <a:lumMod val="10000"/>
            </a:schemeClr>
          </a:solidFill>
          <a:ln w="50800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-301252" y="314263"/>
            <a:ext cx="5171458" cy="5847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Exploratory Data Analysis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lh4.googleusercontent.com/D9KV2VuDtoQDHjzITOe4Esz2vZZXeIgR-JjgSyyP5CLTOz4y9_V5lLaytfzU1NU2BYxCIGOIFP4d3XTQPN2LZhwiSdjrN5up6tBv-xWC6fgXRGj3X5ufCkv_NKd-R_U0pn9UZMh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311" y="1322296"/>
            <a:ext cx="58388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6.googleusercontent.com/dBnoz4BwF7hmLbj8NxQMpKO8Y-OsRDMHlA89JUJw_qFu5o_IfKF2_eQVICbOK3QzDlbEWeLwtCZ83-u-L8UvIDuPy515nRzljl2pWS7XzXb9z2n3PKkM6G-gI-jS66nKFfD5a7U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836" y="3476710"/>
            <a:ext cx="58293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682504" y="1917898"/>
            <a:ext cx="4143830" cy="310364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charset="0"/>
              <a:buChar char="•"/>
            </a:pPr>
            <a:endParaRPr lang="en-US" sz="2400" dirty="0" smtClean="0">
              <a:solidFill>
                <a:sysClr val="windowText" lastClr="000000"/>
              </a:solidFill>
            </a:endParaRPr>
          </a:p>
          <a:p>
            <a:endParaRPr lang="en-US" sz="2400" dirty="0" smtClean="0">
              <a:solidFill>
                <a:sysClr val="windowText" lastClr="000000"/>
              </a:solidFill>
            </a:endParaRPr>
          </a:p>
          <a:p>
            <a:endParaRPr lang="en-US" sz="2400" dirty="0">
              <a:solidFill>
                <a:sysClr val="windowText" lastClr="000000"/>
              </a:solidFill>
            </a:endParaRPr>
          </a:p>
          <a:p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8638" y="2064740"/>
            <a:ext cx="38330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Top 6 Bans for Each Turn for the past 5 Seasons are the same in the exact same </a:t>
            </a:r>
            <a:r>
              <a:rPr lang="en-US" dirty="0" smtClean="0">
                <a:solidFill>
                  <a:schemeClr val="bg1"/>
                </a:solidFill>
              </a:rPr>
              <a:t>order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Action: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Optimize time and efficiency by practicing/mastering champions not listed </a:t>
            </a:r>
          </a:p>
        </p:txBody>
      </p:sp>
    </p:spTree>
    <p:extLst>
      <p:ext uri="{BB962C8B-B14F-4D97-AF65-F5344CB8AC3E}">
        <p14:creationId xmlns:p14="http://schemas.microsoft.com/office/powerpoint/2010/main" val="386218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6178"/>
            <a:ext cx="5391807" cy="68580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391807" y="0"/>
            <a:ext cx="6800193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entagon 6"/>
          <p:cNvSpPr/>
          <p:nvPr/>
        </p:nvSpPr>
        <p:spPr>
          <a:xfrm>
            <a:off x="898638" y="1305725"/>
            <a:ext cx="2344849" cy="530415"/>
          </a:xfrm>
          <a:custGeom>
            <a:avLst/>
            <a:gdLst>
              <a:gd name="connsiteX0" fmla="*/ 0 w 2732943"/>
              <a:gd name="connsiteY0" fmla="*/ 0 h 691116"/>
              <a:gd name="connsiteX1" fmla="*/ 2387385 w 2732943"/>
              <a:gd name="connsiteY1" fmla="*/ 0 h 691116"/>
              <a:gd name="connsiteX2" fmla="*/ 2732943 w 2732943"/>
              <a:gd name="connsiteY2" fmla="*/ 345558 h 691116"/>
              <a:gd name="connsiteX3" fmla="*/ 2387385 w 2732943"/>
              <a:gd name="connsiteY3" fmla="*/ 691116 h 691116"/>
              <a:gd name="connsiteX4" fmla="*/ 0 w 2732943"/>
              <a:gd name="connsiteY4" fmla="*/ 691116 h 691116"/>
              <a:gd name="connsiteX5" fmla="*/ 0 w 2732943"/>
              <a:gd name="connsiteY5" fmla="*/ 0 h 691116"/>
              <a:gd name="connsiteX0" fmla="*/ 0 w 2584087"/>
              <a:gd name="connsiteY0" fmla="*/ 0 h 691116"/>
              <a:gd name="connsiteX1" fmla="*/ 2387385 w 2584087"/>
              <a:gd name="connsiteY1" fmla="*/ 0 h 691116"/>
              <a:gd name="connsiteX2" fmla="*/ 2584087 w 2584087"/>
              <a:gd name="connsiteY2" fmla="*/ 356191 h 691116"/>
              <a:gd name="connsiteX3" fmla="*/ 2387385 w 2584087"/>
              <a:gd name="connsiteY3" fmla="*/ 691116 h 691116"/>
              <a:gd name="connsiteX4" fmla="*/ 0 w 2584087"/>
              <a:gd name="connsiteY4" fmla="*/ 691116 h 691116"/>
              <a:gd name="connsiteX5" fmla="*/ 0 w 2584087"/>
              <a:gd name="connsiteY5" fmla="*/ 0 h 691116"/>
              <a:gd name="connsiteX0" fmla="*/ 0 w 2584087"/>
              <a:gd name="connsiteY0" fmla="*/ 0 h 691116"/>
              <a:gd name="connsiteX1" fmla="*/ 485768 w 2584087"/>
              <a:gd name="connsiteY1" fmla="*/ 4349 h 691116"/>
              <a:gd name="connsiteX2" fmla="*/ 2387385 w 2584087"/>
              <a:gd name="connsiteY2" fmla="*/ 0 h 691116"/>
              <a:gd name="connsiteX3" fmla="*/ 2584087 w 2584087"/>
              <a:gd name="connsiteY3" fmla="*/ 356191 h 691116"/>
              <a:gd name="connsiteX4" fmla="*/ 2387385 w 2584087"/>
              <a:gd name="connsiteY4" fmla="*/ 691116 h 691116"/>
              <a:gd name="connsiteX5" fmla="*/ 0 w 2584087"/>
              <a:gd name="connsiteY5" fmla="*/ 691116 h 691116"/>
              <a:gd name="connsiteX6" fmla="*/ 0 w 2584087"/>
              <a:gd name="connsiteY6" fmla="*/ 0 h 691116"/>
              <a:gd name="connsiteX0" fmla="*/ 0 w 2584087"/>
              <a:gd name="connsiteY0" fmla="*/ 0 h 691116"/>
              <a:gd name="connsiteX1" fmla="*/ 465737 w 2584087"/>
              <a:gd name="connsiteY1" fmla="*/ 25614 h 691116"/>
              <a:gd name="connsiteX2" fmla="*/ 2387385 w 2584087"/>
              <a:gd name="connsiteY2" fmla="*/ 0 h 691116"/>
              <a:gd name="connsiteX3" fmla="*/ 2584087 w 2584087"/>
              <a:gd name="connsiteY3" fmla="*/ 356191 h 691116"/>
              <a:gd name="connsiteX4" fmla="*/ 2387385 w 2584087"/>
              <a:gd name="connsiteY4" fmla="*/ 691116 h 691116"/>
              <a:gd name="connsiteX5" fmla="*/ 0 w 2584087"/>
              <a:gd name="connsiteY5" fmla="*/ 691116 h 691116"/>
              <a:gd name="connsiteX6" fmla="*/ 0 w 2584087"/>
              <a:gd name="connsiteY6" fmla="*/ 0 h 691116"/>
              <a:gd name="connsiteX0" fmla="*/ 0 w 2584087"/>
              <a:gd name="connsiteY0" fmla="*/ 0 h 691116"/>
              <a:gd name="connsiteX1" fmla="*/ 215341 w 2584087"/>
              <a:gd name="connsiteY1" fmla="*/ 131940 h 691116"/>
              <a:gd name="connsiteX2" fmla="*/ 465737 w 2584087"/>
              <a:gd name="connsiteY2" fmla="*/ 25614 h 691116"/>
              <a:gd name="connsiteX3" fmla="*/ 2387385 w 2584087"/>
              <a:gd name="connsiteY3" fmla="*/ 0 h 691116"/>
              <a:gd name="connsiteX4" fmla="*/ 2584087 w 2584087"/>
              <a:gd name="connsiteY4" fmla="*/ 356191 h 691116"/>
              <a:gd name="connsiteX5" fmla="*/ 2387385 w 2584087"/>
              <a:gd name="connsiteY5" fmla="*/ 691116 h 691116"/>
              <a:gd name="connsiteX6" fmla="*/ 0 w 2584087"/>
              <a:gd name="connsiteY6" fmla="*/ 691116 h 691116"/>
              <a:gd name="connsiteX7" fmla="*/ 0 w 2584087"/>
              <a:gd name="connsiteY7" fmla="*/ 0 h 691116"/>
              <a:gd name="connsiteX0" fmla="*/ 0 w 2584087"/>
              <a:gd name="connsiteY0" fmla="*/ 0 h 691116"/>
              <a:gd name="connsiteX1" fmla="*/ 215341 w 2584087"/>
              <a:gd name="connsiteY1" fmla="*/ 131940 h 691116"/>
              <a:gd name="connsiteX2" fmla="*/ 465737 w 2584087"/>
              <a:gd name="connsiteY2" fmla="*/ 25614 h 691116"/>
              <a:gd name="connsiteX3" fmla="*/ 2387385 w 2584087"/>
              <a:gd name="connsiteY3" fmla="*/ 0 h 691116"/>
              <a:gd name="connsiteX4" fmla="*/ 2584087 w 2584087"/>
              <a:gd name="connsiteY4" fmla="*/ 356191 h 691116"/>
              <a:gd name="connsiteX5" fmla="*/ 2387385 w 2584087"/>
              <a:gd name="connsiteY5" fmla="*/ 691116 h 691116"/>
              <a:gd name="connsiteX6" fmla="*/ 0 w 2584087"/>
              <a:gd name="connsiteY6" fmla="*/ 691116 h 691116"/>
              <a:gd name="connsiteX7" fmla="*/ 0 w 2584087"/>
              <a:gd name="connsiteY7" fmla="*/ 0 h 691116"/>
              <a:gd name="connsiteX0" fmla="*/ 0 w 2584087"/>
              <a:gd name="connsiteY0" fmla="*/ 0 h 691116"/>
              <a:gd name="connsiteX1" fmla="*/ 225357 w 2584087"/>
              <a:gd name="connsiteY1" fmla="*/ 153205 h 691116"/>
              <a:gd name="connsiteX2" fmla="*/ 465737 w 2584087"/>
              <a:gd name="connsiteY2" fmla="*/ 25614 h 691116"/>
              <a:gd name="connsiteX3" fmla="*/ 2387385 w 2584087"/>
              <a:gd name="connsiteY3" fmla="*/ 0 h 691116"/>
              <a:gd name="connsiteX4" fmla="*/ 2584087 w 2584087"/>
              <a:gd name="connsiteY4" fmla="*/ 356191 h 691116"/>
              <a:gd name="connsiteX5" fmla="*/ 2387385 w 2584087"/>
              <a:gd name="connsiteY5" fmla="*/ 691116 h 691116"/>
              <a:gd name="connsiteX6" fmla="*/ 0 w 2584087"/>
              <a:gd name="connsiteY6" fmla="*/ 691116 h 691116"/>
              <a:gd name="connsiteX7" fmla="*/ 0 w 2584087"/>
              <a:gd name="connsiteY7" fmla="*/ 0 h 691116"/>
              <a:gd name="connsiteX0" fmla="*/ 0 w 2584087"/>
              <a:gd name="connsiteY0" fmla="*/ 0 h 691116"/>
              <a:gd name="connsiteX1" fmla="*/ 225357 w 2584087"/>
              <a:gd name="connsiteY1" fmla="*/ 153205 h 691116"/>
              <a:gd name="connsiteX2" fmla="*/ 465737 w 2584087"/>
              <a:gd name="connsiteY2" fmla="*/ 25614 h 691116"/>
              <a:gd name="connsiteX3" fmla="*/ 2387385 w 2584087"/>
              <a:gd name="connsiteY3" fmla="*/ 0 h 691116"/>
              <a:gd name="connsiteX4" fmla="*/ 2584087 w 2584087"/>
              <a:gd name="connsiteY4" fmla="*/ 356191 h 691116"/>
              <a:gd name="connsiteX5" fmla="*/ 2387385 w 2584087"/>
              <a:gd name="connsiteY5" fmla="*/ 691116 h 691116"/>
              <a:gd name="connsiteX6" fmla="*/ 0 w 2584087"/>
              <a:gd name="connsiteY6" fmla="*/ 691116 h 691116"/>
              <a:gd name="connsiteX7" fmla="*/ 0 w 2584087"/>
              <a:gd name="connsiteY7" fmla="*/ 0 h 691116"/>
              <a:gd name="connsiteX0" fmla="*/ 0 w 2584087"/>
              <a:gd name="connsiteY0" fmla="*/ 0 h 691116"/>
              <a:gd name="connsiteX1" fmla="*/ 225357 w 2584087"/>
              <a:gd name="connsiteY1" fmla="*/ 153205 h 691116"/>
              <a:gd name="connsiteX2" fmla="*/ 465737 w 2584087"/>
              <a:gd name="connsiteY2" fmla="*/ 25614 h 691116"/>
              <a:gd name="connsiteX3" fmla="*/ 2387385 w 2584087"/>
              <a:gd name="connsiteY3" fmla="*/ 0 h 691116"/>
              <a:gd name="connsiteX4" fmla="*/ 2584087 w 2584087"/>
              <a:gd name="connsiteY4" fmla="*/ 356191 h 691116"/>
              <a:gd name="connsiteX5" fmla="*/ 2387385 w 2584087"/>
              <a:gd name="connsiteY5" fmla="*/ 691116 h 691116"/>
              <a:gd name="connsiteX6" fmla="*/ 0 w 2584087"/>
              <a:gd name="connsiteY6" fmla="*/ 691116 h 691116"/>
              <a:gd name="connsiteX7" fmla="*/ 0 w 2584087"/>
              <a:gd name="connsiteY7" fmla="*/ 0 h 691116"/>
              <a:gd name="connsiteX0" fmla="*/ 0 w 2584087"/>
              <a:gd name="connsiteY0" fmla="*/ 0 h 691116"/>
              <a:gd name="connsiteX1" fmla="*/ 225357 w 2584087"/>
              <a:gd name="connsiteY1" fmla="*/ 153205 h 691116"/>
              <a:gd name="connsiteX2" fmla="*/ 465737 w 2584087"/>
              <a:gd name="connsiteY2" fmla="*/ 25614 h 691116"/>
              <a:gd name="connsiteX3" fmla="*/ 2387385 w 2584087"/>
              <a:gd name="connsiteY3" fmla="*/ 0 h 691116"/>
              <a:gd name="connsiteX4" fmla="*/ 2584087 w 2584087"/>
              <a:gd name="connsiteY4" fmla="*/ 356191 h 691116"/>
              <a:gd name="connsiteX5" fmla="*/ 2387385 w 2584087"/>
              <a:gd name="connsiteY5" fmla="*/ 691116 h 691116"/>
              <a:gd name="connsiteX6" fmla="*/ 0 w 2584087"/>
              <a:gd name="connsiteY6" fmla="*/ 691116 h 691116"/>
              <a:gd name="connsiteX7" fmla="*/ 0 w 2584087"/>
              <a:gd name="connsiteY7" fmla="*/ 0 h 691116"/>
              <a:gd name="connsiteX0" fmla="*/ 0 w 2584087"/>
              <a:gd name="connsiteY0" fmla="*/ 0 h 691116"/>
              <a:gd name="connsiteX1" fmla="*/ 225357 w 2584087"/>
              <a:gd name="connsiteY1" fmla="*/ 153205 h 691116"/>
              <a:gd name="connsiteX2" fmla="*/ 475753 w 2584087"/>
              <a:gd name="connsiteY2" fmla="*/ 4349 h 691116"/>
              <a:gd name="connsiteX3" fmla="*/ 2387385 w 2584087"/>
              <a:gd name="connsiteY3" fmla="*/ 0 h 691116"/>
              <a:gd name="connsiteX4" fmla="*/ 2584087 w 2584087"/>
              <a:gd name="connsiteY4" fmla="*/ 356191 h 691116"/>
              <a:gd name="connsiteX5" fmla="*/ 2387385 w 2584087"/>
              <a:gd name="connsiteY5" fmla="*/ 691116 h 691116"/>
              <a:gd name="connsiteX6" fmla="*/ 0 w 2584087"/>
              <a:gd name="connsiteY6" fmla="*/ 691116 h 691116"/>
              <a:gd name="connsiteX7" fmla="*/ 0 w 2584087"/>
              <a:gd name="connsiteY7" fmla="*/ 0 h 69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84087" h="691116">
                <a:moveTo>
                  <a:pt x="0" y="0"/>
                </a:moveTo>
                <a:cubicBezTo>
                  <a:pt x="75119" y="4994"/>
                  <a:pt x="120190" y="169476"/>
                  <a:pt x="225357" y="153205"/>
                </a:cubicBezTo>
                <a:cubicBezTo>
                  <a:pt x="358901" y="181559"/>
                  <a:pt x="432351" y="71688"/>
                  <a:pt x="475753" y="4349"/>
                </a:cubicBezTo>
                <a:lnTo>
                  <a:pt x="2387385" y="0"/>
                </a:lnTo>
                <a:lnTo>
                  <a:pt x="2584087" y="356191"/>
                </a:lnTo>
                <a:lnTo>
                  <a:pt x="2387385" y="691116"/>
                </a:lnTo>
                <a:lnTo>
                  <a:pt x="0" y="69111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Insight 2</a:t>
            </a:r>
            <a:endParaRPr lang="en-US" sz="2400" dirty="0"/>
          </a:p>
        </p:txBody>
      </p:sp>
      <p:sp>
        <p:nvSpPr>
          <p:cNvPr id="10" name="Oval 9"/>
          <p:cNvSpPr/>
          <p:nvPr/>
        </p:nvSpPr>
        <p:spPr>
          <a:xfrm>
            <a:off x="983294" y="1077125"/>
            <a:ext cx="457200" cy="457200"/>
          </a:xfrm>
          <a:prstGeom prst="ellipse">
            <a:avLst/>
          </a:prstGeom>
          <a:solidFill>
            <a:schemeClr val="bg2">
              <a:lumMod val="10000"/>
            </a:schemeClr>
          </a:solidFill>
          <a:ln w="50800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2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-301252" y="314263"/>
            <a:ext cx="5171458" cy="5847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Exploratory Data Analysis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2504" y="1917898"/>
            <a:ext cx="4143830" cy="310364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charset="0"/>
              <a:buChar char="•"/>
            </a:pPr>
            <a:endParaRPr lang="en-US" sz="2400" dirty="0" smtClean="0">
              <a:solidFill>
                <a:sysClr val="windowText" lastClr="000000"/>
              </a:solidFill>
            </a:endParaRPr>
          </a:p>
          <a:p>
            <a:endParaRPr lang="en-US" sz="2400" dirty="0" smtClean="0">
              <a:solidFill>
                <a:sysClr val="windowText" lastClr="000000"/>
              </a:solidFill>
            </a:endParaRPr>
          </a:p>
          <a:p>
            <a:endParaRPr lang="en-US" sz="2400" dirty="0">
              <a:solidFill>
                <a:sysClr val="windowText" lastClr="000000"/>
              </a:solidFill>
            </a:endParaRPr>
          </a:p>
          <a:p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8638" y="2064740"/>
            <a:ext cx="38330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Micro variables have a very low correlation w/ winning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Action: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Understand which champions/strategies are the strongest to capitalize on current meta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 descr="https://lh3.googleusercontent.com/Hm4UwLXJISOJfuxE7_eWA2IB-dT5G-3B6MPuOGY5U1l1JjfFcm9ZjB_lxkMiri1eteC8DaGhnHZlN0uY-yHtWjcpqKRPXzZTTcuiuIdDoSSBBElqSRIQOPZdOm2cAC7-N-Y-zeO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710" y="899038"/>
            <a:ext cx="5943600" cy="528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01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6178"/>
            <a:ext cx="5391807" cy="68580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391807" y="0"/>
            <a:ext cx="6800193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entagon 6"/>
          <p:cNvSpPr/>
          <p:nvPr/>
        </p:nvSpPr>
        <p:spPr>
          <a:xfrm>
            <a:off x="898638" y="1305725"/>
            <a:ext cx="2344849" cy="530415"/>
          </a:xfrm>
          <a:custGeom>
            <a:avLst/>
            <a:gdLst>
              <a:gd name="connsiteX0" fmla="*/ 0 w 2732943"/>
              <a:gd name="connsiteY0" fmla="*/ 0 h 691116"/>
              <a:gd name="connsiteX1" fmla="*/ 2387385 w 2732943"/>
              <a:gd name="connsiteY1" fmla="*/ 0 h 691116"/>
              <a:gd name="connsiteX2" fmla="*/ 2732943 w 2732943"/>
              <a:gd name="connsiteY2" fmla="*/ 345558 h 691116"/>
              <a:gd name="connsiteX3" fmla="*/ 2387385 w 2732943"/>
              <a:gd name="connsiteY3" fmla="*/ 691116 h 691116"/>
              <a:gd name="connsiteX4" fmla="*/ 0 w 2732943"/>
              <a:gd name="connsiteY4" fmla="*/ 691116 h 691116"/>
              <a:gd name="connsiteX5" fmla="*/ 0 w 2732943"/>
              <a:gd name="connsiteY5" fmla="*/ 0 h 691116"/>
              <a:gd name="connsiteX0" fmla="*/ 0 w 2584087"/>
              <a:gd name="connsiteY0" fmla="*/ 0 h 691116"/>
              <a:gd name="connsiteX1" fmla="*/ 2387385 w 2584087"/>
              <a:gd name="connsiteY1" fmla="*/ 0 h 691116"/>
              <a:gd name="connsiteX2" fmla="*/ 2584087 w 2584087"/>
              <a:gd name="connsiteY2" fmla="*/ 356191 h 691116"/>
              <a:gd name="connsiteX3" fmla="*/ 2387385 w 2584087"/>
              <a:gd name="connsiteY3" fmla="*/ 691116 h 691116"/>
              <a:gd name="connsiteX4" fmla="*/ 0 w 2584087"/>
              <a:gd name="connsiteY4" fmla="*/ 691116 h 691116"/>
              <a:gd name="connsiteX5" fmla="*/ 0 w 2584087"/>
              <a:gd name="connsiteY5" fmla="*/ 0 h 691116"/>
              <a:gd name="connsiteX0" fmla="*/ 0 w 2584087"/>
              <a:gd name="connsiteY0" fmla="*/ 0 h 691116"/>
              <a:gd name="connsiteX1" fmla="*/ 485768 w 2584087"/>
              <a:gd name="connsiteY1" fmla="*/ 4349 h 691116"/>
              <a:gd name="connsiteX2" fmla="*/ 2387385 w 2584087"/>
              <a:gd name="connsiteY2" fmla="*/ 0 h 691116"/>
              <a:gd name="connsiteX3" fmla="*/ 2584087 w 2584087"/>
              <a:gd name="connsiteY3" fmla="*/ 356191 h 691116"/>
              <a:gd name="connsiteX4" fmla="*/ 2387385 w 2584087"/>
              <a:gd name="connsiteY4" fmla="*/ 691116 h 691116"/>
              <a:gd name="connsiteX5" fmla="*/ 0 w 2584087"/>
              <a:gd name="connsiteY5" fmla="*/ 691116 h 691116"/>
              <a:gd name="connsiteX6" fmla="*/ 0 w 2584087"/>
              <a:gd name="connsiteY6" fmla="*/ 0 h 691116"/>
              <a:gd name="connsiteX0" fmla="*/ 0 w 2584087"/>
              <a:gd name="connsiteY0" fmla="*/ 0 h 691116"/>
              <a:gd name="connsiteX1" fmla="*/ 465737 w 2584087"/>
              <a:gd name="connsiteY1" fmla="*/ 25614 h 691116"/>
              <a:gd name="connsiteX2" fmla="*/ 2387385 w 2584087"/>
              <a:gd name="connsiteY2" fmla="*/ 0 h 691116"/>
              <a:gd name="connsiteX3" fmla="*/ 2584087 w 2584087"/>
              <a:gd name="connsiteY3" fmla="*/ 356191 h 691116"/>
              <a:gd name="connsiteX4" fmla="*/ 2387385 w 2584087"/>
              <a:gd name="connsiteY4" fmla="*/ 691116 h 691116"/>
              <a:gd name="connsiteX5" fmla="*/ 0 w 2584087"/>
              <a:gd name="connsiteY5" fmla="*/ 691116 h 691116"/>
              <a:gd name="connsiteX6" fmla="*/ 0 w 2584087"/>
              <a:gd name="connsiteY6" fmla="*/ 0 h 691116"/>
              <a:gd name="connsiteX0" fmla="*/ 0 w 2584087"/>
              <a:gd name="connsiteY0" fmla="*/ 0 h 691116"/>
              <a:gd name="connsiteX1" fmla="*/ 215341 w 2584087"/>
              <a:gd name="connsiteY1" fmla="*/ 131940 h 691116"/>
              <a:gd name="connsiteX2" fmla="*/ 465737 w 2584087"/>
              <a:gd name="connsiteY2" fmla="*/ 25614 h 691116"/>
              <a:gd name="connsiteX3" fmla="*/ 2387385 w 2584087"/>
              <a:gd name="connsiteY3" fmla="*/ 0 h 691116"/>
              <a:gd name="connsiteX4" fmla="*/ 2584087 w 2584087"/>
              <a:gd name="connsiteY4" fmla="*/ 356191 h 691116"/>
              <a:gd name="connsiteX5" fmla="*/ 2387385 w 2584087"/>
              <a:gd name="connsiteY5" fmla="*/ 691116 h 691116"/>
              <a:gd name="connsiteX6" fmla="*/ 0 w 2584087"/>
              <a:gd name="connsiteY6" fmla="*/ 691116 h 691116"/>
              <a:gd name="connsiteX7" fmla="*/ 0 w 2584087"/>
              <a:gd name="connsiteY7" fmla="*/ 0 h 691116"/>
              <a:gd name="connsiteX0" fmla="*/ 0 w 2584087"/>
              <a:gd name="connsiteY0" fmla="*/ 0 h 691116"/>
              <a:gd name="connsiteX1" fmla="*/ 215341 w 2584087"/>
              <a:gd name="connsiteY1" fmla="*/ 131940 h 691116"/>
              <a:gd name="connsiteX2" fmla="*/ 465737 w 2584087"/>
              <a:gd name="connsiteY2" fmla="*/ 25614 h 691116"/>
              <a:gd name="connsiteX3" fmla="*/ 2387385 w 2584087"/>
              <a:gd name="connsiteY3" fmla="*/ 0 h 691116"/>
              <a:gd name="connsiteX4" fmla="*/ 2584087 w 2584087"/>
              <a:gd name="connsiteY4" fmla="*/ 356191 h 691116"/>
              <a:gd name="connsiteX5" fmla="*/ 2387385 w 2584087"/>
              <a:gd name="connsiteY5" fmla="*/ 691116 h 691116"/>
              <a:gd name="connsiteX6" fmla="*/ 0 w 2584087"/>
              <a:gd name="connsiteY6" fmla="*/ 691116 h 691116"/>
              <a:gd name="connsiteX7" fmla="*/ 0 w 2584087"/>
              <a:gd name="connsiteY7" fmla="*/ 0 h 691116"/>
              <a:gd name="connsiteX0" fmla="*/ 0 w 2584087"/>
              <a:gd name="connsiteY0" fmla="*/ 0 h 691116"/>
              <a:gd name="connsiteX1" fmla="*/ 225357 w 2584087"/>
              <a:gd name="connsiteY1" fmla="*/ 153205 h 691116"/>
              <a:gd name="connsiteX2" fmla="*/ 465737 w 2584087"/>
              <a:gd name="connsiteY2" fmla="*/ 25614 h 691116"/>
              <a:gd name="connsiteX3" fmla="*/ 2387385 w 2584087"/>
              <a:gd name="connsiteY3" fmla="*/ 0 h 691116"/>
              <a:gd name="connsiteX4" fmla="*/ 2584087 w 2584087"/>
              <a:gd name="connsiteY4" fmla="*/ 356191 h 691116"/>
              <a:gd name="connsiteX5" fmla="*/ 2387385 w 2584087"/>
              <a:gd name="connsiteY5" fmla="*/ 691116 h 691116"/>
              <a:gd name="connsiteX6" fmla="*/ 0 w 2584087"/>
              <a:gd name="connsiteY6" fmla="*/ 691116 h 691116"/>
              <a:gd name="connsiteX7" fmla="*/ 0 w 2584087"/>
              <a:gd name="connsiteY7" fmla="*/ 0 h 691116"/>
              <a:gd name="connsiteX0" fmla="*/ 0 w 2584087"/>
              <a:gd name="connsiteY0" fmla="*/ 0 h 691116"/>
              <a:gd name="connsiteX1" fmla="*/ 225357 w 2584087"/>
              <a:gd name="connsiteY1" fmla="*/ 153205 h 691116"/>
              <a:gd name="connsiteX2" fmla="*/ 465737 w 2584087"/>
              <a:gd name="connsiteY2" fmla="*/ 25614 h 691116"/>
              <a:gd name="connsiteX3" fmla="*/ 2387385 w 2584087"/>
              <a:gd name="connsiteY3" fmla="*/ 0 h 691116"/>
              <a:gd name="connsiteX4" fmla="*/ 2584087 w 2584087"/>
              <a:gd name="connsiteY4" fmla="*/ 356191 h 691116"/>
              <a:gd name="connsiteX5" fmla="*/ 2387385 w 2584087"/>
              <a:gd name="connsiteY5" fmla="*/ 691116 h 691116"/>
              <a:gd name="connsiteX6" fmla="*/ 0 w 2584087"/>
              <a:gd name="connsiteY6" fmla="*/ 691116 h 691116"/>
              <a:gd name="connsiteX7" fmla="*/ 0 w 2584087"/>
              <a:gd name="connsiteY7" fmla="*/ 0 h 691116"/>
              <a:gd name="connsiteX0" fmla="*/ 0 w 2584087"/>
              <a:gd name="connsiteY0" fmla="*/ 0 h 691116"/>
              <a:gd name="connsiteX1" fmla="*/ 225357 w 2584087"/>
              <a:gd name="connsiteY1" fmla="*/ 153205 h 691116"/>
              <a:gd name="connsiteX2" fmla="*/ 465737 w 2584087"/>
              <a:gd name="connsiteY2" fmla="*/ 25614 h 691116"/>
              <a:gd name="connsiteX3" fmla="*/ 2387385 w 2584087"/>
              <a:gd name="connsiteY3" fmla="*/ 0 h 691116"/>
              <a:gd name="connsiteX4" fmla="*/ 2584087 w 2584087"/>
              <a:gd name="connsiteY4" fmla="*/ 356191 h 691116"/>
              <a:gd name="connsiteX5" fmla="*/ 2387385 w 2584087"/>
              <a:gd name="connsiteY5" fmla="*/ 691116 h 691116"/>
              <a:gd name="connsiteX6" fmla="*/ 0 w 2584087"/>
              <a:gd name="connsiteY6" fmla="*/ 691116 h 691116"/>
              <a:gd name="connsiteX7" fmla="*/ 0 w 2584087"/>
              <a:gd name="connsiteY7" fmla="*/ 0 h 691116"/>
              <a:gd name="connsiteX0" fmla="*/ 0 w 2584087"/>
              <a:gd name="connsiteY0" fmla="*/ 0 h 691116"/>
              <a:gd name="connsiteX1" fmla="*/ 225357 w 2584087"/>
              <a:gd name="connsiteY1" fmla="*/ 153205 h 691116"/>
              <a:gd name="connsiteX2" fmla="*/ 465737 w 2584087"/>
              <a:gd name="connsiteY2" fmla="*/ 25614 h 691116"/>
              <a:gd name="connsiteX3" fmla="*/ 2387385 w 2584087"/>
              <a:gd name="connsiteY3" fmla="*/ 0 h 691116"/>
              <a:gd name="connsiteX4" fmla="*/ 2584087 w 2584087"/>
              <a:gd name="connsiteY4" fmla="*/ 356191 h 691116"/>
              <a:gd name="connsiteX5" fmla="*/ 2387385 w 2584087"/>
              <a:gd name="connsiteY5" fmla="*/ 691116 h 691116"/>
              <a:gd name="connsiteX6" fmla="*/ 0 w 2584087"/>
              <a:gd name="connsiteY6" fmla="*/ 691116 h 691116"/>
              <a:gd name="connsiteX7" fmla="*/ 0 w 2584087"/>
              <a:gd name="connsiteY7" fmla="*/ 0 h 691116"/>
              <a:gd name="connsiteX0" fmla="*/ 0 w 2584087"/>
              <a:gd name="connsiteY0" fmla="*/ 0 h 691116"/>
              <a:gd name="connsiteX1" fmla="*/ 225357 w 2584087"/>
              <a:gd name="connsiteY1" fmla="*/ 153205 h 691116"/>
              <a:gd name="connsiteX2" fmla="*/ 475753 w 2584087"/>
              <a:gd name="connsiteY2" fmla="*/ 4349 h 691116"/>
              <a:gd name="connsiteX3" fmla="*/ 2387385 w 2584087"/>
              <a:gd name="connsiteY3" fmla="*/ 0 h 691116"/>
              <a:gd name="connsiteX4" fmla="*/ 2584087 w 2584087"/>
              <a:gd name="connsiteY4" fmla="*/ 356191 h 691116"/>
              <a:gd name="connsiteX5" fmla="*/ 2387385 w 2584087"/>
              <a:gd name="connsiteY5" fmla="*/ 691116 h 691116"/>
              <a:gd name="connsiteX6" fmla="*/ 0 w 2584087"/>
              <a:gd name="connsiteY6" fmla="*/ 691116 h 691116"/>
              <a:gd name="connsiteX7" fmla="*/ 0 w 2584087"/>
              <a:gd name="connsiteY7" fmla="*/ 0 h 69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84087" h="691116">
                <a:moveTo>
                  <a:pt x="0" y="0"/>
                </a:moveTo>
                <a:cubicBezTo>
                  <a:pt x="75119" y="4994"/>
                  <a:pt x="120190" y="169476"/>
                  <a:pt x="225357" y="153205"/>
                </a:cubicBezTo>
                <a:cubicBezTo>
                  <a:pt x="358901" y="181559"/>
                  <a:pt x="432351" y="71688"/>
                  <a:pt x="475753" y="4349"/>
                </a:cubicBezTo>
                <a:lnTo>
                  <a:pt x="2387385" y="0"/>
                </a:lnTo>
                <a:lnTo>
                  <a:pt x="2584087" y="356191"/>
                </a:lnTo>
                <a:lnTo>
                  <a:pt x="2387385" y="691116"/>
                </a:lnTo>
                <a:lnTo>
                  <a:pt x="0" y="69111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Insight 3</a:t>
            </a:r>
            <a:endParaRPr lang="en-US" sz="2400" dirty="0"/>
          </a:p>
        </p:txBody>
      </p:sp>
      <p:sp>
        <p:nvSpPr>
          <p:cNvPr id="10" name="Oval 9"/>
          <p:cNvSpPr/>
          <p:nvPr/>
        </p:nvSpPr>
        <p:spPr>
          <a:xfrm>
            <a:off x="983294" y="1077125"/>
            <a:ext cx="457200" cy="457200"/>
          </a:xfrm>
          <a:prstGeom prst="ellipse">
            <a:avLst/>
          </a:prstGeom>
          <a:solidFill>
            <a:schemeClr val="bg2">
              <a:lumMod val="10000"/>
            </a:schemeClr>
          </a:solidFill>
          <a:ln w="50800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3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-301252" y="314263"/>
            <a:ext cx="5171458" cy="5847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Exploratory Data Analysis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2504" y="1917898"/>
            <a:ext cx="4143830" cy="310364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charset="0"/>
              <a:buChar char="•"/>
            </a:pPr>
            <a:endParaRPr lang="en-US" sz="2400" dirty="0" smtClean="0">
              <a:solidFill>
                <a:sysClr val="windowText" lastClr="000000"/>
              </a:solidFill>
            </a:endParaRPr>
          </a:p>
          <a:p>
            <a:endParaRPr lang="en-US" sz="2400" dirty="0" smtClean="0">
              <a:solidFill>
                <a:sysClr val="windowText" lastClr="000000"/>
              </a:solidFill>
            </a:endParaRPr>
          </a:p>
          <a:p>
            <a:endParaRPr lang="en-US" sz="2400" dirty="0">
              <a:solidFill>
                <a:sysClr val="windowText" lastClr="000000"/>
              </a:solidFill>
            </a:endParaRPr>
          </a:p>
          <a:p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8638" y="2064740"/>
            <a:ext cx="38330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Within each role, there are </a:t>
            </a:r>
            <a:r>
              <a:rPr lang="en-US" dirty="0" err="1" smtClean="0">
                <a:solidFill>
                  <a:schemeClr val="bg1"/>
                </a:solidFill>
              </a:rPr>
              <a:t>summoner</a:t>
            </a:r>
            <a:r>
              <a:rPr lang="en-US" dirty="0" smtClean="0">
                <a:solidFill>
                  <a:schemeClr val="bg1"/>
                </a:solidFill>
              </a:rPr>
              <a:t> spells that are taken majority of the time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Action: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Either follow the meta or use this to counter enemy </a:t>
            </a:r>
            <a:r>
              <a:rPr lang="en-US" dirty="0" err="1" smtClean="0">
                <a:solidFill>
                  <a:schemeClr val="bg1"/>
                </a:solidFill>
              </a:rPr>
              <a:t>laner’s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summoner</a:t>
            </a:r>
            <a:r>
              <a:rPr lang="en-US" dirty="0" smtClean="0">
                <a:solidFill>
                  <a:schemeClr val="bg1"/>
                </a:solidFill>
              </a:rPr>
              <a:t> spell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102" name="Picture 6" descr="https://lh6.googleusercontent.com/2LQQZXdovQl-gJKnwxEGQ2Ar0LW3TIDuKhq795gwzUTZzVotdXfVDSsq0UV6yjzVMF4vuavbzMVU7BuvG5YCoVcnnKDMPH3-RWnXS_VT6Pu8L7kczTyGQXo4x_xhFs1RHJjkN9E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468" y="2314391"/>
            <a:ext cx="6525103" cy="221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63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6098385" cy="68580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098385" y="0"/>
            <a:ext cx="6093616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6289849" y="2395217"/>
            <a:ext cx="5587253" cy="3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10395" y="1378672"/>
            <a:ext cx="5321004" cy="4401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Tested if the proportion of wins on the blue side is equal to the proportion of wins on the purple side.</a:t>
            </a:r>
          </a:p>
          <a:p>
            <a:endParaRPr lang="en-US" sz="2000" b="1" dirty="0">
              <a:solidFill>
                <a:schemeClr val="bg1"/>
              </a:solidFill>
              <a:latin typeface="+mj-lt"/>
              <a:cs typeface="Estrangelo Edessa" panose="03080600000000000000" pitchFamily="66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two sample z-test on the difference between our sample </a:t>
            </a:r>
            <a:r>
              <a:rPr lang="en-US" sz="2000" dirty="0" smtClean="0">
                <a:solidFill>
                  <a:schemeClr val="bg1"/>
                </a:solidFill>
              </a:rPr>
              <a:t>proportions</a:t>
            </a:r>
          </a:p>
          <a:p>
            <a:pPr marL="342900" indent="-342900">
              <a:buFont typeface="Arial" charset="0"/>
              <a:buChar char="•"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99% confidence interval 0.005 </a:t>
            </a:r>
            <a:r>
              <a:rPr lang="en-US" sz="2000" dirty="0">
                <a:solidFill>
                  <a:schemeClr val="bg1"/>
                </a:solidFill>
              </a:rPr>
              <a:t>and </a:t>
            </a:r>
            <a:r>
              <a:rPr lang="en-US" sz="2000" dirty="0" smtClean="0">
                <a:solidFill>
                  <a:schemeClr val="bg1"/>
                </a:solidFill>
              </a:rPr>
              <a:t>0.021</a:t>
            </a:r>
          </a:p>
          <a:p>
            <a:pPr marL="342900" indent="-342900">
              <a:buFont typeface="Arial" charset="0"/>
              <a:buChar char="•"/>
            </a:pPr>
            <a:endParaRPr lang="en-US" sz="2000" dirty="0">
              <a:solidFill>
                <a:schemeClr val="bg1"/>
              </a:solidFill>
              <a:latin typeface="+mj-lt"/>
              <a:cs typeface="Estrangelo Edessa" panose="03080600000000000000" pitchFamily="66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Actions: 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+mj-lt"/>
                <a:cs typeface="Estrangelo Edessa" panose="03080600000000000000" pitchFamily="66" charset="0"/>
              </a:rPr>
              <a:t>This may be something just to linger in the back of your head. Nothing to take into considerable weight when deciding whether to dodge a game or not.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246298" y="2840611"/>
            <a:ext cx="28031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smtClean="0">
                <a:solidFill>
                  <a:schemeClr val="bg1"/>
                </a:solidFill>
                <a:latin typeface="Candara" panose="020E0502030303020204" pitchFamily="34" charset="0"/>
                <a:cs typeface="Estrangelo Edessa" panose="03080600000000000000" pitchFamily="66" charset="0"/>
              </a:rPr>
              <a:t>Statistical Significance: Yes</a:t>
            </a:r>
            <a:endParaRPr lang="en-US" sz="3000" b="1" dirty="0">
              <a:solidFill>
                <a:schemeClr val="bg1"/>
              </a:solidFill>
              <a:latin typeface="Candara" panose="020E0502030303020204" pitchFamily="34" charset="0"/>
              <a:cs typeface="Estrangelo Edessa" panose="03080600000000000000" pitchFamily="66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428723" y="2809835"/>
            <a:ext cx="25270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smtClean="0">
                <a:solidFill>
                  <a:schemeClr val="bg1"/>
                </a:solidFill>
                <a:latin typeface="Candara" panose="020E0502030303020204" pitchFamily="34" charset="0"/>
                <a:cs typeface="Estrangelo Edessa" panose="03080600000000000000" pitchFamily="66" charset="0"/>
              </a:rPr>
              <a:t>Practical Significance: No</a:t>
            </a:r>
            <a:endParaRPr lang="en-US" sz="3000" b="1" dirty="0">
              <a:solidFill>
                <a:schemeClr val="bg1"/>
              </a:solidFill>
              <a:latin typeface="Candara" panose="020E0502030303020204" pitchFamily="34" charset="0"/>
              <a:cs typeface="Estrangelo Edessa" panose="03080600000000000000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191464" y="396949"/>
            <a:ext cx="4207652" cy="5847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Inferential Statistics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16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587530" y="2436814"/>
            <a:ext cx="2560320" cy="36576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47464" y="4188224"/>
            <a:ext cx="2469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Accuracy Score: </a:t>
            </a:r>
            <a:r>
              <a:rPr lang="en-US" sz="2400" dirty="0" smtClean="0">
                <a:latin typeface="+mj-lt"/>
              </a:rPr>
              <a:t>0.90</a:t>
            </a:r>
          </a:p>
          <a:p>
            <a:r>
              <a:rPr lang="en-US" dirty="0" smtClean="0">
                <a:latin typeface="+mj-lt"/>
                <a:cs typeface="Browallia New" panose="020B0604020202020204" pitchFamily="34" charset="-34"/>
              </a:rPr>
              <a:t>F1 Score: </a:t>
            </a:r>
            <a:r>
              <a:rPr lang="en-US" sz="2400" dirty="0" smtClean="0">
                <a:latin typeface="+mj-lt"/>
                <a:cs typeface="Browallia New" panose="020B0604020202020204" pitchFamily="34" charset="-34"/>
              </a:rPr>
              <a:t>0.90</a:t>
            </a:r>
            <a:endParaRPr lang="en-US" sz="2400" dirty="0">
              <a:latin typeface="+mj-lt"/>
              <a:cs typeface="Browallia New" panose="020B0604020202020204" pitchFamily="34" charset="-34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412388" y="2436814"/>
            <a:ext cx="2560320" cy="36576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9076113" y="2436814"/>
            <a:ext cx="2560320" cy="36576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6237861" y="2436814"/>
            <a:ext cx="2560320" cy="36576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9197689" y="2587568"/>
            <a:ext cx="241356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latin typeface="+mj-lt"/>
            </a:endParaRPr>
          </a:p>
          <a:p>
            <a:r>
              <a:rPr lang="en-US" sz="2400" b="1" dirty="0" smtClean="0">
                <a:latin typeface="+mj-lt"/>
              </a:rPr>
              <a:t>Conclusion</a:t>
            </a:r>
            <a:r>
              <a:rPr lang="en-US" sz="2400" dirty="0" smtClean="0">
                <a:latin typeface="+mj-lt"/>
              </a:rPr>
              <a:t>: 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Using our first model, we can focus strategies around tower kills, dragon/baron, inhibitors </a:t>
            </a:r>
          </a:p>
          <a:p>
            <a:endParaRPr lang="en-US" sz="2400" dirty="0">
              <a:latin typeface="+mj-lt"/>
              <a:cs typeface="Browallia New" panose="020B0604020202020204" pitchFamily="34" charset="-3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0750" y="195011"/>
            <a:ext cx="11030500" cy="124649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 smtClean="0">
                <a:solidFill>
                  <a:schemeClr val="bg1"/>
                </a:solidFill>
              </a:rPr>
              <a:t>Logistic Regression Model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Predict which teams are more likely to win and which variables have more weight on accurately predicting wins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2822" y="2718778"/>
            <a:ext cx="2563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</a:t>
            </a:r>
            <a:r>
              <a:rPr lang="en-US" b="1" dirty="0" smtClean="0"/>
              <a:t>Remove fields unrelated to focus/Remove duplicate Fields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52822" y="1500133"/>
            <a:ext cx="10263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Applied both L1 and L2 models to each feature reduction below</a:t>
            </a:r>
          </a:p>
          <a:p>
            <a:r>
              <a:rPr lang="en-US" i="1" dirty="0" smtClean="0">
                <a:solidFill>
                  <a:schemeClr val="bg1"/>
                </a:solidFill>
              </a:rPr>
              <a:t>Used accuracy as our score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81056" y="2753147"/>
            <a:ext cx="2563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</a:t>
            </a:r>
            <a:r>
              <a:rPr lang="en-US" b="1" dirty="0" smtClean="0"/>
              <a:t> Removed lurking variables on top of model 1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373451" y="2759748"/>
            <a:ext cx="2563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</a:t>
            </a:r>
            <a:r>
              <a:rPr lang="en-US" b="1" dirty="0" smtClean="0"/>
              <a:t>Account for </a:t>
            </a:r>
            <a:r>
              <a:rPr lang="en-US" b="1" dirty="0" err="1" smtClean="0"/>
              <a:t>Multicollinearity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624717" y="4218805"/>
            <a:ext cx="2469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Accuracy Score: </a:t>
            </a:r>
            <a:r>
              <a:rPr lang="en-US" sz="2400" dirty="0" smtClean="0">
                <a:latin typeface="+mj-lt"/>
              </a:rPr>
              <a:t>0.89</a:t>
            </a:r>
          </a:p>
          <a:p>
            <a:r>
              <a:rPr lang="en-US" dirty="0" smtClean="0">
                <a:latin typeface="+mj-lt"/>
                <a:cs typeface="Browallia New" panose="020B0604020202020204" pitchFamily="34" charset="-34"/>
              </a:rPr>
              <a:t>F1 Score: </a:t>
            </a:r>
            <a:r>
              <a:rPr lang="en-US" sz="2400" dirty="0" smtClean="0">
                <a:latin typeface="+mj-lt"/>
                <a:cs typeface="Browallia New" panose="020B0604020202020204" pitchFamily="34" charset="-34"/>
              </a:rPr>
              <a:t>0.89</a:t>
            </a:r>
            <a:endParaRPr lang="en-US" sz="2400" dirty="0">
              <a:latin typeface="+mj-lt"/>
              <a:cs typeface="Browallia New" panose="020B0604020202020204" pitchFamily="34" charset="-34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71702" y="4086733"/>
            <a:ext cx="2469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Accuracy Score: </a:t>
            </a:r>
            <a:r>
              <a:rPr lang="en-US" sz="2400" dirty="0" smtClean="0">
                <a:latin typeface="+mj-lt"/>
              </a:rPr>
              <a:t>0.88</a:t>
            </a:r>
          </a:p>
          <a:p>
            <a:r>
              <a:rPr lang="en-US" dirty="0" smtClean="0">
                <a:latin typeface="+mj-lt"/>
                <a:cs typeface="Browallia New" panose="020B0604020202020204" pitchFamily="34" charset="-34"/>
              </a:rPr>
              <a:t>F1 Score: </a:t>
            </a:r>
            <a:r>
              <a:rPr lang="en-US" sz="2400" dirty="0" smtClean="0">
                <a:latin typeface="+mj-lt"/>
                <a:cs typeface="Browallia New" panose="020B0604020202020204" pitchFamily="34" charset="-34"/>
              </a:rPr>
              <a:t>0.88</a:t>
            </a:r>
            <a:endParaRPr lang="en-US" sz="2400" dirty="0">
              <a:latin typeface="+mj-lt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2418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1987" y="643561"/>
            <a:ext cx="6124926" cy="923330"/>
          </a:xfrm>
          <a:prstGeom prst="rect">
            <a:avLst/>
          </a:prstGeom>
          <a:solidFill>
            <a:schemeClr val="bg2">
              <a:lumMod val="10000"/>
              <a:alpha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Calibri" panose="020F0502020204030204" pitchFamily="34" charset="0"/>
                <a:cs typeface="Estrangelo Edessa" panose="03080600000000000000" pitchFamily="66" charset="0"/>
              </a:rPr>
              <a:t>Final Thoughts</a:t>
            </a:r>
            <a:endParaRPr lang="en-US" sz="3200" dirty="0">
              <a:solidFill>
                <a:schemeClr val="bg1"/>
              </a:solidFill>
              <a:latin typeface="+mj-lt"/>
              <a:cs typeface="Estrangelo Edessa" panose="030806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56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17820</TotalTime>
  <Words>379</Words>
  <Application>Microsoft Macintosh PowerPoint</Application>
  <PresentationFormat>Widescreen</PresentationFormat>
  <Paragraphs>101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Browallia New</vt:lpstr>
      <vt:lpstr>Calibri</vt:lpstr>
      <vt:lpstr>Calibri Light</vt:lpstr>
      <vt:lpstr>Candara</vt:lpstr>
      <vt:lpstr>Estrangelo Edessa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james sager;sage-fox.com</dc:creator>
  <cp:lastModifiedBy>Henry C Lee</cp:lastModifiedBy>
  <cp:revision>2548</cp:revision>
  <dcterms:created xsi:type="dcterms:W3CDTF">2015-12-31T02:20:12Z</dcterms:created>
  <dcterms:modified xsi:type="dcterms:W3CDTF">2018-07-25T23:25:59Z</dcterms:modified>
</cp:coreProperties>
</file>