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CBB85-56B9-46E7-B6E8-B742DBD0A19F}" v="1385" vWet="1386" dt="2022-12-21T08:00:04.408"/>
    <p1510:client id="{7F750382-3A52-EF4C-A665-AD71BAC73C9C}" v="2989" dt="2022-12-21T09:56:10.801"/>
    <p1510:client id="{C4963C99-4364-1243-896C-B74DB4CAA269}" v="8577" dt="2022-12-21T10:01:43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577E-4827-D240-9C65-5DA2674D65AA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FB74-42C9-784A-AC0C-DC82601268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1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6FB74-42C9-784A-AC0C-DC82601268F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878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6FB74-42C9-784A-AC0C-DC82601268F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930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0B4-CCC5-2D61-4CF2-A6E117D4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6A6C2-4FC3-A6B5-34E7-C7C006F25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78A66-B980-DFB9-EA8F-BFAF045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F13C-EEAC-E303-51AC-4650C7DA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88362-003E-900C-3B3E-1CE5853B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446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9EA38-6B33-02BC-3BCA-F7A11710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6C71-7360-F038-7B9A-DF7DD298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A48CB-4850-5B2D-0BF6-97034EA3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8076-30F6-5442-B79A-8CE62E47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34A6-2251-B61E-6E91-9361C7BE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3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3EBBF-A300-EBA4-4473-65989044A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A2B5F-4587-CBDD-7567-047B96494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5E03-5BBE-102B-B571-86DD3C42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73144-ED49-2931-725C-F0AD5959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8452F-AD1A-4F09-9D4F-AE9CFB86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8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D77F-BCB0-4319-A9D9-69AA02C7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98DB2-875D-7C0F-AD0C-4AB599FF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71FCD-FEC9-5671-118F-EF1ECF22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0D258-6A56-C0AB-64E3-E593DE37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0E5B3-21C8-7714-D5D7-7B99179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63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93E7-C072-C2E2-C1A9-DE0DA40B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8DE08-0F57-ED96-51AE-19787957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1B2FE-82D7-110C-90F9-434AAC7A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12318-08B0-F5B3-F1C2-9E631CB4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82403-2ABD-F98D-0B0E-51386925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518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D9AD1-D46E-934B-F8D2-C97EB61A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CF71F-DCE6-FAFC-8D8E-B19697577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AE713D-60BD-C3FF-1C5B-AB9815FFD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435F-7D69-4AEA-9EE8-DAAF340A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DFE1A-9AEE-3921-C9C5-3096D2D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147D1-1B51-0636-D72F-2DDF5BE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097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1087-B2FE-8CBE-4B18-4108D845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8252C-D406-BB97-B5B4-81D65BAC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9ABAD-D6A3-9138-5229-528047FA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AE486-34E2-530B-DDE6-E473A5E60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0CE6D-6F5E-936D-4820-576813C47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D69456-4F38-A073-02C8-8047E5B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52EBD-FB83-7428-1673-CA091A8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4869B-C9AA-B98C-E840-A6CD904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29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5B62-CB92-5D71-00E3-189DA198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2FB27A-E8F7-654A-4A58-DFA6C598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5173C-9D8A-FCE3-A3C5-873D4634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174DC-256A-F3B4-6493-889751F9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81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1CB849-C5C8-A3AB-F1BD-EDED14F9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312DF1-4B5B-8B3E-45EA-281647A1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081E6-9E17-4DB2-D04D-7DDA9D15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84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A4860-8BDA-C3BE-749B-B4BD0320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D9417-1EC3-B097-947E-AF53094C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2E0B5-54FC-2BA6-AE9A-CC7F5D2D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0FB42-CF19-46CE-4E91-A395051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ECBE7-50D7-CF26-F298-86782F0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3A8DB-ED4F-BA54-6490-3A4191D6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352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F36EA-EBA6-FAD7-FE09-96E0B673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7C425-3297-1902-4618-9C928135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464A1-3770-5B03-64E6-23A9C0FB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04E09-3823-AE59-5D00-DDE2874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6169B-6D63-86CA-14FE-75161AB8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E4F3B-E85A-B32A-DF82-A898B4B3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13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777657-8C7E-EE30-0848-0297257F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7175C-381E-DD27-0F5D-9F2A7F42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6D12F-8B5F-50B1-9AF4-90E1F687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1159-7B55-3B41-80E3-9EF8101ED80D}" type="datetimeFigureOut">
              <a:rPr kumimoji="1" lang="ko-KR" altLang="en-US" smtClean="0"/>
              <a:t>2022. 12. 21.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CB33D-9F4B-3611-BEA8-04F2C3F3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7323-670F-3FFC-B200-D8DF7147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368D-C4FD-7541-B43E-6A60DD0EF0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71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Kimssnippets/73b7dc5158f5487062d04991c850e9e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705F-41C6-0AC4-2F98-F9B2677B2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테트리스</a:t>
            </a:r>
            <a:r>
              <a:rPr kumimoji="1" lang="ko-KR" altLang="en-US" dirty="0"/>
              <a:t> 코드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2CB7-8BE4-C269-5350-E43CC35BB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					10208</a:t>
            </a:r>
            <a:r>
              <a:rPr kumimoji="1" lang="ko-KR" altLang="en-US" dirty="0"/>
              <a:t>김윤서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10211</a:t>
            </a:r>
            <a:r>
              <a:rPr kumimoji="1" lang="ko-KR" altLang="en-US" dirty="0"/>
              <a:t>박정우</a:t>
            </a:r>
          </a:p>
        </p:txBody>
      </p:sp>
    </p:spTree>
    <p:extLst>
      <p:ext uri="{BB962C8B-B14F-4D97-AF65-F5344CB8AC3E}">
        <p14:creationId xmlns:p14="http://schemas.microsoft.com/office/powerpoint/2010/main" val="1402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D0477-E66B-20DF-5DD4-990EC0E6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3973"/>
            <a:ext cx="10515600" cy="1325563"/>
          </a:xfrm>
        </p:spPr>
        <p:txBody>
          <a:bodyPr/>
          <a:lstStyle/>
          <a:p>
            <a:r>
              <a:rPr kumimoji="1" lang="en-US" altLang="ko-KR"/>
              <a:t>3. </a:t>
            </a:r>
            <a:r>
              <a:rPr kumimoji="1" lang="en-US" altLang="ko-KR" err="1"/>
              <a:t>reset_main</a:t>
            </a:r>
            <a:r>
              <a:rPr kumimoji="1"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B9370-8273-F81E-4E7C-B8DE6B5C518B}"/>
              </a:ext>
            </a:extLst>
          </p:cNvPr>
          <p:cNvSpPr txBox="1"/>
          <p:nvPr/>
        </p:nvSpPr>
        <p:spPr>
          <a:xfrm>
            <a:off x="483781" y="1888474"/>
            <a:ext cx="622004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반복문에 쓰일 </a:t>
            </a:r>
            <a:r>
              <a:rPr lang="en-US" altLang="ko-KR" sz="120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sz="120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endParaRPr lang="en" altLang="ko-KR" sz="1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가로</a:t>
            </a:r>
            <a:r>
              <a:rPr lang="en-US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세로 크기에 맞춰 모든 것을 </a:t>
            </a:r>
            <a:r>
              <a:rPr lang="en-US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ko-KR" altLang="en-US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으로</a:t>
            </a:r>
            <a:r>
              <a:rPr lang="en-US" altLang="ko-KR" sz="120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ko-KR" altLang="en-US" sz="1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ko-KR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//y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값이 </a:t>
            </a:r>
            <a:r>
              <a:rPr lang="en-US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인 위치에 천장을 만듦 </a:t>
            </a:r>
            <a:endParaRPr lang="ko-KR" altLang="en-US" sz="1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CEILLING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한줄로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벽 </a:t>
            </a:r>
            <a:r>
              <a:rPr lang="ko-KR" altLang="en-US" sz="1200">
                <a:solidFill>
                  <a:srgbClr val="6A9955"/>
                </a:solidFill>
                <a:latin typeface="Menlo" panose="020B0609030804020204" pitchFamily="49" charset="0"/>
              </a:rPr>
              <a:t>생성</a:t>
            </a:r>
            <a:endParaRPr lang="ko-KR" altLang="en-US" sz="1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WALL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WALL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바닥벽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생성 </a:t>
            </a:r>
            <a:endParaRPr lang="ko-KR" altLang="en-US" sz="1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WALL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FA2D46BD-58EE-C62E-5C46-6634BD92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00" y="619007"/>
            <a:ext cx="214843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C5F9E-9A6F-439A-23DC-FCC6BEE40C7F}"/>
              </a:ext>
            </a:extLst>
          </p:cNvPr>
          <p:cNvSpPr txBox="1"/>
          <p:nvPr/>
        </p:nvSpPr>
        <p:spPr>
          <a:xfrm>
            <a:off x="6929718" y="5396753"/>
            <a:ext cx="2958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테트리스를</a:t>
            </a:r>
            <a:r>
              <a:rPr lang="ko-KR" altLang="en-US">
                <a:ea typeface="맑은 고딕"/>
              </a:rPr>
              <a:t> 하는데 필요한 벽 만듦</a:t>
            </a:r>
          </a:p>
        </p:txBody>
      </p:sp>
    </p:spTree>
    <p:extLst>
      <p:ext uri="{BB962C8B-B14F-4D97-AF65-F5344CB8AC3E}">
        <p14:creationId xmlns:p14="http://schemas.microsoft.com/office/powerpoint/2010/main" val="25227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A532-CBEC-D5CA-4715-0FD73C4F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2" y="205637"/>
            <a:ext cx="10515600" cy="1325563"/>
          </a:xfrm>
        </p:spPr>
        <p:txBody>
          <a:bodyPr/>
          <a:lstStyle/>
          <a:p>
            <a:r>
              <a:rPr kumimoji="1" lang="en-US" altLang="ko-KR">
                <a:ea typeface="맑은 고딕"/>
              </a:rPr>
              <a:t>4.</a:t>
            </a:r>
            <a:r>
              <a:rPr kumimoji="1" lang="ko-KR" altLang="en-US">
                <a:ea typeface="맑은 고딕"/>
              </a:rPr>
              <a:t> </a:t>
            </a:r>
            <a:r>
              <a:rPr kumimoji="1" lang="en-US" altLang="ko-KR" err="1">
                <a:ea typeface="맑은 고딕"/>
              </a:rPr>
              <a:t>reset_main_cpy</a:t>
            </a:r>
            <a:endParaRPr lang="en-US" altLang="ko-KR" err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8EA87-C33C-8F4A-02DA-8BA09A5366FE}"/>
              </a:ext>
            </a:extLst>
          </p:cNvPr>
          <p:cNvSpPr txBox="1"/>
          <p:nvPr/>
        </p:nvSpPr>
        <p:spPr>
          <a:xfrm>
            <a:off x="677825" y="2380335"/>
            <a:ext cx="9284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reset_main_cpy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게임판에 게임에 사용되지 않는 숫자를 넣음 </a:t>
            </a:r>
            <a:endParaRPr lang="ko-KR" alt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이는 </a:t>
            </a:r>
            <a:r>
              <a:rPr lang="en" altLang="ko-KR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ko-KR" altLang="en-US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와 같은 숫자가 없게 하기 위함 </a:t>
            </a:r>
            <a:endParaRPr lang="ko-KR" alt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35FD2-2AB8-2D2B-2A04-DF8E95B32DBF}"/>
              </a:ext>
            </a:extLst>
          </p:cNvPr>
          <p:cNvSpPr txBox="1"/>
          <p:nvPr/>
        </p:nvSpPr>
        <p:spPr>
          <a:xfrm>
            <a:off x="7055223" y="4572000"/>
            <a:ext cx="42582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벽과 같이 변하지 않는 화면은 고정시키고 계속 변하는 떨어지는 블록을 표현하는 화면만 표현하기 위함</a:t>
            </a:r>
          </a:p>
        </p:txBody>
      </p:sp>
    </p:spTree>
    <p:extLst>
      <p:ext uri="{BB962C8B-B14F-4D97-AF65-F5344CB8AC3E}">
        <p14:creationId xmlns:p14="http://schemas.microsoft.com/office/powerpoint/2010/main" val="104629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DAC0-3DD5-7F7D-0D1A-699A77F0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4" y="25283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5.draw_map </a:t>
            </a:r>
            <a:r>
              <a:rPr kumimoji="1"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F36C4-0D7D-1B6F-8168-BDDB36C693AA}"/>
              </a:ext>
            </a:extLst>
          </p:cNvPr>
          <p:cNvSpPr txBox="1"/>
          <p:nvPr/>
        </p:nvSpPr>
        <p:spPr>
          <a:xfrm>
            <a:off x="465174" y="1414562"/>
            <a:ext cx="60977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STATUS_Y_LEVEL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LEVEL :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%5d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level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표시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STATUS_Y_GOAL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GOAL :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%5d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Goal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표시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"+- N E X T -+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"| |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"| |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"| |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"| |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"+-- - - - --+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YOUR SCORE :"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%6d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LAST SCORE :"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%6d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BEST SCORE :"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%6d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△ : Shift SPACE : Hard Drop"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"◁ ▷ : Left / Right P : Pause"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▽ : Soft Drop ESC : Quit"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다른 여러 게임상태 표시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4DCF3-D202-29CF-16B6-F013AC8DB4DD}"/>
              </a:ext>
            </a:extLst>
          </p:cNvPr>
          <p:cNvSpPr txBox="1"/>
          <p:nvPr/>
        </p:nvSpPr>
        <p:spPr>
          <a:xfrm>
            <a:off x="7610468" y="139372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오른쪽에 게임 상태 표시하는 함수</a:t>
            </a: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CEDB6EF-D57A-C93E-861D-10CDDE7B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12" y="2234971"/>
            <a:ext cx="4688541" cy="39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18267-9391-49F9-B7BC-0E53C6E9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-134606"/>
            <a:ext cx="10515600" cy="1325563"/>
          </a:xfrm>
        </p:spPr>
        <p:txBody>
          <a:bodyPr/>
          <a:lstStyle/>
          <a:p>
            <a:r>
              <a:rPr kumimoji="1" lang="en-US" altLang="ko-KR"/>
              <a:t>6.</a:t>
            </a:r>
            <a:r>
              <a:rPr kumimoji="1" lang="ko-KR" altLang="en-US"/>
              <a:t> </a:t>
            </a:r>
            <a:r>
              <a:rPr kumimoji="1" lang="en-US" altLang="ko-KR" err="1"/>
              <a:t>draw_main</a:t>
            </a:r>
            <a:r>
              <a:rPr kumimoji="1"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8BC8B-A6DE-62C7-90B8-4B98A5E9F215}"/>
              </a:ext>
            </a:extLst>
          </p:cNvPr>
          <p:cNvSpPr txBox="1"/>
          <p:nvPr/>
        </p:nvSpPr>
        <p:spPr>
          <a:xfrm>
            <a:off x="380114" y="1027906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draw_main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천장이 비면 다시 천장을 지정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CEILLING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]!=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가 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org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랑 다를 때 출력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빈칸모양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CEILLING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천장모양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 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WALL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벽모양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"▩"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INACTIVE_BLOCK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움직이지 않을 때 </a:t>
            </a:r>
            <a:r>
              <a:rPr lang="ko-KR" altLang="en-US" sz="1000" dirty="0" err="1">
                <a:solidFill>
                  <a:srgbClr val="6A9955"/>
                </a:solidFill>
                <a:latin typeface="Menlo" panose="020B0609030804020204" pitchFamily="49" charset="0"/>
              </a:rPr>
              <a:t>블럭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"□"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움직일 때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블럭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"■"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에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org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넣음 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673E4-EA00-818E-5402-0A7960300A56}"/>
              </a:ext>
            </a:extLst>
          </p:cNvPr>
          <p:cNvSpPr txBox="1"/>
          <p:nvPr/>
        </p:nvSpPr>
        <p:spPr>
          <a:xfrm>
            <a:off x="7100039" y="65857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A5998-0350-D84C-3E71-A73771194A11}"/>
              </a:ext>
            </a:extLst>
          </p:cNvPr>
          <p:cNvSpPr txBox="1"/>
          <p:nvPr/>
        </p:nvSpPr>
        <p:spPr>
          <a:xfrm>
            <a:off x="6732494" y="2115670"/>
            <a:ext cx="52712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블록이 천장을 지나 바닥으로 떨어지므로 블록이 지나갈 때 없애고 지나가면 다시 그리기 위해 쓰는 함수이다.</a:t>
            </a:r>
          </a:p>
        </p:txBody>
      </p:sp>
    </p:spTree>
    <p:extLst>
      <p:ext uri="{BB962C8B-B14F-4D97-AF65-F5344CB8AC3E}">
        <p14:creationId xmlns:p14="http://schemas.microsoft.com/office/powerpoint/2010/main" val="381572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81B68-4CA1-356A-09CB-2C8FA48B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630"/>
            <a:ext cx="10515600" cy="1325563"/>
          </a:xfrm>
        </p:spPr>
        <p:txBody>
          <a:bodyPr/>
          <a:lstStyle/>
          <a:p>
            <a:r>
              <a:rPr kumimoji="1" lang="en-US" altLang="ko-KR"/>
              <a:t>7.new_block</a:t>
            </a:r>
            <a:r>
              <a:rPr kumimoji="1" lang="ko-KR" altLang="en-US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2063F-5BA9-F470-39A6-3987AC95A843}"/>
              </a:ext>
            </a:extLst>
          </p:cNvPr>
          <p:cNvSpPr txBox="1"/>
          <p:nvPr/>
        </p:nvSpPr>
        <p:spPr>
          <a:xfrm>
            <a:off x="582132" y="1279933"/>
            <a:ext cx="60977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게임실행화면 가운데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좌표 저장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게임실행화면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좌표에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b_type_next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다음블록값을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블록종류에 넣음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b_type_next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랜덤으로 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다음블록값을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넣음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회전블록값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은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new_block_on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다음블록 알리는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flag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가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0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움직이는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블록생성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다음에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나올블록을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게임 상태창에 표시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b_type_next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"■"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3" name="그림 4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BB3E7E98-8043-DC68-C71D-EFF8FA0D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94" y="2042272"/>
            <a:ext cx="3037299" cy="2412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1DD1B-44F4-2011-F676-BFED1D438F5B}"/>
              </a:ext>
            </a:extLst>
          </p:cNvPr>
          <p:cNvSpPr txBox="1"/>
          <p:nvPr/>
        </p:nvSpPr>
        <p:spPr>
          <a:xfrm>
            <a:off x="6015317" y="5136776"/>
            <a:ext cx="4796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새로운 </a:t>
            </a:r>
            <a:r>
              <a:rPr lang="ko-KR" altLang="en-US" err="1">
                <a:ea typeface="맑은 고딕"/>
              </a:rPr>
              <a:t>블럭을</a:t>
            </a:r>
            <a:r>
              <a:rPr lang="ko-KR" altLang="en-US">
                <a:ea typeface="맑은 고딕"/>
              </a:rPr>
              <a:t> 랜덤으로 만들고</a:t>
            </a:r>
          </a:p>
          <a:p>
            <a:r>
              <a:rPr lang="ko-KR" altLang="en-US">
                <a:ea typeface="맑은 고딕"/>
              </a:rPr>
              <a:t>다음에 나올 블록 알려주기 위한 함수</a:t>
            </a:r>
          </a:p>
        </p:txBody>
      </p:sp>
    </p:spTree>
    <p:extLst>
      <p:ext uri="{BB962C8B-B14F-4D97-AF65-F5344CB8AC3E}">
        <p14:creationId xmlns:p14="http://schemas.microsoft.com/office/powerpoint/2010/main" val="195577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1457-93F8-3349-FB0C-B15CD8FF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98" y="200133"/>
            <a:ext cx="10515600" cy="1325563"/>
          </a:xfrm>
        </p:spPr>
        <p:txBody>
          <a:bodyPr/>
          <a:lstStyle/>
          <a:p>
            <a:r>
              <a:rPr kumimoji="1" lang="en-US" altLang="ko-KR"/>
              <a:t>8.</a:t>
            </a:r>
            <a:r>
              <a:rPr kumimoji="1" lang="ko-KR" altLang="en-US"/>
              <a:t> </a:t>
            </a:r>
            <a:r>
              <a:rPr kumimoji="1" lang="en-US" altLang="ko-KR"/>
              <a:t>check_key</a:t>
            </a:r>
            <a:r>
              <a:rPr kumimoji="1" lang="ko-KR" altLang="en-US"/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CAB84-F863-872B-00B8-4BB06BEB5E6C}"/>
              </a:ext>
            </a:extLst>
          </p:cNvPr>
          <p:cNvSpPr txBox="1"/>
          <p:nvPr/>
        </p:nvSpPr>
        <p:spPr>
          <a:xfrm>
            <a:off x="74428" y="1653474"/>
            <a:ext cx="564588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 값은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kbhit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키입력이 있으면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키값을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받음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방향키인경우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(224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아스키코드임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();} </a:t>
            </a:r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키는 방향키로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왼쪽키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눌렀을때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왼쪽으로 갈 수 있으면 이동</a:t>
            </a:r>
            <a:endParaRPr lang="en-US" altLang="ko-KR" sz="12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오른쪽 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눌렀을때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오른쪽으로 갈 수 있으면 이동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DOWN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아래쪽 키 눌렀을 때</a:t>
            </a:r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DOWN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아래쪽 갈 수 있으면 이동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위쪽 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눌렀을때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위쪽으로 블록 이동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회전할 수 있는지 체크 후 가능하면 회전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바닥이 바로 밑에 있고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한칸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위에서 회전이 가능하면 한 칸 띄우고 실행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하는 함수 실행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EAB5E-9EFA-487D-466E-0FD634D1CBB8}"/>
              </a:ext>
            </a:extLst>
          </p:cNvPr>
          <p:cNvSpPr txBox="1"/>
          <p:nvPr/>
        </p:nvSpPr>
        <p:spPr>
          <a:xfrm>
            <a:off x="5939118" y="2318217"/>
            <a:ext cx="60977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방향키가 아니면 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스페이스키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눌렀을때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space_key_on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스페이스키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띄움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바닥에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닿을때까지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이동시킴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drop_block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hard drop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보너스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%6d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점수 표시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대문자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P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누르면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소문자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p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누르면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일시정지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ESC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//ESC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누르면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cls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화면을 지움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게임종료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kbhit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키입력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안하면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실행 안함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4DC45-7DD5-2CE3-0F74-E1F5BCE70614}"/>
              </a:ext>
            </a:extLst>
          </p:cNvPr>
          <p:cNvSpPr txBox="1"/>
          <p:nvPr/>
        </p:nvSpPr>
        <p:spPr>
          <a:xfrm>
            <a:off x="6320117" y="125505"/>
            <a:ext cx="62215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상하좌우 키를 눌렀을 때 </a:t>
            </a:r>
          </a:p>
          <a:p>
            <a:r>
              <a:rPr lang="ko-KR" altLang="en-US">
                <a:ea typeface="맑은 고딕"/>
              </a:rPr>
              <a:t>오른쪽이면 오른쪽으로 이동하고 </a:t>
            </a:r>
          </a:p>
          <a:p>
            <a:r>
              <a:rPr lang="ko-KR" altLang="en-US">
                <a:ea typeface="맑은 고딕"/>
              </a:rPr>
              <a:t>왼쪽이면 왼쪽으로 이동하고 </a:t>
            </a:r>
          </a:p>
          <a:p>
            <a:r>
              <a:rPr lang="ko-KR" altLang="en-US">
                <a:ea typeface="맑은 고딕"/>
              </a:rPr>
              <a:t>아래쪽이면 아래로 이동하고</a:t>
            </a:r>
          </a:p>
          <a:p>
            <a:r>
              <a:rPr lang="ko-KR" altLang="en-US">
                <a:ea typeface="맑은 고딕"/>
              </a:rPr>
              <a:t>위쪽이면 도형을 회전시킨다</a:t>
            </a:r>
          </a:p>
          <a:p>
            <a:r>
              <a:rPr lang="ko-KR" altLang="en-US" err="1">
                <a:ea typeface="맑은 고딕"/>
              </a:rPr>
              <a:t>스패이스바를</a:t>
            </a:r>
            <a:r>
              <a:rPr lang="ko-KR" altLang="en-US">
                <a:ea typeface="맑은 고딕"/>
              </a:rPr>
              <a:t> 누르면 </a:t>
            </a:r>
            <a:r>
              <a:rPr lang="ko-KR" altLang="en-US" err="1">
                <a:ea typeface="맑은 고딕"/>
              </a:rPr>
              <a:t>바로떨어지고</a:t>
            </a:r>
            <a:r>
              <a:rPr lang="ko-KR" altLang="en-US">
                <a:ea typeface="맑은 고딕"/>
              </a:rPr>
              <a:t> 추가점수를 준다</a:t>
            </a:r>
          </a:p>
        </p:txBody>
      </p:sp>
    </p:spTree>
    <p:extLst>
      <p:ext uri="{BB962C8B-B14F-4D97-AF65-F5344CB8AC3E}">
        <p14:creationId xmlns:p14="http://schemas.microsoft.com/office/powerpoint/2010/main" val="147469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B3C9-67B5-6C88-21BE-12C1409C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53" y="277969"/>
            <a:ext cx="10515600" cy="1325563"/>
          </a:xfrm>
        </p:spPr>
        <p:txBody>
          <a:bodyPr/>
          <a:lstStyle/>
          <a:p>
            <a:r>
              <a:rPr lang="en-US" altLang="ko-KR" dirty="0"/>
              <a:t>9.drop_block</a:t>
            </a:r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AE4B3-F7FB-2D6F-34D7-52006A987BA5}"/>
              </a:ext>
            </a:extLst>
          </p:cNvPr>
          <p:cNvSpPr txBox="1"/>
          <p:nvPr/>
        </p:nvSpPr>
        <p:spPr>
          <a:xfrm>
            <a:off x="560867" y="2088078"/>
            <a:ext cx="60977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drop_block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밑이 </a:t>
            </a:r>
            <a:r>
              <a:rPr lang="ko-KR" altLang="en-US" sz="1200">
                <a:solidFill>
                  <a:srgbClr val="6A9955"/>
                </a:solidFill>
                <a:latin typeface="Menlo" panose="020B0609030804020204" pitchFamily="49" charset="0"/>
              </a:rPr>
              <a:t>비어있으면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충돌하는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 flag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는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밑이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비어있지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않고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블록이랑 </a:t>
            </a:r>
            <a:r>
              <a:rPr lang="ko-KR" altLang="en-US" sz="1200">
                <a:solidFill>
                  <a:srgbClr val="6A9955"/>
                </a:solidFill>
                <a:latin typeface="Menlo" panose="020B0609030804020204" pitchFamily="49" charset="0"/>
              </a:rPr>
              <a:t>지정된값이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겹친다면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INACTIVE_BLOCK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블록을 멈춤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충돌하는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끔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check_line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>
                <a:solidFill>
                  <a:srgbClr val="6A9955"/>
                </a:solidFill>
                <a:latin typeface="Menlo" panose="020B0609030804020204" pitchFamily="49" charset="0"/>
              </a:rPr>
              <a:t>라인체크함수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new_block_on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새로운 블록생성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켬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함수 종료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DOWN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밑이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비어있으면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밑으로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한칸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이동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밑이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막히면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crush flag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1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추가로 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3D53C-93FD-9D55-CCA0-A210B371A6B6}"/>
              </a:ext>
            </a:extLst>
          </p:cNvPr>
          <p:cNvSpPr txBox="1"/>
          <p:nvPr/>
        </p:nvSpPr>
        <p:spPr>
          <a:xfrm>
            <a:off x="7197414" y="3611532"/>
            <a:ext cx="415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블록이 거의 다 떨어져서</a:t>
            </a:r>
          </a:p>
          <a:p>
            <a:pPr algn="l"/>
            <a:r>
              <a:rPr lang="ko-KR" altLang="en-US"/>
              <a:t>다른블록이나 바닥에 닿을 때</a:t>
            </a:r>
          </a:p>
          <a:p>
            <a:pPr algn="l"/>
            <a:r>
              <a:rPr lang="ko-KR" altLang="en-US"/>
              <a:t>블록을 멈추고 새로운 블록을 </a:t>
            </a:r>
          </a:p>
          <a:p>
            <a:pPr algn="l"/>
            <a:r>
              <a:rPr lang="ko-KR" altLang="en-US"/>
              <a:t>생성하는함수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9566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90B92-F161-A635-8709-92B76789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59" y="29042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10.check_crush</a:t>
            </a:r>
            <a:r>
              <a:rPr kumimoji="1"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6B688-700D-ABCB-11AE-BB3FBA795249}"/>
              </a:ext>
            </a:extLst>
          </p:cNvPr>
          <p:cNvSpPr txBox="1"/>
          <p:nvPr/>
        </p:nvSpPr>
        <p:spPr>
          <a:xfrm>
            <a:off x="518338" y="2475475"/>
            <a:ext cx="65310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지정된 좌표와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회전값으로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충돌이 있는지 검사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ko-KR" sz="12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]&gt;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게임실행창과 블록모양이 겹치면 </a:t>
            </a:r>
            <a:r>
              <a:rPr lang="en-US" altLang="ko-KR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false </a:t>
            </a:r>
            <a:r>
              <a:rPr lang="ko-KR" alt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리턴</a:t>
            </a:r>
            <a:endParaRPr lang="en" altLang="ko-KR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게임실행창과 블록모양이 겹치지 않으면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리턴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0B957-F3A0-B14D-6AB0-E88B7B22BBE7}"/>
              </a:ext>
            </a:extLst>
          </p:cNvPr>
          <p:cNvSpPr txBox="1"/>
          <p:nvPr/>
        </p:nvSpPr>
        <p:spPr>
          <a:xfrm>
            <a:off x="7969375" y="2475474"/>
            <a:ext cx="370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블록이 충돌하는지 체크해주는 함수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5613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ADF8-9938-4F3D-C0B9-FB603F3E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75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move_block</a:t>
            </a:r>
            <a:r>
              <a:rPr kumimoji="1" lang="ko-KR" altLang="en-US" dirty="0"/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7A60-6DD5-6DE5-DB46-74830D41AF9A}"/>
              </a:ext>
            </a:extLst>
          </p:cNvPr>
          <p:cNvSpPr txBox="1"/>
          <p:nvPr/>
        </p:nvSpPr>
        <p:spPr>
          <a:xfrm>
            <a:off x="0" y="1288380"/>
            <a:ext cx="609777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왼쪽방향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1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블럭이</a:t>
            </a:r>
            <a:r>
              <a:rPr lang="ko-KR" alt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있으면 삭제</a:t>
            </a:r>
            <a:endParaRPr lang="en" altLang="ko-KR" sz="11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//active block</a:t>
            </a:r>
            <a:r>
              <a:rPr lang="ko-KR" alt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이 왼쪽으로 </a:t>
            </a:r>
            <a:r>
              <a:rPr lang="ko-KR" altLang="en-US" sz="11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한칸가서</a:t>
            </a:r>
            <a:r>
              <a:rPr lang="ko-KR" alt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나타남</a:t>
            </a:r>
            <a:endParaRPr lang="en" altLang="ko-KR" sz="11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-US" altLang="ko-KR" sz="1100" dirty="0">
                <a:solidFill>
                  <a:srgbClr val="6A9955"/>
                </a:solidFill>
                <a:latin typeface="Menlo" panose="020B0609030804020204" pitchFamily="49" charset="0"/>
              </a:rPr>
              <a:t>x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좌표 </a:t>
            </a:r>
            <a:r>
              <a:rPr lang="en-US" altLang="ko-KR" sz="1100" dirty="0">
                <a:solidFill>
                  <a:srgbClr val="6A9955"/>
                </a:solidFill>
                <a:latin typeface="Menlo" panose="020B0609030804020204" pitchFamily="49" charset="0"/>
              </a:rPr>
              <a:t>1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삭제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오른쪽 방향</a:t>
            </a:r>
            <a:r>
              <a:rPr lang="en-US" altLang="ko-KR" sz="1100" dirty="0">
                <a:solidFill>
                  <a:srgbClr val="6A9955"/>
                </a:solidFill>
                <a:latin typeface="Menlo" panose="020B0609030804020204" pitchFamily="49" charset="0"/>
              </a:rPr>
              <a:t>,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블록이 있으면 삭제</a:t>
            </a:r>
            <a:endParaRPr lang="en" altLang="ko-KR" sz="11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r>
              <a:rPr lang="en-US" altLang="ko-KR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//active</a:t>
            </a:r>
            <a:r>
              <a:rPr lang="ko-KR" alt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블록이 오른쪽으로 </a:t>
            </a:r>
            <a:r>
              <a:rPr lang="ko-KR" altLang="en-US" sz="11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한칸가서</a:t>
            </a:r>
            <a:r>
              <a:rPr lang="ko-KR" alt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100" b="0" dirty="0" err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타나남</a:t>
            </a:r>
            <a:endParaRPr lang="en" altLang="ko-KR" sz="11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 </a:t>
            </a:r>
            <a:r>
              <a:rPr lang="en-US" altLang="ko-KR" sz="11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좌표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1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추가</a:t>
            </a:r>
            <a:endParaRPr lang="en" altLang="ko-KR" sz="11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F6107-2DC5-D0BA-9F18-6F8B06EE873E}"/>
              </a:ext>
            </a:extLst>
          </p:cNvPr>
          <p:cNvSpPr txBox="1"/>
          <p:nvPr/>
        </p:nvSpPr>
        <p:spPr>
          <a:xfrm>
            <a:off x="5876261" y="148471"/>
            <a:ext cx="622004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DOWN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아래쪽 방향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,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같은 원리로 동작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 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위쪽방향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블럭회전</a:t>
            </a:r>
            <a:endParaRPr lang="en" altLang="ko-KR" sz="10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회전값이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증가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(3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에서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가 되는 경우는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으로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되돌림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회전된 블록 생성</a:t>
            </a:r>
            <a:endParaRPr lang="en" altLang="ko-KR" sz="10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//100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이 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에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들어갈때</a:t>
            </a:r>
            <a:endParaRPr lang="en" altLang="ko-KR" sz="10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블록 있으면 삭제</a:t>
            </a:r>
            <a:endParaRPr lang="en" altLang="ko-KR" sz="10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ACTIVE_BLOCK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//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한 칸 위에서 회전</a:t>
            </a:r>
            <a:endParaRPr lang="en" altLang="ko-KR" sz="10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--;</a:t>
            </a:r>
            <a:r>
              <a:rPr lang="en-US" altLang="ko-KR" sz="10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좌표 </a:t>
            </a: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1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삭제</a:t>
            </a:r>
            <a:endParaRPr lang="en" altLang="ko-KR" sz="10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70093-A5EF-2DE1-3056-56B9CE32D856}"/>
              </a:ext>
            </a:extLst>
          </p:cNvPr>
          <p:cNvSpPr txBox="1"/>
          <p:nvPr/>
        </p:nvSpPr>
        <p:spPr>
          <a:xfrm>
            <a:off x="2934586" y="841188"/>
            <a:ext cx="3058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앞에서 설명했던 </a:t>
            </a:r>
          </a:p>
          <a:p>
            <a:pPr algn="l"/>
            <a:r>
              <a:rPr lang="ko-KR" altLang="en-US" dirty="0" err="1"/>
              <a:t>상하좌우키를</a:t>
            </a:r>
            <a:r>
              <a:rPr lang="ko-KR" altLang="en-US" dirty="0"/>
              <a:t> 사용할 </a:t>
            </a:r>
            <a:r>
              <a:rPr lang="ko-KR" altLang="en-US" dirty="0" err="1"/>
              <a:t>때구체적인</a:t>
            </a:r>
            <a:r>
              <a:rPr lang="ko-KR" altLang="en-US" dirty="0"/>
              <a:t> </a:t>
            </a:r>
            <a:r>
              <a:rPr lang="ko-KR" altLang="en-US" dirty="0" err="1"/>
              <a:t>이동값</a:t>
            </a:r>
            <a:r>
              <a:rPr lang="ko-KR" altLang="en-US" dirty="0"/>
              <a:t> 지정</a:t>
            </a:r>
            <a:endParaRPr lang="en-US" altLang="ko-KR" dirty="0"/>
          </a:p>
          <a:p>
            <a:pPr algn="l"/>
            <a:r>
              <a:rPr lang="en-US" altLang="ko-KR" dirty="0"/>
              <a:t>100</a:t>
            </a:r>
            <a:r>
              <a:rPr lang="ko-KR" altLang="en-US" dirty="0" err="1"/>
              <a:t>일때는</a:t>
            </a:r>
            <a:r>
              <a:rPr lang="ko-KR" altLang="en-US" dirty="0"/>
              <a:t> 특수한 경우로 한 칸 위로 올려서 회전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47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0330-C633-751D-6764-10993C0F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4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12.check_line </a:t>
            </a:r>
            <a:r>
              <a:rPr kumimoji="1"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E95A3-85E9-EB90-E191-D3013433415F}"/>
              </a:ext>
            </a:extLst>
          </p:cNvPr>
          <p:cNvSpPr txBox="1"/>
          <p:nvPr/>
        </p:nvSpPr>
        <p:spPr>
          <a:xfrm>
            <a:off x="189614" y="1325563"/>
            <a:ext cx="60977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check_line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block_amount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한줄의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블록개수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combo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콤보 개수가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;){</a:t>
            </a: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block_amount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모든 게임화면 블록개수 변수 초기화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]&gt;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block_amount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  <a:r>
              <a:rPr lang="en-US" altLang="ko-KR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한 줄의 블록개수 셈</a:t>
            </a:r>
            <a:endParaRPr lang="en" altLang="ko-KR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block_amount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블록이 꽉 차면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level_up_on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레벨업이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아닐때</a:t>
            </a:r>
            <a:endParaRPr lang="en-US" altLang="ko-KR" sz="12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레벨에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100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곱한 점수 추가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지운 줄 개수 증가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combo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콤보수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1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추가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]!=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CEILLING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  <a:endParaRPr lang="en-US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모든 블록을 한 칸 내림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CEILLING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한칸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위가 천장일 때 제외시킴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79817-F113-B610-A938-BC99D075D96D}"/>
              </a:ext>
            </a:extLst>
          </p:cNvPr>
          <p:cNvSpPr txBox="1"/>
          <p:nvPr/>
        </p:nvSpPr>
        <p:spPr>
          <a:xfrm>
            <a:off x="6096000" y="1325563"/>
            <a:ext cx="61296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아니면 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를 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삭제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combo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콤보일때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combo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COMBO!"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combo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//2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콤보이상이면 콤보개수와 콤보표시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combo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reset_main_cpy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main </a:t>
            </a:r>
            <a:r>
              <a:rPr lang="en-US" altLang="ko-KR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cpy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리셋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텍스트 치움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)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STATUS_Y_GOAL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GOAL :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%5d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)?</a:t>
            </a:r>
            <a:r>
              <a:rPr lang="en" altLang="ko-KR" sz="1200" b="0" err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ko-KR" sz="1200" b="0" err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%6d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골과 점수 표시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B85D0-7171-0BB6-192E-BA27E7275451}"/>
              </a:ext>
            </a:extLst>
          </p:cNvPr>
          <p:cNvSpPr txBox="1"/>
          <p:nvPr/>
        </p:nvSpPr>
        <p:spPr>
          <a:xfrm>
            <a:off x="7138295" y="4972715"/>
            <a:ext cx="424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줄이 꽉 차서 줄이 지워질 때 </a:t>
            </a:r>
            <a:r>
              <a:rPr lang="ko-KR" altLang="en-US" dirty="0" err="1"/>
              <a:t>점수계산하는</a:t>
            </a:r>
            <a:r>
              <a:rPr lang="ko-KR" altLang="en-US" dirty="0"/>
              <a:t> 함수</a:t>
            </a:r>
          </a:p>
          <a:p>
            <a:pPr algn="l"/>
            <a:endParaRPr lang="ko-KR" altLang="en-US" dirty="0"/>
          </a:p>
          <a:p>
            <a:pPr algn="l"/>
            <a:r>
              <a:rPr lang="ko-KR" altLang="en-US" dirty="0"/>
              <a:t>점수가 변경되는 것까지 함수에 있다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8574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3320-757F-7E24-2D05-51297E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err="1"/>
              <a:t>테트리스란</a:t>
            </a:r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878B8-31EB-78FF-7DB8-8EF374D3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여러 개의 다른 모양의 </a:t>
            </a:r>
            <a:r>
              <a:rPr lang="ko-KR" altLang="en-US" err="1">
                <a:ea typeface="맑은 고딕"/>
              </a:rPr>
              <a:t>블럭을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내려보내</a:t>
            </a:r>
            <a:r>
              <a:rPr lang="ko-KR" altLang="en-US">
                <a:ea typeface="맑은 고딕"/>
              </a:rPr>
              <a:t> 가로로 한 줄이 되면 그 줄이 사라지고 맨 </a:t>
            </a:r>
            <a:r>
              <a:rPr lang="ko-KR" altLang="en-US" err="1">
                <a:ea typeface="맑은 고딕"/>
              </a:rPr>
              <a:t>윗</a:t>
            </a:r>
            <a:r>
              <a:rPr lang="ko-KR" altLang="en-US">
                <a:ea typeface="맑은 고딕"/>
              </a:rPr>
              <a:t> 부분이 천장까지 </a:t>
            </a:r>
            <a:r>
              <a:rPr lang="ko-KR" altLang="en-US" err="1">
                <a:ea typeface="맑은 고딕"/>
              </a:rPr>
              <a:t>닿이면</a:t>
            </a:r>
            <a:r>
              <a:rPr lang="ko-KR" altLang="en-US">
                <a:ea typeface="맑은 고딕"/>
              </a:rPr>
              <a:t> 지는 게임</a:t>
            </a:r>
          </a:p>
        </p:txBody>
      </p:sp>
    </p:spTree>
    <p:extLst>
      <p:ext uri="{BB962C8B-B14F-4D97-AF65-F5344CB8AC3E}">
        <p14:creationId xmlns:p14="http://schemas.microsoft.com/office/powerpoint/2010/main" val="421408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05462-6139-DD93-5585-E8918391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3" y="-48875"/>
            <a:ext cx="10515600" cy="1325563"/>
          </a:xfrm>
        </p:spPr>
        <p:txBody>
          <a:bodyPr/>
          <a:lstStyle/>
          <a:p>
            <a:r>
              <a:rPr lang="en-US" altLang="ko-KR" dirty="0"/>
              <a:t>13.</a:t>
            </a:r>
            <a:r>
              <a:rPr lang="ko-KR" altLang="en-US" dirty="0"/>
              <a:t> </a:t>
            </a:r>
            <a:r>
              <a:rPr lang="en-US" altLang="ko-KR" dirty="0" err="1"/>
              <a:t>check_level_up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B5549-E90F-88AB-AA34-5A181A7BF1B1}"/>
              </a:ext>
            </a:extLst>
          </p:cNvPr>
          <p:cNvSpPr txBox="1"/>
          <p:nvPr/>
        </p:nvSpPr>
        <p:spPr>
          <a:xfrm>
            <a:off x="241890" y="1276688"/>
            <a:ext cx="60977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check_level_up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줄이상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없애면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draw_main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level_up_on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레벨업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띄움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레벨을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1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올림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지운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줄수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초기화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"☆LEVEL UP!☆"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"☆SPEED UP!☆"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);//0.2</a:t>
            </a:r>
            <a:r>
              <a:rPr lang="ko-KR" alt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초 딜레이</a:t>
            </a:r>
            <a:endParaRPr lang="en" altLang="ko-KR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reset_main_cpy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 리셋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INACTIVE_BLOCK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레벨에서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뺀 수만큼 줄을 블록으로 모두 채움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MAIN_X_ADJ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MAIN_Y_ADJ</a:t>
            </a:r>
            <a:r>
              <a:rPr lang="en" altLang="ko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"★"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별 출력</a:t>
            </a:r>
            <a:endParaRPr lang="en" altLang="ko-KR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//0.02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초 딜레이</a:t>
            </a:r>
            <a:endParaRPr lang="en" altLang="ko-KR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초딜레이</a:t>
            </a:r>
            <a:endParaRPr lang="en" altLang="ko-KR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check_line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라인체크 함수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6E2CF-DD3A-D405-1E2B-F7F45A13B96A}"/>
              </a:ext>
            </a:extLst>
          </p:cNvPr>
          <p:cNvSpPr txBox="1"/>
          <p:nvPr/>
        </p:nvSpPr>
        <p:spPr>
          <a:xfrm>
            <a:off x="5893983" y="1276688"/>
            <a:ext cx="615093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레벨이 커지면 속도증가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ko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level_up_on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레벨업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꺼줌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STATUS_Y_LEVEL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LEVEL :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%5d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레벨표시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STATUS_X_ADJ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STATUS_Y_GOAL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GOAL :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%5d</a:t>
            </a:r>
            <a:r>
              <a:rPr lang="en" altLang="ko-KR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000" b="0" err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0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0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골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표시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B25C5-1945-712E-ADAA-1A89E79650E5}"/>
              </a:ext>
            </a:extLst>
          </p:cNvPr>
          <p:cNvSpPr txBox="1"/>
          <p:nvPr/>
        </p:nvSpPr>
        <p:spPr>
          <a:xfrm>
            <a:off x="8055050" y="1955550"/>
            <a:ext cx="36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레벨이 증가할수록 </a:t>
            </a:r>
          </a:p>
          <a:p>
            <a:pPr algn="l"/>
            <a:r>
              <a:rPr lang="ko-KR" altLang="en-US"/>
              <a:t>블럭이 내려오는 속도 증가</a:t>
            </a:r>
          </a:p>
          <a:p>
            <a:pPr algn="l"/>
            <a:endParaRPr lang="ko-KR" altLang="en-US"/>
          </a:p>
          <a:p>
            <a:pPr algn="l"/>
            <a:r>
              <a:rPr lang="ko-KR" altLang="en-US"/>
              <a:t>코드에서 </a:t>
            </a:r>
            <a:r>
              <a:rPr lang="en-US" altLang="ko-KR"/>
              <a:t>speed</a:t>
            </a:r>
            <a:r>
              <a:rPr lang="ko-KR" altLang="en-US"/>
              <a:t>가 계속 줄어드는이유는 </a:t>
            </a:r>
            <a:r>
              <a:rPr lang="en-US" altLang="ko-KR"/>
              <a:t>sleep(speed)</a:t>
            </a:r>
            <a:r>
              <a:rPr lang="ko-KR" altLang="en-US"/>
              <a:t>가 </a:t>
            </a:r>
          </a:p>
          <a:p>
            <a:pPr algn="l"/>
            <a:r>
              <a:rPr lang="ko-KR" altLang="en-US"/>
              <a:t>블럭속도의 지연 시간을 </a:t>
            </a:r>
          </a:p>
          <a:p>
            <a:pPr algn="l"/>
            <a:r>
              <a:rPr lang="ko-KR" altLang="en-US"/>
              <a:t>뜻하기 때문</a:t>
            </a:r>
          </a:p>
          <a:p>
            <a:pPr algn="l"/>
            <a:endParaRPr lang="ko-KR" altLang="en-US"/>
          </a:p>
          <a:p>
            <a:pPr algn="l"/>
            <a:r>
              <a:rPr lang="ko-KR" altLang="en-US"/>
              <a:t>￼</a:t>
            </a:r>
            <a:r>
              <a:rPr lang="en-US" altLang="ko-KR"/>
              <a:t>--&gt;</a:t>
            </a:r>
            <a:r>
              <a:rPr lang="ko-KR" altLang="en-US"/>
              <a:t>실제속도와 </a:t>
            </a:r>
            <a:r>
              <a:rPr lang="en-US" altLang="ko-KR"/>
              <a:t>speed</a:t>
            </a:r>
            <a:r>
              <a:rPr lang="ko-KR" altLang="en-US"/>
              <a:t>는 반비례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421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01251-9A0C-B12D-3047-98B0185C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89" y="114806"/>
            <a:ext cx="10515600" cy="1325563"/>
          </a:xfrm>
        </p:spPr>
        <p:txBody>
          <a:bodyPr/>
          <a:lstStyle/>
          <a:p>
            <a:r>
              <a:rPr lang="en-US" altLang="ko-KR" dirty="0"/>
              <a:t>14.</a:t>
            </a:r>
            <a:r>
              <a:rPr lang="ko-KR" altLang="en-US" dirty="0"/>
              <a:t> </a:t>
            </a:r>
            <a:r>
              <a:rPr lang="en" altLang="ko-KR" sz="4400" b="0">
                <a:effectLst/>
                <a:latin typeface="Menlo" panose="020B0609030804020204" pitchFamily="49" charset="0"/>
              </a:rPr>
              <a:t>check_game_over</a:t>
            </a:r>
            <a:r>
              <a:rPr lang="ko-KR" altLang="en-US" dirty="0"/>
              <a:t>함수</a:t>
            </a:r>
            <a:endParaRPr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74FCF-BE0F-CCAD-AB07-5527577D11F1}"/>
              </a:ext>
            </a:extLst>
          </p:cNvPr>
          <p:cNvSpPr txBox="1"/>
          <p:nvPr/>
        </p:nvSpPr>
        <p:spPr>
          <a:xfrm>
            <a:off x="273789" y="1414562"/>
            <a:ext cx="609777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check_game_over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 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]&gt;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천장에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블럭이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멈추면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"▤▤▤▤▤▤▤▤▤▤▤▤▤▤▤▤▤"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+-----------------------+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| G A M E O V E R.. |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+-----------------------+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YOUR SCORE: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%6d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점수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Press any key to restart..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"▤▤▤▤▤▤▤▤▤▤▤▤▤▤▤▤▤"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게임오버 창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최신 기록 점수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점수가 최고기로이면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score.dat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wt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score.dat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에 점수 저장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★★★ BEST SCORE! ★★★ ▤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파일이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이면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 ERROR: SYSTEM CANNOT WRITE BEST SCORE ON </a:t>
            </a:r>
            <a:r>
              <a:rPr lang="en" altLang="ko-KR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SCORE.DAT</a:t>
            </a:r>
            <a:r>
              <a:rPr lang="en" altLang="ko-KR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\"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파일에러메세지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D8411-380D-6C55-DDBA-DDC79740E9FE}"/>
              </a:ext>
            </a:extLst>
          </p:cNvPr>
          <p:cNvSpPr txBox="1"/>
          <p:nvPr/>
        </p:nvSpPr>
        <p:spPr>
          <a:xfrm>
            <a:off x="6371561" y="1414562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파일에 점수입력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파일닫기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//1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초 딜레이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kbhit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키 입력하면 그 값 저장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키 변수에다가 입력 값 넣음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리셋함수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F610-0C12-F081-03A9-13D5ED3CF6BB}"/>
              </a:ext>
            </a:extLst>
          </p:cNvPr>
          <p:cNvSpPr txBox="1"/>
          <p:nvPr/>
        </p:nvSpPr>
        <p:spPr>
          <a:xfrm>
            <a:off x="6917265" y="4427775"/>
            <a:ext cx="4749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천장 위로 블럭이 넘어간 상태에서 블럭이 멈추면 게임오버화면을 띄우고 점수를 </a:t>
            </a:r>
          </a:p>
          <a:p>
            <a:pPr algn="l"/>
            <a:r>
              <a:rPr lang="ko-KR" altLang="en-US"/>
              <a:t>인식해 최고점수를 갱신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86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A90C9-66D7-A550-F940-6A1DACCE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6" y="-125051"/>
            <a:ext cx="10515600" cy="1325563"/>
          </a:xfrm>
        </p:spPr>
        <p:txBody>
          <a:bodyPr/>
          <a:lstStyle/>
          <a:p>
            <a:r>
              <a:rPr lang="en-US" altLang="ko-KR" dirty="0"/>
              <a:t>15.</a:t>
            </a:r>
            <a:r>
              <a:rPr lang="en" altLang="ko-KR" sz="4400" b="0">
                <a:effectLst/>
                <a:latin typeface="Menlo" panose="020B0609030804020204" pitchFamily="49" charset="0"/>
              </a:rPr>
              <a:t> </a:t>
            </a:r>
            <a:r>
              <a:rPr lang="en-US" altLang="ko-KR" sz="4400" b="0">
                <a:effectLst/>
                <a:latin typeface="Menlo" panose="020B0609030804020204" pitchFamily="49" charset="0"/>
              </a:rPr>
              <a:t>P</a:t>
            </a:r>
            <a:r>
              <a:rPr lang="en" altLang="ko-KR" sz="4400" b="0" err="1">
                <a:effectLst/>
                <a:latin typeface="Menlo" panose="020B0609030804020204" pitchFamily="49" charset="0"/>
              </a:rPr>
              <a:t>ause</a:t>
            </a:r>
            <a:r>
              <a:rPr lang="ko-KR" altLang="en-US" sz="4400" b="0">
                <a:effectLst/>
                <a:latin typeface="Menlo" panose="020B0609030804020204" pitchFamily="49" charset="0"/>
              </a:rPr>
              <a:t> </a:t>
            </a:r>
            <a:r>
              <a:rPr lang="ko-KR" altLang="en-US" dirty="0"/>
              <a:t>함수</a:t>
            </a:r>
            <a:endParaRPr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10564-85DD-C0BD-5530-05D8A03C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09" y="1200512"/>
            <a:ext cx="2743200" cy="1288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E7FA5-0A85-04DB-0A36-F0F92F26DEC1}"/>
              </a:ext>
            </a:extLst>
          </p:cNvPr>
          <p:cNvSpPr txBox="1"/>
          <p:nvPr/>
        </p:nvSpPr>
        <p:spPr>
          <a:xfrm>
            <a:off x="115186" y="937207"/>
            <a:ext cx="670117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i,j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;i&lt;MAIN_X-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;i++){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"▤▤▤▤▤▤▤▤▤▤▤▤▤▤▤▤▤"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+-----------------------+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| P A U S E |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+-----------------------+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Press any key to resume..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 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"▤▤▤▤▤▤▤▤▤▤▤▤▤▤▤▤▤"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멈췄다는 화면 출력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키입력시까지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대기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cls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화면 닫음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reset_main_cpy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20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main_cpy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리셋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draw_main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게임화면 그림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게임상태 그림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;i&lt;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;i++){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다음블록 그림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(j=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;j&lt;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;j++){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b_type_next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][j]==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(MAIN_X+MAIN_X_ADJ+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j,i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"■"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(MAIN_X+MAIN_X_ADJ+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j,i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6F034-B5FF-205E-C567-FD9214DBEECE}"/>
              </a:ext>
            </a:extLst>
          </p:cNvPr>
          <p:cNvSpPr txBox="1"/>
          <p:nvPr/>
        </p:nvSpPr>
        <p:spPr>
          <a:xfrm>
            <a:off x="6620982" y="4178051"/>
            <a:ext cx="302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P</a:t>
            </a:r>
            <a:r>
              <a:rPr lang="ko-KR" altLang="en-US"/>
              <a:t>를 누르면 화면이 멈춘다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68261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3BBA4-0B48-3339-0BD0-BC6F5D21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2" y="215714"/>
            <a:ext cx="10515600" cy="1325563"/>
          </a:xfrm>
        </p:spPr>
        <p:txBody>
          <a:bodyPr/>
          <a:lstStyle/>
          <a:p>
            <a:r>
              <a:rPr lang="en-US" altLang="ko-KR" dirty="0"/>
              <a:t>16.</a:t>
            </a:r>
            <a:r>
              <a:rPr lang="ko-KR" altLang="en-US" dirty="0"/>
              <a:t> </a:t>
            </a:r>
            <a:r>
              <a:rPr lang="en-US" altLang="ko-KR" sz="4400" b="0" dirty="0">
                <a:effectLst/>
                <a:latin typeface="Menlo" panose="020B0609030804020204" pitchFamily="49" charset="0"/>
              </a:rPr>
              <a:t>G</a:t>
            </a:r>
            <a:r>
              <a:rPr lang="en" altLang="ko-KR" sz="4400" b="0" dirty="0" err="1">
                <a:effectLst/>
                <a:latin typeface="Menlo" panose="020B0609030804020204" pitchFamily="49" charset="0"/>
              </a:rPr>
              <a:t>otoxy</a:t>
            </a:r>
            <a:r>
              <a:rPr lang="ko-KR" altLang="en-US" sz="4400" b="0" dirty="0">
                <a:effectLst/>
                <a:latin typeface="Menlo" panose="020B0609030804020204" pitchFamily="49" charset="0"/>
              </a:rPr>
              <a:t> </a:t>
            </a:r>
            <a:r>
              <a:rPr lang="ko-KR" altLang="en-US" dirty="0"/>
              <a:t>함수</a:t>
            </a:r>
            <a:endParaRPr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AC0E-4E46-CF14-CF9E-2B0ADED3544D}"/>
              </a:ext>
            </a:extLst>
          </p:cNvPr>
          <p:cNvSpPr txBox="1"/>
          <p:nvPr/>
        </p:nvSpPr>
        <p:spPr>
          <a:xfrm>
            <a:off x="838200" y="2243769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" altLang="ko-K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COORD 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={</a:t>
            </a:r>
            <a:r>
              <a:rPr lang="en" altLang="ko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US" altLang="ko-KR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값은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곱한 상태에서 </a:t>
            </a:r>
            <a:r>
              <a:rPr lang="ko-KR" alt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커서위치를 이동시키는 구조체</a:t>
            </a:r>
            <a:endParaRPr lang="en" altLang="ko-KR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SetConsoleCursorPosition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GetStdHandle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(STD_OUTPUT_HANDLE),</a:t>
            </a:r>
            <a:r>
              <a:rPr lang="en" altLang="ko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마찬가지로 커서 이동</a:t>
            </a:r>
            <a:endParaRPr lang="en" altLang="ko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53876-68EE-C29F-0B16-C8BDF2933EB3}"/>
              </a:ext>
            </a:extLst>
          </p:cNvPr>
          <p:cNvSpPr txBox="1"/>
          <p:nvPr/>
        </p:nvSpPr>
        <p:spPr>
          <a:xfrm>
            <a:off x="7928037" y="894444"/>
            <a:ext cx="403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출력할 기호나 벽 등의 위치를 </a:t>
            </a:r>
          </a:p>
          <a:p>
            <a:pPr algn="l"/>
            <a:r>
              <a:rPr lang="ko-KR" altLang="en-US" dirty="0"/>
              <a:t>지정하기 위해 필요한 함수</a:t>
            </a:r>
            <a:endParaRPr lang="en-US" altLang="ko-KR" dirty="0"/>
          </a:p>
          <a:p>
            <a:r>
              <a:rPr lang="en" altLang="ko-KR" dirty="0" err="1"/>
              <a:t>SetConsoleCursorPosition</a:t>
            </a:r>
            <a:r>
              <a:rPr lang="en" altLang="ko-KR" dirty="0"/>
              <a:t>()</a:t>
            </a:r>
            <a:r>
              <a:rPr lang="ko-KR" altLang="en-US" dirty="0"/>
              <a:t> 함수를 쓰기 위해서 </a:t>
            </a:r>
            <a:r>
              <a:rPr lang="en-US" altLang="ko-KR" dirty="0"/>
              <a:t>#include&lt;</a:t>
            </a:r>
            <a:r>
              <a:rPr lang="en-US" altLang="ko-KR" dirty="0" err="1"/>
              <a:t>windows.h</a:t>
            </a:r>
            <a:r>
              <a:rPr lang="en-US" altLang="ko-KR" dirty="0"/>
              <a:t>&gt;</a:t>
            </a:r>
            <a:r>
              <a:rPr lang="ko-KR" altLang="en-US" dirty="0" err="1"/>
              <a:t>를</a:t>
            </a:r>
            <a:r>
              <a:rPr lang="ko-KR" altLang="en-US" dirty="0"/>
              <a:t> 미리 지정해줘야 한다</a:t>
            </a:r>
            <a:r>
              <a:rPr lang="en-US" altLang="ko-KR" dirty="0"/>
              <a:t>.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80835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D1AB0-3EED-A142-7AB0-78D81B25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51" y="168559"/>
            <a:ext cx="10515600" cy="1325563"/>
          </a:xfrm>
        </p:spPr>
        <p:txBody>
          <a:bodyPr/>
          <a:lstStyle/>
          <a:p>
            <a:r>
              <a:rPr lang="en-US" altLang="ko-KR"/>
              <a:t>17.</a:t>
            </a:r>
            <a:r>
              <a:rPr lang="ko-KR" altLang="en-US"/>
              <a:t> </a:t>
            </a:r>
            <a:r>
              <a:rPr lang="en-US" altLang="ko-KR" sz="4400" b="0">
                <a:effectLst/>
                <a:latin typeface="Menlo" panose="020B0609030804020204" pitchFamily="49" charset="0"/>
              </a:rPr>
              <a:t>S</a:t>
            </a:r>
            <a:r>
              <a:rPr lang="en" altLang="ko-KR" sz="4400" b="0" err="1">
                <a:effectLst/>
                <a:latin typeface="Menlo" panose="020B0609030804020204" pitchFamily="49" charset="0"/>
              </a:rPr>
              <a:t>etcursortype</a:t>
            </a:r>
            <a:r>
              <a:rPr lang="ko-KR" altLang="en-US" sz="4400" b="0">
                <a:effectLst/>
                <a:latin typeface="Menlo" panose="020B0609030804020204" pitchFamily="49" charset="0"/>
              </a:rPr>
              <a:t> </a:t>
            </a:r>
            <a:r>
              <a:rPr lang="ko-KR" altLang="en-US"/>
              <a:t>함수</a:t>
            </a:r>
            <a:endParaRPr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DB71-7AE9-40D4-6EE4-ACA9D25D2E30}"/>
              </a:ext>
            </a:extLst>
          </p:cNvPr>
          <p:cNvSpPr txBox="1"/>
          <p:nvPr/>
        </p:nvSpPr>
        <p:spPr>
          <a:xfrm>
            <a:off x="434163" y="1494122"/>
            <a:ext cx="60977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setcursortype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5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CURSOR_TYPE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5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5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커서숨기는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함수 </a:t>
            </a:r>
            <a:endParaRPr lang="ko-KR" altLang="en-US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CONSOLE_CURSOR_INFO </a:t>
            </a:r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5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NOCURSOR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dwSize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bVisible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=FALSE;</a:t>
            </a:r>
            <a:r>
              <a:rPr lang="en" altLang="ko-KR" sz="15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50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NOCURSOR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일때 커서 숨김</a:t>
            </a:r>
            <a:endParaRPr lang="en" altLang="ko-KR" sz="15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5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SOLIDCURSOR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dwSize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bVisible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=TRUE;</a:t>
            </a:r>
            <a:r>
              <a:rPr lang="en-US" altLang="ko-KR" sz="15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50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SOLIDCURSOR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일 때 사이즈는 </a:t>
            </a:r>
            <a:r>
              <a:rPr lang="en-US" altLang="ko-KR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100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이고 보임</a:t>
            </a:r>
            <a:endParaRPr lang="en" altLang="ko-KR" sz="15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5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NORMALCURSOR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dwSize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5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bVisible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=TRUE;</a:t>
            </a:r>
          </a:p>
          <a:p>
            <a:r>
              <a:rPr lang="en" altLang="ko-KR" sz="15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50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NORMALCURSUR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일때 사이즈는 </a:t>
            </a:r>
            <a:r>
              <a:rPr lang="en-US" altLang="ko-KR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20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이고 보임</a:t>
            </a:r>
            <a:endParaRPr lang="en" altLang="ko-KR" sz="15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5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SetConsoleCursorInfo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5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GetStdHandle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(STD_OUTPUT_HANDLE),&amp;</a:t>
            </a:r>
            <a:r>
              <a:rPr lang="en" altLang="ko-KR" sz="15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CurInfo</a:t>
            </a:r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A9554-F724-F880-C56F-C726613CCFBB}"/>
              </a:ext>
            </a:extLst>
          </p:cNvPr>
          <p:cNvSpPr txBox="1"/>
          <p:nvPr/>
        </p:nvSpPr>
        <p:spPr>
          <a:xfrm>
            <a:off x="7106095" y="2360427"/>
            <a:ext cx="42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NOCURSOR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변수 </a:t>
            </a:r>
            <a:r>
              <a:rPr kumimoji="1" lang="en-US" altLang="ko-KR" dirty="0"/>
              <a:t>c</a:t>
            </a:r>
            <a:r>
              <a:rPr kumimoji="1" lang="ko-KR" altLang="en-US" dirty="0"/>
              <a:t>에 넣으면 커서를 숨길 수 있도록 하는 함수이다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8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EA01F-2F99-F890-66E5-CD89BB3A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5" y="165909"/>
            <a:ext cx="10515600" cy="1325563"/>
          </a:xfrm>
        </p:spPr>
        <p:txBody>
          <a:bodyPr/>
          <a:lstStyle/>
          <a:p>
            <a:r>
              <a:rPr lang="en-US" altLang="ko-KR"/>
              <a:t>18.</a:t>
            </a:r>
            <a:r>
              <a:rPr lang="ko-KR" altLang="en-US"/>
              <a:t> 메인함수</a:t>
            </a:r>
            <a:endParaRPr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0C41B-DFA7-A940-A53F-8A82CC46344B}"/>
              </a:ext>
            </a:extLst>
          </p:cNvPr>
          <p:cNvSpPr txBox="1"/>
          <p:nvPr/>
        </p:nvSpPr>
        <p:spPr>
          <a:xfrm>
            <a:off x="661877" y="1491472"/>
            <a:ext cx="61509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>
                <a:solidFill>
                  <a:srgbClr val="6A9955"/>
                </a:solidFill>
                <a:latin typeface="Menlo" panose="020B0609030804020204" pitchFamily="49" charset="0"/>
              </a:rPr>
              <a:t>랜덤한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블록 생성하도록 만드는 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setcursortype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NOCURSOR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커서 안보이도록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타이틀 함수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리셋 함수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블록이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한칸떨어지는동안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번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키입력받을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수 있음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체크 키 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draw_main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게임화면을 그림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게임속도조절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2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블록이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충돌중인경우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0.1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초 딜레이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space_key_on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ko-KR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space_key_on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b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스페이스를 눌렀을떄 회전안하도록</a:t>
            </a:r>
            <a:endParaRPr lang="en" altLang="ko-KR" sz="1200" b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drop_block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드랍블록함수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check_level_up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체크레벨업함수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check_game_over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체크게임오버함수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new_block_on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ko-KR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뉴 블록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가 있으면 </a:t>
            </a:r>
            <a:r>
              <a:rPr lang="ko-KR" altLang="en-US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뉴블록함수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788B-DC0C-A75A-770C-3C724FB3E3E1}"/>
              </a:ext>
            </a:extLst>
          </p:cNvPr>
          <p:cNvSpPr txBox="1"/>
          <p:nvPr/>
        </p:nvSpPr>
        <p:spPr>
          <a:xfrm>
            <a:off x="8827745" y="23166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게임실행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23622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33619-4F8F-F08E-D083-A27F71D3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21" y="298073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6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ADEF1-6128-65C7-F787-B9818FDD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ko-KR" altLang="en-US" dirty="0" err="1"/>
              <a:t>테트리스의</a:t>
            </a:r>
            <a:r>
              <a:rPr kumimoji="1" lang="ko-KR" altLang="en-US" dirty="0"/>
              <a:t> 코드를 </a:t>
            </a:r>
            <a:br>
              <a:rPr kumimoji="1" lang="ko-KR" altLang="en-US" dirty="0"/>
            </a:br>
            <a:r>
              <a:rPr kumimoji="1" lang="ko-KR" altLang="en-US" dirty="0"/>
              <a:t>분석해봅시다</a:t>
            </a:r>
            <a:r>
              <a:rPr kumimoji="1" lang="en-US" altLang="ko-KR" dirty="0"/>
              <a:t>!!</a:t>
            </a:r>
            <a:endParaRPr kumimoji="1"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C00E22C-D52C-CADF-76AF-4DB255C4B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ko-KR" altLang="en-US" dirty="0">
                <a:ea typeface="맑은 고딕"/>
              </a:rPr>
              <a:t>저희의 주제는 코드 분석이고 완벽히 만들 실력까지는 없어 </a:t>
            </a:r>
            <a:endParaRPr lang="ko-KR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깃허브에서</a:t>
            </a:r>
            <a:r>
              <a:rPr lang="ko-KR" altLang="en-US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kimssnippets</a:t>
            </a:r>
            <a:r>
              <a:rPr lang="ko-KR" altLang="en-US">
                <a:ea typeface="맑은 고딕"/>
              </a:rPr>
              <a:t>님께서</a:t>
            </a:r>
            <a:r>
              <a:rPr lang="ko-KR" altLang="en-US" dirty="0">
                <a:ea typeface="맑은 고딕"/>
              </a:rPr>
              <a:t> 만들어 주신 코드를 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그대로 사용한다는 것에 양해 부탁드립니다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 </a:t>
            </a:r>
          </a:p>
          <a:p>
            <a:r>
              <a:rPr lang="ko-KR" altLang="en-US" dirty="0">
                <a:ea typeface="맑은 고딕"/>
              </a:rPr>
              <a:t>(주석은 새로 썼습니다)</a:t>
            </a:r>
          </a:p>
          <a:p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원본 코드 주소 </a:t>
            </a:r>
            <a:r>
              <a:rPr lang="en-US" altLang="ko-KR">
                <a:ea typeface="맑은 고딕"/>
                <a:hlinkClick r:id="rId2"/>
              </a:rPr>
              <a:t>https://</a:t>
            </a:r>
            <a:r>
              <a:rPr lang="en-US" altLang="ko-KR" err="1">
                <a:ea typeface="맑은 고딕"/>
                <a:hlinkClick r:id="rId2"/>
              </a:rPr>
              <a:t>gist.github.com</a:t>
            </a:r>
            <a:r>
              <a:rPr lang="en-US" altLang="ko-KR">
                <a:ea typeface="맑은 고딕"/>
                <a:hlinkClick r:id="rId2"/>
              </a:rPr>
              <a:t>/</a:t>
            </a:r>
            <a:r>
              <a:rPr lang="en-US" altLang="ko-KR" err="1">
                <a:ea typeface="맑은 고딕"/>
                <a:hlinkClick r:id="rId2"/>
              </a:rPr>
              <a:t>Kimssnippets</a:t>
            </a:r>
            <a:r>
              <a:rPr lang="en-US" altLang="ko-KR">
                <a:ea typeface="맑은 고딕"/>
                <a:hlinkClick r:id="rId2"/>
              </a:rPr>
              <a:t>/73b7dc5158f5487062d04991c850e9ec</a:t>
            </a:r>
            <a:r>
              <a:rPr lang="en-US" altLang="ko-KR">
                <a:ea typeface="맑은 고딕"/>
              </a:rPr>
              <a:t>)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47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A5E74-8B88-A2A2-8A46-B128E4644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1758" y="-1193800"/>
            <a:ext cx="9144000" cy="2387600"/>
          </a:xfrm>
        </p:spPr>
        <p:txBody>
          <a:bodyPr/>
          <a:lstStyle/>
          <a:p>
            <a:pPr algn="l"/>
            <a:r>
              <a:rPr kumimoji="1" lang="en-US" altLang="ko-KR"/>
              <a:t>	</a:t>
            </a:r>
            <a:r>
              <a:rPr kumimoji="1" lang="ko-KR" altLang="en-US"/>
              <a:t>코드의 전체적인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0B44B-4217-F49A-F9D7-923CCF2A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818" y="133730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 </a:t>
            </a:r>
            <a:r>
              <a:rPr lang="ko-KR" altLang="en-US" err="1">
                <a:ea typeface="맑은 고딕"/>
              </a:rPr>
              <a:t>테트리스</a:t>
            </a:r>
            <a:r>
              <a:rPr lang="ko-KR" altLang="en-US">
                <a:ea typeface="맑은 고딕"/>
              </a:rPr>
              <a:t> 코드는 </a:t>
            </a:r>
            <a:r>
              <a:rPr lang="en-US" altLang="ko-KR">
                <a:ea typeface="맑은 고딕"/>
              </a:rPr>
              <a:t>#include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통해 </a:t>
            </a:r>
            <a:r>
              <a:rPr lang="en-US" altLang="ko-KR">
                <a:ea typeface="맑은 고딕"/>
              </a:rPr>
              <a:t>5</a:t>
            </a:r>
            <a:r>
              <a:rPr lang="ko-KR" altLang="en-US">
                <a:ea typeface="맑은 고딕"/>
              </a:rPr>
              <a:t> 개의 파일이 </a:t>
            </a:r>
            <a:r>
              <a:rPr lang="ko-KR" altLang="en-US" err="1">
                <a:ea typeface="맑은 고딕"/>
              </a:rPr>
              <a:t>전처리</a:t>
            </a:r>
            <a:r>
              <a:rPr lang="ko-KR" altLang="en-US">
                <a:ea typeface="맑은 고딕"/>
              </a:rPr>
              <a:t> </a:t>
            </a:r>
            <a:endParaRPr lang="en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되었고 </a:t>
            </a:r>
            <a:r>
              <a:rPr lang="en-US" altLang="ko-KR">
                <a:ea typeface="맑은 고딕"/>
              </a:rPr>
              <a:t>20</a:t>
            </a:r>
            <a:r>
              <a:rPr lang="ko-KR" altLang="en-US">
                <a:ea typeface="맑은 고딕"/>
              </a:rPr>
              <a:t>개의 상수가 정의 되었습니다</a:t>
            </a:r>
            <a:r>
              <a:rPr lang="en-US" altLang="ko-KR">
                <a:ea typeface="맑은 고딕"/>
              </a:rPr>
              <a:t>.</a:t>
            </a:r>
            <a:endParaRPr lang="en" altLang="ko-KR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E3690-F2E9-4B55-A915-E594E8F1C9D7}"/>
              </a:ext>
            </a:extLst>
          </p:cNvPr>
          <p:cNvSpPr txBox="1"/>
          <p:nvPr/>
        </p:nvSpPr>
        <p:spPr>
          <a:xfrm>
            <a:off x="152244" y="2743487"/>
            <a:ext cx="5257016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altLang="ko-KR" b="0">
                <a:solidFill>
                  <a:srgbClr val="C586C0"/>
                </a:solidFill>
                <a:effectLst/>
                <a:latin typeface="Menlo"/>
                <a:ea typeface="맑은 고딕"/>
              </a:rPr>
              <a:t>#include</a:t>
            </a:r>
            <a:r>
              <a:rPr lang="en" altLang="ko-KR" b="0">
                <a:solidFill>
                  <a:srgbClr val="CE9178"/>
                </a:solidFill>
                <a:effectLst/>
                <a:latin typeface="Menlo"/>
                <a:ea typeface="맑은 고딕"/>
              </a:rPr>
              <a:t>&lt;stdio.h&gt;</a:t>
            </a:r>
            <a:endParaRPr lang="en" altLang="ko-KR" b="0">
              <a:solidFill>
                <a:srgbClr val="D4D4D4"/>
              </a:solidFill>
              <a:effectLst/>
              <a:latin typeface="Menlo"/>
              <a:ea typeface="맑은 고딕"/>
            </a:endParaRPr>
          </a:p>
          <a:p>
            <a:endParaRPr lang="en" altLang="ko-KR">
              <a:solidFill>
                <a:srgbClr val="CE9178"/>
              </a:solidFill>
              <a:latin typeface="Menlo"/>
              <a:ea typeface="맑은 고딕"/>
            </a:endParaRPr>
          </a:p>
          <a:p>
            <a:r>
              <a:rPr lang="en" altLang="ko-KR" b="0">
                <a:solidFill>
                  <a:srgbClr val="C586C0"/>
                </a:solidFill>
                <a:effectLst/>
                <a:latin typeface="Menlo"/>
                <a:ea typeface="맑은 고딕"/>
              </a:rPr>
              <a:t>#include</a:t>
            </a:r>
            <a:r>
              <a:rPr lang="en" altLang="ko-KR" b="0">
                <a:solidFill>
                  <a:srgbClr val="CE9178"/>
                </a:solidFill>
                <a:effectLst/>
                <a:latin typeface="Menlo"/>
                <a:ea typeface="맑은 고딕"/>
              </a:rPr>
              <a:t>&lt;windows.h&gt;</a:t>
            </a:r>
            <a:endParaRPr lang="en" altLang="ko-KR" b="0">
              <a:solidFill>
                <a:srgbClr val="D4D4D4"/>
              </a:solidFill>
              <a:effectLst/>
              <a:latin typeface="Menlo"/>
              <a:ea typeface="맑은 고딕"/>
            </a:endParaRPr>
          </a:p>
          <a:p>
            <a:r>
              <a:rPr lang="ko-KR" altLang="en-US">
                <a:latin typeface="Malgun Gothic"/>
                <a:ea typeface="Malgun Gothic"/>
              </a:rPr>
              <a:t>윈도우에서 사용할 프로그램인 것을 정의 </a:t>
            </a:r>
            <a:endParaRPr lang="en" altLang="ko-KR">
              <a:solidFill>
                <a:srgbClr val="D4D4D4"/>
              </a:solidFill>
              <a:latin typeface="Menlo"/>
              <a:ea typeface="맑은 고딕"/>
            </a:endParaRPr>
          </a:p>
          <a:p>
            <a:r>
              <a:rPr lang="en" altLang="ko-KR" b="0">
                <a:solidFill>
                  <a:srgbClr val="C586C0"/>
                </a:solidFill>
                <a:effectLst/>
                <a:latin typeface="Menlo"/>
                <a:ea typeface="맑은 고딕"/>
              </a:rPr>
              <a:t>#include</a:t>
            </a:r>
            <a:r>
              <a:rPr lang="en" altLang="ko-KR" b="0">
                <a:solidFill>
                  <a:srgbClr val="CE9178"/>
                </a:solidFill>
                <a:effectLst/>
                <a:latin typeface="Menlo"/>
                <a:ea typeface="맑은 고딕"/>
              </a:rPr>
              <a:t>&lt;conio.h&gt;</a:t>
            </a:r>
            <a:endParaRPr lang="en" altLang="ko-KR" b="0">
              <a:solidFill>
                <a:srgbClr val="D4D4D4"/>
              </a:solidFill>
              <a:effectLst/>
              <a:latin typeface="Menlo"/>
              <a:ea typeface="맑은 고딕"/>
            </a:endParaRPr>
          </a:p>
          <a:p>
            <a:r>
              <a:rPr lang="en-US" altLang="ko-KR" err="1">
                <a:latin typeface="Malgun Gothic"/>
                <a:ea typeface="Malgun Gothic"/>
              </a:rPr>
              <a:t>gotoxy</a:t>
            </a:r>
            <a:r>
              <a:rPr lang="ko-KR" altLang="en-US">
                <a:latin typeface="Malgun Gothic"/>
                <a:ea typeface="Malgun Gothic"/>
              </a:rPr>
              <a:t>라는 명령을 사용하기 위해 필요함</a:t>
            </a:r>
            <a:endParaRPr lang="en">
              <a:ea typeface="+mn-lt"/>
              <a:cs typeface="+mn-lt"/>
            </a:endParaRPr>
          </a:p>
          <a:p>
            <a:r>
              <a:rPr lang="en" altLang="ko-KR" b="0">
                <a:solidFill>
                  <a:srgbClr val="C586C0"/>
                </a:solidFill>
                <a:effectLst/>
                <a:latin typeface="Menlo"/>
                <a:ea typeface="맑은 고딕"/>
              </a:rPr>
              <a:t>#include</a:t>
            </a:r>
            <a:r>
              <a:rPr lang="en" altLang="ko-KR" b="0">
                <a:solidFill>
                  <a:srgbClr val="CE9178"/>
                </a:solidFill>
                <a:effectLst/>
                <a:latin typeface="Menlo"/>
                <a:ea typeface="맑은 고딕"/>
              </a:rPr>
              <a:t>&lt;time.h&gt;</a:t>
            </a:r>
            <a:endParaRPr lang="en" altLang="ko-KR" b="0">
              <a:solidFill>
                <a:srgbClr val="D4D4D4"/>
              </a:solidFill>
              <a:effectLst/>
              <a:latin typeface="Menlo"/>
              <a:ea typeface="맑은 고딕"/>
            </a:endParaRPr>
          </a:p>
          <a:p>
            <a:endParaRPr lang="en" altLang="ko-KR">
              <a:solidFill>
                <a:srgbClr val="C586C0"/>
              </a:solidFill>
              <a:latin typeface="Menlo"/>
              <a:ea typeface="맑은 고딕"/>
            </a:endParaRPr>
          </a:p>
          <a:p>
            <a:r>
              <a:rPr lang="en" altLang="ko-KR" b="0">
                <a:solidFill>
                  <a:srgbClr val="C586C0"/>
                </a:solidFill>
                <a:effectLst/>
                <a:latin typeface="Menlo"/>
                <a:ea typeface="맑은 고딕"/>
              </a:rPr>
              <a:t>#include</a:t>
            </a:r>
            <a:r>
              <a:rPr lang="en" altLang="ko-KR" b="0">
                <a:solidFill>
                  <a:srgbClr val="CE9178"/>
                </a:solidFill>
                <a:effectLst/>
                <a:latin typeface="Menlo"/>
                <a:ea typeface="맑은 고딕"/>
              </a:rPr>
              <a:t>&lt;stdlib.h&gt;</a:t>
            </a:r>
            <a:endParaRPr lang="en" altLang="ko-KR" b="0">
              <a:solidFill>
                <a:srgbClr val="D4D4D4"/>
              </a:solidFill>
              <a:effectLst/>
              <a:latin typeface="Menlo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13DAF-24FF-063A-F90E-DCC7F650A19C}"/>
              </a:ext>
            </a:extLst>
          </p:cNvPr>
          <p:cNvSpPr txBox="1"/>
          <p:nvPr/>
        </p:nvSpPr>
        <p:spPr>
          <a:xfrm>
            <a:off x="6251944" y="2254104"/>
            <a:ext cx="76381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LEFT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75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RIGHT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77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UP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72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DOWN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ko-KR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SPACE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ko-KR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p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112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P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ESC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27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false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ko-KR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true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ko-KR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ACTIVE_BLOCK </a:t>
            </a:r>
            <a:r>
              <a:rPr lang="en" altLang="ko-KR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CEILLING </a:t>
            </a:r>
            <a:r>
              <a:rPr lang="en" altLang="ko-KR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EMPTY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WALL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ko-KR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INACTIVE_BLOCK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MAIN_X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MAIN_Y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MAIN_X_ADJ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MAIN_Y_ADJ 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ko-KR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STATUS_X_ADJ MAIN_X_ADJ</a:t>
            </a:r>
            <a:r>
              <a:rPr lang="en" altLang="ko-KR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E046A-98F8-CA69-31BA-BFBFB6340425}"/>
              </a:ext>
            </a:extLst>
          </p:cNvPr>
          <p:cNvSpPr txBox="1"/>
          <p:nvPr/>
        </p:nvSpPr>
        <p:spPr>
          <a:xfrm>
            <a:off x="3603812" y="4401671"/>
            <a:ext cx="1864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DB245-A983-4A5A-0882-543C4DD2AEC8}"/>
              </a:ext>
            </a:extLst>
          </p:cNvPr>
          <p:cNvSpPr txBox="1"/>
          <p:nvPr/>
        </p:nvSpPr>
        <p:spPr>
          <a:xfrm>
            <a:off x="116541" y="4679576"/>
            <a:ext cx="3872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랜덤한</a:t>
            </a:r>
            <a:r>
              <a:rPr lang="ko-KR" altLang="en-US">
                <a:ea typeface="맑은 고딕"/>
              </a:rPr>
              <a:t> 난수를 만들기 위해 필요함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57009-CB3F-2BCD-2449-087BC6E36C17}"/>
              </a:ext>
            </a:extLst>
          </p:cNvPr>
          <p:cNvSpPr txBox="1"/>
          <p:nvPr/>
        </p:nvSpPr>
        <p:spPr>
          <a:xfrm>
            <a:off x="152400" y="5325035"/>
            <a:ext cx="5217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범용적으로 사용되는 명령어 사용을 위해 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D48C5-F080-C0F6-8ED1-2A7CDEE327E4}"/>
              </a:ext>
            </a:extLst>
          </p:cNvPr>
          <p:cNvSpPr txBox="1"/>
          <p:nvPr/>
        </p:nvSpPr>
        <p:spPr>
          <a:xfrm>
            <a:off x="197223" y="3039035"/>
            <a:ext cx="50560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입출력 담당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6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6604F-834D-4DFA-89FE-C7F94E86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3476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>
                <a:ea typeface="맑은 고딕"/>
              </a:rPr>
              <a:t>또한 실행을 위한 </a:t>
            </a:r>
            <a:r>
              <a:rPr kumimoji="1" lang="en-US" altLang="ko-KR">
                <a:ea typeface="맑은 고딕"/>
              </a:rPr>
              <a:t>17</a:t>
            </a:r>
            <a:r>
              <a:rPr kumimoji="1" lang="ko-KR" altLang="en-US">
                <a:ea typeface="맑은 고딕"/>
              </a:rPr>
              <a:t>개의 함수와 하나의 </a:t>
            </a:r>
            <a:r>
              <a:rPr kumimoji="1" lang="ko-KR" altLang="en-US" err="1">
                <a:ea typeface="맑은 고딕"/>
              </a:rPr>
              <a:t>메인함수</a:t>
            </a:r>
            <a:r>
              <a:rPr kumimoji="1" lang="ko-KR" altLang="en-US">
                <a:ea typeface="맑은 고딕"/>
              </a:rPr>
              <a:t>(생략)가 </a:t>
            </a:r>
          </a:p>
          <a:p>
            <a:pPr marL="0" indent="0">
              <a:buNone/>
            </a:pPr>
            <a:r>
              <a:rPr kumimoji="1" lang="ko-KR" altLang="en-US">
                <a:ea typeface="맑은 고딕"/>
              </a:rPr>
              <a:t>지정되어 있습니다</a:t>
            </a:r>
            <a:r>
              <a:rPr kumimoji="1"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34BB-91FA-062E-9A2E-ADD31564E3D9}"/>
              </a:ext>
            </a:extLst>
          </p:cNvPr>
          <p:cNvSpPr txBox="1"/>
          <p:nvPr/>
        </p:nvSpPr>
        <p:spPr>
          <a:xfrm>
            <a:off x="178980" y="1539065"/>
            <a:ext cx="69660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게임시작화면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초기화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메인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[][]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초기화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reset_main_cpy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//copy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[][]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초기화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draw_map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 전체 인터페이스를 표시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draw_main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게임판을 그림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new_block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새로운 블록을 하나 만듦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check_key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키보드로 키를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입력받음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drop_block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블록을 아래로 떨어트림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check_crush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rotation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400" b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by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위치에 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rotation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회전값을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같는 경우 충돌 판단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move_block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방향으로 블록을 움직임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check_line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줄이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가득찼는지를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판단하고 지움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check_level_up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레벨목표가 달성되었는지를 판단하고 </a:t>
            </a:r>
            <a:r>
              <a:rPr lang="en" altLang="ko-KR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levelup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시킴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check_game_over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게임오버인지 판단하고 게임오버를 진행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pause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게임을 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일시정지시킴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4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r>
              <a:rPr lang="en" altLang="ko-K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함수 </a:t>
            </a:r>
            <a:endParaRPr lang="ko-KR" alt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COORD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={</a:t>
            </a:r>
            <a:r>
              <a:rPr lang="en" altLang="ko-KR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SetConsoleCursorPosition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GetStdHandle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(STD_OUTPUT_HANDLE),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1A7F8-2A8B-348A-AE74-3CADB91EFDB2}"/>
              </a:ext>
            </a:extLst>
          </p:cNvPr>
          <p:cNvSpPr txBox="1"/>
          <p:nvPr/>
        </p:nvSpPr>
        <p:spPr>
          <a:xfrm>
            <a:off x="178980" y="6356412"/>
            <a:ext cx="609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setcursortype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CURSOR_TYPE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6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EDBF-4023-42BD-A503-F459D3C8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708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변수들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B16C3-665B-9040-8E24-49A6ABEC66C6}"/>
              </a:ext>
            </a:extLst>
          </p:cNvPr>
          <p:cNvSpPr txBox="1"/>
          <p:nvPr/>
        </p:nvSpPr>
        <p:spPr>
          <a:xfrm>
            <a:off x="207335" y="2205616"/>
            <a:ext cx="622004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STATUS_Y_GOAL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골을 출력할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 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STATUS_Y_LEVEL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레벨을 출력할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 </a:t>
            </a:r>
            <a:endParaRPr lang="en-US" altLang="ko-KR" sz="10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STATUS_Y_SCORE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점수을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출력할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 </a:t>
            </a:r>
            <a:endParaRPr lang="en-US" altLang="ko-KR" sz="10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blocks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]={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},{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}}</a:t>
            </a:r>
          </a:p>
          <a:p>
            <a:r>
              <a:rPr lang="en" altLang="ko-KR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" altLang="ko-KR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 모양 정하는 변수</a:t>
            </a:r>
            <a:endParaRPr lang="ko-KR" alt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57FB-61D3-0C98-5389-C98053E1C575}"/>
              </a:ext>
            </a:extLst>
          </p:cNvPr>
          <p:cNvSpPr txBox="1"/>
          <p:nvPr/>
        </p:nvSpPr>
        <p:spPr>
          <a:xfrm>
            <a:off x="5764619" y="2000820"/>
            <a:ext cx="62200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 종류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b_rotation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블록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회전값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b_type_next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다음 블록 종류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main_org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게임판의 정보를 저장</a:t>
            </a:r>
            <a:endParaRPr lang="en-US" altLang="ko-KR" sz="11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100" dirty="0">
                <a:solidFill>
                  <a:srgbClr val="569CD6"/>
                </a:solidFill>
                <a:latin typeface="Menlo" panose="020B0609030804020204" pitchFamily="49" charset="0"/>
              </a:rPr>
              <a:t>int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main_cpy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MAIN_X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-US" altLang="ko-KR" sz="1100" dirty="0">
                <a:solidFill>
                  <a:srgbClr val="6A9955"/>
                </a:solidFill>
                <a:latin typeface="Menlo" panose="020B0609030804020204" pitchFamily="49" charset="0"/>
              </a:rPr>
              <a:t>org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와 비교하기 위해 새로운 변수지정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bx</a:t>
            </a:r>
            <a:r>
              <a:rPr lang="en" altLang="ko-KR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이동중인 블록의 </a:t>
            </a:r>
            <a:r>
              <a:rPr lang="en" altLang="ko-KR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x,y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ko-KR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level_goal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제거한 줄 수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last_score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최근 게임 점수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best_score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최고 게임 점수 </a:t>
            </a:r>
            <a:endParaRPr lang="ko-KR" alt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new_block_on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새로운 블록이 필요한지 알려주는 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 </a:t>
            </a:r>
            <a:endParaRPr lang="en" altLang="ko-KR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블록이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충돌하는지 알려주는 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 </a:t>
            </a:r>
            <a:endParaRPr lang="en" altLang="ko-KR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level_up_on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레벨이 올라가는지 알려주는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</a:t>
            </a:r>
            <a:endParaRPr lang="en" altLang="ko-KR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space_key_on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눌렀는지 알려주는 </a:t>
            </a:r>
            <a:r>
              <a:rPr lang="en" altLang="ko-KR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flag </a:t>
            </a:r>
            <a:endParaRPr lang="en" altLang="ko-KR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680821-9E1F-BF88-3ABC-5AE07852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70" y="260494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지금부터 각 함수가 어떤 원리로 작동되는지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78078-98D1-0ACB-02DF-825AB7D5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8" y="195319"/>
            <a:ext cx="9411586" cy="644968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Title </a:t>
            </a:r>
            <a:r>
              <a:rPr kumimoji="1"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19A7F-2368-5D42-F5A7-7FDC5A93F1B4}"/>
              </a:ext>
            </a:extLst>
          </p:cNvPr>
          <p:cNvSpPr txBox="1"/>
          <p:nvPr/>
        </p:nvSpPr>
        <p:spPr>
          <a:xfrm>
            <a:off x="212650" y="840287"/>
            <a:ext cx="9292857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//</a:t>
            </a:r>
            <a:r>
              <a:rPr lang="en" altLang="ko-KR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gotoxy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함수를 위한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함수를 위한 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좌표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타이틀 프레임을 세는 변수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"■□□□■■■□□■■□□■■"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"■■■□ ■□□ ■■□□■"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"□□□■ □■ ■"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"■■□■■ □ ■ □□■□□"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/>
                <a:ea typeface="맑은 고딕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/>
                <a:ea typeface="맑은 고딕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/>
                <a:ea typeface="맑은 고딕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/>
                <a:ea typeface="맑은 고딕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/>
                <a:ea typeface="맑은 고딕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/>
                <a:ea typeface="맑은 고딕"/>
              </a:rPr>
              <a:t>"■■ ■□□□■■■□■■□□"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);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/>
                <a:ea typeface="맑은 고딕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/>
                <a:ea typeface="맑은 고딕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/>
                <a:ea typeface="맑은 고딕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 E T R I S"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"Please Enter Any Key to Start.."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△ : Shift"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"◁ ▷ : Left / Right"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▽ : Soft Drop"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SPACE : Hard Drop"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P : Pause"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ESC : Quit"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"BONUS FOR HARD DROPS / COMBOS"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++){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가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0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부터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1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씩 무한으로 </a:t>
            </a:r>
            <a:r>
              <a:rPr lang="ko-KR" altLang="en-US" sz="1200" dirty="0" err="1">
                <a:solidFill>
                  <a:srgbClr val="6A9955"/>
                </a:solidFill>
                <a:latin typeface="Menlo" panose="020B0609030804020204" pitchFamily="49" charset="0"/>
              </a:rPr>
              <a:t>더해짐</a:t>
            </a:r>
            <a:endParaRPr lang="en-US" altLang="ko-KR" sz="12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kbhit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 </a:t>
            </a:r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키입력이 있으면 무한루프 종료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"★"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en" altLang="ko-K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가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으로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나누어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떨어질때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별을 표시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위 카운트에서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카운트 간격으로 별을 지움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350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"☆"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윗별과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같지만 시간차를 뒀음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350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gotoxy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0.01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초 딜레이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kbhit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 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getch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버퍼에 기록된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키값을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버림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22239-92D6-D2DD-3867-D60F275939AD}"/>
              </a:ext>
            </a:extLst>
          </p:cNvPr>
          <p:cNvSpPr txBox="1"/>
          <p:nvPr/>
        </p:nvSpPr>
        <p:spPr>
          <a:xfrm>
            <a:off x="6315740" y="570068"/>
            <a:ext cx="528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 함수는 </a:t>
            </a:r>
            <a:r>
              <a:rPr kumimoji="1" lang="en-US" altLang="ko-KR" dirty="0" err="1"/>
              <a:t>gotoxy</a:t>
            </a:r>
            <a:r>
              <a:rPr kumimoji="1" lang="ko-KR" altLang="en-US" dirty="0"/>
              <a:t>함수를 불러와서 정의된 각 </a:t>
            </a:r>
            <a:r>
              <a:rPr kumimoji="1" lang="en-US" altLang="ko-KR" dirty="0" err="1"/>
              <a:t>gotoxy</a:t>
            </a:r>
            <a:r>
              <a:rPr kumimoji="1" lang="ko-KR" altLang="en-US" dirty="0"/>
              <a:t>위치에 지적된 내용을 프린트 해 줌으로써</a:t>
            </a:r>
            <a:endParaRPr kumimoji="1" lang="en-US" altLang="ko-KR" dirty="0"/>
          </a:p>
          <a:p>
            <a:r>
              <a:rPr kumimoji="1" lang="ko-KR" altLang="en-US" dirty="0"/>
              <a:t> 타이틀 화면을 표시한다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0EC40A-1559-B441-CDCC-5885383C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19" y="2575782"/>
            <a:ext cx="3351531" cy="3176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9DEE2-AB28-FF06-0CEA-AC59D80D3051}"/>
              </a:ext>
            </a:extLst>
          </p:cNvPr>
          <p:cNvSpPr txBox="1"/>
          <p:nvPr/>
        </p:nvSpPr>
        <p:spPr>
          <a:xfrm>
            <a:off x="5255062" y="5179936"/>
            <a:ext cx="285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지정된 값들 중 한 곳에 별 생성하고 일정시간   지나면 삭제 후 다른 곳에 별 생성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33746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2523-B94A-7A8F-CC4B-D9D1CF06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3" y="-12397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2. reset </a:t>
            </a:r>
            <a:r>
              <a:rPr kumimoji="1"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89ABF-590C-ADB9-46D3-EB465678A59F}"/>
              </a:ext>
            </a:extLst>
          </p:cNvPr>
          <p:cNvSpPr txBox="1"/>
          <p:nvPr/>
        </p:nvSpPr>
        <p:spPr>
          <a:xfrm>
            <a:off x="268472" y="1600291"/>
            <a:ext cx="615093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" altLang="ko-K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score.dat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"rt"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ko-K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score.dat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파일을 연결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){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파일이 없으면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최고점수는 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0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fscanf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best_score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파일에 최고점수를 입력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파일 닫음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score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level_goal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crush_on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ko-K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speed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ko-KR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//level, score, level goal, key, crush on, </a:t>
            </a:r>
            <a:r>
              <a:rPr lang="en-US" altLang="ko-KR" sz="12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altLang="ko-KR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, speed</a:t>
            </a:r>
            <a:r>
              <a:rPr lang="ko-KR" altLang="en-US" sz="12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초기의 있던 상태로 다시 지정</a:t>
            </a:r>
            <a:endParaRPr lang="en" altLang="ko-KR" sz="12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cls</a:t>
            </a:r>
            <a:r>
              <a:rPr lang="en" altLang="ko-K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콘솔창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지움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reset_main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게임판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초기화 함수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draw_map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게임상태</a:t>
            </a:r>
            <a:r>
              <a:rPr lang="en-US" altLang="ko-KR" sz="12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Menlo" panose="020B0609030804020204" pitchFamily="49" charset="0"/>
              </a:rPr>
              <a:t>그림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draw_main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게임실행 창 그림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b_type_next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ko-K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()%</a:t>
            </a:r>
            <a:r>
              <a:rPr lang="en" altLang="ko-KR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다음번에 나올 블록 종류를 랜덤하게 생성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new_block</a:t>
            </a:r>
            <a:r>
              <a:rPr lang="en" altLang="ko-K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ko-K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새로운 블록을 하나 만듦 </a:t>
            </a:r>
            <a:endParaRPr lang="ko-KR" alt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8ECAE-E9FB-732F-855C-7A38198FCF90}"/>
              </a:ext>
            </a:extLst>
          </p:cNvPr>
          <p:cNvSpPr txBox="1"/>
          <p:nvPr/>
        </p:nvSpPr>
        <p:spPr>
          <a:xfrm>
            <a:off x="6819012" y="1600291"/>
            <a:ext cx="499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파일을 연결시키고 파일의 최고점수만 뜨도록 한 뒤 다른 것들은 삭제 시키고 원래 상태로 되돌리는 함수</a:t>
            </a:r>
          </a:p>
        </p:txBody>
      </p:sp>
      <p:pic>
        <p:nvPicPr>
          <p:cNvPr id="3" name="그림 7">
            <a:extLst>
              <a:ext uri="{FF2B5EF4-FFF2-40B4-BE49-F238E27FC236}">
                <a16:creationId xmlns:a16="http://schemas.microsoft.com/office/drawing/2014/main" id="{59FFE28B-91A9-88B5-FACE-7DE4DC2C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53" y="3095735"/>
            <a:ext cx="4939552" cy="27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6262</Words>
  <Application>Microsoft Macintosh PowerPoint</Application>
  <PresentationFormat>와이드스크린</PresentationFormat>
  <Paragraphs>679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맑은 고딕</vt:lpstr>
      <vt:lpstr>Arial</vt:lpstr>
      <vt:lpstr>Menlo</vt:lpstr>
      <vt:lpstr>Office 테마</vt:lpstr>
      <vt:lpstr>테트리스 코드 분석</vt:lpstr>
      <vt:lpstr>테트리스란</vt:lpstr>
      <vt:lpstr>테트리스의 코드를  분석해봅시다!!</vt:lpstr>
      <vt:lpstr> 코드의 전체적인 분석</vt:lpstr>
      <vt:lpstr>PowerPoint 프레젠테이션</vt:lpstr>
      <vt:lpstr>변수들</vt:lpstr>
      <vt:lpstr>지금부터 각 함수가 어떤 원리로 작동되는지 살펴보겠습니다.</vt:lpstr>
      <vt:lpstr>1. Title 함수</vt:lpstr>
      <vt:lpstr>2. reset 함수</vt:lpstr>
      <vt:lpstr>3. reset_main함수</vt:lpstr>
      <vt:lpstr>4. reset_main_cpy</vt:lpstr>
      <vt:lpstr>5.draw_map 함수</vt:lpstr>
      <vt:lpstr>6. draw_main함수</vt:lpstr>
      <vt:lpstr>7.new_block 함수</vt:lpstr>
      <vt:lpstr>8. check_key함수</vt:lpstr>
      <vt:lpstr>9.drop_block함수</vt:lpstr>
      <vt:lpstr>10.check_crush함수</vt:lpstr>
      <vt:lpstr>11. move_block함수</vt:lpstr>
      <vt:lpstr>12.check_line 함수</vt:lpstr>
      <vt:lpstr>13. check_level_up 함수</vt:lpstr>
      <vt:lpstr>14. check_game_over함수</vt:lpstr>
      <vt:lpstr>15. Pause 함수</vt:lpstr>
      <vt:lpstr>16. Gotoxy 함수</vt:lpstr>
      <vt:lpstr>17. Setcursortype 함수</vt:lpstr>
      <vt:lpstr>18. 메인함수</vt:lpstr>
      <vt:lpstr>감사합니다!!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테트리스 코드 분석</dc:title>
  <dc:creator>김윤서</dc:creator>
  <cp:lastModifiedBy>김윤서</cp:lastModifiedBy>
  <cp:revision>2</cp:revision>
  <dcterms:created xsi:type="dcterms:W3CDTF">2022-12-21T06:04:50Z</dcterms:created>
  <dcterms:modified xsi:type="dcterms:W3CDTF">2022-12-21T10:01:44Z</dcterms:modified>
</cp:coreProperties>
</file>