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4" r:id="rId1"/>
  </p:sldMasterIdLst>
  <p:notesMasterIdLst>
    <p:notesMasterId r:id="rId21"/>
  </p:notesMasterIdLst>
  <p:handoutMasterIdLst>
    <p:handoutMasterId r:id="rId22"/>
  </p:handoutMasterIdLst>
  <p:sldIdLst>
    <p:sldId id="256" r:id="rId2"/>
    <p:sldId id="388" r:id="rId3"/>
    <p:sldId id="434" r:id="rId4"/>
    <p:sldId id="389" r:id="rId5"/>
    <p:sldId id="463" r:id="rId6"/>
    <p:sldId id="462" r:id="rId7"/>
    <p:sldId id="437" r:id="rId8"/>
    <p:sldId id="436" r:id="rId9"/>
    <p:sldId id="377" r:id="rId10"/>
    <p:sldId id="455" r:id="rId11"/>
    <p:sldId id="438" r:id="rId12"/>
    <p:sldId id="466" r:id="rId13"/>
    <p:sldId id="467" r:id="rId14"/>
    <p:sldId id="468" r:id="rId15"/>
    <p:sldId id="469" r:id="rId16"/>
    <p:sldId id="470" r:id="rId17"/>
    <p:sldId id="465" r:id="rId18"/>
    <p:sldId id="464" r:id="rId19"/>
    <p:sldId id="456" r:id="rId20"/>
  </p:sldIdLst>
  <p:sldSz cx="9144000" cy="6858000" type="screen4x3"/>
  <p:notesSz cx="9601200" cy="7315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00FF"/>
    <a:srgbClr val="008000"/>
    <a:srgbClr val="FFFF99"/>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autoAdjust="0"/>
  </p:normalViewPr>
  <p:slideViewPr>
    <p:cSldViewPr snapToGrid="0">
      <p:cViewPr varScale="1">
        <p:scale>
          <a:sx n="108" d="100"/>
          <a:sy n="108" d="100"/>
        </p:scale>
        <p:origin x="1038" y="102"/>
      </p:cViewPr>
      <p:guideLst>
        <p:guide orient="horz" pos="2160"/>
        <p:guide pos="2880"/>
      </p:guideLst>
    </p:cSldViewPr>
  </p:slideViewPr>
  <p:outlineViewPr>
    <p:cViewPr>
      <p:scale>
        <a:sx n="33" d="100"/>
        <a:sy n="33" d="100"/>
      </p:scale>
      <p:origin x="0" y="-242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19" d="100"/>
          <a:sy n="119" d="100"/>
        </p:scale>
        <p:origin x="2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16052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defRPr sz="1300" smtClean="0"/>
            </a:lvl1pPr>
          </a:lstStyle>
          <a:p>
            <a:pPr>
              <a:defRPr/>
            </a:pPr>
            <a:endParaRPr lang="en-US"/>
          </a:p>
        </p:txBody>
      </p:sp>
      <p:sp>
        <p:nvSpPr>
          <p:cNvPr id="27652" name="Rectangle 4"/>
          <p:cNvSpPr>
            <a:spLocks noGrp="1" noChangeArrowheads="1"/>
          </p:cNvSpPr>
          <p:nvPr>
            <p:ph type="ftr" sz="quarter" idx="2"/>
          </p:nvPr>
        </p:nvSpPr>
        <p:spPr bwMode="auto">
          <a:xfrm>
            <a:off x="0" y="6948171"/>
            <a:ext cx="416052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defRPr sz="1300" smtClean="0"/>
            </a:lvl1pPr>
          </a:lstStyle>
          <a:p>
            <a:pPr>
              <a:defRPr/>
            </a:pPr>
            <a:endParaRPr lang="en-US"/>
          </a:p>
        </p:txBody>
      </p:sp>
      <p:sp>
        <p:nvSpPr>
          <p:cNvPr id="27653" name="Rectangle 5"/>
          <p:cNvSpPr>
            <a:spLocks noGrp="1" noChangeArrowheads="1"/>
          </p:cNvSpPr>
          <p:nvPr>
            <p:ph type="sldNum" sz="quarter" idx="3"/>
          </p:nvPr>
        </p:nvSpPr>
        <p:spPr bwMode="auto">
          <a:xfrm>
            <a:off x="5438458" y="6948171"/>
            <a:ext cx="416052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a:defRPr sz="1300" smtClean="0"/>
            </a:lvl1pPr>
          </a:lstStyle>
          <a:p>
            <a:pPr>
              <a:defRPr/>
            </a:pPr>
            <a:fld id="{CA1E4906-FC51-46A9-B734-BCD12574398A}" type="slidenum">
              <a:rPr lang="en-US"/>
              <a:pPr>
                <a:defRPr/>
              </a:pPr>
              <a:t>‹#›</a:t>
            </a:fld>
            <a:endParaRPr lang="en-US"/>
          </a:p>
        </p:txBody>
      </p:sp>
    </p:spTree>
    <p:extLst>
      <p:ext uri="{BB962C8B-B14F-4D97-AF65-F5344CB8AC3E}">
        <p14:creationId xmlns:p14="http://schemas.microsoft.com/office/powerpoint/2010/main" val="3380045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53251" name="Rectangle 3"/>
          <p:cNvSpPr>
            <a:spLocks noGrp="1" noChangeArrowheads="1"/>
          </p:cNvSpPr>
          <p:nvPr>
            <p:ph type="dt" idx="1"/>
          </p:nvPr>
        </p:nvSpPr>
        <p:spPr bwMode="auto">
          <a:xfrm>
            <a:off x="544068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1280160" y="3474720"/>
            <a:ext cx="704088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6949440"/>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53255" name="Rectangle 7"/>
          <p:cNvSpPr>
            <a:spLocks noGrp="1" noChangeArrowheads="1"/>
          </p:cNvSpPr>
          <p:nvPr>
            <p:ph type="sldNum" sz="quarter" idx="5"/>
          </p:nvPr>
        </p:nvSpPr>
        <p:spPr bwMode="auto">
          <a:xfrm>
            <a:off x="5440680" y="6949440"/>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ECA1C4FD-FD82-4D83-8917-4461DD8091CF}" type="slidenum">
              <a:rPr lang="en-US"/>
              <a:pPr>
                <a:defRPr/>
              </a:pPr>
              <a:t>‹#›</a:t>
            </a:fld>
            <a:endParaRPr lang="en-US"/>
          </a:p>
        </p:txBody>
      </p:sp>
    </p:spTree>
    <p:extLst>
      <p:ext uri="{BB962C8B-B14F-4D97-AF65-F5344CB8AC3E}">
        <p14:creationId xmlns:p14="http://schemas.microsoft.com/office/powerpoint/2010/main" val="217026773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DBA11723-BC38-4E1C-8BC2-A2E976027C11}" type="slidenum">
              <a:rPr lang="en-US" sz="1300"/>
              <a:pPr/>
              <a:t>1</a:t>
            </a:fld>
            <a:endParaRPr lang="en-US" sz="13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746398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3225" b="1">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normAutofit/>
          </a:bodyPr>
          <a:lstStyle>
            <a:lvl1pPr marL="0" marR="34290" indent="0" algn="r">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endParaRPr kumimoji="0" lang="en-US" dirty="0"/>
          </a:p>
        </p:txBody>
      </p:sp>
      <p:sp>
        <p:nvSpPr>
          <p:cNvPr id="30" name="Date Placeholder 29"/>
          <p:cNvSpPr>
            <a:spLocks noGrp="1"/>
          </p:cNvSpPr>
          <p:nvPr>
            <p:ph type="dt" sz="half" idx="10"/>
          </p:nvPr>
        </p:nvSpPr>
        <p:spPr/>
        <p:txBody>
          <a:bodyPr/>
          <a:lstStyle>
            <a:lvl1pPr>
              <a:defRPr sz="750">
                <a:solidFill>
                  <a:srgbClr val="C00000"/>
                </a:solidFill>
                <a:latin typeface="Verdana" panose="020B0604030504040204" pitchFamily="34" charset="0"/>
                <a:ea typeface="Verdana" panose="020B0604030504040204" pitchFamily="34" charset="0"/>
                <a:cs typeface="Verdana" panose="020B0604030504040204" pitchFamily="34" charset="0"/>
              </a:defRPr>
            </a:lvl1pPr>
          </a:lstStyle>
          <a:p>
            <a:pPr>
              <a:defRPr/>
            </a:pPr>
            <a:endParaRPr lang="en-US"/>
          </a:p>
        </p:txBody>
      </p:sp>
      <p:sp>
        <p:nvSpPr>
          <p:cNvPr id="19" name="Footer Placeholder 18"/>
          <p:cNvSpPr>
            <a:spLocks noGrp="1"/>
          </p:cNvSpPr>
          <p:nvPr>
            <p:ph type="ftr" sz="quarter" idx="11"/>
          </p:nvPr>
        </p:nvSpPr>
        <p:spPr/>
        <p:txBody>
          <a:bodyPr/>
          <a:lstStyle>
            <a:lvl1pPr algn="ctr">
              <a:defRPr sz="750">
                <a:solidFill>
                  <a:srgbClr val="C00000"/>
                </a:solidFill>
                <a:latin typeface="Verdana" panose="020B0604030504040204" pitchFamily="34" charset="0"/>
                <a:ea typeface="Verdana" panose="020B0604030504040204" pitchFamily="34" charset="0"/>
                <a:cs typeface="Verdana" panose="020B0604030504040204" pitchFamily="34" charset="0"/>
              </a:defRPr>
            </a:lvl1pPr>
          </a:lstStyle>
          <a:p>
            <a:pPr>
              <a:defRPr/>
            </a:pPr>
            <a:r>
              <a:rPr lang="en-US"/>
              <a:t>CTI110: Introduction to Web, Programming, &amp; Database Foundation</a:t>
            </a:r>
            <a:endParaRPr lang="en-US" dirty="0"/>
          </a:p>
        </p:txBody>
      </p:sp>
      <p:sp>
        <p:nvSpPr>
          <p:cNvPr id="27" name="Slide Number Placeholder 26"/>
          <p:cNvSpPr>
            <a:spLocks noGrp="1"/>
          </p:cNvSpPr>
          <p:nvPr>
            <p:ph type="sldNum" sz="quarter" idx="12"/>
          </p:nvPr>
        </p:nvSpPr>
        <p:spPr/>
        <p:txBody>
          <a:bodyPr/>
          <a:lstStyle>
            <a:lvl1pPr>
              <a:defRPr>
                <a:solidFill>
                  <a:srgbClr val="C00000"/>
                </a:solidFill>
              </a:defRPr>
            </a:lvl1p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41142208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2666999" y="6356352"/>
            <a:ext cx="4573385" cy="365125"/>
          </a:xfrm>
        </p:spPr>
        <p:txBody>
          <a:bodyPr/>
          <a:lstStyle/>
          <a:p>
            <a:pPr>
              <a:defRPr/>
            </a:pPr>
            <a:r>
              <a:rPr lang="en-US" dirty="0" err="1"/>
              <a:t>CTI110</a:t>
            </a:r>
            <a:r>
              <a:rPr lang="en-US" dirty="0"/>
              <a:t>: Introduction to Web, Programming, &amp; Database Foundation</a:t>
            </a:r>
          </a:p>
        </p:txBody>
      </p:sp>
      <p:sp>
        <p:nvSpPr>
          <p:cNvPr id="6" name="Slide Number Placeholder 5"/>
          <p:cNvSpPr>
            <a:spLocks noGrp="1"/>
          </p:cNvSpPr>
          <p:nvPr>
            <p:ph type="sldNum" sz="quarter" idx="12"/>
          </p:nvPr>
        </p:nvSpPr>
        <p:spPr/>
        <p:txBody>
          <a:body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201917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2666999" y="6356352"/>
            <a:ext cx="4340629" cy="365125"/>
          </a:xfrm>
        </p:spPr>
        <p:txBody>
          <a:bodyPr/>
          <a:lstStyle/>
          <a:p>
            <a:pPr>
              <a:defRPr/>
            </a:pPr>
            <a:r>
              <a:rPr lang="en-US" dirty="0" err="1"/>
              <a:t>CTI110</a:t>
            </a:r>
            <a:r>
              <a:rPr lang="en-US" dirty="0"/>
              <a:t>: Introduction to Web, Programming, &amp; Database Foundation</a:t>
            </a:r>
          </a:p>
        </p:txBody>
      </p:sp>
      <p:sp>
        <p:nvSpPr>
          <p:cNvPr id="6" name="Slide Number Placeholder 5"/>
          <p:cNvSpPr>
            <a:spLocks noGrp="1"/>
          </p:cNvSpPr>
          <p:nvPr>
            <p:ph type="sldNum" sz="quarter" idx="12"/>
          </p:nvPr>
        </p:nvSpPr>
        <p:spPr/>
        <p:txBody>
          <a:body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168987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a:xfrm>
            <a:off x="2252749" y="6356349"/>
            <a:ext cx="4621875" cy="365125"/>
          </a:xfrm>
          <a:prstGeom prst="rect">
            <a:avLst/>
          </a:prstGeom>
        </p:spPr>
        <p:txBody>
          <a:bodyPr/>
          <a:lstStyle>
            <a:lvl1pPr>
              <a:defRPr/>
            </a:lvl1pPr>
          </a:lstStyle>
          <a:p>
            <a:pPr>
              <a:defRPr/>
            </a:pPr>
            <a:r>
              <a:rPr lang="en-US" dirty="0" err="1"/>
              <a:t>CTI110</a:t>
            </a:r>
            <a:r>
              <a:rPr lang="en-US" dirty="0"/>
              <a:t>: Introduction to Web, Programming, &amp; Database Foundation</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1538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a:xfrm>
            <a:off x="2626820" y="6542116"/>
            <a:ext cx="4222865" cy="171045"/>
          </a:xfrm>
          <a:prstGeom prst="rect">
            <a:avLst/>
          </a:prstGeom>
        </p:spPr>
        <p:txBody>
          <a:bodyPr/>
          <a:lstStyle>
            <a:lvl1pPr>
              <a:defRPr/>
            </a:lvl1pPr>
          </a:lstStyle>
          <a:p>
            <a:pPr>
              <a:defRPr/>
            </a:pPr>
            <a:r>
              <a:rPr lang="en-US" dirty="0" err="1"/>
              <a:t>CTI110</a:t>
            </a:r>
            <a:r>
              <a:rPr lang="en-US" dirty="0"/>
              <a:t>: Introduction to Web, Programming, &amp; Database Foundation</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191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0887"/>
          </a:xfrm>
        </p:spPr>
        <p:txBody>
          <a:bodyPr anchor="t">
            <a:normAutofit/>
          </a:bodyPr>
          <a:lstStyle>
            <a:lvl1pPr>
              <a:defRPr sz="2550">
                <a:latin typeface="Tahoma" panose="020B0604030504040204" pitchFamily="34" charset="0"/>
                <a:ea typeface="Tahoma" panose="020B0604030504040204" pitchFamily="34" charset="0"/>
                <a:cs typeface="Tahoma" panose="020B0604030504040204" pitchFamily="34" charset="0"/>
              </a:defRPr>
            </a:lvl1pPr>
          </a:lstStyle>
          <a:p>
            <a:r>
              <a:rPr kumimoji="0" lang="en-US"/>
              <a:t>Click to edit Master title style</a:t>
            </a:r>
            <a:endParaRPr kumimoji="0"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2666999" y="6356352"/>
            <a:ext cx="4207625" cy="365125"/>
          </a:xfrm>
        </p:spPr>
        <p:txBody>
          <a:bodyPr/>
          <a:lstStyle>
            <a:lvl1pPr algn="ctr">
              <a:defRPr/>
            </a:lvl1pPr>
          </a:lstStyle>
          <a:p>
            <a:pPr>
              <a:defRPr/>
            </a:pPr>
            <a:r>
              <a:rPr lang="en-US"/>
              <a:t>CTI110: Introduction to Web, Programming, &amp; Database Foundation</a:t>
            </a:r>
            <a:endParaRPr lang="en-US" dirty="0"/>
          </a:p>
        </p:txBody>
      </p:sp>
      <p:sp>
        <p:nvSpPr>
          <p:cNvPr id="6" name="Slide Number Placeholder 5"/>
          <p:cNvSpPr>
            <a:spLocks noGrp="1"/>
          </p:cNvSpPr>
          <p:nvPr>
            <p:ph type="sldNum" sz="quarter" idx="12"/>
          </p:nvPr>
        </p:nvSpPr>
        <p:spPr/>
        <p:txBody>
          <a:body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295942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2667000" y="6356352"/>
            <a:ext cx="4531822" cy="365125"/>
          </a:xfrm>
        </p:spPr>
        <p:txBody>
          <a:bodyPr/>
          <a:lstStyle/>
          <a:p>
            <a:pPr>
              <a:defRPr/>
            </a:pPr>
            <a:r>
              <a:rPr lang="en-US" dirty="0" err="1"/>
              <a:t>CTI110</a:t>
            </a:r>
            <a:r>
              <a:rPr lang="en-US" dirty="0"/>
              <a:t>: Introduction to Web, Programming, &amp; Database Foundation</a:t>
            </a:r>
          </a:p>
        </p:txBody>
      </p:sp>
      <p:sp>
        <p:nvSpPr>
          <p:cNvPr id="6" name="Slide Number Placeholder 5"/>
          <p:cNvSpPr>
            <a:spLocks noGrp="1"/>
          </p:cNvSpPr>
          <p:nvPr>
            <p:ph type="sldNum" sz="quarter" idx="12"/>
          </p:nvPr>
        </p:nvSpPr>
        <p:spPr/>
        <p:txBody>
          <a:body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414886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195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500">
                <a:latin typeface="Arial" panose="020B0604020202020204" pitchFamily="34" charset="0"/>
                <a:cs typeface="Arial" panose="020B0604020202020204" pitchFamily="34" charset="0"/>
              </a:defRPr>
            </a:lvl3pPr>
            <a:lvl4pPr>
              <a:defRPr sz="1350">
                <a:latin typeface="Arial" panose="020B0604020202020204" pitchFamily="34" charset="0"/>
                <a:cs typeface="Arial" panose="020B0604020202020204" pitchFamily="34" charset="0"/>
              </a:defRPr>
            </a:lvl4pPr>
            <a:lvl5pPr>
              <a:defRPr sz="1350">
                <a:latin typeface="Arial" panose="020B0604020202020204" pitchFamily="34" charset="0"/>
                <a:cs typeface="Arial" panose="020B0604020202020204" pitchFamily="34" charset="0"/>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195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500">
                <a:latin typeface="Arial" panose="020B0604020202020204" pitchFamily="34" charset="0"/>
                <a:cs typeface="Arial" panose="020B0604020202020204" pitchFamily="34" charset="0"/>
              </a:defRPr>
            </a:lvl3pPr>
            <a:lvl4pPr>
              <a:defRPr sz="1350">
                <a:latin typeface="Arial" panose="020B0604020202020204" pitchFamily="34" charset="0"/>
                <a:cs typeface="Arial" panose="020B0604020202020204" pitchFamily="34" charset="0"/>
              </a:defRPr>
            </a:lvl4pPr>
            <a:lvl5pPr>
              <a:defRPr sz="1350">
                <a:latin typeface="Arial" panose="020B0604020202020204" pitchFamily="34" charset="0"/>
                <a:cs typeface="Arial" panose="020B0604020202020204" pitchFamily="34" charset="0"/>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2667000" y="6356352"/>
            <a:ext cx="4324004" cy="365125"/>
          </a:xfrm>
        </p:spPr>
        <p:txBody>
          <a:bodyPr/>
          <a:lstStyle/>
          <a:p>
            <a:pPr>
              <a:defRPr/>
            </a:pPr>
            <a:r>
              <a:rPr lang="en-US"/>
              <a:t>CTI110: Introduction to Web, Programming, &amp; Database Foundation</a:t>
            </a:r>
            <a:endParaRPr lang="en-US" dirty="0"/>
          </a:p>
        </p:txBody>
      </p:sp>
      <p:sp>
        <p:nvSpPr>
          <p:cNvPr id="7" name="Slide Number Placeholder 6"/>
          <p:cNvSpPr>
            <a:spLocks noGrp="1"/>
          </p:cNvSpPr>
          <p:nvPr>
            <p:ph type="sldNum" sz="quarter" idx="12"/>
          </p:nvPr>
        </p:nvSpPr>
        <p:spPr/>
        <p:txBody>
          <a:body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168962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1800" b="1" cap="none" baseline="0">
                <a:solidFill>
                  <a:schemeClr val="tx1"/>
                </a:solidFill>
                <a:effectLst/>
                <a:latin typeface="Arial" panose="020B0604020202020204" pitchFamily="34" charset="0"/>
                <a:cs typeface="Arial" panose="020B0604020202020204" pitchFamily="34" charset="0"/>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1650">
                <a:latin typeface="Arial" panose="020B0604020202020204" pitchFamily="34" charset="0"/>
                <a:cs typeface="Arial" panose="020B0604020202020204" pitchFamily="34" charset="0"/>
              </a:defRPr>
            </a:lvl1pPr>
            <a:lvl2pPr>
              <a:defRPr sz="1500">
                <a:latin typeface="Arial" panose="020B0604020202020204" pitchFamily="34" charset="0"/>
                <a:cs typeface="Arial" panose="020B0604020202020204" pitchFamily="34" charset="0"/>
              </a:defRPr>
            </a:lvl2pPr>
            <a:lvl3pPr>
              <a:defRPr sz="135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1800" b="1" cap="none" baseline="0">
                <a:solidFill>
                  <a:schemeClr val="tx1"/>
                </a:solidFill>
                <a:effectLst/>
                <a:latin typeface="Arial" panose="020B0604020202020204" pitchFamily="34" charset="0"/>
                <a:cs typeface="Arial" panose="020B0604020202020204" pitchFamily="34" charset="0"/>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1650">
                <a:latin typeface="Arial" panose="020B0604020202020204" pitchFamily="34" charset="0"/>
                <a:cs typeface="Arial" panose="020B0604020202020204" pitchFamily="34" charset="0"/>
              </a:defRPr>
            </a:lvl1pPr>
            <a:lvl2pPr>
              <a:defRPr sz="1500">
                <a:latin typeface="Arial" panose="020B0604020202020204" pitchFamily="34" charset="0"/>
                <a:cs typeface="Arial" panose="020B0604020202020204" pitchFamily="34" charset="0"/>
              </a:defRPr>
            </a:lvl2pPr>
            <a:lvl3pPr>
              <a:defRPr sz="135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2667000" y="6356352"/>
            <a:ext cx="4581698" cy="365125"/>
          </a:xfrm>
        </p:spPr>
        <p:txBody>
          <a:bodyPr/>
          <a:lstStyle/>
          <a:p>
            <a:pPr>
              <a:defRPr/>
            </a:pPr>
            <a:r>
              <a:rPr lang="en-US" dirty="0" err="1"/>
              <a:t>CTI110</a:t>
            </a:r>
            <a:r>
              <a:rPr lang="en-US" dirty="0"/>
              <a:t>: Introduction to Web, Programming, &amp; Database Foundation</a:t>
            </a:r>
          </a:p>
        </p:txBody>
      </p:sp>
      <p:sp>
        <p:nvSpPr>
          <p:cNvPr id="9" name="Slide Number Placeholder 8"/>
          <p:cNvSpPr>
            <a:spLocks noGrp="1"/>
          </p:cNvSpPr>
          <p:nvPr>
            <p:ph type="sldNum" sz="quarter" idx="12"/>
          </p:nvPr>
        </p:nvSpPr>
        <p:spPr/>
        <p:txBody>
          <a:bodyPr/>
          <a:lstStyle/>
          <a:p>
            <a:fld id="{DA1C2674-972C-4E79-922A-08D540E9730E}" type="slidenum">
              <a:rPr lang="en-US" altLang="en-US" smtClean="0"/>
              <a:pPr/>
              <a:t>‹#›</a:t>
            </a:fld>
            <a:endParaRPr lang="en-US" altLang="en-US"/>
          </a:p>
        </p:txBody>
      </p:sp>
    </p:spTree>
    <p:extLst>
      <p:ext uri="{BB962C8B-B14F-4D97-AF65-F5344CB8AC3E}">
        <p14:creationId xmlns:p14="http://schemas.microsoft.com/office/powerpoint/2010/main" val="417509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a:xfrm>
            <a:off x="2667000" y="6356352"/>
            <a:ext cx="4373880" cy="365125"/>
          </a:xfrm>
        </p:spPr>
        <p:txBody>
          <a:bodyPr/>
          <a:lstStyle/>
          <a:p>
            <a:pPr>
              <a:defRPr/>
            </a:pPr>
            <a:r>
              <a:rPr lang="en-US" dirty="0" err="1"/>
              <a:t>CTI110</a:t>
            </a:r>
            <a:r>
              <a:rPr lang="en-US" dirty="0"/>
              <a:t>: Introduction to Web, Programming, &amp; Database Foundation</a:t>
            </a:r>
          </a:p>
        </p:txBody>
      </p:sp>
      <p:sp>
        <p:nvSpPr>
          <p:cNvPr id="5" name="Slide Number Placeholder 4"/>
          <p:cNvSpPr>
            <a:spLocks noGrp="1"/>
          </p:cNvSpPr>
          <p:nvPr>
            <p:ph type="sldNum" sz="quarter" idx="12"/>
          </p:nvPr>
        </p:nvSpPr>
        <p:spPr/>
        <p:txBody>
          <a:body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38717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a:xfrm>
            <a:off x="2666999" y="6356352"/>
            <a:ext cx="4315691" cy="365125"/>
          </a:xfrm>
        </p:spPr>
        <p:txBody>
          <a:bodyPr/>
          <a:lstStyle/>
          <a:p>
            <a:pPr>
              <a:defRPr/>
            </a:pPr>
            <a:r>
              <a:rPr lang="en-US" dirty="0" err="1"/>
              <a:t>CTI110</a:t>
            </a:r>
            <a:r>
              <a:rPr lang="en-US" dirty="0"/>
              <a:t>: Introduction to Web, Programming, &amp; Database Foundation</a:t>
            </a:r>
          </a:p>
        </p:txBody>
      </p:sp>
      <p:sp>
        <p:nvSpPr>
          <p:cNvPr id="4" name="Slide Number Placeholder 3"/>
          <p:cNvSpPr>
            <a:spLocks noGrp="1"/>
          </p:cNvSpPr>
          <p:nvPr>
            <p:ph type="sldNum" sz="quarter" idx="12"/>
          </p:nvPr>
        </p:nvSpPr>
        <p:spPr/>
        <p:txBody>
          <a:body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80009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195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100">
                <a:latin typeface="Arial" panose="020B0604020202020204" pitchFamily="34" charset="0"/>
                <a:cs typeface="Arial" panose="020B0604020202020204" pitchFamily="34" charset="0"/>
              </a:defRPr>
            </a:lvl1pPr>
            <a:lvl2pPr>
              <a:defRPr sz="195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500">
                <a:latin typeface="Arial" panose="020B0604020202020204" pitchFamily="34" charset="0"/>
                <a:cs typeface="Arial" panose="020B0604020202020204" pitchFamily="34" charset="0"/>
              </a:defRPr>
            </a:lvl4pPr>
            <a:lvl5pPr>
              <a:defRPr sz="1350">
                <a:latin typeface="Arial" panose="020B0604020202020204" pitchFamily="34" charset="0"/>
                <a:cs typeface="Arial" panose="020B0604020202020204" pitchFamily="34" charset="0"/>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050">
                <a:latin typeface="Arial" panose="020B0604020202020204" pitchFamily="34" charset="0"/>
                <a:cs typeface="Arial" panose="020B0604020202020204" pitchFamily="34" charset="0"/>
              </a:defRPr>
            </a:lvl1pPr>
            <a:lvl2pPr indent="0" algn="l">
              <a:buNone/>
              <a:defRPr sz="900"/>
            </a:lvl2pPr>
            <a:lvl3pPr indent="0" algn="l">
              <a:buNone/>
              <a:defRPr sz="750"/>
            </a:lvl3pPr>
            <a:lvl4pPr indent="0" algn="l">
              <a:buNone/>
              <a:defRPr sz="675"/>
            </a:lvl4pPr>
            <a:lvl5pPr indent="0" algn="l">
              <a:buNone/>
              <a:defRPr sz="675"/>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2385753" y="6356352"/>
            <a:ext cx="4804755" cy="365125"/>
          </a:xfrm>
        </p:spPr>
        <p:txBody>
          <a:bodyPr/>
          <a:lstStyle/>
          <a:p>
            <a:pPr>
              <a:defRPr/>
            </a:pPr>
            <a:r>
              <a:rPr lang="en-US"/>
              <a:t>CTI110: Introduction to Web, Programming, &amp; Database Foundation</a:t>
            </a:r>
            <a:endParaRPr lang="en-US" dirty="0"/>
          </a:p>
        </p:txBody>
      </p:sp>
      <p:sp>
        <p:nvSpPr>
          <p:cNvPr id="7" name="Slide Number Placeholder 6"/>
          <p:cNvSpPr>
            <a:spLocks noGrp="1"/>
          </p:cNvSpPr>
          <p:nvPr>
            <p:ph type="sldNum" sz="quarter" idx="12"/>
          </p:nvPr>
        </p:nvSpPr>
        <p:spPr/>
        <p:txBody>
          <a:body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362803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2160" userDrawn="1">
          <p15:clr>
            <a:srgbClr val="FBAE40"/>
          </p15:clr>
        </p15:guide>
        <p15:guide id="4"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1500" b="1">
                <a:solidFill>
                  <a:schemeClr val="tx2"/>
                </a:solidFill>
                <a:latin typeface="Arial" panose="020B0604020202020204" pitchFamily="34" charset="0"/>
                <a:cs typeface="Arial" panose="020B0604020202020204" pitchFamily="34" charset="0"/>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2400">
                <a:latin typeface="Arial" panose="020B0604020202020204" pitchFamily="34" charset="0"/>
                <a:cs typeface="Arial" panose="020B0604020202020204" pitchFamily="34" charset="0"/>
              </a:defRPr>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188"/>
              </a:spcBef>
              <a:buFontTx/>
              <a:buNone/>
              <a:defRPr sz="975">
                <a:latin typeface="Arial" panose="020B0604020202020204" pitchFamily="34" charset="0"/>
                <a:cs typeface="Arial" panose="020B0604020202020204" pitchFamily="34" charset="0"/>
              </a:defRPr>
            </a:lvl1pPr>
            <a:lvl2pPr>
              <a:defRPr sz="900"/>
            </a:lvl2pPr>
            <a:lvl3pPr>
              <a:defRPr sz="750"/>
            </a:lvl3pPr>
            <a:lvl4pPr>
              <a:defRPr sz="675"/>
            </a:lvl4pPr>
            <a:lvl5pPr>
              <a:defRPr sz="675"/>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2152995" y="6356352"/>
            <a:ext cx="4962699" cy="365125"/>
          </a:xfrm>
        </p:spPr>
        <p:txBody>
          <a:bodyPr/>
          <a:lstStyle/>
          <a:p>
            <a:pPr>
              <a:defRPr/>
            </a:pPr>
            <a:r>
              <a:rPr lang="en-US"/>
              <a:t>CTI110: Introduction to Web, Programming, &amp; Database Foundation</a:t>
            </a:r>
            <a:endParaRPr lang="en-US" dirty="0"/>
          </a:p>
        </p:txBody>
      </p:sp>
      <p:sp>
        <p:nvSpPr>
          <p:cNvPr id="7" name="Slide Number Placeholder 6"/>
          <p:cNvSpPr>
            <a:spLocks noGrp="1"/>
          </p:cNvSpPr>
          <p:nvPr>
            <p:ph type="sldNum" sz="quarter" idx="12"/>
          </p:nvPr>
        </p:nvSpPr>
        <p:spPr>
          <a:xfrm>
            <a:off x="8077200" y="6356352"/>
            <a:ext cx="609600" cy="365125"/>
          </a:xfrm>
        </p:spPr>
        <p:txBody>
          <a:bodyPr/>
          <a:lstStyle/>
          <a:p>
            <a:pPr>
              <a:defRPr/>
            </a:pPr>
            <a:fld id="{06312E1D-4100-4FF4-A17A-852A552FDC1B}" type="slidenum">
              <a:rPr lang="en-US" smtClean="0"/>
              <a:pPr>
                <a:defRPr/>
              </a:pPr>
              <a:t>‹#›</a:t>
            </a:fld>
            <a:endParaRPr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Tree>
    <p:extLst>
      <p:ext uri="{BB962C8B-B14F-4D97-AF65-F5344CB8AC3E}">
        <p14:creationId xmlns:p14="http://schemas.microsoft.com/office/powerpoint/2010/main" val="226491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grpSp>
        </p:grpSp>
      </p:grpSp>
      <p:sp>
        <p:nvSpPr>
          <p:cNvPr id="9" name="Title Placeholder 8"/>
          <p:cNvSpPr>
            <a:spLocks noGrp="1"/>
          </p:cNvSpPr>
          <p:nvPr>
            <p:ph type="title"/>
          </p:nvPr>
        </p:nvSpPr>
        <p:spPr>
          <a:xfrm>
            <a:off x="457200" y="670836"/>
            <a:ext cx="8229600" cy="683478"/>
          </a:xfrm>
          <a:prstGeom prst="rect">
            <a:avLst/>
          </a:prstGeom>
        </p:spPr>
        <p:txBody>
          <a:bodyPr vert="horz" lIns="0" rIns="0" bIns="0" anchor="t">
            <a:normAutofit/>
          </a:bodyPr>
          <a:lstStyle/>
          <a:p>
            <a:pPr lvl="0"/>
            <a:r>
              <a:rPr kumimoji="0" lang="en-US"/>
              <a:t>Click to edit Master title style</a:t>
            </a:r>
            <a:endParaRPr kumimoji="0" lang="en-US" dirty="0"/>
          </a:p>
        </p:txBody>
      </p:sp>
      <p:sp>
        <p:nvSpPr>
          <p:cNvPr id="30" name="Text Placeholder 29"/>
          <p:cNvSpPr>
            <a:spLocks noGrp="1"/>
          </p:cNvSpPr>
          <p:nvPr>
            <p:ph type="body" idx="1"/>
          </p:nvPr>
        </p:nvSpPr>
        <p:spPr>
          <a:xfrm>
            <a:off x="457200" y="1572472"/>
            <a:ext cx="8229600" cy="4389120"/>
          </a:xfrm>
          <a:prstGeom prst="rect">
            <a:avLst/>
          </a:prstGeom>
        </p:spPr>
        <p:txBody>
          <a:bodyPr vert="horz">
            <a:normAutofit/>
          </a:bodyPr>
          <a:lstStyle/>
          <a:p>
            <a:pPr lvl="0" eaLnBrk="1" latinLnBrk="0" hangingPunct="1"/>
            <a:r>
              <a:rPr kumimoji="0" lang="en-US" dirty="0"/>
              <a:t>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900">
                <a:solidFill>
                  <a:srgbClr val="C00000"/>
                </a:solidFill>
                <a:latin typeface="Verdana" panose="020B0604030504040204" pitchFamily="34" charset="0"/>
                <a:ea typeface="Verdana" panose="020B0604030504040204" pitchFamily="34" charset="0"/>
                <a:cs typeface="Verdana" panose="020B0604030504040204" pitchFamily="34" charset="0"/>
              </a:defRPr>
            </a:lvl1pPr>
          </a:lstStyle>
          <a:p>
            <a:pPr>
              <a:defRPr/>
            </a:pPr>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ctr" eaLnBrk="1" latinLnBrk="0" hangingPunct="1">
              <a:defRPr kumimoji="0" sz="900">
                <a:solidFill>
                  <a:srgbClr val="C00000"/>
                </a:solidFill>
                <a:latin typeface="Verdana" panose="020B0604030504040204" pitchFamily="34" charset="0"/>
                <a:ea typeface="Verdana" panose="020B0604030504040204" pitchFamily="34" charset="0"/>
                <a:cs typeface="Verdana" panose="020B0604030504040204" pitchFamily="34" charset="0"/>
              </a:defRPr>
            </a:lvl1pPr>
          </a:lstStyle>
          <a:p>
            <a:pPr>
              <a:defRPr/>
            </a:pPr>
            <a:r>
              <a:rPr lang="en-US"/>
              <a:t>CTI110: Introduction to Web, Programming, &amp; Database Foundation</a:t>
            </a:r>
            <a:endParaRPr lang="en-US" dirty="0"/>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900">
                <a:solidFill>
                  <a:srgbClr val="C00000"/>
                </a:solidFill>
                <a:latin typeface="Verdana" panose="020B0604030504040204" pitchFamily="34" charset="0"/>
                <a:ea typeface="Verdana" panose="020B0604030504040204" pitchFamily="34" charset="0"/>
                <a:cs typeface="Verdana" panose="020B0604030504040204" pitchFamily="34" charset="0"/>
              </a:defRPr>
            </a:lvl1pPr>
          </a:lstStyle>
          <a:p>
            <a:pPr>
              <a:defRPr/>
            </a:pPr>
            <a:fld id="{06312E1D-4100-4FF4-A17A-852A552FDC1B}" type="slidenum">
              <a:rPr lang="en-US" smtClean="0"/>
              <a:pPr>
                <a:defRPr/>
              </a:pPr>
              <a:t>‹#›</a:t>
            </a:fld>
            <a:endParaRPr lang="en-US" dirty="0"/>
          </a:p>
        </p:txBody>
      </p:sp>
    </p:spTree>
    <p:extLst>
      <p:ext uri="{BB962C8B-B14F-4D97-AF65-F5344CB8AC3E}">
        <p14:creationId xmlns:p14="http://schemas.microsoft.com/office/powerpoint/2010/main" val="2430762976"/>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rtl="0" eaLnBrk="1" latinLnBrk="0" hangingPunct="1">
        <a:spcBef>
          <a:spcPct val="0"/>
        </a:spcBef>
        <a:buNone/>
        <a:defRPr kumimoji="0" lang="en-US" sz="2550" b="0" kern="1200" dirty="0">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p:titleStyle>
    <p:bodyStyle>
      <a:lvl1pPr marL="205740" indent="-205740" algn="l" rtl="0" eaLnBrk="1" latinLnBrk="0" hangingPunct="1">
        <a:spcBef>
          <a:spcPct val="20000"/>
        </a:spcBef>
        <a:buClr>
          <a:srgbClr val="C00000"/>
        </a:buClr>
        <a:buSzPct val="95000"/>
        <a:buFont typeface="Wingdings" panose="05000000000000000000" pitchFamily="2" charset="2"/>
        <a:buChar char="Ø"/>
        <a:defRPr kumimoji="0" sz="1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80060" indent="-185166" algn="l" rtl="0" eaLnBrk="1" latinLnBrk="0" hangingPunct="1">
        <a:spcBef>
          <a:spcPct val="20000"/>
        </a:spcBef>
        <a:buClr>
          <a:schemeClr val="tx1"/>
        </a:buClr>
        <a:buSzPct val="85000"/>
        <a:buFont typeface="Wingdings" panose="05000000000000000000" pitchFamily="2" charset="2"/>
        <a:buChar char="v"/>
        <a:defRPr kumimoji="0" sz="165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685800" indent="-185166" algn="l" rtl="0" eaLnBrk="1" latinLnBrk="0" hangingPunct="1">
        <a:spcBef>
          <a:spcPct val="20000"/>
        </a:spcBef>
        <a:buClr>
          <a:schemeClr val="accent2">
            <a:lumMod val="50000"/>
          </a:schemeClr>
        </a:buClr>
        <a:buSzPct val="70000"/>
        <a:buFont typeface="Wingdings" panose="05000000000000000000" pitchFamily="2" charset="2"/>
        <a:buChar char="Ø"/>
        <a:defRPr kumimoji="0" sz="15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891540" indent="-157734" algn="l" rtl="0" eaLnBrk="1" latinLnBrk="0" hangingPunct="1">
        <a:spcBef>
          <a:spcPct val="20000"/>
        </a:spcBef>
        <a:buClr>
          <a:srgbClr val="C00000"/>
        </a:buClr>
        <a:buSzPct val="65000"/>
        <a:buFont typeface="Wingdings" panose="05000000000000000000" pitchFamily="2" charset="2"/>
        <a:buChar char="§"/>
        <a:defRPr kumimoji="0" sz="135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097280" indent="-157734" algn="l" rtl="0" eaLnBrk="1" latinLnBrk="0" hangingPunct="1">
        <a:spcBef>
          <a:spcPct val="20000"/>
        </a:spcBef>
        <a:buClr>
          <a:schemeClr val="tx1"/>
        </a:buClr>
        <a:buSzPct val="65000"/>
        <a:buFont typeface="Arial" panose="020B0604020202020204" pitchFamily="34" charset="0"/>
        <a:buChar char="•"/>
        <a:defRPr kumimoji="0" sz="1200" kern="12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lackboard.waketech.ed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21834" y="2058386"/>
            <a:ext cx="7342114" cy="588623"/>
          </a:xfrm>
          <a:prstGeom prst="rect">
            <a:avLst/>
          </a:prstGeom>
          <a:ln>
            <a:noFill/>
          </a:ln>
        </p:spPr>
        <p:txBody>
          <a:bodyPr vert="horz" lIns="0" tIns="0" rIns="18288" bIns="0" anchor="b">
            <a:normAutofit fontScale="75000" lnSpcReduction="20000"/>
            <a:scene3d>
              <a:camera prst="orthographicFront"/>
              <a:lightRig rig="freezing" dir="t">
                <a:rot lat="0" lon="0" rev="5640000"/>
              </a:lightRig>
            </a:scene3d>
            <a:sp3d prstMaterial="flat">
              <a:bevelT w="38100" h="38100"/>
              <a:contourClr>
                <a:schemeClr val="tx2"/>
              </a:contourClr>
            </a:sp3d>
          </a:bodyPr>
          <a:lstStyle>
            <a:defPPr>
              <a:defRPr lang="en-US"/>
            </a:defPPr>
            <a:lvl1pPr algn="r" eaLnBrk="1" latinLnBrk="0" hangingPunct="1">
              <a:buNone/>
              <a:defRPr kumimoji="0" sz="3225" b="1">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dirty="0" err="1"/>
              <a:t>CTI110</a:t>
            </a:r>
            <a:r>
              <a:rPr lang="en-US" dirty="0"/>
              <a:t>: Introduction to Web, Programming, &amp; Database Foundation</a:t>
            </a:r>
          </a:p>
        </p:txBody>
      </p:sp>
      <p:sp>
        <p:nvSpPr>
          <p:cNvPr id="2" name="Footer Placeholder 1"/>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9" name="Rectangle 2"/>
          <p:cNvSpPr>
            <a:spLocks noGrp="1" noChangeArrowheads="1"/>
          </p:cNvSpPr>
          <p:nvPr>
            <p:ph type="title"/>
          </p:nvPr>
        </p:nvSpPr>
        <p:spPr>
          <a:xfrm>
            <a:off x="1961964" y="3058319"/>
            <a:ext cx="6301983" cy="66902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lIns="0" rIns="18288" bIns="0" anchor="t">
            <a:normAutofit fontScale="90000"/>
          </a:bodyPr>
          <a:lstStyle/>
          <a:p>
            <a:pPr marR="34290" algn="r">
              <a:spcBef>
                <a:spcPct val="20000"/>
              </a:spcBef>
              <a:buClr>
                <a:srgbClr val="C00000"/>
              </a:buClr>
              <a:buSzPct val="95000"/>
              <a:buFont typeface="Wingdings" panose="05000000000000000000" pitchFamily="2" charset="2"/>
            </a:pP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Lesson 1: Understanding Fair Use, Academic Integrity, Self-Plagiarism, and Computer Basics</a:t>
            </a:r>
            <a:b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br>
            <a:endParaRPr lang="en-US" alt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8864" y="688458"/>
            <a:ext cx="8229600" cy="741362"/>
          </a:xfrm>
        </p:spPr>
        <p:txBody>
          <a:bodyPr>
            <a:normAutofit/>
          </a:bodyPr>
          <a:lstStyle/>
          <a:p>
            <a:pPr eaLnBrk="1" hangingPunct="1"/>
            <a:r>
              <a:rPr lang="en-US" altLang="en-US" sz="2800" dirty="0"/>
              <a:t>Programming Languages (continued)</a:t>
            </a:r>
          </a:p>
        </p:txBody>
      </p:sp>
      <p:sp>
        <p:nvSpPr>
          <p:cNvPr id="18435" name="Rectangle 3"/>
          <p:cNvSpPr>
            <a:spLocks noGrp="1" noChangeArrowheads="1"/>
          </p:cNvSpPr>
          <p:nvPr>
            <p:ph idx="1"/>
          </p:nvPr>
        </p:nvSpPr>
        <p:spPr>
          <a:xfrm>
            <a:off x="619423" y="1522992"/>
            <a:ext cx="7583543" cy="34129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nSpc>
                <a:spcPct val="90000"/>
              </a:lnSpc>
            </a:pPr>
            <a:r>
              <a:rPr lang="en-US" altLang="en-US" dirty="0"/>
              <a:t>When you build a dynamic web site, you will use one of the computer programming languages in the backend of application development.  It has been very common display dynamic web page (HTML page) to use PHP or Python as a programming language, MySQL or </a:t>
            </a:r>
            <a:r>
              <a:rPr lang="en-US" altLang="en-US"/>
              <a:t>MS Access as </a:t>
            </a:r>
            <a:r>
              <a:rPr lang="en-US" altLang="en-US" dirty="0"/>
              <a:t>a database language.</a:t>
            </a:r>
          </a:p>
          <a:p>
            <a:pPr>
              <a:lnSpc>
                <a:spcPct val="90000"/>
              </a:lnSpc>
            </a:pPr>
            <a:endParaRPr lang="en-US" altLang="en-US" dirty="0"/>
          </a:p>
          <a:p>
            <a:pPr>
              <a:lnSpc>
                <a:spcPct val="90000"/>
              </a:lnSpc>
            </a:pPr>
            <a:r>
              <a:rPr lang="en-US" altLang="en-US" dirty="0"/>
              <a:t>What about JavaScript?   This language works at both the client and server side.</a:t>
            </a:r>
          </a:p>
          <a:p>
            <a:pPr lvl="1">
              <a:lnSpc>
                <a:spcPct val="90000"/>
              </a:lnSpc>
            </a:pPr>
            <a:r>
              <a:rPr lang="en-US" altLang="en-US" dirty="0"/>
              <a:t>We do not cover JavaScript in this course</a:t>
            </a:r>
          </a:p>
          <a:p>
            <a:pPr lvl="1">
              <a:lnSpc>
                <a:spcPct val="90000"/>
              </a:lnSpc>
            </a:pPr>
            <a:r>
              <a:rPr lang="en-US" altLang="en-US" dirty="0"/>
              <a:t>Towards the end of semester, we will work with PHP or Python, a backend programming language, to pull everything together (Programming, Web and Database).</a:t>
            </a:r>
          </a:p>
        </p:txBody>
      </p:sp>
      <p:sp>
        <p:nvSpPr>
          <p:cNvPr id="3" name="Footer Placeholder 2"/>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2" name="Slide Number Placeholder 1">
            <a:extLst>
              <a:ext uri="{FF2B5EF4-FFF2-40B4-BE49-F238E27FC236}">
                <a16:creationId xmlns:a16="http://schemas.microsoft.com/office/drawing/2014/main" id="{89EAD838-93C4-4157-A24D-94DA2CFE21B2}"/>
              </a:ext>
            </a:extLst>
          </p:cNvPr>
          <p:cNvSpPr>
            <a:spLocks noGrp="1"/>
          </p:cNvSpPr>
          <p:nvPr>
            <p:ph type="sldNum" sz="quarter" idx="12"/>
          </p:nvPr>
        </p:nvSpPr>
        <p:spPr/>
        <p:txBody>
          <a:bodyPr/>
          <a:lstStyle/>
          <a:p>
            <a:pPr>
              <a:defRPr/>
            </a:pPr>
            <a:fld id="{06312E1D-4100-4FF4-A17A-852A552FDC1B}" type="slidenum">
              <a:rPr lang="en-US" smtClean="0"/>
              <a:pPr>
                <a:defRPr/>
              </a:pPr>
              <a:t>10</a:t>
            </a:fld>
            <a:endParaRPr lang="en-US" dirty="0"/>
          </a:p>
        </p:txBody>
      </p:sp>
    </p:spTree>
    <p:extLst>
      <p:ext uri="{BB962C8B-B14F-4D97-AF65-F5344CB8AC3E}">
        <p14:creationId xmlns:p14="http://schemas.microsoft.com/office/powerpoint/2010/main" val="3741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D974-1B8D-43BE-81FE-DEED9107720B}"/>
              </a:ext>
            </a:extLst>
          </p:cNvPr>
          <p:cNvSpPr>
            <a:spLocks noGrp="1"/>
          </p:cNvSpPr>
          <p:nvPr>
            <p:ph type="title"/>
          </p:nvPr>
        </p:nvSpPr>
        <p:spPr/>
        <p:txBody>
          <a:bodyPr/>
          <a:lstStyle/>
          <a:p>
            <a:r>
              <a:rPr lang="en-US" dirty="0"/>
              <a:t>Computer Basics</a:t>
            </a:r>
          </a:p>
        </p:txBody>
      </p:sp>
      <p:sp>
        <p:nvSpPr>
          <p:cNvPr id="3" name="Content Placeholder 2">
            <a:extLst>
              <a:ext uri="{FF2B5EF4-FFF2-40B4-BE49-F238E27FC236}">
                <a16:creationId xmlns:a16="http://schemas.microsoft.com/office/drawing/2014/main" id="{CC3221E2-7C1B-4193-90BE-752177DC87B7}"/>
              </a:ext>
            </a:extLst>
          </p:cNvPr>
          <p:cNvSpPr>
            <a:spLocks noGrp="1"/>
          </p:cNvSpPr>
          <p:nvPr>
            <p:ph idx="1"/>
          </p:nvPr>
        </p:nvSpPr>
        <p:spPr/>
        <p:txBody>
          <a:bodyPr/>
          <a:lstStyle/>
          <a:p>
            <a:r>
              <a:rPr lang="en-US" dirty="0"/>
              <a:t>The following concepts should be addressed before we move on:</a:t>
            </a:r>
          </a:p>
          <a:p>
            <a:pPr lvl="1"/>
            <a:r>
              <a:rPr lang="en-US" dirty="0"/>
              <a:t>What is Hardware?</a:t>
            </a:r>
          </a:p>
          <a:p>
            <a:pPr lvl="1"/>
            <a:r>
              <a:rPr lang="en-US" dirty="0"/>
              <a:t>What is Software?</a:t>
            </a:r>
          </a:p>
          <a:p>
            <a:pPr lvl="1"/>
            <a:r>
              <a:rPr lang="en-US" dirty="0"/>
              <a:t>What is Operation Systems?</a:t>
            </a:r>
          </a:p>
          <a:p>
            <a:pPr lvl="1"/>
            <a:r>
              <a:rPr lang="en-US" dirty="0"/>
              <a:t>Windows Operation Systems</a:t>
            </a:r>
          </a:p>
          <a:p>
            <a:pPr lvl="1"/>
            <a:r>
              <a:rPr lang="en-US" dirty="0"/>
              <a:t>Unix-bases Operation Systems</a:t>
            </a:r>
          </a:p>
          <a:p>
            <a:pPr marL="0" indent="0">
              <a:buNone/>
            </a:pPr>
            <a:endParaRPr lang="en-US" dirty="0"/>
          </a:p>
        </p:txBody>
      </p:sp>
      <p:sp>
        <p:nvSpPr>
          <p:cNvPr id="4" name="Footer Placeholder 3">
            <a:extLst>
              <a:ext uri="{FF2B5EF4-FFF2-40B4-BE49-F238E27FC236}">
                <a16:creationId xmlns:a16="http://schemas.microsoft.com/office/drawing/2014/main" id="{0FF26FBA-CC87-471A-856C-8D2F7A86EC60}"/>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EF74E6CD-20DC-4E93-8653-6A65D42EB40C}"/>
              </a:ext>
            </a:extLst>
          </p:cNvPr>
          <p:cNvSpPr>
            <a:spLocks noGrp="1"/>
          </p:cNvSpPr>
          <p:nvPr>
            <p:ph type="sldNum" sz="quarter" idx="12"/>
          </p:nvPr>
        </p:nvSpPr>
        <p:spPr/>
        <p:txBody>
          <a:bodyPr/>
          <a:lstStyle/>
          <a:p>
            <a:pPr>
              <a:defRPr/>
            </a:pPr>
            <a:fld id="{06312E1D-4100-4FF4-A17A-852A552FDC1B}" type="slidenum">
              <a:rPr lang="en-US" smtClean="0"/>
              <a:pPr>
                <a:defRPr/>
              </a:pPr>
              <a:t>11</a:t>
            </a:fld>
            <a:endParaRPr lang="en-US" dirty="0"/>
          </a:p>
        </p:txBody>
      </p:sp>
    </p:spTree>
    <p:extLst>
      <p:ext uri="{BB962C8B-B14F-4D97-AF65-F5344CB8AC3E}">
        <p14:creationId xmlns:p14="http://schemas.microsoft.com/office/powerpoint/2010/main" val="373240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D974-1B8D-43BE-81FE-DEED9107720B}"/>
              </a:ext>
            </a:extLst>
          </p:cNvPr>
          <p:cNvSpPr>
            <a:spLocks noGrp="1"/>
          </p:cNvSpPr>
          <p:nvPr>
            <p:ph type="title"/>
          </p:nvPr>
        </p:nvSpPr>
        <p:spPr/>
        <p:txBody>
          <a:bodyPr/>
          <a:lstStyle/>
          <a:p>
            <a:r>
              <a:rPr lang="en-US" dirty="0"/>
              <a:t>Hardware</a:t>
            </a:r>
          </a:p>
        </p:txBody>
      </p:sp>
      <p:sp>
        <p:nvSpPr>
          <p:cNvPr id="3" name="Content Placeholder 2">
            <a:extLst>
              <a:ext uri="{FF2B5EF4-FFF2-40B4-BE49-F238E27FC236}">
                <a16:creationId xmlns:a16="http://schemas.microsoft.com/office/drawing/2014/main" id="{CC3221E2-7C1B-4193-90BE-752177DC87B7}"/>
              </a:ext>
            </a:extLst>
          </p:cNvPr>
          <p:cNvSpPr>
            <a:spLocks noGrp="1"/>
          </p:cNvSpPr>
          <p:nvPr>
            <p:ph idx="1"/>
          </p:nvPr>
        </p:nvSpPr>
        <p:spPr>
          <a:xfrm>
            <a:off x="548196" y="1661249"/>
            <a:ext cx="8047608" cy="3079427"/>
          </a:xfrm>
        </p:spPr>
        <p:txBody>
          <a:bodyPr/>
          <a:lstStyle/>
          <a:p>
            <a:r>
              <a:rPr lang="en-US" dirty="0"/>
              <a:t>Hardware as the physical components that make up a computer system.</a:t>
            </a:r>
            <a:br>
              <a:rPr lang="en-US" dirty="0"/>
            </a:br>
            <a:endParaRPr lang="en-US" dirty="0"/>
          </a:p>
          <a:p>
            <a:r>
              <a:rPr lang="en-US" dirty="0"/>
              <a:t>Main hardware components:</a:t>
            </a:r>
          </a:p>
          <a:p>
            <a:pPr lvl="1"/>
            <a:r>
              <a:rPr lang="en-US" dirty="0"/>
              <a:t>Central Processing Unit (CPU): </a:t>
            </a:r>
          </a:p>
          <a:p>
            <a:pPr lvl="2"/>
            <a:r>
              <a:rPr lang="en-US" dirty="0"/>
              <a:t>Role: the "brain" of the computer, responsible for executing instructions.</a:t>
            </a:r>
          </a:p>
          <a:p>
            <a:pPr lvl="2"/>
            <a:endParaRPr lang="en-US" dirty="0"/>
          </a:p>
          <a:p>
            <a:pPr lvl="1"/>
            <a:r>
              <a:rPr lang="en-US" dirty="0"/>
              <a:t>Memory (RAM): </a:t>
            </a:r>
          </a:p>
          <a:p>
            <a:pPr lvl="2"/>
            <a:r>
              <a:rPr lang="en-US" dirty="0"/>
              <a:t>Function: temporarily storing data and program instructions.</a:t>
            </a:r>
          </a:p>
        </p:txBody>
      </p:sp>
      <p:sp>
        <p:nvSpPr>
          <p:cNvPr id="4" name="Footer Placeholder 3">
            <a:extLst>
              <a:ext uri="{FF2B5EF4-FFF2-40B4-BE49-F238E27FC236}">
                <a16:creationId xmlns:a16="http://schemas.microsoft.com/office/drawing/2014/main" id="{0FF26FBA-CC87-471A-856C-8D2F7A86EC60}"/>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EF74E6CD-20DC-4E93-8653-6A65D42EB40C}"/>
              </a:ext>
            </a:extLst>
          </p:cNvPr>
          <p:cNvSpPr>
            <a:spLocks noGrp="1"/>
          </p:cNvSpPr>
          <p:nvPr>
            <p:ph type="sldNum" sz="quarter" idx="12"/>
          </p:nvPr>
        </p:nvSpPr>
        <p:spPr/>
        <p:txBody>
          <a:bodyPr/>
          <a:lstStyle/>
          <a:p>
            <a:pPr>
              <a:defRPr/>
            </a:pPr>
            <a:fld id="{06312E1D-4100-4FF4-A17A-852A552FDC1B}" type="slidenum">
              <a:rPr lang="en-US" smtClean="0"/>
              <a:pPr>
                <a:defRPr/>
              </a:pPr>
              <a:t>12</a:t>
            </a:fld>
            <a:endParaRPr lang="en-US" dirty="0"/>
          </a:p>
        </p:txBody>
      </p:sp>
      <p:pic>
        <p:nvPicPr>
          <p:cNvPr id="6" name="Picture 5" descr="CPU image">
            <a:extLst>
              <a:ext uri="{FF2B5EF4-FFF2-40B4-BE49-F238E27FC236}">
                <a16:creationId xmlns:a16="http://schemas.microsoft.com/office/drawing/2014/main" id="{7C06A23C-CCBE-13D4-7AD5-6BA622A73C59}"/>
              </a:ext>
            </a:extLst>
          </p:cNvPr>
          <p:cNvPicPr>
            <a:picLocks noChangeAspect="1"/>
          </p:cNvPicPr>
          <p:nvPr/>
        </p:nvPicPr>
        <p:blipFill>
          <a:blip r:embed="rId2"/>
          <a:stretch>
            <a:fillRect/>
          </a:stretch>
        </p:blipFill>
        <p:spPr>
          <a:xfrm>
            <a:off x="2047672" y="4358018"/>
            <a:ext cx="2059757" cy="1527990"/>
          </a:xfrm>
          <a:prstGeom prst="rect">
            <a:avLst/>
          </a:prstGeom>
        </p:spPr>
      </p:pic>
      <p:pic>
        <p:nvPicPr>
          <p:cNvPr id="7" name="Picture 6" descr="RAM image">
            <a:extLst>
              <a:ext uri="{FF2B5EF4-FFF2-40B4-BE49-F238E27FC236}">
                <a16:creationId xmlns:a16="http://schemas.microsoft.com/office/drawing/2014/main" id="{77D1EEC9-6E8C-F854-A588-058141D3CEDA}"/>
              </a:ext>
            </a:extLst>
          </p:cNvPr>
          <p:cNvPicPr>
            <a:picLocks noChangeAspect="1"/>
          </p:cNvPicPr>
          <p:nvPr/>
        </p:nvPicPr>
        <p:blipFill>
          <a:blip r:embed="rId3"/>
          <a:stretch>
            <a:fillRect/>
          </a:stretch>
        </p:blipFill>
        <p:spPr>
          <a:xfrm>
            <a:off x="4941793" y="4364761"/>
            <a:ext cx="2032193" cy="1514907"/>
          </a:xfrm>
          <a:prstGeom prst="rect">
            <a:avLst/>
          </a:prstGeom>
        </p:spPr>
      </p:pic>
    </p:spTree>
    <p:extLst>
      <p:ext uri="{BB962C8B-B14F-4D97-AF65-F5344CB8AC3E}">
        <p14:creationId xmlns:p14="http://schemas.microsoft.com/office/powerpoint/2010/main" val="3563109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D974-1B8D-43BE-81FE-DEED9107720B}"/>
              </a:ext>
            </a:extLst>
          </p:cNvPr>
          <p:cNvSpPr>
            <a:spLocks noGrp="1"/>
          </p:cNvSpPr>
          <p:nvPr>
            <p:ph type="title"/>
          </p:nvPr>
        </p:nvSpPr>
        <p:spPr/>
        <p:txBody>
          <a:bodyPr/>
          <a:lstStyle/>
          <a:p>
            <a:r>
              <a:rPr lang="en-US" dirty="0"/>
              <a:t>Hardware (continued)</a:t>
            </a:r>
          </a:p>
        </p:txBody>
      </p:sp>
      <p:sp>
        <p:nvSpPr>
          <p:cNvPr id="3" name="Content Placeholder 2">
            <a:extLst>
              <a:ext uri="{FF2B5EF4-FFF2-40B4-BE49-F238E27FC236}">
                <a16:creationId xmlns:a16="http://schemas.microsoft.com/office/drawing/2014/main" id="{CC3221E2-7C1B-4193-90BE-752177DC87B7}"/>
              </a:ext>
            </a:extLst>
          </p:cNvPr>
          <p:cNvSpPr>
            <a:spLocks noGrp="1"/>
          </p:cNvSpPr>
          <p:nvPr>
            <p:ph idx="1"/>
          </p:nvPr>
        </p:nvSpPr>
        <p:spPr>
          <a:xfrm>
            <a:off x="457200" y="1354975"/>
            <a:ext cx="8050696" cy="4443108"/>
          </a:xfrm>
        </p:spPr>
        <p:txBody>
          <a:bodyPr>
            <a:noAutofit/>
          </a:bodyPr>
          <a:lstStyle/>
          <a:p>
            <a:pPr lvl="1"/>
            <a:r>
              <a:rPr lang="en-US" sz="2000" dirty="0"/>
              <a:t>Storage Devices: </a:t>
            </a:r>
          </a:p>
          <a:p>
            <a:pPr lvl="2"/>
            <a:r>
              <a:rPr lang="en-US" sz="1800" dirty="0"/>
              <a:t>different storage options:</a:t>
            </a:r>
          </a:p>
          <a:p>
            <a:pPr lvl="2"/>
            <a:r>
              <a:rPr lang="en-US" sz="1800" dirty="0"/>
              <a:t>hard disk drives (HDDs)</a:t>
            </a:r>
          </a:p>
          <a:p>
            <a:pPr lvl="2"/>
            <a:r>
              <a:rPr lang="en-US" sz="1800" dirty="0"/>
              <a:t>solid-state drives (SSDs)</a:t>
            </a:r>
          </a:p>
          <a:p>
            <a:pPr lvl="2"/>
            <a:endParaRPr lang="en-US" sz="2000" dirty="0"/>
          </a:p>
          <a:p>
            <a:pPr lvl="1"/>
            <a:r>
              <a:rPr lang="en-US" sz="2000" dirty="0"/>
              <a:t>Input and Output Devices: </a:t>
            </a:r>
          </a:p>
          <a:p>
            <a:pPr lvl="2"/>
            <a:r>
              <a:rPr lang="en-US" sz="1800" dirty="0"/>
              <a:t>Accessories to facilitate the interaction of the following with the computer</a:t>
            </a:r>
          </a:p>
          <a:p>
            <a:pPr lvl="3"/>
            <a:r>
              <a:rPr lang="en-US" sz="1600" dirty="0"/>
              <a:t>Mouse</a:t>
            </a:r>
          </a:p>
          <a:p>
            <a:pPr lvl="3"/>
            <a:r>
              <a:rPr lang="en-US" sz="1600" dirty="0"/>
              <a:t>Keyboard</a:t>
            </a:r>
          </a:p>
          <a:p>
            <a:pPr lvl="3"/>
            <a:r>
              <a:rPr lang="en-US" sz="1600" dirty="0"/>
              <a:t>Monitor</a:t>
            </a:r>
          </a:p>
          <a:p>
            <a:pPr lvl="3"/>
            <a:r>
              <a:rPr lang="en-US" sz="1600" dirty="0"/>
              <a:t>Printer</a:t>
            </a:r>
          </a:p>
        </p:txBody>
      </p:sp>
      <p:sp>
        <p:nvSpPr>
          <p:cNvPr id="4" name="Footer Placeholder 3">
            <a:extLst>
              <a:ext uri="{FF2B5EF4-FFF2-40B4-BE49-F238E27FC236}">
                <a16:creationId xmlns:a16="http://schemas.microsoft.com/office/drawing/2014/main" id="{0FF26FBA-CC87-471A-856C-8D2F7A86EC60}"/>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EF74E6CD-20DC-4E93-8653-6A65D42EB40C}"/>
              </a:ext>
            </a:extLst>
          </p:cNvPr>
          <p:cNvSpPr>
            <a:spLocks noGrp="1"/>
          </p:cNvSpPr>
          <p:nvPr>
            <p:ph type="sldNum" sz="quarter" idx="12"/>
          </p:nvPr>
        </p:nvSpPr>
        <p:spPr/>
        <p:txBody>
          <a:bodyPr/>
          <a:lstStyle/>
          <a:p>
            <a:pPr>
              <a:defRPr/>
            </a:pPr>
            <a:fld id="{06312E1D-4100-4FF4-A17A-852A552FDC1B}" type="slidenum">
              <a:rPr lang="en-US" smtClean="0"/>
              <a:pPr>
                <a:defRPr/>
              </a:pPr>
              <a:t>13</a:t>
            </a:fld>
            <a:endParaRPr lang="en-US" dirty="0"/>
          </a:p>
        </p:txBody>
      </p:sp>
      <p:pic>
        <p:nvPicPr>
          <p:cNvPr id="8" name="Picture 7" descr="Storage devices">
            <a:extLst>
              <a:ext uri="{FF2B5EF4-FFF2-40B4-BE49-F238E27FC236}">
                <a16:creationId xmlns:a16="http://schemas.microsoft.com/office/drawing/2014/main" id="{1A6849EE-34E3-2443-C75F-E4AB51E58AFF}"/>
              </a:ext>
            </a:extLst>
          </p:cNvPr>
          <p:cNvPicPr>
            <a:picLocks noChangeAspect="1"/>
          </p:cNvPicPr>
          <p:nvPr/>
        </p:nvPicPr>
        <p:blipFill>
          <a:blip r:embed="rId2"/>
          <a:stretch>
            <a:fillRect/>
          </a:stretch>
        </p:blipFill>
        <p:spPr>
          <a:xfrm>
            <a:off x="5137074" y="1580637"/>
            <a:ext cx="2124646" cy="1542382"/>
          </a:xfrm>
          <a:prstGeom prst="rect">
            <a:avLst/>
          </a:prstGeom>
        </p:spPr>
      </p:pic>
      <p:pic>
        <p:nvPicPr>
          <p:cNvPr id="9" name="Picture 8" descr="Mouse and Keyboard">
            <a:extLst>
              <a:ext uri="{FF2B5EF4-FFF2-40B4-BE49-F238E27FC236}">
                <a16:creationId xmlns:a16="http://schemas.microsoft.com/office/drawing/2014/main" id="{8C61D510-C68F-F810-DC10-F66820F49BF3}"/>
              </a:ext>
            </a:extLst>
          </p:cNvPr>
          <p:cNvPicPr>
            <a:picLocks noChangeAspect="1"/>
          </p:cNvPicPr>
          <p:nvPr/>
        </p:nvPicPr>
        <p:blipFill>
          <a:blip r:embed="rId3"/>
          <a:stretch>
            <a:fillRect/>
          </a:stretch>
        </p:blipFill>
        <p:spPr>
          <a:xfrm>
            <a:off x="5258575" y="4333292"/>
            <a:ext cx="2122886" cy="1464791"/>
          </a:xfrm>
          <a:prstGeom prst="rect">
            <a:avLst/>
          </a:prstGeom>
        </p:spPr>
      </p:pic>
    </p:spTree>
    <p:extLst>
      <p:ext uri="{BB962C8B-B14F-4D97-AF65-F5344CB8AC3E}">
        <p14:creationId xmlns:p14="http://schemas.microsoft.com/office/powerpoint/2010/main" val="3418718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D974-1B8D-43BE-81FE-DEED9107720B}"/>
              </a:ext>
            </a:extLst>
          </p:cNvPr>
          <p:cNvSpPr>
            <a:spLocks noGrp="1"/>
          </p:cNvSpPr>
          <p:nvPr>
            <p:ph type="title"/>
          </p:nvPr>
        </p:nvSpPr>
        <p:spPr/>
        <p:txBody>
          <a:bodyPr/>
          <a:lstStyle/>
          <a:p>
            <a:r>
              <a:rPr lang="en-US" dirty="0"/>
              <a:t>Software</a:t>
            </a:r>
          </a:p>
        </p:txBody>
      </p:sp>
      <p:sp>
        <p:nvSpPr>
          <p:cNvPr id="3" name="Content Placeholder 2">
            <a:extLst>
              <a:ext uri="{FF2B5EF4-FFF2-40B4-BE49-F238E27FC236}">
                <a16:creationId xmlns:a16="http://schemas.microsoft.com/office/drawing/2014/main" id="{CC3221E2-7C1B-4193-90BE-752177DC87B7}"/>
              </a:ext>
            </a:extLst>
          </p:cNvPr>
          <p:cNvSpPr>
            <a:spLocks noGrp="1"/>
          </p:cNvSpPr>
          <p:nvPr>
            <p:ph idx="1"/>
          </p:nvPr>
        </p:nvSpPr>
        <p:spPr>
          <a:xfrm>
            <a:off x="548196" y="1661249"/>
            <a:ext cx="8047608" cy="4180258"/>
          </a:xfrm>
        </p:spPr>
        <p:txBody>
          <a:bodyPr>
            <a:normAutofit lnSpcReduction="10000"/>
          </a:bodyPr>
          <a:lstStyle/>
          <a:p>
            <a:r>
              <a:rPr lang="en-US" dirty="0"/>
              <a:t>Software is a set of programs or applications to give instructions to give hardware.</a:t>
            </a:r>
            <a:br>
              <a:rPr lang="en-US" dirty="0"/>
            </a:br>
            <a:endParaRPr lang="en-US" dirty="0"/>
          </a:p>
          <a:p>
            <a:r>
              <a:rPr lang="en-US" dirty="0"/>
              <a:t>Software types:</a:t>
            </a:r>
          </a:p>
          <a:p>
            <a:pPr lvl="1"/>
            <a:r>
              <a:rPr lang="en-US" dirty="0"/>
              <a:t>System software: </a:t>
            </a:r>
          </a:p>
          <a:p>
            <a:pPr lvl="2"/>
            <a:r>
              <a:rPr lang="en-US" dirty="0"/>
              <a:t>managing the computer’s resources, including the operating system.</a:t>
            </a:r>
          </a:p>
          <a:p>
            <a:pPr lvl="2"/>
            <a:endParaRPr lang="en-US" dirty="0"/>
          </a:p>
          <a:p>
            <a:pPr lvl="1"/>
            <a:r>
              <a:rPr lang="en-US" dirty="0"/>
              <a:t>Operating System (OS): </a:t>
            </a:r>
          </a:p>
          <a:p>
            <a:pPr lvl="2"/>
            <a:r>
              <a:rPr lang="en-US" dirty="0"/>
              <a:t>managing memory, controlling hardware, and providing a user  interface.</a:t>
            </a:r>
          </a:p>
          <a:p>
            <a:pPr lvl="2"/>
            <a:endParaRPr lang="en-US" dirty="0"/>
          </a:p>
          <a:p>
            <a:pPr lvl="1"/>
            <a:r>
              <a:rPr lang="en-US" dirty="0"/>
              <a:t>Application Software</a:t>
            </a:r>
          </a:p>
          <a:p>
            <a:pPr lvl="2"/>
            <a:r>
              <a:rPr lang="en-US" dirty="0"/>
              <a:t>used for specific tasks, such as:</a:t>
            </a:r>
          </a:p>
          <a:p>
            <a:pPr lvl="3"/>
            <a:r>
              <a:rPr lang="en-US" dirty="0"/>
              <a:t>word processors (MS Word, Notepad++)</a:t>
            </a:r>
          </a:p>
          <a:p>
            <a:pPr lvl="3"/>
            <a:r>
              <a:rPr lang="en-US" dirty="0"/>
              <a:t>web browsers (MS Edge, Chrome)</a:t>
            </a:r>
          </a:p>
          <a:p>
            <a:pPr lvl="3"/>
            <a:r>
              <a:rPr lang="en-US" dirty="0"/>
              <a:t>graphic design tools (Adobe </a:t>
            </a:r>
            <a:r>
              <a:rPr lang="en-US" dirty="0" err="1"/>
              <a:t>PhotoShop</a:t>
            </a:r>
            <a:r>
              <a:rPr lang="en-US" dirty="0"/>
              <a:t>, Lightroom) </a:t>
            </a:r>
          </a:p>
          <a:p>
            <a:pPr lvl="3"/>
            <a:r>
              <a:rPr lang="en-US" dirty="0"/>
              <a:t>Statistical software (SPSS, JMP)</a:t>
            </a:r>
          </a:p>
          <a:p>
            <a:pPr lvl="2"/>
            <a:endParaRPr lang="en-US" dirty="0"/>
          </a:p>
        </p:txBody>
      </p:sp>
      <p:sp>
        <p:nvSpPr>
          <p:cNvPr id="4" name="Footer Placeholder 3">
            <a:extLst>
              <a:ext uri="{FF2B5EF4-FFF2-40B4-BE49-F238E27FC236}">
                <a16:creationId xmlns:a16="http://schemas.microsoft.com/office/drawing/2014/main" id="{0FF26FBA-CC87-471A-856C-8D2F7A86EC60}"/>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EF74E6CD-20DC-4E93-8653-6A65D42EB40C}"/>
              </a:ext>
            </a:extLst>
          </p:cNvPr>
          <p:cNvSpPr>
            <a:spLocks noGrp="1"/>
          </p:cNvSpPr>
          <p:nvPr>
            <p:ph type="sldNum" sz="quarter" idx="12"/>
          </p:nvPr>
        </p:nvSpPr>
        <p:spPr/>
        <p:txBody>
          <a:bodyPr/>
          <a:lstStyle/>
          <a:p>
            <a:pPr>
              <a:defRPr/>
            </a:pPr>
            <a:fld id="{06312E1D-4100-4FF4-A17A-852A552FDC1B}" type="slidenum">
              <a:rPr lang="en-US" smtClean="0"/>
              <a:pPr>
                <a:defRPr/>
              </a:pPr>
              <a:t>14</a:t>
            </a:fld>
            <a:endParaRPr lang="en-US" dirty="0"/>
          </a:p>
        </p:txBody>
      </p:sp>
    </p:spTree>
    <p:extLst>
      <p:ext uri="{BB962C8B-B14F-4D97-AF65-F5344CB8AC3E}">
        <p14:creationId xmlns:p14="http://schemas.microsoft.com/office/powerpoint/2010/main" val="1484607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D974-1B8D-43BE-81FE-DEED9107720B}"/>
              </a:ext>
            </a:extLst>
          </p:cNvPr>
          <p:cNvSpPr>
            <a:spLocks noGrp="1"/>
          </p:cNvSpPr>
          <p:nvPr>
            <p:ph type="title"/>
          </p:nvPr>
        </p:nvSpPr>
        <p:spPr/>
        <p:txBody>
          <a:bodyPr/>
          <a:lstStyle/>
          <a:p>
            <a:r>
              <a:rPr lang="en-US" dirty="0"/>
              <a:t>Operating Systems: Windows and Unix-based</a:t>
            </a:r>
          </a:p>
        </p:txBody>
      </p:sp>
      <p:sp>
        <p:nvSpPr>
          <p:cNvPr id="3" name="Content Placeholder 2">
            <a:extLst>
              <a:ext uri="{FF2B5EF4-FFF2-40B4-BE49-F238E27FC236}">
                <a16:creationId xmlns:a16="http://schemas.microsoft.com/office/drawing/2014/main" id="{CC3221E2-7C1B-4193-90BE-752177DC87B7}"/>
              </a:ext>
            </a:extLst>
          </p:cNvPr>
          <p:cNvSpPr>
            <a:spLocks noGrp="1"/>
          </p:cNvSpPr>
          <p:nvPr>
            <p:ph idx="1"/>
          </p:nvPr>
        </p:nvSpPr>
        <p:spPr>
          <a:xfrm>
            <a:off x="770137" y="1448185"/>
            <a:ext cx="7548240" cy="4180258"/>
          </a:xfrm>
        </p:spPr>
        <p:txBody>
          <a:bodyPr>
            <a:normAutofit fontScale="92500" lnSpcReduction="10000"/>
          </a:bodyPr>
          <a:lstStyle/>
          <a:p>
            <a:r>
              <a:rPr lang="en-US" dirty="0"/>
              <a:t>Difference between Windows and Unix-based operating systems</a:t>
            </a:r>
          </a:p>
          <a:p>
            <a:pPr lvl="1"/>
            <a:r>
              <a:rPr lang="en-US" dirty="0"/>
              <a:t>Windows:</a:t>
            </a:r>
          </a:p>
          <a:p>
            <a:pPr lvl="2"/>
            <a:r>
              <a:rPr lang="en-US" dirty="0"/>
              <a:t>user-friendly interface, and compatibility with a wide range of software and hardware.</a:t>
            </a:r>
          </a:p>
          <a:p>
            <a:pPr lvl="2"/>
            <a:r>
              <a:rPr lang="en-US" dirty="0"/>
              <a:t>Example: </a:t>
            </a:r>
          </a:p>
          <a:p>
            <a:pPr lvl="3"/>
            <a:r>
              <a:rPr lang="en-US" dirty="0"/>
              <a:t>MS Windows</a:t>
            </a:r>
          </a:p>
          <a:p>
            <a:pPr lvl="3"/>
            <a:r>
              <a:rPr lang="en-US" dirty="0"/>
              <a:t>MacOS</a:t>
            </a:r>
          </a:p>
          <a:p>
            <a:pPr lvl="2"/>
            <a:endParaRPr lang="en-US" dirty="0"/>
          </a:p>
          <a:p>
            <a:pPr lvl="1"/>
            <a:r>
              <a:rPr lang="en-US" dirty="0"/>
              <a:t>Unix-based Operating Systems: </a:t>
            </a:r>
          </a:p>
          <a:p>
            <a:pPr lvl="2"/>
            <a:r>
              <a:rPr lang="en-US" dirty="0"/>
              <a:t>Unix-like family, not user-friendly as Windows OS but powerful.</a:t>
            </a:r>
          </a:p>
          <a:p>
            <a:pPr lvl="2"/>
            <a:r>
              <a:rPr lang="en-US" dirty="0"/>
              <a:t>known for their stability, security, and command-line interface</a:t>
            </a:r>
          </a:p>
          <a:p>
            <a:pPr lvl="2"/>
            <a:r>
              <a:rPr lang="en-US" dirty="0"/>
              <a:t>Example: </a:t>
            </a:r>
          </a:p>
          <a:p>
            <a:pPr lvl="3"/>
            <a:r>
              <a:rPr lang="en-US" dirty="0"/>
              <a:t>Linux</a:t>
            </a:r>
          </a:p>
          <a:p>
            <a:pPr lvl="3"/>
            <a:r>
              <a:rPr lang="en-US" dirty="0"/>
              <a:t>MacOS terminal</a:t>
            </a:r>
          </a:p>
          <a:p>
            <a:pPr lvl="2"/>
            <a:r>
              <a:rPr lang="en-US" dirty="0"/>
              <a:t>Capable of running all kinds of applications</a:t>
            </a:r>
          </a:p>
          <a:p>
            <a:pPr lvl="3"/>
            <a:r>
              <a:rPr lang="en-US" dirty="0"/>
              <a:t>Web server (Apache)</a:t>
            </a:r>
          </a:p>
          <a:p>
            <a:pPr lvl="3"/>
            <a:r>
              <a:rPr lang="en-US" dirty="0"/>
              <a:t>Python, Java, R, C++, PHP</a:t>
            </a:r>
          </a:p>
          <a:p>
            <a:pPr lvl="3"/>
            <a:r>
              <a:rPr lang="en-US" dirty="0"/>
              <a:t>SQL (Oracle, MySQL/MariaDB and NoSQL (MongoDB)</a:t>
            </a:r>
          </a:p>
        </p:txBody>
      </p:sp>
      <p:sp>
        <p:nvSpPr>
          <p:cNvPr id="4" name="Footer Placeholder 3">
            <a:extLst>
              <a:ext uri="{FF2B5EF4-FFF2-40B4-BE49-F238E27FC236}">
                <a16:creationId xmlns:a16="http://schemas.microsoft.com/office/drawing/2014/main" id="{0FF26FBA-CC87-471A-856C-8D2F7A86EC60}"/>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EF74E6CD-20DC-4E93-8653-6A65D42EB40C}"/>
              </a:ext>
            </a:extLst>
          </p:cNvPr>
          <p:cNvSpPr>
            <a:spLocks noGrp="1"/>
          </p:cNvSpPr>
          <p:nvPr>
            <p:ph type="sldNum" sz="quarter" idx="12"/>
          </p:nvPr>
        </p:nvSpPr>
        <p:spPr/>
        <p:txBody>
          <a:bodyPr/>
          <a:lstStyle/>
          <a:p>
            <a:pPr>
              <a:defRPr/>
            </a:pPr>
            <a:fld id="{06312E1D-4100-4FF4-A17A-852A552FDC1B}" type="slidenum">
              <a:rPr lang="en-US" smtClean="0"/>
              <a:pPr>
                <a:defRPr/>
              </a:pPr>
              <a:t>15</a:t>
            </a:fld>
            <a:endParaRPr lang="en-US" dirty="0"/>
          </a:p>
        </p:txBody>
      </p:sp>
    </p:spTree>
    <p:extLst>
      <p:ext uri="{BB962C8B-B14F-4D97-AF65-F5344CB8AC3E}">
        <p14:creationId xmlns:p14="http://schemas.microsoft.com/office/powerpoint/2010/main" val="1600542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D974-1B8D-43BE-81FE-DEED9107720B}"/>
              </a:ext>
            </a:extLst>
          </p:cNvPr>
          <p:cNvSpPr>
            <a:spLocks noGrp="1"/>
          </p:cNvSpPr>
          <p:nvPr>
            <p:ph type="title"/>
          </p:nvPr>
        </p:nvSpPr>
        <p:spPr/>
        <p:txBody>
          <a:bodyPr/>
          <a:lstStyle/>
          <a:p>
            <a:r>
              <a:rPr lang="en-US" dirty="0"/>
              <a:t>Example of Accessing our Linux Server</a:t>
            </a:r>
          </a:p>
        </p:txBody>
      </p:sp>
      <p:sp>
        <p:nvSpPr>
          <p:cNvPr id="3" name="Content Placeholder 2">
            <a:extLst>
              <a:ext uri="{FF2B5EF4-FFF2-40B4-BE49-F238E27FC236}">
                <a16:creationId xmlns:a16="http://schemas.microsoft.com/office/drawing/2014/main" id="{CC3221E2-7C1B-4193-90BE-752177DC87B7}"/>
              </a:ext>
            </a:extLst>
          </p:cNvPr>
          <p:cNvSpPr>
            <a:spLocks noGrp="1"/>
          </p:cNvSpPr>
          <p:nvPr>
            <p:ph idx="1"/>
          </p:nvPr>
        </p:nvSpPr>
        <p:spPr>
          <a:xfrm>
            <a:off x="757560" y="1338871"/>
            <a:ext cx="7548240" cy="4180258"/>
          </a:xfrm>
        </p:spPr>
        <p:txBody>
          <a:bodyPr>
            <a:normAutofit/>
          </a:bodyPr>
          <a:lstStyle/>
          <a:p>
            <a:r>
              <a:rPr lang="en-US" dirty="0">
                <a:latin typeface="Abadi" panose="020B0604020104020204" pitchFamily="34" charset="0"/>
              </a:rPr>
              <a:t>With a username, password, and a client tool (</a:t>
            </a:r>
            <a:r>
              <a:rPr lang="en-US" i="1" dirty="0">
                <a:latin typeface="Abadi" panose="020B0604020104020204" pitchFamily="34" charset="0"/>
              </a:rPr>
              <a:t>e.g. </a:t>
            </a:r>
            <a:r>
              <a:rPr lang="en-US" dirty="0" err="1">
                <a:latin typeface="Abadi" panose="020B0604020104020204" pitchFamily="34" charset="0"/>
              </a:rPr>
              <a:t>MobaXTerm</a:t>
            </a:r>
            <a:r>
              <a:rPr lang="en-US" dirty="0">
                <a:latin typeface="Abadi" panose="020B0604020104020204" pitchFamily="34" charset="0"/>
              </a:rPr>
              <a:t>, FileZilla, PowerShell, MacOS terminal), you can access Linux server (</a:t>
            </a:r>
            <a:r>
              <a:rPr lang="en-US" i="1" dirty="0">
                <a:latin typeface="Abadi" panose="020B0604020104020204" pitchFamily="34" charset="0"/>
              </a:rPr>
              <a:t>e.g. </a:t>
            </a:r>
            <a:r>
              <a:rPr lang="en-US" b="1" dirty="0" err="1">
                <a:solidFill>
                  <a:srgbClr val="C00000"/>
                </a:solidFill>
                <a:latin typeface="Courier New" panose="02070309020205020404" pitchFamily="49" charset="0"/>
                <a:cs typeface="Courier New" panose="02070309020205020404" pitchFamily="49" charset="0"/>
              </a:rPr>
              <a:t>hermes</a:t>
            </a:r>
            <a:r>
              <a:rPr lang="en-US" dirty="0">
                <a:latin typeface="Abadi" panose="020B0604020104020204" pitchFamily="34" charset="0"/>
              </a:rPr>
              <a:t>).</a:t>
            </a:r>
          </a:p>
          <a:p>
            <a:r>
              <a:rPr lang="en-US" dirty="0">
                <a:latin typeface="Abadi" panose="020B0604020104020204" pitchFamily="34" charset="0"/>
              </a:rPr>
              <a:t>Each student will have an account access to </a:t>
            </a:r>
            <a:r>
              <a:rPr lang="en-US" b="1" dirty="0" err="1">
                <a:solidFill>
                  <a:srgbClr val="C00000"/>
                </a:solidFill>
                <a:latin typeface="Courier New" panose="02070309020205020404" pitchFamily="49" charset="0"/>
                <a:cs typeface="Courier New" panose="02070309020205020404" pitchFamily="49" charset="0"/>
              </a:rPr>
              <a:t>hermes</a:t>
            </a:r>
            <a:r>
              <a:rPr lang="en-US" dirty="0">
                <a:latin typeface="Abadi" panose="020B0604020104020204" pitchFamily="34" charset="0"/>
              </a:rPr>
              <a:t> web server to run web pages</a:t>
            </a:r>
          </a:p>
        </p:txBody>
      </p:sp>
      <p:sp>
        <p:nvSpPr>
          <p:cNvPr id="4" name="Footer Placeholder 3">
            <a:extLst>
              <a:ext uri="{FF2B5EF4-FFF2-40B4-BE49-F238E27FC236}">
                <a16:creationId xmlns:a16="http://schemas.microsoft.com/office/drawing/2014/main" id="{0FF26FBA-CC87-471A-856C-8D2F7A86EC60}"/>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EF74E6CD-20DC-4E93-8653-6A65D42EB40C}"/>
              </a:ext>
            </a:extLst>
          </p:cNvPr>
          <p:cNvSpPr>
            <a:spLocks noGrp="1"/>
          </p:cNvSpPr>
          <p:nvPr>
            <p:ph type="sldNum" sz="quarter" idx="12"/>
          </p:nvPr>
        </p:nvSpPr>
        <p:spPr/>
        <p:txBody>
          <a:bodyPr/>
          <a:lstStyle/>
          <a:p>
            <a:pPr>
              <a:defRPr/>
            </a:pPr>
            <a:fld id="{06312E1D-4100-4FF4-A17A-852A552FDC1B}" type="slidenum">
              <a:rPr lang="en-US" smtClean="0"/>
              <a:pPr>
                <a:defRPr/>
              </a:pPr>
              <a:t>16</a:t>
            </a:fld>
            <a:endParaRPr lang="en-US" dirty="0"/>
          </a:p>
        </p:txBody>
      </p:sp>
      <p:pic>
        <p:nvPicPr>
          <p:cNvPr id="7" name="Picture 6" descr="hermes Linux server access">
            <a:extLst>
              <a:ext uri="{FF2B5EF4-FFF2-40B4-BE49-F238E27FC236}">
                <a16:creationId xmlns:a16="http://schemas.microsoft.com/office/drawing/2014/main" id="{AF8825BB-BD86-E4B6-FD8A-82E838542593}"/>
              </a:ext>
            </a:extLst>
          </p:cNvPr>
          <p:cNvPicPr>
            <a:picLocks noChangeAspect="1"/>
          </p:cNvPicPr>
          <p:nvPr/>
        </p:nvPicPr>
        <p:blipFill>
          <a:blip r:embed="rId2"/>
          <a:stretch>
            <a:fillRect/>
          </a:stretch>
        </p:blipFill>
        <p:spPr>
          <a:xfrm>
            <a:off x="1225267" y="2640473"/>
            <a:ext cx="6842511" cy="3609406"/>
          </a:xfrm>
          <a:prstGeom prst="rect">
            <a:avLst/>
          </a:prstGeom>
        </p:spPr>
      </p:pic>
    </p:spTree>
    <p:extLst>
      <p:ext uri="{BB962C8B-B14F-4D97-AF65-F5344CB8AC3E}">
        <p14:creationId xmlns:p14="http://schemas.microsoft.com/office/powerpoint/2010/main" val="2075054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D974-1B8D-43BE-81FE-DEED9107720B}"/>
              </a:ext>
            </a:extLst>
          </p:cNvPr>
          <p:cNvSpPr>
            <a:spLocks noGrp="1"/>
          </p:cNvSpPr>
          <p:nvPr>
            <p:ph type="title"/>
          </p:nvPr>
        </p:nvSpPr>
        <p:spPr/>
        <p:txBody>
          <a:bodyPr/>
          <a:lstStyle/>
          <a:p>
            <a:r>
              <a:rPr lang="en-US" dirty="0"/>
              <a:t>Case Studies and Examples</a:t>
            </a:r>
          </a:p>
        </p:txBody>
      </p:sp>
      <p:sp>
        <p:nvSpPr>
          <p:cNvPr id="3" name="Content Placeholder 2">
            <a:extLst>
              <a:ext uri="{FF2B5EF4-FFF2-40B4-BE49-F238E27FC236}">
                <a16:creationId xmlns:a16="http://schemas.microsoft.com/office/drawing/2014/main" id="{CC3221E2-7C1B-4193-90BE-752177DC87B7}"/>
              </a:ext>
            </a:extLst>
          </p:cNvPr>
          <p:cNvSpPr>
            <a:spLocks noGrp="1"/>
          </p:cNvSpPr>
          <p:nvPr>
            <p:ph idx="1"/>
          </p:nvPr>
        </p:nvSpPr>
        <p:spPr/>
        <p:txBody>
          <a:bodyPr/>
          <a:lstStyle/>
          <a:p>
            <a:r>
              <a:rPr lang="en-US" dirty="0"/>
              <a:t>Present real-life case studies or examples related to fair use, academic integrity, and self-plagiarism.</a:t>
            </a:r>
          </a:p>
          <a:p>
            <a:endParaRPr lang="en-US" dirty="0"/>
          </a:p>
          <a:p>
            <a:r>
              <a:rPr lang="en-US" dirty="0"/>
              <a:t>Discussing these cases and asking for their perspectives on ethical decision-making.</a:t>
            </a:r>
          </a:p>
          <a:p>
            <a:pPr marL="0" indent="0">
              <a:buNone/>
            </a:pPr>
            <a:endParaRPr lang="en-US" dirty="0"/>
          </a:p>
        </p:txBody>
      </p:sp>
      <p:sp>
        <p:nvSpPr>
          <p:cNvPr id="4" name="Footer Placeholder 3">
            <a:extLst>
              <a:ext uri="{FF2B5EF4-FFF2-40B4-BE49-F238E27FC236}">
                <a16:creationId xmlns:a16="http://schemas.microsoft.com/office/drawing/2014/main" id="{0FF26FBA-CC87-471A-856C-8D2F7A86EC60}"/>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EF74E6CD-20DC-4E93-8653-6A65D42EB40C}"/>
              </a:ext>
            </a:extLst>
          </p:cNvPr>
          <p:cNvSpPr>
            <a:spLocks noGrp="1"/>
          </p:cNvSpPr>
          <p:nvPr>
            <p:ph type="sldNum" sz="quarter" idx="12"/>
          </p:nvPr>
        </p:nvSpPr>
        <p:spPr/>
        <p:txBody>
          <a:bodyPr/>
          <a:lstStyle/>
          <a:p>
            <a:pPr>
              <a:defRPr/>
            </a:pPr>
            <a:fld id="{06312E1D-4100-4FF4-A17A-852A552FDC1B}" type="slidenum">
              <a:rPr lang="en-US" smtClean="0"/>
              <a:pPr>
                <a:defRPr/>
              </a:pPr>
              <a:t>17</a:t>
            </a:fld>
            <a:endParaRPr lang="en-US" dirty="0"/>
          </a:p>
        </p:txBody>
      </p:sp>
    </p:spTree>
    <p:extLst>
      <p:ext uri="{BB962C8B-B14F-4D97-AF65-F5344CB8AC3E}">
        <p14:creationId xmlns:p14="http://schemas.microsoft.com/office/powerpoint/2010/main" val="942164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D974-1B8D-43BE-81FE-DEED9107720B}"/>
              </a:ext>
            </a:extLst>
          </p:cNvPr>
          <p:cNvSpPr>
            <a:spLocks noGrp="1"/>
          </p:cNvSpPr>
          <p:nvPr>
            <p:ph type="title"/>
          </p:nvPr>
        </p:nvSpPr>
        <p:spPr/>
        <p:txBody>
          <a:bodyPr/>
          <a:lstStyle/>
          <a:p>
            <a:r>
              <a:rPr lang="en-US" dirty="0"/>
              <a:t>Q&amp;A Session</a:t>
            </a:r>
          </a:p>
        </p:txBody>
      </p:sp>
      <p:sp>
        <p:nvSpPr>
          <p:cNvPr id="3" name="Content Placeholder 2">
            <a:extLst>
              <a:ext uri="{FF2B5EF4-FFF2-40B4-BE49-F238E27FC236}">
                <a16:creationId xmlns:a16="http://schemas.microsoft.com/office/drawing/2014/main" id="{CC3221E2-7C1B-4193-90BE-752177DC87B7}"/>
              </a:ext>
            </a:extLst>
          </p:cNvPr>
          <p:cNvSpPr>
            <a:spLocks noGrp="1"/>
          </p:cNvSpPr>
          <p:nvPr>
            <p:ph idx="1"/>
          </p:nvPr>
        </p:nvSpPr>
        <p:spPr/>
        <p:txBody>
          <a:bodyPr/>
          <a:lstStyle/>
          <a:p>
            <a:r>
              <a:rPr lang="en-US" dirty="0"/>
              <a:t>Questions? Instructors will provide clarifications on any topic discussed in the lecture.</a:t>
            </a:r>
          </a:p>
          <a:p>
            <a:endParaRPr lang="en-US" dirty="0"/>
          </a:p>
          <a:p>
            <a:r>
              <a:rPr lang="en-US" dirty="0"/>
              <a:t>Any concerns or queries?</a:t>
            </a:r>
          </a:p>
          <a:p>
            <a:endParaRPr lang="en-US" dirty="0"/>
          </a:p>
          <a:p>
            <a:endParaRPr lang="en-US" dirty="0"/>
          </a:p>
          <a:p>
            <a:r>
              <a:rPr lang="en-US" dirty="0"/>
              <a:t>Remember:</a:t>
            </a:r>
          </a:p>
          <a:p>
            <a:pPr lvl="1"/>
            <a:r>
              <a:rPr lang="en-US" dirty="0"/>
              <a:t>You goal is to get education.  Therefore, academic integrity is mostly self-defeating.</a:t>
            </a:r>
          </a:p>
          <a:p>
            <a:pPr marL="0" indent="0">
              <a:buNone/>
            </a:pPr>
            <a:endParaRPr lang="en-US" dirty="0"/>
          </a:p>
        </p:txBody>
      </p:sp>
      <p:sp>
        <p:nvSpPr>
          <p:cNvPr id="4" name="Footer Placeholder 3">
            <a:extLst>
              <a:ext uri="{FF2B5EF4-FFF2-40B4-BE49-F238E27FC236}">
                <a16:creationId xmlns:a16="http://schemas.microsoft.com/office/drawing/2014/main" id="{0FF26FBA-CC87-471A-856C-8D2F7A86EC60}"/>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EF74E6CD-20DC-4E93-8653-6A65D42EB40C}"/>
              </a:ext>
            </a:extLst>
          </p:cNvPr>
          <p:cNvSpPr>
            <a:spLocks noGrp="1"/>
          </p:cNvSpPr>
          <p:nvPr>
            <p:ph type="sldNum" sz="quarter" idx="12"/>
          </p:nvPr>
        </p:nvSpPr>
        <p:spPr/>
        <p:txBody>
          <a:bodyPr/>
          <a:lstStyle/>
          <a:p>
            <a:pPr>
              <a:defRPr/>
            </a:pPr>
            <a:fld id="{06312E1D-4100-4FF4-A17A-852A552FDC1B}" type="slidenum">
              <a:rPr lang="en-US" smtClean="0"/>
              <a:pPr>
                <a:defRPr/>
              </a:pPr>
              <a:t>18</a:t>
            </a:fld>
            <a:endParaRPr lang="en-US" dirty="0"/>
          </a:p>
        </p:txBody>
      </p:sp>
    </p:spTree>
    <p:extLst>
      <p:ext uri="{BB962C8B-B14F-4D97-AF65-F5344CB8AC3E}">
        <p14:creationId xmlns:p14="http://schemas.microsoft.com/office/powerpoint/2010/main" val="29002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E1DD-C1E2-47BC-84AC-89EAC00FAEC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17FBF22-3717-4FD9-991D-E82C9038D704}"/>
              </a:ext>
            </a:extLst>
          </p:cNvPr>
          <p:cNvSpPr>
            <a:spLocks noGrp="1"/>
          </p:cNvSpPr>
          <p:nvPr>
            <p:ph idx="1"/>
          </p:nvPr>
        </p:nvSpPr>
        <p:spPr>
          <a:xfrm>
            <a:off x="519344" y="1655453"/>
            <a:ext cx="8305060" cy="4700899"/>
          </a:xfrm>
        </p:spPr>
        <p:txBody>
          <a:bodyPr/>
          <a:lstStyle/>
          <a:p>
            <a:r>
              <a:rPr lang="en-US" sz="1800" dirty="0">
                <a:effectLst/>
                <a:latin typeface="Calibri" panose="020F0502020204030204" pitchFamily="34" charset="0"/>
                <a:ea typeface="Calibri" panose="020F0502020204030204" pitchFamily="34" charset="0"/>
              </a:rPr>
              <a:t>Key points covered in the lecture: </a:t>
            </a:r>
          </a:p>
          <a:p>
            <a:pPr lvl="1"/>
            <a:r>
              <a:rPr lang="en-US" dirty="0">
                <a:effectLst/>
                <a:latin typeface="Calibri" panose="020F0502020204030204" pitchFamily="34" charset="0"/>
                <a:ea typeface="Calibri" panose="020F0502020204030204" pitchFamily="34" charset="0"/>
              </a:rPr>
              <a:t>fair use, academic integrity, and self-plagiarism.</a:t>
            </a:r>
          </a:p>
          <a:p>
            <a:pPr lvl="1"/>
            <a:r>
              <a:rPr lang="en-US" dirty="0">
                <a:effectLst/>
                <a:latin typeface="Calibri" panose="020F0502020204030204" pitchFamily="34" charset="0"/>
                <a:ea typeface="Calibri" panose="020F0502020204030204" pitchFamily="34" charset="0"/>
              </a:rPr>
              <a:t>Server and Client Architecture</a:t>
            </a:r>
            <a:endParaRPr lang="en-US" dirty="0">
              <a:latin typeface="Calibri" panose="020F0502020204030204" pitchFamily="34" charset="0"/>
              <a:ea typeface="Calibri" panose="020F0502020204030204" pitchFamily="34" charset="0"/>
            </a:endParaRPr>
          </a:p>
          <a:p>
            <a:pPr lvl="1"/>
            <a:r>
              <a:rPr lang="en-US" dirty="0">
                <a:effectLst/>
                <a:latin typeface="Calibri" panose="020F0502020204030204" pitchFamily="34" charset="0"/>
                <a:ea typeface="Calibri" panose="020F0502020204030204" pitchFamily="34" charset="0"/>
              </a:rPr>
              <a:t>Programming languages</a:t>
            </a:r>
          </a:p>
          <a:p>
            <a:pPr lvl="1"/>
            <a:r>
              <a:rPr lang="en-US" dirty="0">
                <a:latin typeface="Calibri" panose="020F0502020204030204" pitchFamily="34" charset="0"/>
                <a:ea typeface="Calibri" panose="020F0502020204030204" pitchFamily="34" charset="0"/>
              </a:rPr>
              <a:t>Computer basics</a:t>
            </a:r>
            <a:endParaRPr lang="en-US" dirty="0">
              <a:effectLst/>
              <a:latin typeface="Calibri" panose="020F0502020204030204" pitchFamily="34" charset="0"/>
              <a:ea typeface="Calibri" panose="020F0502020204030204" pitchFamily="34" charset="0"/>
            </a:endParaRP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Importance of respecting copyright laws, practicing academic integrity, and avoiding self-plagiarism.</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Students should apply the knowledge gained in their academic and professional pursuits.</a:t>
            </a:r>
          </a:p>
        </p:txBody>
      </p:sp>
      <p:sp>
        <p:nvSpPr>
          <p:cNvPr id="4" name="Footer Placeholder 3">
            <a:extLst>
              <a:ext uri="{FF2B5EF4-FFF2-40B4-BE49-F238E27FC236}">
                <a16:creationId xmlns:a16="http://schemas.microsoft.com/office/drawing/2014/main" id="{5CFDC38C-ECBC-4513-BC06-F7F55C942328}"/>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C385EB13-A4A3-47FB-85BB-ED00C4223CC3}"/>
              </a:ext>
            </a:extLst>
          </p:cNvPr>
          <p:cNvSpPr>
            <a:spLocks noGrp="1"/>
          </p:cNvSpPr>
          <p:nvPr>
            <p:ph type="sldNum" sz="quarter" idx="12"/>
          </p:nvPr>
        </p:nvSpPr>
        <p:spPr/>
        <p:txBody>
          <a:bodyPr/>
          <a:lstStyle/>
          <a:p>
            <a:pPr>
              <a:defRPr/>
            </a:pPr>
            <a:fld id="{06312E1D-4100-4FF4-A17A-852A552FDC1B}" type="slidenum">
              <a:rPr lang="en-US" smtClean="0"/>
              <a:pPr>
                <a:defRPr/>
              </a:pPr>
              <a:t>19</a:t>
            </a:fld>
            <a:endParaRPr lang="en-US" dirty="0"/>
          </a:p>
        </p:txBody>
      </p:sp>
    </p:spTree>
    <p:extLst>
      <p:ext uri="{BB962C8B-B14F-4D97-AF65-F5344CB8AC3E}">
        <p14:creationId xmlns:p14="http://schemas.microsoft.com/office/powerpoint/2010/main" val="2283019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652510"/>
            <a:ext cx="8229600" cy="6639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Objectives</a:t>
            </a:r>
          </a:p>
        </p:txBody>
      </p:sp>
      <p:sp>
        <p:nvSpPr>
          <p:cNvPr id="18436" name="Rectangle 3"/>
          <p:cNvSpPr>
            <a:spLocks noGrp="1" noChangeArrowheads="1"/>
          </p:cNvSpPr>
          <p:nvPr>
            <p:ph idx="1"/>
          </p:nvPr>
        </p:nvSpPr>
        <p:spPr>
          <a:xfrm>
            <a:off x="632533" y="1488663"/>
            <a:ext cx="8229600" cy="446825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a:lnSpc>
                <a:spcPct val="90000"/>
              </a:lnSpc>
            </a:pPr>
            <a:r>
              <a:rPr lang="en-US" altLang="en-US" dirty="0"/>
              <a:t>Fair Use</a:t>
            </a:r>
          </a:p>
          <a:p>
            <a:pPr>
              <a:lnSpc>
                <a:spcPct val="90000"/>
              </a:lnSpc>
            </a:pPr>
            <a:endParaRPr lang="en-US" altLang="en-US" dirty="0"/>
          </a:p>
          <a:p>
            <a:pPr>
              <a:lnSpc>
                <a:spcPct val="90000"/>
              </a:lnSpc>
            </a:pPr>
            <a:r>
              <a:rPr lang="en-US" altLang="en-US" dirty="0"/>
              <a:t> Academic Integrity</a:t>
            </a:r>
          </a:p>
          <a:p>
            <a:pPr>
              <a:lnSpc>
                <a:spcPct val="90000"/>
              </a:lnSpc>
            </a:pPr>
            <a:endParaRPr lang="en-US" altLang="en-US" dirty="0"/>
          </a:p>
          <a:p>
            <a:pPr>
              <a:lnSpc>
                <a:spcPct val="90000"/>
              </a:lnSpc>
            </a:pPr>
            <a:r>
              <a:rPr lang="en-US" altLang="en-US" dirty="0"/>
              <a:t>Self-Plagiarism</a:t>
            </a:r>
          </a:p>
          <a:p>
            <a:pPr>
              <a:lnSpc>
                <a:spcPct val="90000"/>
              </a:lnSpc>
            </a:pPr>
            <a:endParaRPr lang="en-US" altLang="en-US" dirty="0"/>
          </a:p>
          <a:p>
            <a:pPr>
              <a:lnSpc>
                <a:spcPct val="90000"/>
              </a:lnSpc>
            </a:pPr>
            <a:r>
              <a:rPr lang="en-US" altLang="en-US" dirty="0"/>
              <a:t>Server and Client Architecture</a:t>
            </a:r>
          </a:p>
          <a:p>
            <a:pPr>
              <a:lnSpc>
                <a:spcPct val="90000"/>
              </a:lnSpc>
            </a:pPr>
            <a:endParaRPr lang="en-US" altLang="en-US" dirty="0"/>
          </a:p>
          <a:p>
            <a:pPr>
              <a:lnSpc>
                <a:spcPct val="90000"/>
              </a:lnSpc>
            </a:pPr>
            <a:r>
              <a:rPr lang="en-US" altLang="en-US" dirty="0"/>
              <a:t>Computer Languages</a:t>
            </a:r>
          </a:p>
          <a:p>
            <a:pPr>
              <a:lnSpc>
                <a:spcPct val="90000"/>
              </a:lnSpc>
            </a:pPr>
            <a:endParaRPr lang="en-US" altLang="en-US" dirty="0"/>
          </a:p>
          <a:p>
            <a:pPr>
              <a:lnSpc>
                <a:spcPct val="90000"/>
              </a:lnSpc>
            </a:pPr>
            <a:r>
              <a:rPr lang="en-US" altLang="en-US" dirty="0"/>
              <a:t>Computer Basics:</a:t>
            </a:r>
          </a:p>
          <a:p>
            <a:pPr lvl="1">
              <a:lnSpc>
                <a:spcPct val="90000"/>
              </a:lnSpc>
            </a:pPr>
            <a:r>
              <a:rPr lang="en-US" altLang="en-US" dirty="0"/>
              <a:t>Hardware</a:t>
            </a:r>
          </a:p>
          <a:p>
            <a:pPr lvl="1">
              <a:lnSpc>
                <a:spcPct val="90000"/>
              </a:lnSpc>
            </a:pPr>
            <a:r>
              <a:rPr lang="en-US" altLang="en-US" dirty="0"/>
              <a:t>Software</a:t>
            </a:r>
          </a:p>
          <a:p>
            <a:pPr lvl="1">
              <a:lnSpc>
                <a:spcPct val="90000"/>
              </a:lnSpc>
            </a:pPr>
            <a:r>
              <a:rPr lang="en-US" altLang="en-US" dirty="0"/>
              <a:t>Operating Systems</a:t>
            </a:r>
          </a:p>
          <a:p>
            <a:pPr>
              <a:lnSpc>
                <a:spcPct val="90000"/>
              </a:lnSpc>
            </a:pPr>
            <a:endParaRPr lang="en-US" altLang="en-US" dirty="0"/>
          </a:p>
          <a:p>
            <a:pPr>
              <a:lnSpc>
                <a:spcPct val="90000"/>
              </a:lnSpc>
            </a:pPr>
            <a:r>
              <a:rPr lang="en-US" altLang="en-US" dirty="0"/>
              <a:t>Case Studies and Examples</a:t>
            </a:r>
          </a:p>
        </p:txBody>
      </p:sp>
      <p:sp>
        <p:nvSpPr>
          <p:cNvPr id="2" name="Footer Placeholder 1"/>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3" name="Slide Number Placeholder 2">
            <a:extLst>
              <a:ext uri="{FF2B5EF4-FFF2-40B4-BE49-F238E27FC236}">
                <a16:creationId xmlns:a16="http://schemas.microsoft.com/office/drawing/2014/main" id="{76F15C0E-5D92-4372-BDA4-A8DBAB700EF6}"/>
              </a:ext>
            </a:extLst>
          </p:cNvPr>
          <p:cNvSpPr>
            <a:spLocks noGrp="1"/>
          </p:cNvSpPr>
          <p:nvPr>
            <p:ph type="sldNum" sz="quarter" idx="12"/>
          </p:nvPr>
        </p:nvSpPr>
        <p:spPr/>
        <p:txBody>
          <a:bodyPr/>
          <a:lstStyle/>
          <a:p>
            <a:pPr>
              <a:defRPr/>
            </a:pPr>
            <a:fld id="{06312E1D-4100-4FF4-A17A-852A552FDC1B}" type="slidenum">
              <a:rPr lang="en-US" smtClean="0"/>
              <a:pPr>
                <a:defRPr/>
              </a:pPr>
              <a:t>2</a:t>
            </a:fld>
            <a:endParaRPr lang="en-US" dirty="0"/>
          </a:p>
        </p:txBody>
      </p:sp>
    </p:spTree>
    <p:extLst>
      <p:ext uri="{BB962C8B-B14F-4D97-AF65-F5344CB8AC3E}">
        <p14:creationId xmlns:p14="http://schemas.microsoft.com/office/powerpoint/2010/main" val="198870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0EC5-854B-4357-B1AB-165C59FD358C}"/>
              </a:ext>
            </a:extLst>
          </p:cNvPr>
          <p:cNvSpPr>
            <a:spLocks noGrp="1"/>
          </p:cNvSpPr>
          <p:nvPr>
            <p:ph type="title"/>
          </p:nvPr>
        </p:nvSpPr>
        <p:spPr>
          <a:xfrm>
            <a:off x="457200" y="815509"/>
            <a:ext cx="8229600" cy="650887"/>
          </a:xfrm>
        </p:spPr>
        <p:txBody>
          <a:bodyPr/>
          <a:lstStyle/>
          <a:p>
            <a:r>
              <a:rPr lang="en-US" dirty="0"/>
              <a:t>Tips to Achieve Better Learning Outcome</a:t>
            </a:r>
          </a:p>
        </p:txBody>
      </p:sp>
      <p:sp>
        <p:nvSpPr>
          <p:cNvPr id="3" name="Content Placeholder 2">
            <a:extLst>
              <a:ext uri="{FF2B5EF4-FFF2-40B4-BE49-F238E27FC236}">
                <a16:creationId xmlns:a16="http://schemas.microsoft.com/office/drawing/2014/main" id="{39B99570-8691-4FA6-9D50-A93E01684052}"/>
              </a:ext>
            </a:extLst>
          </p:cNvPr>
          <p:cNvSpPr>
            <a:spLocks noGrp="1"/>
          </p:cNvSpPr>
          <p:nvPr>
            <p:ph idx="1"/>
          </p:nvPr>
        </p:nvSpPr>
        <p:spPr>
          <a:xfrm>
            <a:off x="850232" y="1989220"/>
            <a:ext cx="7611979" cy="3972371"/>
          </a:xfrm>
        </p:spPr>
        <p:txBody>
          <a:bodyPr/>
          <a:lstStyle/>
          <a:p>
            <a:r>
              <a:rPr lang="en-US" dirty="0"/>
              <a:t>There are a lot of coding examples in the lesson.</a:t>
            </a:r>
          </a:p>
          <a:p>
            <a:endParaRPr lang="en-US" dirty="0"/>
          </a:p>
          <a:p>
            <a:r>
              <a:rPr lang="en-US" dirty="0"/>
              <a:t>You are not just expected to READ through the slides one by one.</a:t>
            </a:r>
          </a:p>
          <a:p>
            <a:endParaRPr lang="en-US" dirty="0"/>
          </a:p>
          <a:p>
            <a:r>
              <a:rPr lang="en-US" dirty="0"/>
              <a:t>Instead, you are required to </a:t>
            </a:r>
            <a:r>
              <a:rPr lang="en-US" dirty="0">
                <a:solidFill>
                  <a:srgbClr val="C00000"/>
                </a:solidFill>
              </a:rPr>
              <a:t>PRACTICE</a:t>
            </a:r>
            <a:r>
              <a:rPr lang="en-US" dirty="0"/>
              <a:t> all the examples shown on the slides.</a:t>
            </a:r>
          </a:p>
          <a:p>
            <a:endParaRPr lang="en-US" dirty="0"/>
          </a:p>
          <a:p>
            <a:r>
              <a:rPr lang="en-US" dirty="0"/>
              <a:t>You only achieve the goal of understanding the topics by practicing and understanding the examples.</a:t>
            </a:r>
          </a:p>
        </p:txBody>
      </p:sp>
      <p:sp>
        <p:nvSpPr>
          <p:cNvPr id="4" name="Footer Placeholder 3">
            <a:extLst>
              <a:ext uri="{FF2B5EF4-FFF2-40B4-BE49-F238E27FC236}">
                <a16:creationId xmlns:a16="http://schemas.microsoft.com/office/drawing/2014/main" id="{3289AC20-F34C-435A-AF5E-4242C670E22C}"/>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015003A1-8681-41E0-94D2-E0D2672FA93F}"/>
              </a:ext>
            </a:extLst>
          </p:cNvPr>
          <p:cNvSpPr>
            <a:spLocks noGrp="1"/>
          </p:cNvSpPr>
          <p:nvPr>
            <p:ph type="sldNum" sz="quarter" idx="12"/>
          </p:nvPr>
        </p:nvSpPr>
        <p:spPr/>
        <p:txBody>
          <a:bodyPr/>
          <a:lstStyle/>
          <a:p>
            <a:pPr>
              <a:defRPr/>
            </a:pPr>
            <a:fld id="{06312E1D-4100-4FF4-A17A-852A552FDC1B}" type="slidenum">
              <a:rPr lang="en-US" smtClean="0"/>
              <a:pPr>
                <a:defRPr/>
              </a:pPr>
              <a:t>3</a:t>
            </a:fld>
            <a:endParaRPr lang="en-US" dirty="0"/>
          </a:p>
        </p:txBody>
      </p:sp>
    </p:spTree>
    <p:extLst>
      <p:ext uri="{BB962C8B-B14F-4D97-AF65-F5344CB8AC3E}">
        <p14:creationId xmlns:p14="http://schemas.microsoft.com/office/powerpoint/2010/main" val="214985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673552"/>
            <a:ext cx="8229600" cy="8023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Introduction</a:t>
            </a:r>
          </a:p>
        </p:txBody>
      </p:sp>
      <p:sp>
        <p:nvSpPr>
          <p:cNvPr id="18436" name="Rectangle 3"/>
          <p:cNvSpPr>
            <a:spLocks noGrp="1" noChangeArrowheads="1"/>
          </p:cNvSpPr>
          <p:nvPr>
            <p:ph idx="1"/>
          </p:nvPr>
        </p:nvSpPr>
        <p:spPr>
          <a:xfrm>
            <a:off x="603681" y="1570240"/>
            <a:ext cx="7936637" cy="4507676"/>
          </a:xfrm>
        </p:spPr>
        <p:txBody>
          <a:bodyPr>
            <a:normAutofit fontScale="85000" lnSpcReduction="20000"/>
          </a:bodyPr>
          <a:lstStyle/>
          <a:p>
            <a:pPr>
              <a:lnSpc>
                <a:spcPct val="90000"/>
              </a:lnSpc>
            </a:pPr>
            <a:r>
              <a:rPr lang="en-US" altLang="en-US" dirty="0">
                <a:latin typeface="Arial" panose="020B0604020202020204" pitchFamily="34" charset="0"/>
                <a:cs typeface="Arial" panose="020B0604020202020204" pitchFamily="34" charset="0"/>
              </a:rPr>
              <a:t>Overview of the topics to be covered in the lecture.</a:t>
            </a:r>
          </a:p>
          <a:p>
            <a:pPr>
              <a:lnSpc>
                <a:spcPct val="90000"/>
              </a:lnSpc>
            </a:pPr>
            <a:endParaRPr lang="en-US" altLang="en-US" dirty="0">
              <a:latin typeface="Arial" panose="020B0604020202020204" pitchFamily="34" charset="0"/>
              <a:cs typeface="Arial" panose="020B0604020202020204" pitchFamily="34" charset="0"/>
            </a:endParaRPr>
          </a:p>
          <a:p>
            <a:pPr>
              <a:lnSpc>
                <a:spcPct val="90000"/>
              </a:lnSpc>
            </a:pPr>
            <a:r>
              <a:rPr lang="en-US" altLang="en-US" dirty="0">
                <a:latin typeface="Arial" panose="020B0604020202020204" pitchFamily="34" charset="0"/>
                <a:cs typeface="Arial" panose="020B0604020202020204" pitchFamily="34" charset="0"/>
              </a:rPr>
              <a:t>Importance of fair use, academic integrity, and avoiding self-plagiarism in academic and professional settings.</a:t>
            </a:r>
          </a:p>
          <a:p>
            <a:pPr marL="0" indent="0">
              <a:lnSpc>
                <a:spcPct val="90000"/>
              </a:lnSpc>
              <a:buNone/>
            </a:pPr>
            <a:endParaRPr lang="en-US" altLang="en-US" dirty="0"/>
          </a:p>
          <a:p>
            <a:pPr>
              <a:lnSpc>
                <a:spcPct val="90000"/>
              </a:lnSpc>
            </a:pPr>
            <a:r>
              <a:rPr lang="en-US" altLang="en-US" dirty="0">
                <a:latin typeface="Arial" panose="020B0604020202020204" pitchFamily="34" charset="0"/>
                <a:cs typeface="Arial" panose="020B0604020202020204" pitchFamily="34" charset="0"/>
              </a:rPr>
              <a:t>Understand How Blackboard Works:</a:t>
            </a:r>
          </a:p>
          <a:p>
            <a:pPr lvl="1">
              <a:lnSpc>
                <a:spcPct val="90000"/>
              </a:lnSpc>
            </a:pPr>
            <a:r>
              <a:rPr lang="en-US" altLang="en-US" dirty="0">
                <a:hlinkClick r:id="rId2"/>
              </a:rPr>
              <a:t>https://</a:t>
            </a:r>
            <a:r>
              <a:rPr lang="en-US" altLang="en-US" dirty="0" err="1">
                <a:hlinkClick r:id="rId2"/>
              </a:rPr>
              <a:t>blackboard.waketech.edu</a:t>
            </a:r>
            <a:endParaRPr lang="en-US" altLang="en-US" dirty="0"/>
          </a:p>
          <a:p>
            <a:pPr lvl="1">
              <a:lnSpc>
                <a:spcPct val="90000"/>
              </a:lnSpc>
            </a:pPr>
            <a:endParaRPr lang="en-US" altLang="en-US" dirty="0">
              <a:latin typeface="Arial" panose="020B0604020202020204" pitchFamily="34" charset="0"/>
              <a:cs typeface="Arial" panose="020B0604020202020204" pitchFamily="34" charset="0"/>
            </a:endParaRPr>
          </a:p>
          <a:p>
            <a:pPr>
              <a:lnSpc>
                <a:spcPct val="90000"/>
              </a:lnSpc>
            </a:pPr>
            <a:r>
              <a:rPr lang="en-US" altLang="en-US" dirty="0">
                <a:latin typeface="Arial" panose="020B0604020202020204" pitchFamily="34" charset="0"/>
                <a:cs typeface="Arial" panose="020B0604020202020204" pitchFamily="34" charset="0"/>
              </a:rPr>
              <a:t>Know Other Students in Class</a:t>
            </a:r>
          </a:p>
          <a:p>
            <a:pPr lvl="1">
              <a:lnSpc>
                <a:spcPct val="90000"/>
              </a:lnSpc>
            </a:pPr>
            <a:r>
              <a:rPr lang="en-US" altLang="en-US" dirty="0"/>
              <a:t>Introduced yourself to each other</a:t>
            </a:r>
          </a:p>
          <a:p>
            <a:pPr lvl="1">
              <a:lnSpc>
                <a:spcPct val="90000"/>
              </a:lnSpc>
            </a:pPr>
            <a:r>
              <a:rPr lang="en-US" altLang="en-US" dirty="0"/>
              <a:t>Communicate via classroom, email, discussion forum on </a:t>
            </a:r>
            <a:r>
              <a:rPr lang="en-US" altLang="en-US" dirty="0" err="1"/>
              <a:t>BlackBoard</a:t>
            </a:r>
            <a:r>
              <a:rPr lang="en-US" altLang="en-US" dirty="0"/>
              <a:t>, </a:t>
            </a:r>
            <a:r>
              <a:rPr lang="en-US" altLang="en-US" i="1" dirty="0"/>
              <a:t>etc</a:t>
            </a:r>
            <a:r>
              <a:rPr lang="en-US" altLang="en-US" dirty="0"/>
              <a:t>.</a:t>
            </a:r>
          </a:p>
          <a:p>
            <a:pPr lvl="1">
              <a:lnSpc>
                <a:spcPct val="90000"/>
              </a:lnSpc>
            </a:pPr>
            <a:endParaRPr lang="en-US" altLang="en-US" dirty="0">
              <a:latin typeface="Arial" panose="020B0604020202020204" pitchFamily="34" charset="0"/>
              <a:cs typeface="Arial" panose="020B0604020202020204" pitchFamily="34" charset="0"/>
            </a:endParaRPr>
          </a:p>
          <a:p>
            <a:pPr>
              <a:lnSpc>
                <a:spcPct val="90000"/>
              </a:lnSpc>
            </a:pPr>
            <a:r>
              <a:rPr lang="en-US" altLang="en-US" dirty="0">
                <a:latin typeface="Arial" panose="020B0604020202020204" pitchFamily="34" charset="0"/>
                <a:cs typeface="Arial" panose="020B0604020202020204" pitchFamily="34" charset="0"/>
              </a:rPr>
              <a:t>Describe the requirements of the Course</a:t>
            </a:r>
          </a:p>
          <a:p>
            <a:pPr>
              <a:lnSpc>
                <a:spcPct val="90000"/>
              </a:lnSpc>
            </a:pPr>
            <a:endParaRPr lang="en-US" altLang="en-US" dirty="0">
              <a:latin typeface="Arial" panose="020B0604020202020204" pitchFamily="34" charset="0"/>
              <a:cs typeface="Arial" panose="020B0604020202020204" pitchFamily="34" charset="0"/>
            </a:endParaRPr>
          </a:p>
          <a:p>
            <a:pPr>
              <a:lnSpc>
                <a:spcPct val="90000"/>
              </a:lnSpc>
            </a:pPr>
            <a:r>
              <a:rPr lang="en-US" altLang="en-US" dirty="0">
                <a:latin typeface="Arial" panose="020B0604020202020204" pitchFamily="34" charset="0"/>
                <a:cs typeface="Arial" panose="020B0604020202020204" pitchFamily="34" charset="0"/>
              </a:rPr>
              <a:t>Know Where to Find Instructor Information</a:t>
            </a:r>
          </a:p>
          <a:p>
            <a:pPr lvl="1">
              <a:lnSpc>
                <a:spcPct val="90000"/>
              </a:lnSpc>
            </a:pPr>
            <a:r>
              <a:rPr lang="en-US" altLang="en-US" dirty="0"/>
              <a:t>On </a:t>
            </a:r>
            <a:r>
              <a:rPr lang="en-US" altLang="en-US" dirty="0" err="1"/>
              <a:t>BlackBoard</a:t>
            </a:r>
            <a:r>
              <a:rPr lang="en-US" altLang="en-US" dirty="0"/>
              <a:t>, find </a:t>
            </a:r>
            <a:r>
              <a:rPr lang="en-US" altLang="en-US" dirty="0">
                <a:latin typeface="Courier New" panose="02070309020205020404" pitchFamily="49" charset="0"/>
                <a:cs typeface="Courier New" panose="02070309020205020404" pitchFamily="49" charset="0"/>
              </a:rPr>
              <a:t>Faculty Information</a:t>
            </a:r>
            <a:r>
              <a:rPr lang="en-US" altLang="en-US" dirty="0"/>
              <a:t> menu</a:t>
            </a:r>
          </a:p>
          <a:p>
            <a:pPr lvl="1">
              <a:lnSpc>
                <a:spcPct val="90000"/>
              </a:lnSpc>
            </a:pPr>
            <a:endParaRPr lang="en-US" altLang="en-US" dirty="0">
              <a:latin typeface="Arial" panose="020B0604020202020204" pitchFamily="34" charset="0"/>
              <a:cs typeface="Arial" panose="020B0604020202020204" pitchFamily="34" charset="0"/>
            </a:endParaRPr>
          </a:p>
          <a:p>
            <a:pPr>
              <a:lnSpc>
                <a:spcPct val="90000"/>
              </a:lnSpc>
            </a:pPr>
            <a:r>
              <a:rPr lang="en-US" altLang="en-US" dirty="0">
                <a:latin typeface="Arial" panose="020B0604020202020204" pitchFamily="34" charset="0"/>
                <a:cs typeface="Arial" panose="020B0604020202020204" pitchFamily="34" charset="0"/>
              </a:rPr>
              <a:t>Understand and Apply Computer File Management Skills</a:t>
            </a:r>
          </a:p>
          <a:p>
            <a:pPr lvl="1">
              <a:lnSpc>
                <a:spcPct val="90000"/>
              </a:lnSpc>
            </a:pPr>
            <a:r>
              <a:rPr lang="en-US" altLang="en-US" dirty="0"/>
              <a:t>File path</a:t>
            </a:r>
          </a:p>
          <a:p>
            <a:pPr lvl="1">
              <a:lnSpc>
                <a:spcPct val="90000"/>
              </a:lnSpc>
            </a:pPr>
            <a:r>
              <a:rPr lang="en-US" altLang="en-US" dirty="0">
                <a:latin typeface="Arial" panose="020B0604020202020204" pitchFamily="34" charset="0"/>
                <a:cs typeface="Arial" panose="020B0604020202020204" pitchFamily="34" charset="0"/>
              </a:rPr>
              <a:t>Copy and paste</a:t>
            </a:r>
          </a:p>
          <a:p>
            <a:pPr lvl="1">
              <a:lnSpc>
                <a:spcPct val="90000"/>
              </a:lnSpc>
            </a:pPr>
            <a:r>
              <a:rPr lang="en-US" altLang="en-US" dirty="0">
                <a:latin typeface="Arial" panose="020B0604020202020204" pitchFamily="34" charset="0"/>
                <a:cs typeface="Arial" panose="020B0604020202020204" pitchFamily="34" charset="0"/>
              </a:rPr>
              <a:t>Wor</a:t>
            </a:r>
            <a:r>
              <a:rPr lang="en-US" altLang="en-US" dirty="0"/>
              <a:t>d processing</a:t>
            </a:r>
            <a:endParaRPr lang="en-US" altLang="en-US" dirty="0">
              <a:latin typeface="Arial" panose="020B0604020202020204" pitchFamily="34" charset="0"/>
              <a:cs typeface="Arial" panose="020B0604020202020204" pitchFamily="34" charset="0"/>
            </a:endParaRPr>
          </a:p>
          <a:p>
            <a:pPr>
              <a:lnSpc>
                <a:spcPct val="90000"/>
              </a:lnSpc>
            </a:pPr>
            <a:endParaRPr lang="en-US" alt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3" name="Slide Number Placeholder 2">
            <a:extLst>
              <a:ext uri="{FF2B5EF4-FFF2-40B4-BE49-F238E27FC236}">
                <a16:creationId xmlns:a16="http://schemas.microsoft.com/office/drawing/2014/main" id="{679192CC-313B-41DC-A195-B5E5A1887843}"/>
              </a:ext>
            </a:extLst>
          </p:cNvPr>
          <p:cNvSpPr>
            <a:spLocks noGrp="1"/>
          </p:cNvSpPr>
          <p:nvPr>
            <p:ph type="sldNum" sz="quarter" idx="12"/>
          </p:nvPr>
        </p:nvSpPr>
        <p:spPr/>
        <p:txBody>
          <a:bodyPr/>
          <a:lstStyle/>
          <a:p>
            <a:pPr>
              <a:defRPr/>
            </a:pPr>
            <a:fld id="{06312E1D-4100-4FF4-A17A-852A552FDC1B}" type="slidenum">
              <a:rPr lang="en-US" smtClean="0"/>
              <a:pPr>
                <a:defRPr/>
              </a:pPr>
              <a:t>4</a:t>
            </a:fld>
            <a:endParaRPr lang="en-US" dirty="0"/>
          </a:p>
        </p:txBody>
      </p:sp>
    </p:spTree>
    <p:extLst>
      <p:ext uri="{BB962C8B-B14F-4D97-AF65-F5344CB8AC3E}">
        <p14:creationId xmlns:p14="http://schemas.microsoft.com/office/powerpoint/2010/main" val="55632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673552"/>
            <a:ext cx="8229600" cy="8023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Fair Use</a:t>
            </a:r>
          </a:p>
        </p:txBody>
      </p:sp>
      <p:sp>
        <p:nvSpPr>
          <p:cNvPr id="18436" name="Rectangle 3"/>
          <p:cNvSpPr>
            <a:spLocks noGrp="1" noChangeArrowheads="1"/>
          </p:cNvSpPr>
          <p:nvPr>
            <p:ph idx="1"/>
          </p:nvPr>
        </p:nvSpPr>
        <p:spPr>
          <a:xfrm>
            <a:off x="603681" y="1676772"/>
            <a:ext cx="7936637" cy="4507676"/>
          </a:xfrm>
        </p:spPr>
        <p:txBody>
          <a:bodyPr>
            <a:normAutofit/>
          </a:bodyPr>
          <a:lstStyle/>
          <a:p>
            <a:pPr>
              <a:lnSpc>
                <a:spcPct val="90000"/>
              </a:lnSpc>
            </a:pPr>
            <a:r>
              <a:rPr lang="en-US" altLang="en-US" dirty="0">
                <a:latin typeface="Arial" panose="020B0604020202020204" pitchFamily="34" charset="0"/>
                <a:cs typeface="Arial" panose="020B0604020202020204" pitchFamily="34" charset="0"/>
              </a:rPr>
              <a:t>Define fair use as a legal doctrine that allows for the use of copyrighted material without permission from the copyright owner.</a:t>
            </a:r>
          </a:p>
          <a:p>
            <a:pPr>
              <a:lnSpc>
                <a:spcPct val="90000"/>
              </a:lnSpc>
            </a:pPr>
            <a:endParaRPr lang="en-US" altLang="en-US" dirty="0">
              <a:latin typeface="Arial" panose="020B0604020202020204" pitchFamily="34" charset="0"/>
              <a:cs typeface="Arial" panose="020B0604020202020204" pitchFamily="34" charset="0"/>
            </a:endParaRPr>
          </a:p>
          <a:p>
            <a:pPr>
              <a:lnSpc>
                <a:spcPct val="90000"/>
              </a:lnSpc>
            </a:pPr>
            <a:r>
              <a:rPr lang="en-US" altLang="en-US" dirty="0">
                <a:latin typeface="Arial" panose="020B0604020202020204" pitchFamily="34" charset="0"/>
                <a:cs typeface="Arial" panose="020B0604020202020204" pitchFamily="34" charset="0"/>
              </a:rPr>
              <a:t>Explain the factors considered in fair use, such as the nature, amount, purpose, and effect on the market.</a:t>
            </a:r>
          </a:p>
          <a:p>
            <a:pPr>
              <a:lnSpc>
                <a:spcPct val="90000"/>
              </a:lnSpc>
            </a:pPr>
            <a:endParaRPr lang="en-US" altLang="en-US" dirty="0">
              <a:latin typeface="Arial" panose="020B0604020202020204" pitchFamily="34" charset="0"/>
              <a:cs typeface="Arial" panose="020B0604020202020204" pitchFamily="34" charset="0"/>
            </a:endParaRPr>
          </a:p>
          <a:p>
            <a:pPr>
              <a:lnSpc>
                <a:spcPct val="90000"/>
              </a:lnSpc>
            </a:pPr>
            <a:r>
              <a:rPr lang="en-US" altLang="en-US" dirty="0">
                <a:latin typeface="Arial" panose="020B0604020202020204" pitchFamily="34" charset="0"/>
                <a:cs typeface="Arial" panose="020B0604020202020204" pitchFamily="34" charset="0"/>
              </a:rPr>
              <a:t>Provide examples of fair use scenarios, such as criticism, comment, news reporting, teaching, and research.</a:t>
            </a:r>
          </a:p>
          <a:p>
            <a:pPr>
              <a:lnSpc>
                <a:spcPct val="90000"/>
              </a:lnSpc>
            </a:pPr>
            <a:endParaRPr lang="en-US" altLang="en-US" dirty="0">
              <a:latin typeface="Arial" panose="020B0604020202020204" pitchFamily="34" charset="0"/>
              <a:cs typeface="Arial" panose="020B0604020202020204" pitchFamily="34" charset="0"/>
            </a:endParaRPr>
          </a:p>
          <a:p>
            <a:pPr>
              <a:lnSpc>
                <a:spcPct val="90000"/>
              </a:lnSpc>
            </a:pPr>
            <a:r>
              <a:rPr lang="en-US" altLang="en-US" dirty="0">
                <a:latin typeface="Arial" panose="020B0604020202020204" pitchFamily="34" charset="0"/>
                <a:cs typeface="Arial" panose="020B0604020202020204" pitchFamily="34" charset="0"/>
              </a:rPr>
              <a:t>Discuss the limitations of fair use and the need to exercise caution when using copyrighted material.</a:t>
            </a:r>
          </a:p>
        </p:txBody>
      </p:sp>
      <p:sp>
        <p:nvSpPr>
          <p:cNvPr id="2" name="Footer Placeholder 1"/>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3" name="Slide Number Placeholder 2">
            <a:extLst>
              <a:ext uri="{FF2B5EF4-FFF2-40B4-BE49-F238E27FC236}">
                <a16:creationId xmlns:a16="http://schemas.microsoft.com/office/drawing/2014/main" id="{679192CC-313B-41DC-A195-B5E5A1887843}"/>
              </a:ext>
            </a:extLst>
          </p:cNvPr>
          <p:cNvSpPr>
            <a:spLocks noGrp="1"/>
          </p:cNvSpPr>
          <p:nvPr>
            <p:ph type="sldNum" sz="quarter" idx="12"/>
          </p:nvPr>
        </p:nvSpPr>
        <p:spPr/>
        <p:txBody>
          <a:bodyPr/>
          <a:lstStyle/>
          <a:p>
            <a:pPr>
              <a:defRPr/>
            </a:pPr>
            <a:fld id="{06312E1D-4100-4FF4-A17A-852A552FDC1B}" type="slidenum">
              <a:rPr lang="en-US" smtClean="0"/>
              <a:pPr>
                <a:defRPr/>
              </a:pPr>
              <a:t>5</a:t>
            </a:fld>
            <a:endParaRPr lang="en-US" dirty="0"/>
          </a:p>
        </p:txBody>
      </p:sp>
    </p:spTree>
    <p:extLst>
      <p:ext uri="{BB962C8B-B14F-4D97-AF65-F5344CB8AC3E}">
        <p14:creationId xmlns:p14="http://schemas.microsoft.com/office/powerpoint/2010/main" val="89715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673552"/>
            <a:ext cx="8229600" cy="8023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Academic Integrity</a:t>
            </a:r>
          </a:p>
        </p:txBody>
      </p:sp>
      <p:sp>
        <p:nvSpPr>
          <p:cNvPr id="18436" name="Rectangle 3"/>
          <p:cNvSpPr>
            <a:spLocks noGrp="1" noChangeArrowheads="1"/>
          </p:cNvSpPr>
          <p:nvPr>
            <p:ph idx="1"/>
          </p:nvPr>
        </p:nvSpPr>
        <p:spPr>
          <a:xfrm>
            <a:off x="648070" y="1725451"/>
            <a:ext cx="7936637" cy="4063160"/>
          </a:xfrm>
        </p:spPr>
        <p:txBody>
          <a:bodyPr>
            <a:normAutofit/>
          </a:bodyPr>
          <a:lstStyle/>
          <a:p>
            <a:pPr>
              <a:lnSpc>
                <a:spcPct val="90000"/>
              </a:lnSpc>
            </a:pPr>
            <a:r>
              <a:rPr lang="en-US" altLang="en-US" dirty="0">
                <a:latin typeface="Arial" panose="020B0604020202020204" pitchFamily="34" charset="0"/>
                <a:cs typeface="Arial" panose="020B0604020202020204" pitchFamily="34" charset="0"/>
              </a:rPr>
              <a:t>Define academic integrity as the commitment to honesty, responsibility, and accountability in academic work.</a:t>
            </a:r>
          </a:p>
          <a:p>
            <a:pPr>
              <a:lnSpc>
                <a:spcPct val="90000"/>
              </a:lnSpc>
            </a:pPr>
            <a:endParaRPr lang="en-US" altLang="en-US" dirty="0">
              <a:latin typeface="Arial" panose="020B0604020202020204" pitchFamily="34" charset="0"/>
              <a:cs typeface="Arial" panose="020B0604020202020204" pitchFamily="34" charset="0"/>
            </a:endParaRPr>
          </a:p>
          <a:p>
            <a:pPr>
              <a:lnSpc>
                <a:spcPct val="90000"/>
              </a:lnSpc>
            </a:pPr>
            <a:r>
              <a:rPr lang="en-US" altLang="en-US" dirty="0">
                <a:latin typeface="Arial" panose="020B0604020202020204" pitchFamily="34" charset="0"/>
                <a:cs typeface="Arial" panose="020B0604020202020204" pitchFamily="34" charset="0"/>
              </a:rPr>
              <a:t>Explain the importance of citing sources, giving proper credit, and avoiding plagiarism.</a:t>
            </a:r>
          </a:p>
          <a:p>
            <a:pPr>
              <a:lnSpc>
                <a:spcPct val="90000"/>
              </a:lnSpc>
            </a:pPr>
            <a:endParaRPr lang="en-US" altLang="en-US" dirty="0">
              <a:latin typeface="Arial" panose="020B0604020202020204" pitchFamily="34" charset="0"/>
              <a:cs typeface="Arial" panose="020B0604020202020204" pitchFamily="34" charset="0"/>
            </a:endParaRPr>
          </a:p>
          <a:p>
            <a:pPr>
              <a:lnSpc>
                <a:spcPct val="90000"/>
              </a:lnSpc>
            </a:pPr>
            <a:r>
              <a:rPr lang="en-US" altLang="en-US" dirty="0">
                <a:latin typeface="Arial" panose="020B0604020202020204" pitchFamily="34" charset="0"/>
                <a:cs typeface="Arial" panose="020B0604020202020204" pitchFamily="34" charset="0"/>
              </a:rPr>
              <a:t>Discuss the consequences of academic integrity violations, including disciplinary actions, academic penalties, and damage to one's reputation.</a:t>
            </a:r>
          </a:p>
          <a:p>
            <a:pPr>
              <a:lnSpc>
                <a:spcPct val="90000"/>
              </a:lnSpc>
            </a:pPr>
            <a:endParaRPr lang="en-US" altLang="en-US" dirty="0">
              <a:latin typeface="Arial" panose="020B0604020202020204" pitchFamily="34" charset="0"/>
              <a:cs typeface="Arial" panose="020B0604020202020204" pitchFamily="34" charset="0"/>
            </a:endParaRPr>
          </a:p>
          <a:p>
            <a:pPr>
              <a:lnSpc>
                <a:spcPct val="90000"/>
              </a:lnSpc>
            </a:pPr>
            <a:r>
              <a:rPr lang="en-US" altLang="en-US" dirty="0">
                <a:latin typeface="Arial" panose="020B0604020202020204" pitchFamily="34" charset="0"/>
                <a:cs typeface="Arial" panose="020B0604020202020204" pitchFamily="34" charset="0"/>
              </a:rPr>
              <a:t>Highlight the benefits of upholding academic integrity, such as fostering a culture of trust, promoting originality, and ensuring academic fairness.</a:t>
            </a:r>
          </a:p>
        </p:txBody>
      </p:sp>
      <p:sp>
        <p:nvSpPr>
          <p:cNvPr id="2" name="Footer Placeholder 1"/>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3" name="Slide Number Placeholder 2">
            <a:extLst>
              <a:ext uri="{FF2B5EF4-FFF2-40B4-BE49-F238E27FC236}">
                <a16:creationId xmlns:a16="http://schemas.microsoft.com/office/drawing/2014/main" id="{679192CC-313B-41DC-A195-B5E5A1887843}"/>
              </a:ext>
            </a:extLst>
          </p:cNvPr>
          <p:cNvSpPr>
            <a:spLocks noGrp="1"/>
          </p:cNvSpPr>
          <p:nvPr>
            <p:ph type="sldNum" sz="quarter" idx="12"/>
          </p:nvPr>
        </p:nvSpPr>
        <p:spPr/>
        <p:txBody>
          <a:bodyPr/>
          <a:lstStyle/>
          <a:p>
            <a:pPr>
              <a:defRPr/>
            </a:pPr>
            <a:fld id="{06312E1D-4100-4FF4-A17A-852A552FDC1B}" type="slidenum">
              <a:rPr lang="en-US" smtClean="0"/>
              <a:pPr>
                <a:defRPr/>
              </a:pPr>
              <a:t>6</a:t>
            </a:fld>
            <a:endParaRPr lang="en-US" dirty="0"/>
          </a:p>
        </p:txBody>
      </p:sp>
    </p:spTree>
    <p:extLst>
      <p:ext uri="{BB962C8B-B14F-4D97-AF65-F5344CB8AC3E}">
        <p14:creationId xmlns:p14="http://schemas.microsoft.com/office/powerpoint/2010/main" val="269742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8DCD-7DC0-4245-A3D5-AFC0BFB44E5D}"/>
              </a:ext>
            </a:extLst>
          </p:cNvPr>
          <p:cNvSpPr>
            <a:spLocks noGrp="1"/>
          </p:cNvSpPr>
          <p:nvPr>
            <p:ph type="title"/>
          </p:nvPr>
        </p:nvSpPr>
        <p:spPr/>
        <p:txBody>
          <a:bodyPr>
            <a:normAutofit/>
          </a:bodyPr>
          <a:lstStyle/>
          <a:p>
            <a:r>
              <a:rPr lang="en-US" dirty="0"/>
              <a:t>Self-Plagiarism</a:t>
            </a:r>
          </a:p>
        </p:txBody>
      </p:sp>
      <p:sp>
        <p:nvSpPr>
          <p:cNvPr id="3" name="Content Placeholder 2">
            <a:extLst>
              <a:ext uri="{FF2B5EF4-FFF2-40B4-BE49-F238E27FC236}">
                <a16:creationId xmlns:a16="http://schemas.microsoft.com/office/drawing/2014/main" id="{4C622144-84B2-468B-9C38-5BAF7E4BC9D1}"/>
              </a:ext>
            </a:extLst>
          </p:cNvPr>
          <p:cNvSpPr>
            <a:spLocks noGrp="1"/>
          </p:cNvSpPr>
          <p:nvPr>
            <p:ph idx="1"/>
          </p:nvPr>
        </p:nvSpPr>
        <p:spPr>
          <a:xfrm>
            <a:off x="1096392" y="1511043"/>
            <a:ext cx="7328517" cy="4210851"/>
          </a:xfrm>
        </p:spPr>
        <p:txBody>
          <a:bodyPr>
            <a:normAutofit lnSpcReduction="10000"/>
          </a:bodyPr>
          <a:lstStyle/>
          <a:p>
            <a:r>
              <a:rPr lang="en-US" dirty="0"/>
              <a:t>Define self-plagiarism as the act of reusing one's own previously published or submitted work without proper citation.</a:t>
            </a:r>
          </a:p>
          <a:p>
            <a:endParaRPr lang="en-US" dirty="0"/>
          </a:p>
          <a:p>
            <a:r>
              <a:rPr lang="en-US" dirty="0"/>
              <a:t>Explain the reasons why self-plagiarism is considered unethical, such as misrepresenting the originality of work and potentially misleading readers.</a:t>
            </a:r>
          </a:p>
          <a:p>
            <a:endParaRPr lang="en-US" dirty="0"/>
          </a:p>
          <a:p>
            <a:r>
              <a:rPr lang="en-US" dirty="0"/>
              <a:t>Discuss the potential consequences of self-plagiarism, including academic sanctions, loss of credibility, and hindrance to the development of new ideas.</a:t>
            </a:r>
          </a:p>
          <a:p>
            <a:endParaRPr lang="en-US" dirty="0"/>
          </a:p>
          <a:p>
            <a:r>
              <a:rPr lang="en-US" dirty="0"/>
              <a:t>Provide strategies to avoid self-plagiarism, such as properly citing and referencing one's own previous work and seeking permission when necessary.</a:t>
            </a:r>
          </a:p>
          <a:p>
            <a:pPr lvl="1"/>
            <a:endParaRPr lang="en-US" dirty="0"/>
          </a:p>
        </p:txBody>
      </p:sp>
      <p:sp>
        <p:nvSpPr>
          <p:cNvPr id="4" name="Footer Placeholder 3">
            <a:extLst>
              <a:ext uri="{FF2B5EF4-FFF2-40B4-BE49-F238E27FC236}">
                <a16:creationId xmlns:a16="http://schemas.microsoft.com/office/drawing/2014/main" id="{F44C7030-5B01-4A0D-B790-C490E676BF52}"/>
              </a:ext>
            </a:extLst>
          </p:cNvPr>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5" name="Slide Number Placeholder 4">
            <a:extLst>
              <a:ext uri="{FF2B5EF4-FFF2-40B4-BE49-F238E27FC236}">
                <a16:creationId xmlns:a16="http://schemas.microsoft.com/office/drawing/2014/main" id="{B275AE42-1CDE-4487-82C6-3133DCD0C717}"/>
              </a:ext>
            </a:extLst>
          </p:cNvPr>
          <p:cNvSpPr>
            <a:spLocks noGrp="1"/>
          </p:cNvSpPr>
          <p:nvPr>
            <p:ph type="sldNum" sz="quarter" idx="12"/>
          </p:nvPr>
        </p:nvSpPr>
        <p:spPr/>
        <p:txBody>
          <a:bodyPr/>
          <a:lstStyle/>
          <a:p>
            <a:pPr>
              <a:defRPr/>
            </a:pPr>
            <a:fld id="{06312E1D-4100-4FF4-A17A-852A552FDC1B}" type="slidenum">
              <a:rPr lang="en-US" smtClean="0"/>
              <a:pPr>
                <a:defRPr/>
              </a:pPr>
              <a:t>7</a:t>
            </a:fld>
            <a:endParaRPr lang="en-US" dirty="0"/>
          </a:p>
        </p:txBody>
      </p:sp>
    </p:spTree>
    <p:extLst>
      <p:ext uri="{BB962C8B-B14F-4D97-AF65-F5344CB8AC3E}">
        <p14:creationId xmlns:p14="http://schemas.microsoft.com/office/powerpoint/2010/main" val="70036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199" y="827571"/>
            <a:ext cx="8229600" cy="8023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r>
              <a:rPr lang="en-US" altLang="en-US" sz="2800" dirty="0"/>
              <a:t>Server and Client Architecture</a:t>
            </a:r>
          </a:p>
        </p:txBody>
      </p:sp>
      <p:sp>
        <p:nvSpPr>
          <p:cNvPr id="18436" name="Rectangle 3"/>
          <p:cNvSpPr>
            <a:spLocks noGrp="1" noChangeArrowheads="1"/>
          </p:cNvSpPr>
          <p:nvPr>
            <p:ph idx="1"/>
          </p:nvPr>
        </p:nvSpPr>
        <p:spPr>
          <a:xfrm>
            <a:off x="827181" y="1721845"/>
            <a:ext cx="7597728" cy="4308584"/>
          </a:xfrm>
        </p:spPr>
        <p:txBody>
          <a:bodyPr>
            <a:normAutofit lnSpcReduction="10000"/>
          </a:bodyPr>
          <a:lstStyle/>
          <a:p>
            <a:pPr>
              <a:lnSpc>
                <a:spcPct val="90000"/>
              </a:lnSpc>
            </a:pPr>
            <a:r>
              <a:rPr lang="en-US" altLang="en-US" dirty="0"/>
              <a:t>Client-side programming (front-end). Client-side refers to the software that runs on a user's web browser or user agent.  Client-side web development is about interactivity and displaying data.</a:t>
            </a:r>
          </a:p>
          <a:p>
            <a:pPr lvl="1">
              <a:lnSpc>
                <a:spcPct val="90000"/>
              </a:lnSpc>
            </a:pPr>
            <a:r>
              <a:rPr lang="en-US" altLang="en-US" dirty="0"/>
              <a:t>HTML, CSS and JavaScript are front-end languages.  Support for these languages is found on the client (browser application).  Source code for front-end languages can generally be found by right-clicking on the web page and is not secure.</a:t>
            </a:r>
          </a:p>
          <a:p>
            <a:pPr>
              <a:lnSpc>
                <a:spcPct val="90000"/>
              </a:lnSpc>
            </a:pPr>
            <a:endParaRPr lang="en-US" altLang="en-US" dirty="0"/>
          </a:p>
          <a:p>
            <a:pPr>
              <a:lnSpc>
                <a:spcPct val="90000"/>
              </a:lnSpc>
            </a:pPr>
            <a:r>
              <a:rPr lang="en-US" altLang="en-US" dirty="0"/>
              <a:t>Server-side programming (back-end). Server-side means the systems that are on the server. Server-side is about working behind the scenes to manage data. </a:t>
            </a:r>
          </a:p>
          <a:p>
            <a:pPr lvl="1">
              <a:lnSpc>
                <a:spcPct val="90000"/>
              </a:lnSpc>
            </a:pPr>
            <a:r>
              <a:rPr lang="en-US" altLang="en-US" dirty="0"/>
              <a:t>Python, PHP, Ruby, Java, C# and JavaScript are examples of back-end languages.  Support for these languages is found on the server. Source code for back-end languages is hidden from the user since it only resides on the server and is secure.</a:t>
            </a:r>
          </a:p>
          <a:p>
            <a:pPr>
              <a:lnSpc>
                <a:spcPct val="90000"/>
              </a:lnSpc>
            </a:pPr>
            <a:endParaRPr lang="en-US" altLang="en-US" dirty="0"/>
          </a:p>
          <a:p>
            <a:pPr>
              <a:lnSpc>
                <a:spcPct val="90000"/>
              </a:lnSpc>
            </a:pPr>
            <a:r>
              <a:rPr lang="en-US" altLang="en-US" dirty="0"/>
              <a:t>Web/Full-Stack Development. Full Stack Development is combining front-end and back-end skills.</a:t>
            </a:r>
          </a:p>
        </p:txBody>
      </p:sp>
      <p:sp>
        <p:nvSpPr>
          <p:cNvPr id="2" name="Footer Placeholder 1"/>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3" name="Slide Number Placeholder 2">
            <a:extLst>
              <a:ext uri="{FF2B5EF4-FFF2-40B4-BE49-F238E27FC236}">
                <a16:creationId xmlns:a16="http://schemas.microsoft.com/office/drawing/2014/main" id="{4AA3235B-D422-4F99-98CA-9666DAF8404B}"/>
              </a:ext>
            </a:extLst>
          </p:cNvPr>
          <p:cNvSpPr>
            <a:spLocks noGrp="1"/>
          </p:cNvSpPr>
          <p:nvPr>
            <p:ph type="sldNum" sz="quarter" idx="12"/>
          </p:nvPr>
        </p:nvSpPr>
        <p:spPr/>
        <p:txBody>
          <a:bodyPr/>
          <a:lstStyle/>
          <a:p>
            <a:pPr>
              <a:defRPr/>
            </a:pPr>
            <a:fld id="{06312E1D-4100-4FF4-A17A-852A552FDC1B}" type="slidenum">
              <a:rPr lang="en-US" smtClean="0"/>
              <a:pPr>
                <a:defRPr/>
              </a:pPr>
              <a:t>8</a:t>
            </a:fld>
            <a:endParaRPr lang="en-US" dirty="0"/>
          </a:p>
        </p:txBody>
      </p:sp>
    </p:spTree>
    <p:extLst>
      <p:ext uri="{BB962C8B-B14F-4D97-AF65-F5344CB8AC3E}">
        <p14:creationId xmlns:p14="http://schemas.microsoft.com/office/powerpoint/2010/main" val="140378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8864" y="688458"/>
            <a:ext cx="8229600" cy="741362"/>
          </a:xfrm>
        </p:spPr>
        <p:txBody>
          <a:bodyPr>
            <a:normAutofit/>
          </a:bodyPr>
          <a:lstStyle/>
          <a:p>
            <a:pPr eaLnBrk="1" hangingPunct="1"/>
            <a:r>
              <a:rPr lang="en-US" altLang="en-US" sz="2800" dirty="0"/>
              <a:t>Programming Languages</a:t>
            </a:r>
          </a:p>
        </p:txBody>
      </p:sp>
      <p:sp>
        <p:nvSpPr>
          <p:cNvPr id="18435" name="Rectangle 3"/>
          <p:cNvSpPr>
            <a:spLocks noGrp="1" noChangeArrowheads="1"/>
          </p:cNvSpPr>
          <p:nvPr>
            <p:ph idx="1"/>
          </p:nvPr>
        </p:nvSpPr>
        <p:spPr>
          <a:xfrm>
            <a:off x="619423" y="1522992"/>
            <a:ext cx="7840996" cy="442504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nSpc>
                <a:spcPct val="90000"/>
              </a:lnSpc>
            </a:pPr>
            <a:r>
              <a:rPr lang="en-US" altLang="en-US" dirty="0"/>
              <a:t>Computers can understand only machine instructions given by programmers.  Programming languages are broadly categorized into three types:</a:t>
            </a:r>
          </a:p>
          <a:p>
            <a:pPr lvl="1">
              <a:lnSpc>
                <a:spcPct val="90000"/>
              </a:lnSpc>
            </a:pPr>
            <a:r>
              <a:rPr lang="en-US" altLang="en-US" dirty="0"/>
              <a:t>Machine level language</a:t>
            </a:r>
          </a:p>
          <a:p>
            <a:pPr lvl="2">
              <a:lnSpc>
                <a:spcPct val="90000"/>
              </a:lnSpc>
            </a:pPr>
            <a:r>
              <a:rPr lang="en-US" altLang="en-US" dirty="0"/>
              <a:t>consists of a set of instructions that are in the binary form 0 or 1</a:t>
            </a:r>
          </a:p>
          <a:p>
            <a:pPr lvl="2">
              <a:lnSpc>
                <a:spcPct val="90000"/>
              </a:lnSpc>
            </a:pPr>
            <a:r>
              <a:rPr lang="en-US" altLang="en-US" dirty="0"/>
              <a:t>not easy for the programmers to write the program in machine instructions. </a:t>
            </a:r>
          </a:p>
          <a:p>
            <a:pPr lvl="2">
              <a:lnSpc>
                <a:spcPct val="90000"/>
              </a:lnSpc>
            </a:pPr>
            <a:endParaRPr lang="en-US" altLang="en-US" dirty="0"/>
          </a:p>
          <a:p>
            <a:pPr lvl="1">
              <a:lnSpc>
                <a:spcPct val="90000"/>
              </a:lnSpc>
            </a:pPr>
            <a:r>
              <a:rPr lang="en-US" altLang="en-US" dirty="0"/>
              <a:t>Assembly level language</a:t>
            </a:r>
          </a:p>
          <a:p>
            <a:pPr lvl="2">
              <a:lnSpc>
                <a:spcPct val="90000"/>
              </a:lnSpc>
            </a:pPr>
            <a:r>
              <a:rPr lang="en-US" altLang="en-US" dirty="0"/>
              <a:t>The language instructions are written in English words like mov, add, sub, so it is easier to write and understand.</a:t>
            </a:r>
          </a:p>
          <a:p>
            <a:pPr lvl="2">
              <a:lnSpc>
                <a:spcPct val="90000"/>
              </a:lnSpc>
            </a:pPr>
            <a:r>
              <a:rPr lang="en-US" altLang="en-US" dirty="0"/>
              <a:t>requires a translator that converts the assembly code into machine code. The translator used for translating the code is known as an assembler.</a:t>
            </a:r>
          </a:p>
          <a:p>
            <a:pPr lvl="2">
              <a:lnSpc>
                <a:spcPct val="90000"/>
              </a:lnSpc>
            </a:pPr>
            <a:r>
              <a:rPr lang="en-US" altLang="en-US" dirty="0"/>
              <a:t>assembly code is not portable</a:t>
            </a:r>
          </a:p>
          <a:p>
            <a:pPr lvl="2">
              <a:lnSpc>
                <a:spcPct val="90000"/>
              </a:lnSpc>
            </a:pPr>
            <a:endParaRPr lang="en-US" altLang="en-US" dirty="0"/>
          </a:p>
          <a:p>
            <a:pPr lvl="1">
              <a:lnSpc>
                <a:spcPct val="90000"/>
              </a:lnSpc>
            </a:pPr>
            <a:r>
              <a:rPr lang="en-US" altLang="en-US" dirty="0"/>
              <a:t>High-level language</a:t>
            </a:r>
          </a:p>
          <a:p>
            <a:pPr lvl="2">
              <a:lnSpc>
                <a:spcPct val="90000"/>
              </a:lnSpc>
            </a:pPr>
            <a:r>
              <a:rPr lang="en-US" altLang="en-US" dirty="0"/>
              <a:t>Computer programming - PHP, Java, JavaScript, Python, C++, C#, R, </a:t>
            </a:r>
            <a:r>
              <a:rPr lang="en-US" altLang="en-US" i="1" dirty="0"/>
              <a:t>etc</a:t>
            </a:r>
            <a:r>
              <a:rPr lang="en-US" altLang="en-US" dirty="0"/>
              <a:t>.</a:t>
            </a:r>
          </a:p>
          <a:p>
            <a:pPr lvl="2">
              <a:lnSpc>
                <a:spcPct val="90000"/>
              </a:lnSpc>
            </a:pPr>
            <a:r>
              <a:rPr lang="en-US" altLang="en-US" dirty="0"/>
              <a:t>Database programming - SQL and NoSQL</a:t>
            </a:r>
          </a:p>
        </p:txBody>
      </p:sp>
      <p:sp>
        <p:nvSpPr>
          <p:cNvPr id="3" name="Footer Placeholder 2"/>
          <p:cNvSpPr>
            <a:spLocks noGrp="1"/>
          </p:cNvSpPr>
          <p:nvPr>
            <p:ph type="ftr" sz="quarter" idx="11"/>
          </p:nvPr>
        </p:nvSpPr>
        <p:spPr/>
        <p:txBody>
          <a:bodyPr/>
          <a:lstStyle/>
          <a:p>
            <a:pPr>
              <a:defRPr/>
            </a:pPr>
            <a:r>
              <a:rPr lang="en-US"/>
              <a:t>CTI110: Introduction to Web, Programming, &amp; Database Foundation</a:t>
            </a:r>
            <a:endParaRPr lang="en-US" dirty="0"/>
          </a:p>
        </p:txBody>
      </p:sp>
      <p:sp>
        <p:nvSpPr>
          <p:cNvPr id="2" name="Slide Number Placeholder 1">
            <a:extLst>
              <a:ext uri="{FF2B5EF4-FFF2-40B4-BE49-F238E27FC236}">
                <a16:creationId xmlns:a16="http://schemas.microsoft.com/office/drawing/2014/main" id="{89EAD838-93C4-4157-A24D-94DA2CFE21B2}"/>
              </a:ext>
            </a:extLst>
          </p:cNvPr>
          <p:cNvSpPr>
            <a:spLocks noGrp="1"/>
          </p:cNvSpPr>
          <p:nvPr>
            <p:ph type="sldNum" sz="quarter" idx="12"/>
          </p:nvPr>
        </p:nvSpPr>
        <p:spPr/>
        <p:txBody>
          <a:bodyPr/>
          <a:lstStyle/>
          <a:p>
            <a:pPr>
              <a:defRPr/>
            </a:pPr>
            <a:fld id="{06312E1D-4100-4FF4-A17A-852A552FDC1B}" type="slidenum">
              <a:rPr lang="en-US" smtClean="0"/>
              <a:pPr>
                <a:defRPr/>
              </a:pPr>
              <a:t>9</a:t>
            </a:fld>
            <a:endParaRPr lang="en-US" dirty="0"/>
          </a:p>
        </p:txBody>
      </p:sp>
    </p:spTree>
    <p:extLst>
      <p:ext uri="{BB962C8B-B14F-4D97-AF65-F5344CB8AC3E}">
        <p14:creationId xmlns:p14="http://schemas.microsoft.com/office/powerpoint/2010/main" val="309673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oracletemplate</Template>
  <TotalTime>7773</TotalTime>
  <Words>1602</Words>
  <Application>Microsoft Office PowerPoint</Application>
  <PresentationFormat>On-screen Show (4:3)</PresentationFormat>
  <Paragraphs>223</Paragraphs>
  <Slides>19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Abadi</vt:lpstr>
      <vt:lpstr>Arial</vt:lpstr>
      <vt:lpstr>Calibri</vt:lpstr>
      <vt:lpstr>Century Gothic</vt:lpstr>
      <vt:lpstr>Courier New</vt:lpstr>
      <vt:lpstr>Palatino Linotype</vt:lpstr>
      <vt:lpstr>Tahoma</vt:lpstr>
      <vt:lpstr>Times New Roman</vt:lpstr>
      <vt:lpstr>Verdana</vt:lpstr>
      <vt:lpstr>Wingdings</vt:lpstr>
      <vt:lpstr>Wingdings 2</vt:lpstr>
      <vt:lpstr>Presentation on brainstorming</vt:lpstr>
      <vt:lpstr>Lesson 1: Understanding Fair Use, Academic Integrity, Self-Plagiarism, and Computer Basics </vt:lpstr>
      <vt:lpstr>Objectives</vt:lpstr>
      <vt:lpstr>Tips to Achieve Better Learning Outcome</vt:lpstr>
      <vt:lpstr>Introduction</vt:lpstr>
      <vt:lpstr>Fair Use</vt:lpstr>
      <vt:lpstr>Academic Integrity</vt:lpstr>
      <vt:lpstr>Self-Plagiarism</vt:lpstr>
      <vt:lpstr>Server and Client Architecture</vt:lpstr>
      <vt:lpstr>Programming Languages</vt:lpstr>
      <vt:lpstr>Programming Languages (continued)</vt:lpstr>
      <vt:lpstr>Computer Basics</vt:lpstr>
      <vt:lpstr>Hardware</vt:lpstr>
      <vt:lpstr>Hardware (continued)</vt:lpstr>
      <vt:lpstr>Software</vt:lpstr>
      <vt:lpstr>Operating Systems: Windows and Unix-based</vt:lpstr>
      <vt:lpstr>Example of Accessing our Linux Server</vt:lpstr>
      <vt:lpstr>Case Studies and Examples</vt:lpstr>
      <vt:lpstr>Q&amp;A Session</vt:lpstr>
      <vt:lpstr>Summary</vt:lpstr>
    </vt:vector>
  </TitlesOfParts>
  <Company>Mike Murach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Frank Chao</dc:creator>
  <cp:lastModifiedBy>Chao, Frank (NIH/NIEHS) [E]</cp:lastModifiedBy>
  <cp:revision>259</cp:revision>
  <dcterms:created xsi:type="dcterms:W3CDTF">2011-02-08T23:20:43Z</dcterms:created>
  <dcterms:modified xsi:type="dcterms:W3CDTF">2023-08-12T18:49:04Z</dcterms:modified>
</cp:coreProperties>
</file>