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4" r:id="rId1"/>
  </p:sldMasterIdLst>
  <p:notesMasterIdLst>
    <p:notesMasterId r:id="rId49"/>
  </p:notesMasterIdLst>
  <p:handoutMasterIdLst>
    <p:handoutMasterId r:id="rId50"/>
  </p:handoutMasterIdLst>
  <p:sldIdLst>
    <p:sldId id="256" r:id="rId2"/>
    <p:sldId id="388" r:id="rId3"/>
    <p:sldId id="434" r:id="rId4"/>
    <p:sldId id="280" r:id="rId5"/>
    <p:sldId id="261" r:id="rId6"/>
    <p:sldId id="281" r:id="rId7"/>
    <p:sldId id="489" r:id="rId8"/>
    <p:sldId id="282" r:id="rId9"/>
    <p:sldId id="260" r:id="rId10"/>
    <p:sldId id="283" r:id="rId11"/>
    <p:sldId id="285" r:id="rId12"/>
    <p:sldId id="286" r:id="rId13"/>
    <p:sldId id="287" r:id="rId14"/>
    <p:sldId id="284" r:id="rId15"/>
    <p:sldId id="288" r:id="rId16"/>
    <p:sldId id="490" r:id="rId17"/>
    <p:sldId id="289" r:id="rId18"/>
    <p:sldId id="292" r:id="rId19"/>
    <p:sldId id="293" r:id="rId20"/>
    <p:sldId id="298" r:id="rId21"/>
    <p:sldId id="491" r:id="rId22"/>
    <p:sldId id="389" r:id="rId23"/>
    <p:sldId id="463" r:id="rId24"/>
    <p:sldId id="469" r:id="rId25"/>
    <p:sldId id="470" r:id="rId26"/>
    <p:sldId id="477" r:id="rId27"/>
    <p:sldId id="471" r:id="rId28"/>
    <p:sldId id="472" r:id="rId29"/>
    <p:sldId id="476" r:id="rId30"/>
    <p:sldId id="465" r:id="rId31"/>
    <p:sldId id="478" r:id="rId32"/>
    <p:sldId id="479" r:id="rId33"/>
    <p:sldId id="480" r:id="rId34"/>
    <p:sldId id="431" r:id="rId35"/>
    <p:sldId id="432" r:id="rId36"/>
    <p:sldId id="433" r:id="rId37"/>
    <p:sldId id="481" r:id="rId38"/>
    <p:sldId id="482" r:id="rId39"/>
    <p:sldId id="438" r:id="rId40"/>
    <p:sldId id="439" r:id="rId41"/>
    <p:sldId id="483" r:id="rId42"/>
    <p:sldId id="485" r:id="rId43"/>
    <p:sldId id="486" r:id="rId44"/>
    <p:sldId id="487" r:id="rId45"/>
    <p:sldId id="488" r:id="rId46"/>
    <p:sldId id="474" r:id="rId47"/>
    <p:sldId id="475" r:id="rId48"/>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8000"/>
    <a:srgbClr val="FFFF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114" d="100"/>
          <a:sy n="114" d="100"/>
        </p:scale>
        <p:origin x="900" y="102"/>
      </p:cViewPr>
      <p:guideLst>
        <p:guide orient="horz" pos="2160"/>
        <p:guide pos="2880"/>
      </p:guideLst>
    </p:cSldViewPr>
  </p:slideViewPr>
  <p:outlineViewPr>
    <p:cViewPr>
      <p:scale>
        <a:sx n="33" d="100"/>
        <a:sy n="33" d="100"/>
      </p:scale>
      <p:origin x="0" y="-242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9" d="100"/>
          <a:sy n="119" d="100"/>
        </p:scale>
        <p:origin x="2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27652" name="Rectangle 4"/>
          <p:cNvSpPr>
            <a:spLocks noGrp="1" noChangeArrowheads="1"/>
          </p:cNvSpPr>
          <p:nvPr>
            <p:ph type="ftr" sz="quarter" idx="2"/>
          </p:nvPr>
        </p:nvSpPr>
        <p:spPr bwMode="auto">
          <a:xfrm>
            <a:off x="0"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27653" name="Rectangle 5"/>
          <p:cNvSpPr>
            <a:spLocks noGrp="1" noChangeArrowheads="1"/>
          </p:cNvSpPr>
          <p:nvPr>
            <p:ph type="sldNum" sz="quarter" idx="3"/>
          </p:nvPr>
        </p:nvSpPr>
        <p:spPr bwMode="auto">
          <a:xfrm>
            <a:off x="5438458"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smtClean="0"/>
            </a:lvl1pPr>
          </a:lstStyle>
          <a:p>
            <a:pPr>
              <a:defRPr/>
            </a:pPr>
            <a:fld id="{CA1E4906-FC51-46A9-B734-BCD12574398A}" type="slidenum">
              <a:rPr lang="en-US"/>
              <a:pPr>
                <a:defRPr/>
              </a:pPr>
              <a:t>‹#›</a:t>
            </a:fld>
            <a:endParaRPr lang="en-US"/>
          </a:p>
        </p:txBody>
      </p:sp>
    </p:spTree>
    <p:extLst>
      <p:ext uri="{BB962C8B-B14F-4D97-AF65-F5344CB8AC3E}">
        <p14:creationId xmlns:p14="http://schemas.microsoft.com/office/powerpoint/2010/main" val="3380045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53251" name="Rectangle 3"/>
          <p:cNvSpPr>
            <a:spLocks noGrp="1" noChangeArrowheads="1"/>
          </p:cNvSpPr>
          <p:nvPr>
            <p:ph type="dt" idx="1"/>
          </p:nvPr>
        </p:nvSpPr>
        <p:spPr bwMode="auto">
          <a:xfrm>
            <a:off x="544068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6949440"/>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3255" name="Rectangle 7"/>
          <p:cNvSpPr>
            <a:spLocks noGrp="1" noChangeArrowheads="1"/>
          </p:cNvSpPr>
          <p:nvPr>
            <p:ph type="sldNum" sz="quarter" idx="5"/>
          </p:nvPr>
        </p:nvSpPr>
        <p:spPr bwMode="auto">
          <a:xfrm>
            <a:off x="5440680" y="6949440"/>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ECA1C4FD-FD82-4D83-8917-4461DD8091CF}" type="slidenum">
              <a:rPr lang="en-US"/>
              <a:pPr>
                <a:defRPr/>
              </a:pPr>
              <a:t>‹#›</a:t>
            </a:fld>
            <a:endParaRPr lang="en-US"/>
          </a:p>
        </p:txBody>
      </p:sp>
    </p:spTree>
    <p:extLst>
      <p:ext uri="{BB962C8B-B14F-4D97-AF65-F5344CB8AC3E}">
        <p14:creationId xmlns:p14="http://schemas.microsoft.com/office/powerpoint/2010/main" val="21702677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DBA11723-BC38-4E1C-8BC2-A2E976027C11}" type="slidenum">
              <a:rPr lang="en-US" sz="1300"/>
              <a:pPr/>
              <a:t>1</a:t>
            </a:fld>
            <a:endParaRPr lang="en-US" sz="13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74639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225"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normAutofit/>
          </a:bodyPr>
          <a:lstStyle>
            <a:lvl1pPr marL="0" marR="34290" indent="0" algn="r">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endParaRPr kumimoji="0" lang="en-US" dirty="0"/>
          </a:p>
        </p:txBody>
      </p:sp>
      <p:sp>
        <p:nvSpPr>
          <p:cNvPr id="30" name="Date Placeholder 29"/>
          <p:cNvSpPr>
            <a:spLocks noGrp="1"/>
          </p:cNvSpPr>
          <p:nvPr>
            <p:ph type="dt" sz="half" idx="10"/>
          </p:nvPr>
        </p:nvSpPr>
        <p:spPr/>
        <p:txBody>
          <a:bodyPr/>
          <a:lstStyle>
            <a:lvl1pPr>
              <a:defRPr sz="75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endParaRPr lang="en-US"/>
          </a:p>
        </p:txBody>
      </p:sp>
      <p:sp>
        <p:nvSpPr>
          <p:cNvPr id="19" name="Footer Placeholder 18"/>
          <p:cNvSpPr>
            <a:spLocks noGrp="1"/>
          </p:cNvSpPr>
          <p:nvPr>
            <p:ph type="ftr" sz="quarter" idx="11"/>
          </p:nvPr>
        </p:nvSpPr>
        <p:spPr/>
        <p:txBody>
          <a:bodyPr/>
          <a:lstStyle>
            <a:lvl1pPr algn="ctr">
              <a:defRPr sz="75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a:t>CTI110: Introduction to Web, Programming, &amp; Database Foundation</a:t>
            </a:r>
            <a:endParaRPr lang="en-US" dirty="0"/>
          </a:p>
        </p:txBody>
      </p:sp>
      <p:sp>
        <p:nvSpPr>
          <p:cNvPr id="27" name="Slide Number Placeholder 26"/>
          <p:cNvSpPr>
            <a:spLocks noGrp="1"/>
          </p:cNvSpPr>
          <p:nvPr>
            <p:ph type="sldNum" sz="quarter" idx="12"/>
          </p:nvPr>
        </p:nvSpPr>
        <p:spPr/>
        <p:txBody>
          <a:bodyPr/>
          <a:lstStyle>
            <a:lvl1pPr>
              <a:defRPr>
                <a:solidFill>
                  <a:srgbClr val="C00000"/>
                </a:solidFill>
              </a:defRPr>
            </a:lvl1p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41142208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573385"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01917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340629"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16898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252749" y="6356349"/>
            <a:ext cx="4621875" cy="365125"/>
          </a:xfrm>
          <a:prstGeom prst="rect">
            <a:avLst/>
          </a:prstGeom>
        </p:spPr>
        <p:txBody>
          <a:bodyPr/>
          <a:lstStyle>
            <a:lvl1pPr>
              <a:defRPr/>
            </a:lvl1pPr>
          </a:lstStyle>
          <a:p>
            <a:pPr>
              <a:defRPr/>
            </a:pPr>
            <a:r>
              <a:rPr lang="en-US" dirty="0" err="1"/>
              <a:t>CTI110</a:t>
            </a:r>
            <a:r>
              <a:rPr lang="en-US" dirty="0"/>
              <a:t>: Introduction to Web, Programming, &amp; Database Foundation</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53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626820" y="6542116"/>
            <a:ext cx="4222865" cy="171045"/>
          </a:xfrm>
          <a:prstGeom prst="rect">
            <a:avLst/>
          </a:prstGeom>
        </p:spPr>
        <p:txBody>
          <a:bodyPr/>
          <a:lstStyle>
            <a:lvl1pPr>
              <a:defRPr/>
            </a:lvl1pPr>
          </a:lstStyle>
          <a:p>
            <a:pPr>
              <a:defRPr/>
            </a:pPr>
            <a:r>
              <a:rPr lang="en-US" dirty="0" err="1"/>
              <a:t>CTI110</a:t>
            </a:r>
            <a:r>
              <a:rPr lang="en-US" dirty="0"/>
              <a:t>: Introduction to Web, Programming, &amp; Database Foundation</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191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0887"/>
          </a:xfrm>
        </p:spPr>
        <p:txBody>
          <a:bodyPr anchor="t">
            <a:normAutofit/>
          </a:bodyPr>
          <a:lstStyle>
            <a:lvl1pPr>
              <a:defRPr sz="2550">
                <a:latin typeface="Tahoma" panose="020B0604030504040204" pitchFamily="34" charset="0"/>
                <a:ea typeface="Tahoma" panose="020B0604030504040204" pitchFamily="34" charset="0"/>
                <a:cs typeface="Tahoma" panose="020B0604030504040204" pitchFamily="34" charset="0"/>
              </a:defRPr>
            </a:lvl1pPr>
          </a:lstStyle>
          <a:p>
            <a:r>
              <a:rPr kumimoji="0" lang="en-US"/>
              <a:t>Click to edit Master title style</a:t>
            </a:r>
            <a:endParaRPr kumimoji="0"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207625" cy="365125"/>
          </a:xfrm>
        </p:spPr>
        <p:txBody>
          <a:bodyPr/>
          <a:lstStyle>
            <a:lvl1pPr algn="ctr">
              <a:defRPr/>
            </a:lvl1pPr>
          </a:lstStyle>
          <a:p>
            <a:pPr>
              <a:defRPr/>
            </a:pPr>
            <a:r>
              <a:rPr lang="en-US"/>
              <a:t>CTI110: Introduction to Web, Programming, &amp; Database Foundation</a:t>
            </a:r>
            <a:endParaRPr lang="en-US" dirty="0"/>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9594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7000" y="6356352"/>
            <a:ext cx="4531822"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41488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667000" y="6356352"/>
            <a:ext cx="4324004"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168962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latin typeface="Arial" panose="020B0604020202020204" pitchFamily="34" charset="0"/>
                <a:cs typeface="Arial" panose="020B0604020202020204" pitchFamily="34" charset="0"/>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latin typeface="Arial" panose="020B0604020202020204" pitchFamily="34" charset="0"/>
                <a:cs typeface="Arial" panose="020B0604020202020204" pitchFamily="34" charset="0"/>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2667000" y="6356352"/>
            <a:ext cx="4581698" cy="365125"/>
          </a:xfrm>
        </p:spPr>
        <p:txBody>
          <a:bodyPr/>
          <a:lstStyle/>
          <a:p>
            <a:pPr>
              <a:defRPr/>
            </a:pPr>
            <a:r>
              <a:rPr lang="en-US" dirty="0" err="1"/>
              <a:t>CTI110</a:t>
            </a:r>
            <a:r>
              <a:rPr lang="en-US" dirty="0"/>
              <a:t>: Introduction to Web, Programming, &amp; Database Foundation</a:t>
            </a:r>
          </a:p>
        </p:txBody>
      </p:sp>
      <p:sp>
        <p:nvSpPr>
          <p:cNvPr id="9" name="Slide Number Placeholder 8"/>
          <p:cNvSpPr>
            <a:spLocks noGrp="1"/>
          </p:cNvSpPr>
          <p:nvPr>
            <p:ph type="sldNum" sz="quarter" idx="12"/>
          </p:nvPr>
        </p:nvSpPr>
        <p:spPr/>
        <p:txBody>
          <a:bodyPr/>
          <a:lstStyle/>
          <a:p>
            <a:fld id="{DA1C2674-972C-4E79-922A-08D540E9730E}" type="slidenum">
              <a:rPr lang="en-US" altLang="en-US" smtClean="0"/>
              <a:pPr/>
              <a:t>‹#›</a:t>
            </a:fld>
            <a:endParaRPr lang="en-US" altLang="en-US"/>
          </a:p>
        </p:txBody>
      </p:sp>
    </p:spTree>
    <p:extLst>
      <p:ext uri="{BB962C8B-B14F-4D97-AF65-F5344CB8AC3E}">
        <p14:creationId xmlns:p14="http://schemas.microsoft.com/office/powerpoint/2010/main" val="417509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a:xfrm>
            <a:off x="2667000" y="6356352"/>
            <a:ext cx="4373880" cy="365125"/>
          </a:xfrm>
        </p:spPr>
        <p:txBody>
          <a:bodyPr/>
          <a:lstStyle/>
          <a:p>
            <a:pPr>
              <a:defRPr/>
            </a:pPr>
            <a:r>
              <a:rPr lang="en-US" dirty="0" err="1"/>
              <a:t>CTI110</a:t>
            </a:r>
            <a:r>
              <a:rPr lang="en-US" dirty="0"/>
              <a:t>: Introduction to Web, Programming, &amp; Database Foundation</a:t>
            </a:r>
          </a:p>
        </p:txBody>
      </p:sp>
      <p:sp>
        <p:nvSpPr>
          <p:cNvPr id="5" name="Slide Number Placeholder 4"/>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3871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a:xfrm>
            <a:off x="2666999" y="6356352"/>
            <a:ext cx="4315691" cy="365125"/>
          </a:xfrm>
        </p:spPr>
        <p:txBody>
          <a:bodyPr/>
          <a:lstStyle/>
          <a:p>
            <a:pPr>
              <a:defRPr/>
            </a:pPr>
            <a:r>
              <a:rPr lang="en-US" dirty="0" err="1"/>
              <a:t>CTI110</a:t>
            </a:r>
            <a:r>
              <a:rPr lang="en-US" dirty="0"/>
              <a:t>: Introduction to Web, Programming, &amp; Database Foundation</a:t>
            </a:r>
          </a:p>
        </p:txBody>
      </p:sp>
      <p:sp>
        <p:nvSpPr>
          <p:cNvPr id="4" name="Slide Number Placeholder 3"/>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80009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atin typeface="Arial" panose="020B0604020202020204" pitchFamily="34" charset="0"/>
                <a:cs typeface="Arial" panose="020B0604020202020204" pitchFamily="34" charset="0"/>
              </a:defRPr>
            </a:lvl1pPr>
            <a:lvl2pPr>
              <a:defRPr sz="195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5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atin typeface="Arial" panose="020B0604020202020204" pitchFamily="34" charset="0"/>
                <a:cs typeface="Arial" panose="020B0604020202020204" pitchFamily="34" charset="0"/>
              </a:defRPr>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385753" y="6356352"/>
            <a:ext cx="4804755"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36280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latin typeface="Arial" panose="020B0604020202020204" pitchFamily="34" charset="0"/>
                <a:cs typeface="Arial" panose="020B0604020202020204" pitchFamily="34" charset="0"/>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atin typeface="Arial" panose="020B0604020202020204" pitchFamily="34" charset="0"/>
                <a:cs typeface="Arial" panose="020B0604020202020204" pitchFamily="34" charset="0"/>
              </a:defRPr>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atin typeface="Arial" panose="020B0604020202020204" pitchFamily="34" charset="0"/>
                <a:cs typeface="Arial" panose="020B0604020202020204" pitchFamily="34" charset="0"/>
              </a:defRPr>
            </a:lvl1pPr>
            <a:lvl2pPr>
              <a:defRPr sz="900"/>
            </a:lvl2pPr>
            <a:lvl3pPr>
              <a:defRPr sz="750"/>
            </a:lvl3pPr>
            <a:lvl4pPr>
              <a:defRPr sz="675"/>
            </a:lvl4pPr>
            <a:lvl5pPr>
              <a:defRPr sz="675"/>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152995" y="6356352"/>
            <a:ext cx="4962699"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a:xfrm>
            <a:off x="8077200" y="6356352"/>
            <a:ext cx="609600" cy="365125"/>
          </a:xfrm>
        </p:spPr>
        <p:txBody>
          <a:bodyPr/>
          <a:lstStyle/>
          <a:p>
            <a:pPr>
              <a:defRPr/>
            </a:pPr>
            <a:fld id="{06312E1D-4100-4FF4-A17A-852A552FDC1B}" type="slidenum">
              <a:rPr lang="en-US" smtClean="0"/>
              <a:pPr>
                <a:defRPr/>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2649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670836"/>
            <a:ext cx="8229600" cy="683478"/>
          </a:xfrm>
          <a:prstGeom prst="rect">
            <a:avLst/>
          </a:prstGeom>
        </p:spPr>
        <p:txBody>
          <a:bodyPr vert="horz" lIns="0" rIns="0" bIns="0" anchor="t">
            <a:normAutofit/>
          </a:bodyPr>
          <a:lstStyle/>
          <a:p>
            <a:pPr lvl="0"/>
            <a:r>
              <a:rPr kumimoji="0" lang="en-US"/>
              <a:t>Click to edit Master title style</a:t>
            </a:r>
            <a:endParaRPr kumimoji="0" lang="en-US" dirty="0"/>
          </a:p>
        </p:txBody>
      </p:sp>
      <p:sp>
        <p:nvSpPr>
          <p:cNvPr id="30" name="Text Placeholder 29"/>
          <p:cNvSpPr>
            <a:spLocks noGrp="1"/>
          </p:cNvSpPr>
          <p:nvPr>
            <p:ph type="body" idx="1"/>
          </p:nvPr>
        </p:nvSpPr>
        <p:spPr>
          <a:xfrm>
            <a:off x="457200" y="1572472"/>
            <a:ext cx="8229600" cy="4389120"/>
          </a:xfrm>
          <a:prstGeom prst="rect">
            <a:avLst/>
          </a:prstGeom>
        </p:spPr>
        <p:txBody>
          <a:bodyPr vert="horz">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ctr"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a:t>CTI110: Introduction to Web, Programming, &amp; Database Foundation</a:t>
            </a:r>
            <a:endParaRPr lang="en-US" dirty="0"/>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430762976"/>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rtl="0" eaLnBrk="1" latinLnBrk="0" hangingPunct="1">
        <a:spcBef>
          <a:spcPct val="0"/>
        </a:spcBef>
        <a:buNone/>
        <a:defRPr kumimoji="0" lang="en-US" sz="2550" b="0" kern="1200" dirty="0">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05740" indent="-205740" algn="l" rtl="0" eaLnBrk="1" latinLnBrk="0" hangingPunct="1">
        <a:spcBef>
          <a:spcPct val="20000"/>
        </a:spcBef>
        <a:buClr>
          <a:srgbClr val="C00000"/>
        </a:buClr>
        <a:buSzPct val="95000"/>
        <a:buFont typeface="Wingdings" panose="05000000000000000000" pitchFamily="2" charset="2"/>
        <a:buChar char="Ø"/>
        <a:defRPr kumimoji="0" sz="1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80060" indent="-185166" algn="l" rtl="0" eaLnBrk="1" latinLnBrk="0" hangingPunct="1">
        <a:spcBef>
          <a:spcPct val="20000"/>
        </a:spcBef>
        <a:buClr>
          <a:schemeClr val="tx1"/>
        </a:buClr>
        <a:buSzPct val="85000"/>
        <a:buFont typeface="Wingdings" panose="05000000000000000000" pitchFamily="2" charset="2"/>
        <a:buChar char="v"/>
        <a:defRPr kumimoji="0" sz="165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85166" algn="l" rtl="0" eaLnBrk="1" latinLnBrk="0" hangingPunct="1">
        <a:spcBef>
          <a:spcPct val="20000"/>
        </a:spcBef>
        <a:buClr>
          <a:schemeClr val="accent2">
            <a:lumMod val="50000"/>
          </a:schemeClr>
        </a:buClr>
        <a:buSzPct val="70000"/>
        <a:buFont typeface="Wingdings" panose="05000000000000000000" pitchFamily="2" charset="2"/>
        <a:buChar char="Ø"/>
        <a:defRPr kumimoji="0" sz="15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91540" indent="-157734" algn="l" rtl="0" eaLnBrk="1" latinLnBrk="0" hangingPunct="1">
        <a:spcBef>
          <a:spcPct val="20000"/>
        </a:spcBef>
        <a:buClr>
          <a:srgbClr val="C00000"/>
        </a:buClr>
        <a:buSzPct val="65000"/>
        <a:buFont typeface="Wingdings" panose="05000000000000000000" pitchFamily="2" charset="2"/>
        <a:buChar char="§"/>
        <a:defRPr kumimoji="0" sz="135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97280" indent="-157734" algn="l" rtl="0" eaLnBrk="1" latinLnBrk="0" hangingPunct="1">
        <a:spcBef>
          <a:spcPct val="20000"/>
        </a:spcBef>
        <a:buClr>
          <a:schemeClr val="tx1"/>
        </a:buClr>
        <a:buSzPct val="65000"/>
        <a:buFont typeface="Arial" panose="020B0604020202020204" pitchFamily="34" charset="0"/>
        <a:buChar char="•"/>
        <a:defRPr kumimoji="0" sz="1200" kern="12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ermes.waketech.edu/~frank/cti110/lesson05/table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ermes.waketech.edu/~frank/cti110/lesson05/tableb.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rmes.waketech.edu/~frank/cti110/lesson05/tablec.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ermes.waketech.edu/~frank/cti110/lesson05/table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rmes.waketech.edu/~frank/cti110/lesson05/tablee.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rmes.waketech.edu/~frank/cti110/lesson05/tablef.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hermes.waketech.edu/~frank/cti110/lesson05/tablej.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tags/tag_form.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w3schools.com/tags/tag_label.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tags/tag_input.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w3schools.com/tags/tag_select.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w3schools.com/tags/tag_fieldset.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w3schools.com/tags/tag_button.asp"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w3schools.com/css/css_border.a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w3schools.com/cssref/css_units.as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hermes.waketech.edu/~frank/cti110/lesson06/form01.html"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hermes.waketech.edu/~frank/cti110/lesson06/form02.html"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1834" y="2058386"/>
            <a:ext cx="7342114" cy="588623"/>
          </a:xfrm>
          <a:prstGeom prst="rect">
            <a:avLst/>
          </a:prstGeom>
          <a:ln>
            <a:noFill/>
          </a:ln>
        </p:spPr>
        <p:txBody>
          <a:bodyPr vert="horz" lIns="0" tIns="0" rIns="18288" bIns="0" anchor="b">
            <a:normAutofit fontScale="97500" lnSpcReduction="10000"/>
            <a:scene3d>
              <a:camera prst="orthographicFront"/>
              <a:lightRig rig="freezing" dir="t">
                <a:rot lat="0" lon="0" rev="5640000"/>
              </a:lightRig>
            </a:scene3d>
            <a:sp3d prstMaterial="flat">
              <a:bevelT w="38100" h="38100"/>
              <a:contourClr>
                <a:schemeClr val="tx2"/>
              </a:contourClr>
            </a:sp3d>
          </a:bodyPr>
          <a:lstStyle>
            <a:defPPr>
              <a:defRPr lang="en-US"/>
            </a:defPPr>
            <a:lvl1pPr algn="r" eaLnBrk="1" latinLnBrk="0" hangingPunct="1">
              <a:buNone/>
              <a:defRPr kumimoji="0" sz="3225"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z="2000" dirty="0"/>
              <a:t>CTI110: Introduction to Web, Programming, </a:t>
            </a:r>
          </a:p>
          <a:p>
            <a:r>
              <a:rPr lang="en-US" sz="2000" dirty="0"/>
              <a:t>&amp; Database Foundation</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9" name="Rectangle 2"/>
          <p:cNvSpPr>
            <a:spLocks noGrp="1" noChangeArrowheads="1"/>
          </p:cNvSpPr>
          <p:nvPr>
            <p:ph type="title"/>
          </p:nvPr>
        </p:nvSpPr>
        <p:spPr>
          <a:xfrm>
            <a:off x="620486" y="3058319"/>
            <a:ext cx="7643461" cy="9631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lIns="0" rIns="18288" bIns="0" anchor="t">
            <a:normAutofit fontScale="90000"/>
          </a:bodyPr>
          <a:lstStyle/>
          <a:p>
            <a:pPr marR="34290" algn="r">
              <a:spcBef>
                <a:spcPct val="20000"/>
              </a:spcBef>
              <a:buClr>
                <a:srgbClr val="C00000"/>
              </a:buClr>
              <a:buSzPct val="95000"/>
              <a:buFont typeface="Wingdings" panose="05000000000000000000" pitchFamily="2" charset="2"/>
            </a:pPr>
            <a:r>
              <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rPr>
              <a:t>Lesson 8: Advanced CSS, HTML Tables, and Forms </a:t>
            </a:r>
            <a:br>
              <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alt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Creating a Simple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19344" y="1605582"/>
            <a:ext cx="4336741" cy="3515253"/>
          </a:xfrm>
        </p:spPr>
        <p:txBody>
          <a:bodyPr>
            <a:normAutofit/>
          </a:bodyPr>
          <a:lstStyle/>
          <a:p>
            <a:r>
              <a:rPr lang="en-US" b="1" dirty="0"/>
              <a:t>Step 1</a:t>
            </a:r>
            <a:r>
              <a:rPr lang="en-US" dirty="0"/>
              <a:t>:  We need </a:t>
            </a:r>
            <a:r>
              <a:rPr lang="en-US" dirty="0">
                <a:latin typeface="Courier New" panose="02070309020205020404" pitchFamily="49" charset="0"/>
                <a:cs typeface="Courier New" panose="02070309020205020404" pitchFamily="49" charset="0"/>
              </a:rPr>
              <a:t>4</a:t>
            </a:r>
            <a:r>
              <a:rPr lang="en-US" dirty="0"/>
              <a:t> rows and </a:t>
            </a:r>
            <a:r>
              <a:rPr lang="en-US" dirty="0">
                <a:latin typeface="Courier New" panose="02070309020205020404" pitchFamily="49" charset="0"/>
                <a:cs typeface="Courier New" panose="02070309020205020404" pitchFamily="49" charset="0"/>
              </a:rPr>
              <a:t>3</a:t>
            </a:r>
            <a:r>
              <a:rPr lang="en-US" dirty="0"/>
              <a:t> columns.  </a:t>
            </a:r>
          </a:p>
          <a:p>
            <a:pPr lvl="1"/>
            <a:r>
              <a:rPr lang="en-US" dirty="0"/>
              <a:t>Columns are represented by the </a:t>
            </a:r>
            <a:r>
              <a:rPr lang="en-US" dirty="0">
                <a:latin typeface="Courier New" panose="02070309020205020404" pitchFamily="49" charset="0"/>
                <a:cs typeface="Courier New" panose="02070309020205020404" pitchFamily="49" charset="0"/>
              </a:rPr>
              <a:t>&lt;td&gt; </a:t>
            </a:r>
            <a:r>
              <a:rPr lang="en-US" dirty="0"/>
              <a:t>tag. </a:t>
            </a:r>
          </a:p>
          <a:p>
            <a:pPr lvl="1"/>
            <a:r>
              <a:rPr lang="en-US" dirty="0"/>
              <a:t>Rows are represented by the </a:t>
            </a:r>
            <a:r>
              <a:rPr lang="en-US" dirty="0">
                <a:latin typeface="Courier New" panose="02070309020205020404" pitchFamily="49" charset="0"/>
                <a:cs typeface="Courier New" panose="02070309020205020404" pitchFamily="49" charset="0"/>
              </a:rPr>
              <a:t>&lt;tr&gt; </a:t>
            </a:r>
            <a:r>
              <a:rPr lang="en-US" dirty="0"/>
              <a:t>tag.</a:t>
            </a:r>
          </a:p>
          <a:p>
            <a:pPr lvl="1"/>
            <a:r>
              <a:rPr lang="en-US" dirty="0"/>
              <a:t>When the </a:t>
            </a:r>
            <a:r>
              <a:rPr lang="en-US" dirty="0">
                <a:latin typeface="Courier New" panose="02070309020205020404" pitchFamily="49" charset="0"/>
                <a:cs typeface="Courier New" panose="02070309020205020404" pitchFamily="49" charset="0"/>
              </a:rPr>
              <a:t>&lt;td&gt;</a:t>
            </a:r>
            <a:r>
              <a:rPr lang="en-US" dirty="0"/>
              <a:t> is a heading, it uses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a:t>
            </a:r>
            <a:r>
              <a:rPr lang="en-US" dirty="0">
                <a:latin typeface="Courier New" panose="02070309020205020404" pitchFamily="49" charset="0"/>
                <a:cs typeface="Courier New" panose="02070309020205020404" pitchFamily="49" charset="0"/>
              </a:rPr>
              <a:t>&gt; </a:t>
            </a:r>
            <a:r>
              <a:rPr lang="en-US" dirty="0"/>
              <a:t>instead of </a:t>
            </a:r>
            <a:r>
              <a:rPr lang="en-US" dirty="0">
                <a:latin typeface="Courier New" panose="02070309020205020404" pitchFamily="49" charset="0"/>
                <a:cs typeface="Courier New" panose="02070309020205020404" pitchFamily="49" charset="0"/>
              </a:rPr>
              <a:t>&lt;td&gt; </a:t>
            </a:r>
            <a:r>
              <a:rPr lang="en-US" dirty="0"/>
              <a:t>tag</a:t>
            </a:r>
          </a:p>
          <a:p>
            <a:r>
              <a:rPr lang="en-US" b="1" dirty="0"/>
              <a:t>Step 2</a:t>
            </a:r>
            <a:r>
              <a:rPr lang="en-US" dirty="0"/>
              <a:t>: Create placeholders by stubbing out the structure.  </a:t>
            </a:r>
          </a:p>
          <a:p>
            <a:pPr lvl="1"/>
            <a:r>
              <a:rPr lang="en-US" dirty="0"/>
              <a:t>It helps to focus on the structure before adding the content.  </a:t>
            </a:r>
          </a:p>
          <a:p>
            <a:endParaRPr lang="en-US" dirty="0"/>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a:t>CTI110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10</a:t>
            </a:fld>
            <a:endParaRPr lang="en-US"/>
          </a:p>
        </p:txBody>
      </p:sp>
      <p:sp>
        <p:nvSpPr>
          <p:cNvPr id="8" name="TextBox 7">
            <a:extLst>
              <a:ext uri="{FF2B5EF4-FFF2-40B4-BE49-F238E27FC236}">
                <a16:creationId xmlns:a16="http://schemas.microsoft.com/office/drawing/2014/main" id="{FA7BEEC6-5D15-49D7-A22A-93404D4CD634}"/>
              </a:ext>
            </a:extLst>
          </p:cNvPr>
          <p:cNvSpPr txBox="1"/>
          <p:nvPr/>
        </p:nvSpPr>
        <p:spPr>
          <a:xfrm>
            <a:off x="669809" y="5120836"/>
            <a:ext cx="4452608" cy="1107996"/>
          </a:xfrm>
          <a:prstGeom prst="rect">
            <a:avLst/>
          </a:prstGeom>
          <a:noFill/>
          <a:ln>
            <a:solidFill>
              <a:schemeClr val="bg2"/>
            </a:solidFill>
          </a:ln>
        </p:spPr>
        <p:txBody>
          <a:bodyPr wrap="square">
            <a:spAutoFit/>
          </a:bodyPr>
          <a:lstStyle/>
          <a:p>
            <a:r>
              <a:rPr lang="en-US" sz="1650" dirty="0">
                <a:solidFill>
                  <a:srgbClr val="C00000"/>
                </a:solidFill>
                <a:latin typeface="Arial" panose="020B0604020202020204" pitchFamily="34" charset="0"/>
                <a:cs typeface="Arial" panose="020B0604020202020204" pitchFamily="34" charset="0"/>
              </a:rPr>
              <a:t>Code Example A</a:t>
            </a:r>
            <a:r>
              <a:rPr lang="en-US" sz="1650" dirty="0">
                <a:latin typeface="Arial" panose="020B0604020202020204" pitchFamily="34" charset="0"/>
                <a:cs typeface="Arial" panose="020B0604020202020204" pitchFamily="34" charset="0"/>
              </a:rPr>
              <a:t>, available at (</a:t>
            </a:r>
            <a:r>
              <a:rPr lang="en-US" sz="1650" dirty="0">
                <a:latin typeface="Courier New" panose="02070309020205020404" pitchFamily="49" charset="0"/>
                <a:cs typeface="Courier New" panose="02070309020205020404" pitchFamily="49" charset="0"/>
              </a:rPr>
              <a:t>View Page Source</a:t>
            </a:r>
            <a:r>
              <a:rPr lang="en-US" sz="1650" dirty="0">
                <a:latin typeface="Arial" panose="020B0604020202020204" pitchFamily="34" charset="0"/>
                <a:cs typeface="Arial" panose="020B0604020202020204" pitchFamily="34" charset="0"/>
              </a:rPr>
              <a:t> to get the code) </a:t>
            </a:r>
            <a:r>
              <a:rPr lang="en-US" sz="1650" dirty="0">
                <a:solidFill>
                  <a:schemeClr val="accent1">
                    <a:lumMod val="75000"/>
                  </a:schemeClr>
                </a:solidFill>
                <a:latin typeface="Arial" panose="020B0604020202020204" pitchFamily="34" charset="0"/>
                <a:cs typeface="Arial" panose="020B0604020202020204" pitchFamily="34" charset="0"/>
                <a:hlinkClick r:id="rId2"/>
              </a:rPr>
              <a:t>https://</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650" dirty="0">
                <a:solidFill>
                  <a:schemeClr val="accent1">
                    <a:lumMod val="75000"/>
                  </a:schemeClr>
                </a:solidFill>
                <a:latin typeface="Arial" panose="020B0604020202020204" pitchFamily="34" charset="0"/>
                <a:cs typeface="Arial" panose="020B0604020202020204" pitchFamily="34" charset="0"/>
                <a:hlinkClick r:id="rId2"/>
              </a:rPr>
              <a:t>/~frank/</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tablea.html</a:t>
            </a:r>
            <a:endParaRPr lang="en-US" sz="1650" dirty="0">
              <a:latin typeface="Arial" panose="020B0604020202020204" pitchFamily="34" charset="0"/>
              <a:cs typeface="Arial" panose="020B0604020202020204" pitchFamily="34" charset="0"/>
            </a:endParaRPr>
          </a:p>
        </p:txBody>
      </p:sp>
      <p:pic>
        <p:nvPicPr>
          <p:cNvPr id="7" name="Picture 6" descr="Table structure">
            <a:extLst>
              <a:ext uri="{FF2B5EF4-FFF2-40B4-BE49-F238E27FC236}">
                <a16:creationId xmlns:a16="http://schemas.microsoft.com/office/drawing/2014/main" id="{714CD810-39D3-CFE4-7788-DB6C400041E4}"/>
              </a:ext>
            </a:extLst>
          </p:cNvPr>
          <p:cNvPicPr>
            <a:picLocks noChangeAspect="1"/>
          </p:cNvPicPr>
          <p:nvPr/>
        </p:nvPicPr>
        <p:blipFill>
          <a:blip r:embed="rId3"/>
          <a:stretch>
            <a:fillRect/>
          </a:stretch>
        </p:blipFill>
        <p:spPr>
          <a:xfrm>
            <a:off x="5683907" y="1354975"/>
            <a:ext cx="2625592" cy="4890445"/>
          </a:xfrm>
          <a:prstGeom prst="rect">
            <a:avLst/>
          </a:prstGeom>
          <a:solidFill>
            <a:srgbClr val="FFC000"/>
          </a:solidFill>
          <a:ln>
            <a:solidFill>
              <a:schemeClr val="tx1"/>
            </a:solidFill>
          </a:ln>
        </p:spPr>
      </p:pic>
    </p:spTree>
    <p:extLst>
      <p:ext uri="{BB962C8B-B14F-4D97-AF65-F5344CB8AC3E}">
        <p14:creationId xmlns:p14="http://schemas.microsoft.com/office/powerpoint/2010/main" val="18150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Creating a Simple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457200" y="1702881"/>
            <a:ext cx="5064711" cy="2802007"/>
          </a:xfrm>
        </p:spPr>
        <p:txBody>
          <a:bodyPr>
            <a:normAutofit/>
          </a:bodyPr>
          <a:lstStyle/>
          <a:p>
            <a:r>
              <a:rPr lang="en-US" dirty="0"/>
              <a:t> </a:t>
            </a:r>
            <a:r>
              <a:rPr lang="en-US" b="1" dirty="0"/>
              <a:t>Step 3:</a:t>
            </a:r>
            <a:r>
              <a:rPr lang="en-US" dirty="0"/>
              <a:t>  We can add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thead</a:t>
            </a:r>
            <a:r>
              <a:rPr lang="en-US" dirty="0">
                <a:latin typeface="Courier New" panose="02070309020205020404" pitchFamily="49" charset="0"/>
                <a:cs typeface="Courier New" panose="02070309020205020404" pitchFamily="49" charset="0"/>
              </a:rPr>
              <a:t>&gt;, &lt;</a:t>
            </a:r>
            <a:r>
              <a:rPr lang="en-US" dirty="0" err="1">
                <a:latin typeface="Courier New" panose="02070309020205020404" pitchFamily="49" charset="0"/>
                <a:cs typeface="Courier New" panose="02070309020205020404" pitchFamily="49" charset="0"/>
              </a:rPr>
              <a:t>tbody</a:t>
            </a:r>
            <a:r>
              <a:rPr lang="en-US" dirty="0">
                <a:latin typeface="Courier New" panose="02070309020205020404" pitchFamily="49" charset="0"/>
                <a:cs typeface="Courier New" panose="02070309020205020404" pitchFamily="49" charset="0"/>
              </a:rPr>
              <a:t>&gt; </a:t>
            </a:r>
            <a:r>
              <a:rPr lang="en-US" dirty="0"/>
              <a:t>and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tfoot</a:t>
            </a:r>
            <a:r>
              <a:rPr lang="en-US" dirty="0">
                <a:latin typeface="Courier New" panose="02070309020205020404" pitchFamily="49" charset="0"/>
                <a:cs typeface="Courier New" panose="02070309020205020404" pitchFamily="49" charset="0"/>
              </a:rPr>
              <a:t>&gt; </a:t>
            </a:r>
            <a:r>
              <a:rPr lang="en-US" dirty="0"/>
              <a:t>tags giving even more meaning and context. </a:t>
            </a:r>
          </a:p>
          <a:p>
            <a:pPr lvl="1"/>
            <a:r>
              <a:rPr lang="en-US" dirty="0"/>
              <a:t>When you use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thead</a:t>
            </a:r>
            <a:r>
              <a:rPr lang="en-US" dirty="0">
                <a:latin typeface="Courier New" panose="02070309020205020404" pitchFamily="49" charset="0"/>
                <a:cs typeface="Courier New" panose="02070309020205020404" pitchFamily="49" charset="0"/>
              </a:rPr>
              <a:t>&gt;</a:t>
            </a:r>
            <a:r>
              <a:rPr lang="en-US" dirty="0"/>
              <a:t>, there must be no </a:t>
            </a:r>
            <a:r>
              <a:rPr lang="en-US" dirty="0">
                <a:latin typeface="Courier New" panose="02070309020205020404" pitchFamily="49" charset="0"/>
                <a:cs typeface="Courier New" panose="02070309020205020404" pitchFamily="49" charset="0"/>
              </a:rPr>
              <a:t>&lt;tr&gt; </a:t>
            </a:r>
            <a:r>
              <a:rPr lang="en-US" dirty="0"/>
              <a:t>that is a direct child of </a:t>
            </a:r>
            <a:r>
              <a:rPr lang="en-US" dirty="0">
                <a:latin typeface="Courier New" panose="02070309020205020404" pitchFamily="49" charset="0"/>
                <a:cs typeface="Courier New" panose="02070309020205020404" pitchFamily="49" charset="0"/>
              </a:rPr>
              <a:t>&lt;table&gt;</a:t>
            </a:r>
            <a:r>
              <a:rPr lang="en-US" dirty="0"/>
              <a:t>.</a:t>
            </a:r>
          </a:p>
          <a:p>
            <a:pPr lvl="1"/>
            <a:r>
              <a:rPr lang="en-US" dirty="0"/>
              <a:t> All rows must be within either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thead</a:t>
            </a:r>
            <a:r>
              <a:rPr lang="en-US" dirty="0">
                <a:latin typeface="Courier New" panose="02070309020205020404" pitchFamily="49" charset="0"/>
                <a:cs typeface="Courier New" panose="02070309020205020404" pitchFamily="49" charset="0"/>
              </a:rPr>
              <a:t>&gt;, &lt;</a:t>
            </a:r>
            <a:r>
              <a:rPr lang="en-US" dirty="0" err="1">
                <a:latin typeface="Courier New" panose="02070309020205020404" pitchFamily="49" charset="0"/>
                <a:cs typeface="Courier New" panose="02070309020205020404" pitchFamily="49" charset="0"/>
              </a:rPr>
              <a:t>tbody</a:t>
            </a:r>
            <a:r>
              <a:rPr lang="en-US" dirty="0">
                <a:latin typeface="Courier New" panose="02070309020205020404" pitchFamily="49" charset="0"/>
                <a:cs typeface="Courier New" panose="02070309020205020404" pitchFamily="49" charset="0"/>
              </a:rPr>
              <a:t>&gt;, </a:t>
            </a:r>
            <a:r>
              <a:rPr lang="en-US" dirty="0"/>
              <a:t>or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tfoot</a:t>
            </a:r>
            <a:r>
              <a:rPr lang="en-US" dirty="0">
                <a:latin typeface="Courier New" panose="02070309020205020404" pitchFamily="49" charset="0"/>
                <a:cs typeface="Courier New" panose="02070309020205020404" pitchFamily="49" charset="0"/>
              </a:rPr>
              <a:t>&gt;. </a:t>
            </a:r>
          </a:p>
          <a:p>
            <a:pPr lvl="1"/>
            <a:r>
              <a:rPr lang="en-US" dirty="0"/>
              <a:t>In addition, these additional semantic tags for  tables are very useful for CSS styling.</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11</a:t>
            </a:fld>
            <a:endParaRPr lang="en-US"/>
          </a:p>
        </p:txBody>
      </p:sp>
      <p:sp>
        <p:nvSpPr>
          <p:cNvPr id="8" name="TextBox 7">
            <a:extLst>
              <a:ext uri="{FF2B5EF4-FFF2-40B4-BE49-F238E27FC236}">
                <a16:creationId xmlns:a16="http://schemas.microsoft.com/office/drawing/2014/main" id="{FA7BEEC6-5D15-49D7-A22A-93404D4CD634}"/>
              </a:ext>
            </a:extLst>
          </p:cNvPr>
          <p:cNvSpPr txBox="1"/>
          <p:nvPr/>
        </p:nvSpPr>
        <p:spPr>
          <a:xfrm>
            <a:off x="676992" y="4504888"/>
            <a:ext cx="4625125" cy="1077218"/>
          </a:xfrm>
          <a:prstGeom prst="rect">
            <a:avLst/>
          </a:prstGeom>
          <a:noFill/>
          <a:ln>
            <a:solidFill>
              <a:schemeClr val="bg2"/>
            </a:solidFill>
          </a:ln>
        </p:spPr>
        <p:txBody>
          <a:bodyPr wrap="square">
            <a:spAutoFit/>
          </a:bodyPr>
          <a:lstStyle/>
          <a:p>
            <a:r>
              <a:rPr lang="en-US" sz="1600" dirty="0">
                <a:solidFill>
                  <a:srgbClr val="C00000"/>
                </a:solidFill>
                <a:latin typeface="Arial" panose="020B0604020202020204" pitchFamily="34" charset="0"/>
                <a:cs typeface="Arial" panose="020B0604020202020204" pitchFamily="34" charset="0"/>
              </a:rPr>
              <a:t>Code Example B</a:t>
            </a:r>
            <a:r>
              <a:rPr lang="en-US" sz="1600" dirty="0">
                <a:latin typeface="Arial" panose="020B0604020202020204" pitchFamily="34" charset="0"/>
                <a:cs typeface="Arial" panose="020B0604020202020204" pitchFamily="34" charset="0"/>
              </a:rPr>
              <a:t>, available at (</a:t>
            </a:r>
            <a:r>
              <a:rPr lang="en-US" sz="1600" dirty="0">
                <a:latin typeface="Courier New" panose="02070309020205020404" pitchFamily="49" charset="0"/>
                <a:cs typeface="Courier New" panose="02070309020205020404" pitchFamily="49" charset="0"/>
              </a:rPr>
              <a:t>View Page Source</a:t>
            </a:r>
            <a:r>
              <a:rPr lang="en-US" sz="1600" dirty="0">
                <a:latin typeface="Arial" panose="020B0604020202020204" pitchFamily="34" charset="0"/>
                <a:cs typeface="Arial" panose="020B0604020202020204" pitchFamily="34" charset="0"/>
              </a:rPr>
              <a:t> to get the code) </a:t>
            </a:r>
            <a:r>
              <a:rPr lang="en-US" sz="1600" dirty="0">
                <a:solidFill>
                  <a:schemeClr val="accent1">
                    <a:lumMod val="75000"/>
                  </a:schemeClr>
                </a:solidFill>
                <a:latin typeface="Arial" panose="020B0604020202020204" pitchFamily="34" charset="0"/>
                <a:cs typeface="Arial" panose="020B0604020202020204" pitchFamily="34" charset="0"/>
                <a:hlinkClick r:id="rId2"/>
              </a:rPr>
              <a:t>https://</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600" dirty="0">
                <a:solidFill>
                  <a:schemeClr val="accent1">
                    <a:lumMod val="75000"/>
                  </a:schemeClr>
                </a:solidFill>
                <a:latin typeface="Arial" panose="020B0604020202020204" pitchFamily="34" charset="0"/>
                <a:cs typeface="Arial" panose="020B0604020202020204" pitchFamily="34" charset="0"/>
                <a:hlinkClick r:id="rId2"/>
              </a:rPr>
              <a:t>/~frank/</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600" dirty="0">
                <a:solidFill>
                  <a:schemeClr val="accent1">
                    <a:lumMod val="75000"/>
                  </a:schemeClr>
                </a:solidFill>
                <a:latin typeface="Arial" panose="020B0604020202020204" pitchFamily="34" charset="0"/>
                <a:cs typeface="Arial" panose="020B0604020202020204" pitchFamily="34" charset="0"/>
                <a:hlinkClick r:id="rId2"/>
              </a:rPr>
              <a:t>/</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600" dirty="0">
                <a:solidFill>
                  <a:schemeClr val="accent1">
                    <a:lumMod val="75000"/>
                  </a:schemeClr>
                </a:solidFill>
                <a:latin typeface="Arial" panose="020B0604020202020204" pitchFamily="34" charset="0"/>
                <a:cs typeface="Arial" panose="020B0604020202020204" pitchFamily="34" charset="0"/>
                <a:hlinkClick r:id="rId2"/>
              </a:rPr>
              <a:t>/</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tableb.html</a:t>
            </a:r>
            <a:endParaRPr lang="en-US" sz="1600" dirty="0">
              <a:latin typeface="Arial" panose="020B0604020202020204" pitchFamily="34" charset="0"/>
              <a:cs typeface="Arial" panose="020B0604020202020204" pitchFamily="34" charset="0"/>
            </a:endParaRPr>
          </a:p>
        </p:txBody>
      </p:sp>
      <p:pic>
        <p:nvPicPr>
          <p:cNvPr id="10" name="Picture 9" descr="table structure">
            <a:extLst>
              <a:ext uri="{FF2B5EF4-FFF2-40B4-BE49-F238E27FC236}">
                <a16:creationId xmlns:a16="http://schemas.microsoft.com/office/drawing/2014/main" id="{A6A9ED5C-6269-1D54-81E2-9AE1D859B091}"/>
              </a:ext>
            </a:extLst>
          </p:cNvPr>
          <p:cNvPicPr>
            <a:picLocks noChangeAspect="1"/>
          </p:cNvPicPr>
          <p:nvPr/>
        </p:nvPicPr>
        <p:blipFill>
          <a:blip r:embed="rId3"/>
          <a:stretch>
            <a:fillRect/>
          </a:stretch>
        </p:blipFill>
        <p:spPr>
          <a:xfrm>
            <a:off x="6059981" y="1261581"/>
            <a:ext cx="2245819" cy="5188166"/>
          </a:xfrm>
          <a:prstGeom prst="rect">
            <a:avLst/>
          </a:prstGeom>
          <a:ln>
            <a:solidFill>
              <a:schemeClr val="tx1"/>
            </a:solidFill>
          </a:ln>
        </p:spPr>
      </p:pic>
    </p:spTree>
    <p:extLst>
      <p:ext uri="{BB962C8B-B14F-4D97-AF65-F5344CB8AC3E}">
        <p14:creationId xmlns:p14="http://schemas.microsoft.com/office/powerpoint/2010/main" val="320400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Creating a Simple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457200" y="1969568"/>
            <a:ext cx="3093868" cy="1864201"/>
          </a:xfrm>
        </p:spPr>
        <p:txBody>
          <a:bodyPr>
            <a:normAutofit/>
          </a:bodyPr>
          <a:lstStyle/>
          <a:p>
            <a:r>
              <a:rPr lang="en-US" b="1" dirty="0"/>
              <a:t>Step 4</a:t>
            </a:r>
            <a:r>
              <a:rPr lang="en-US" dirty="0"/>
              <a:t>: Since the structure is already created, then we can focus on the content. Insert the Table content for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a:t>
            </a:r>
            <a:r>
              <a:rPr lang="en-US" dirty="0">
                <a:latin typeface="Courier New" panose="02070309020205020404" pitchFamily="49" charset="0"/>
                <a:cs typeface="Courier New" panose="02070309020205020404" pitchFamily="49" charset="0"/>
              </a:rPr>
              <a:t>&gt; </a:t>
            </a:r>
            <a:r>
              <a:rPr lang="en-US" dirty="0"/>
              <a:t>and</a:t>
            </a:r>
            <a:r>
              <a:rPr lang="en-US" dirty="0">
                <a:latin typeface="Courier New" panose="02070309020205020404" pitchFamily="49" charset="0"/>
                <a:cs typeface="Courier New" panose="02070309020205020404" pitchFamily="49" charset="0"/>
              </a:rPr>
              <a:t>&lt;td&gt;. </a:t>
            </a:r>
          </a:p>
          <a:p>
            <a:endParaRPr lang="en-US" dirty="0"/>
          </a:p>
          <a:p>
            <a:endParaRPr lang="en-US" dirty="0"/>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12</a:t>
            </a:fld>
            <a:endParaRPr lang="en-US"/>
          </a:p>
        </p:txBody>
      </p:sp>
      <p:sp>
        <p:nvSpPr>
          <p:cNvPr id="8" name="TextBox 7">
            <a:extLst>
              <a:ext uri="{FF2B5EF4-FFF2-40B4-BE49-F238E27FC236}">
                <a16:creationId xmlns:a16="http://schemas.microsoft.com/office/drawing/2014/main" id="{FA7BEEC6-5D15-49D7-A22A-93404D4CD634}"/>
              </a:ext>
            </a:extLst>
          </p:cNvPr>
          <p:cNvSpPr txBox="1"/>
          <p:nvPr/>
        </p:nvSpPr>
        <p:spPr>
          <a:xfrm>
            <a:off x="699486" y="4021951"/>
            <a:ext cx="2789438" cy="1615827"/>
          </a:xfrm>
          <a:prstGeom prst="rect">
            <a:avLst/>
          </a:prstGeom>
          <a:noFill/>
          <a:ln>
            <a:solidFill>
              <a:schemeClr val="bg2"/>
            </a:solidFill>
          </a:ln>
        </p:spPr>
        <p:txBody>
          <a:bodyPr wrap="square">
            <a:spAutoFit/>
          </a:bodyPr>
          <a:lstStyle/>
          <a:p>
            <a:r>
              <a:rPr lang="en-US" sz="1650" dirty="0">
                <a:solidFill>
                  <a:srgbClr val="C00000"/>
                </a:solidFill>
                <a:latin typeface="Arial" panose="020B0604020202020204" pitchFamily="34" charset="0"/>
                <a:cs typeface="Arial" panose="020B0604020202020204" pitchFamily="34" charset="0"/>
              </a:rPr>
              <a:t>Code Example C</a:t>
            </a:r>
            <a:r>
              <a:rPr lang="en-US" sz="1650" dirty="0">
                <a:latin typeface="Arial" panose="020B0604020202020204" pitchFamily="34" charset="0"/>
                <a:cs typeface="Arial" panose="020B0604020202020204" pitchFamily="34" charset="0"/>
              </a:rPr>
              <a:t>, available at (</a:t>
            </a:r>
            <a:r>
              <a:rPr lang="en-US" sz="1650" dirty="0">
                <a:latin typeface="Courier New" panose="02070309020205020404" pitchFamily="49" charset="0"/>
                <a:cs typeface="Courier New" panose="02070309020205020404" pitchFamily="49" charset="0"/>
              </a:rPr>
              <a:t>View Page Source</a:t>
            </a:r>
            <a:r>
              <a:rPr lang="en-US" sz="1650" dirty="0">
                <a:latin typeface="Arial" panose="020B0604020202020204" pitchFamily="34" charset="0"/>
                <a:cs typeface="Arial" panose="020B0604020202020204" pitchFamily="34" charset="0"/>
              </a:rPr>
              <a:t> to get the code) </a:t>
            </a:r>
            <a:r>
              <a:rPr lang="en-US" sz="1650" dirty="0">
                <a:solidFill>
                  <a:schemeClr val="accent1">
                    <a:lumMod val="75000"/>
                  </a:schemeClr>
                </a:solidFill>
                <a:latin typeface="Arial" panose="020B0604020202020204" pitchFamily="34" charset="0"/>
                <a:cs typeface="Arial" panose="020B0604020202020204" pitchFamily="34" charset="0"/>
                <a:hlinkClick r:id="rId2"/>
              </a:rPr>
              <a:t>https://</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650" dirty="0">
                <a:solidFill>
                  <a:schemeClr val="accent1">
                    <a:lumMod val="75000"/>
                  </a:schemeClr>
                </a:solidFill>
                <a:latin typeface="Arial" panose="020B0604020202020204" pitchFamily="34" charset="0"/>
                <a:cs typeface="Arial" panose="020B0604020202020204" pitchFamily="34" charset="0"/>
                <a:hlinkClick r:id="rId2"/>
              </a:rPr>
              <a:t>/~frank/</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tablec.html</a:t>
            </a:r>
            <a:endParaRPr lang="en-US" sz="1650" dirty="0">
              <a:latin typeface="Arial" panose="020B0604020202020204" pitchFamily="34" charset="0"/>
              <a:cs typeface="Arial" panose="020B0604020202020204" pitchFamily="34" charset="0"/>
            </a:endParaRPr>
          </a:p>
        </p:txBody>
      </p:sp>
      <p:pic>
        <p:nvPicPr>
          <p:cNvPr id="7" name="Picture 6" descr="table structure">
            <a:extLst>
              <a:ext uri="{FF2B5EF4-FFF2-40B4-BE49-F238E27FC236}">
                <a16:creationId xmlns:a16="http://schemas.microsoft.com/office/drawing/2014/main" id="{9BE90277-83A8-6E4E-EC57-861429E8F29E}"/>
              </a:ext>
            </a:extLst>
          </p:cNvPr>
          <p:cNvPicPr>
            <a:picLocks noChangeAspect="1"/>
          </p:cNvPicPr>
          <p:nvPr/>
        </p:nvPicPr>
        <p:blipFill>
          <a:blip r:embed="rId3"/>
          <a:stretch>
            <a:fillRect/>
          </a:stretch>
        </p:blipFill>
        <p:spPr>
          <a:xfrm>
            <a:off x="3695699" y="1282673"/>
            <a:ext cx="1994888" cy="5045893"/>
          </a:xfrm>
          <a:prstGeom prst="rect">
            <a:avLst/>
          </a:prstGeom>
          <a:ln>
            <a:solidFill>
              <a:schemeClr val="tx1"/>
            </a:solidFill>
          </a:ln>
        </p:spPr>
      </p:pic>
      <p:pic>
        <p:nvPicPr>
          <p:cNvPr id="10" name="Picture 9">
            <a:extLst>
              <a:ext uri="{FF2B5EF4-FFF2-40B4-BE49-F238E27FC236}">
                <a16:creationId xmlns:a16="http://schemas.microsoft.com/office/drawing/2014/main" id="{D4A4268D-918B-5FE4-C88C-A5ACB68CB026}"/>
              </a:ext>
            </a:extLst>
          </p:cNvPr>
          <p:cNvPicPr>
            <a:picLocks noChangeAspect="1"/>
          </p:cNvPicPr>
          <p:nvPr/>
        </p:nvPicPr>
        <p:blipFill>
          <a:blip r:embed="rId4"/>
          <a:stretch>
            <a:fillRect/>
          </a:stretch>
        </p:blipFill>
        <p:spPr>
          <a:xfrm>
            <a:off x="5895955" y="2956849"/>
            <a:ext cx="3033131" cy="1182804"/>
          </a:xfrm>
          <a:prstGeom prst="rect">
            <a:avLst/>
          </a:prstGeom>
        </p:spPr>
      </p:pic>
    </p:spTree>
    <p:extLst>
      <p:ext uri="{BB962C8B-B14F-4D97-AF65-F5344CB8AC3E}">
        <p14:creationId xmlns:p14="http://schemas.microsoft.com/office/powerpoint/2010/main" val="279255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Merging Columns and Rows</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13786" y="1354975"/>
            <a:ext cx="8173015" cy="1980213"/>
          </a:xfrm>
        </p:spPr>
        <p:txBody>
          <a:bodyPr>
            <a:normAutofit/>
          </a:bodyPr>
          <a:lstStyle/>
          <a:p>
            <a:r>
              <a:rPr lang="en-US" sz="2000" b="1" dirty="0"/>
              <a:t>Using </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tfoot</a:t>
            </a:r>
            <a:r>
              <a:rPr lang="en-US" sz="2000" b="1" dirty="0">
                <a:latin typeface="Courier New" panose="02070309020205020404" pitchFamily="49" charset="0"/>
                <a:cs typeface="Courier New" panose="02070309020205020404" pitchFamily="49" charset="0"/>
              </a:rPr>
              <a:t>&gt;</a:t>
            </a:r>
            <a:r>
              <a:rPr lang="en-US" sz="2000" dirty="0"/>
              <a:t> </a:t>
            </a:r>
          </a:p>
          <a:p>
            <a:pPr lvl="1"/>
            <a:r>
              <a:rPr lang="en-US" dirty="0"/>
              <a:t>You can include the table footer right at the bottom of the table as you'd expect, or just below the table header (the browser will still render it at the bottom of the table). </a:t>
            </a:r>
          </a:p>
          <a:p>
            <a:pPr lvl="1"/>
            <a:r>
              <a:rPr lang="en-US" dirty="0"/>
              <a:t>Adding &lt;td&gt; </a:t>
            </a:r>
            <a:r>
              <a:rPr lang="en-US" dirty="0">
                <a:latin typeface="Courier New" panose="02070309020205020404" pitchFamily="49" charset="0"/>
                <a:cs typeface="Courier New" panose="02070309020205020404" pitchFamily="49" charset="0"/>
              </a:rPr>
              <a:t>colspan </a:t>
            </a:r>
            <a:r>
              <a:rPr lang="en-US" dirty="0"/>
              <a:t>attributes to span multiple rows and columns</a:t>
            </a:r>
          </a:p>
          <a:p>
            <a:pPr marL="500634" lvl="2" indent="0">
              <a:buNone/>
            </a:pPr>
            <a:r>
              <a:rPr lang="en-US" sz="1600" dirty="0">
                <a:latin typeface="Courier New" panose="02070309020205020404" pitchFamily="49" charset="0"/>
                <a:cs typeface="Courier New" panose="02070309020205020404" pitchFamily="49" charset="0"/>
              </a:rPr>
              <a:t>&lt;td</a:t>
            </a:r>
            <a:r>
              <a:rPr lang="en-US" sz="1600" dirty="0"/>
              <a:t> </a:t>
            </a:r>
            <a:r>
              <a:rPr lang="en-US" sz="1600" dirty="0">
                <a:latin typeface="Courier New" panose="02070309020205020404" pitchFamily="49" charset="0"/>
                <a:cs typeface="Courier New" panose="02070309020205020404" pitchFamily="49" charset="0"/>
              </a:rPr>
              <a:t>colspan="3"&gt;</a:t>
            </a:r>
            <a:r>
              <a:rPr lang="en-US" sz="1600" dirty="0"/>
              <a:t>something</a:t>
            </a:r>
            <a:r>
              <a:rPr lang="en-US" sz="1600" dirty="0">
                <a:latin typeface="Courier New" panose="02070309020205020404" pitchFamily="49" charset="0"/>
                <a:cs typeface="Courier New" panose="02070309020205020404" pitchFamily="49" charset="0"/>
              </a:rPr>
              <a:t>&lt;/td&gt; </a:t>
            </a:r>
            <a:r>
              <a:rPr lang="en-US" sz="1600" dirty="0"/>
              <a:t>would span </a:t>
            </a:r>
            <a:r>
              <a:rPr lang="en-US" sz="1600" dirty="0">
                <a:latin typeface="Courier New" panose="02070309020205020404" pitchFamily="49" charset="0"/>
                <a:cs typeface="Courier New" panose="02070309020205020404" pitchFamily="49" charset="0"/>
              </a:rPr>
              <a:t>3</a:t>
            </a:r>
            <a:r>
              <a:rPr lang="en-US" sz="1600" dirty="0"/>
              <a:t> columns of the table.</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13</a:t>
            </a:fld>
            <a:endParaRPr lang="en-US"/>
          </a:p>
        </p:txBody>
      </p:sp>
      <p:sp>
        <p:nvSpPr>
          <p:cNvPr id="8" name="TextBox 7">
            <a:extLst>
              <a:ext uri="{FF2B5EF4-FFF2-40B4-BE49-F238E27FC236}">
                <a16:creationId xmlns:a16="http://schemas.microsoft.com/office/drawing/2014/main" id="{FA7BEEC6-5D15-49D7-A22A-93404D4CD634}"/>
              </a:ext>
            </a:extLst>
          </p:cNvPr>
          <p:cNvSpPr txBox="1"/>
          <p:nvPr/>
        </p:nvSpPr>
        <p:spPr>
          <a:xfrm>
            <a:off x="1442440" y="5795992"/>
            <a:ext cx="4972614" cy="461665"/>
          </a:xfrm>
          <a:prstGeom prst="rect">
            <a:avLst/>
          </a:prstGeom>
          <a:noFill/>
          <a:ln>
            <a:solidFill>
              <a:schemeClr val="bg2"/>
            </a:solidFill>
          </a:ln>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Code Example D</a:t>
            </a:r>
            <a:r>
              <a:rPr lang="en-US" sz="1200" dirty="0">
                <a:latin typeface="Arial" panose="020B0604020202020204" pitchFamily="34" charset="0"/>
                <a:cs typeface="Arial" panose="020B0604020202020204" pitchFamily="34" charset="0"/>
              </a:rPr>
              <a:t>, available at (</a:t>
            </a:r>
            <a:r>
              <a:rPr lang="en-US" sz="1200" dirty="0">
                <a:latin typeface="Courier New" panose="02070309020205020404" pitchFamily="49" charset="0"/>
                <a:cs typeface="Courier New" panose="02070309020205020404" pitchFamily="49" charset="0"/>
              </a:rPr>
              <a:t>View Page Source</a:t>
            </a:r>
            <a:r>
              <a:rPr lang="en-US" sz="1200" dirty="0">
                <a:latin typeface="Arial" panose="020B0604020202020204" pitchFamily="34" charset="0"/>
                <a:cs typeface="Arial" panose="020B0604020202020204" pitchFamily="34" charset="0"/>
              </a:rPr>
              <a:t> to get the code) </a:t>
            </a:r>
            <a:r>
              <a:rPr lang="en-US" sz="1200" dirty="0">
                <a:solidFill>
                  <a:schemeClr val="accent1">
                    <a:lumMod val="75000"/>
                  </a:schemeClr>
                </a:solidFill>
                <a:latin typeface="Arial" panose="020B0604020202020204" pitchFamily="34" charset="0"/>
                <a:cs typeface="Arial" panose="020B0604020202020204" pitchFamily="34" charset="0"/>
                <a:hlinkClick r:id="rId2"/>
              </a:rPr>
              <a:t>https://</a:t>
            </a:r>
            <a:r>
              <a:rPr lang="en-US" sz="120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200" dirty="0">
                <a:solidFill>
                  <a:schemeClr val="accent1">
                    <a:lumMod val="75000"/>
                  </a:schemeClr>
                </a:solidFill>
                <a:latin typeface="Arial" panose="020B0604020202020204" pitchFamily="34" charset="0"/>
                <a:cs typeface="Arial" panose="020B0604020202020204" pitchFamily="34" charset="0"/>
                <a:hlinkClick r:id="rId2"/>
              </a:rPr>
              <a:t>/~frank/</a:t>
            </a:r>
            <a:r>
              <a:rPr lang="en-US" sz="120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200" dirty="0">
                <a:solidFill>
                  <a:schemeClr val="accent1">
                    <a:lumMod val="75000"/>
                  </a:schemeClr>
                </a:solidFill>
                <a:latin typeface="Arial" panose="020B0604020202020204" pitchFamily="34" charset="0"/>
                <a:cs typeface="Arial" panose="020B0604020202020204" pitchFamily="34" charset="0"/>
                <a:hlinkClick r:id="rId2"/>
              </a:rPr>
              <a:t>/</a:t>
            </a:r>
            <a:r>
              <a:rPr lang="en-US" sz="120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200" dirty="0">
                <a:solidFill>
                  <a:schemeClr val="accent1">
                    <a:lumMod val="75000"/>
                  </a:schemeClr>
                </a:solidFill>
                <a:latin typeface="Arial" panose="020B0604020202020204" pitchFamily="34" charset="0"/>
                <a:cs typeface="Arial" panose="020B0604020202020204" pitchFamily="34" charset="0"/>
                <a:hlinkClick r:id="rId2"/>
              </a:rPr>
              <a:t>/</a:t>
            </a:r>
            <a:r>
              <a:rPr lang="en-US" sz="1200" dirty="0" err="1">
                <a:solidFill>
                  <a:schemeClr val="accent1">
                    <a:lumMod val="75000"/>
                  </a:schemeClr>
                </a:solidFill>
                <a:latin typeface="Arial" panose="020B0604020202020204" pitchFamily="34" charset="0"/>
                <a:cs typeface="Arial" panose="020B0604020202020204" pitchFamily="34" charset="0"/>
                <a:hlinkClick r:id="rId2"/>
              </a:rPr>
              <a:t>tabled.html</a:t>
            </a:r>
            <a:endParaRPr lang="en-US" sz="1200" dirty="0">
              <a:latin typeface="Arial" panose="020B0604020202020204" pitchFamily="34" charset="0"/>
              <a:cs typeface="Arial" panose="020B0604020202020204" pitchFamily="34" charset="0"/>
            </a:endParaRPr>
          </a:p>
        </p:txBody>
      </p:sp>
      <p:sp>
        <p:nvSpPr>
          <p:cNvPr id="7" name="TextBox 6" descr="&lt;tfoot&gt;&#10;    &lt;tr&gt;&#10;      &lt;td colspan = &quot;3&quot;&gt;&lt;em&gt; A common usage for footers is to put the total from a tabular calculation or ancillary information.&lt;/em&gt;&lt;/td&gt;  &#10;    &lt;/tr&gt;&#10;&lt;/tfoot&gt;&#10;">
            <a:extLst>
              <a:ext uri="{FF2B5EF4-FFF2-40B4-BE49-F238E27FC236}">
                <a16:creationId xmlns:a16="http://schemas.microsoft.com/office/drawing/2014/main" id="{48F0A392-640A-4FB6-8638-BA156863BC29}"/>
              </a:ext>
            </a:extLst>
          </p:cNvPr>
          <p:cNvSpPr txBox="1"/>
          <p:nvPr/>
        </p:nvSpPr>
        <p:spPr>
          <a:xfrm>
            <a:off x="513786" y="3378446"/>
            <a:ext cx="8173015" cy="1061829"/>
          </a:xfrm>
          <a:prstGeom prst="rect">
            <a:avLst/>
          </a:prstGeom>
          <a:noFill/>
          <a:ln>
            <a:solidFill>
              <a:schemeClr val="tx1"/>
            </a:solidFill>
          </a:ln>
        </p:spPr>
        <p:txBody>
          <a:bodyPr wrap="square" rtlCol="0">
            <a:spAutoFit/>
          </a:bodyPr>
          <a:lstStyle/>
          <a:p>
            <a:r>
              <a:rPr lang="en-US" sz="900" dirty="0">
                <a:solidFill>
                  <a:srgbClr val="C00000"/>
                </a:solidFill>
                <a:latin typeface="Courier New" panose="02070309020205020404" pitchFamily="49" charset="0"/>
                <a:cs typeface="Courier New" panose="02070309020205020404" pitchFamily="49" charset="0"/>
              </a:rPr>
              <a:t>&lt;</a:t>
            </a:r>
            <a:r>
              <a:rPr lang="en-US" sz="900" dirty="0" err="1">
                <a:solidFill>
                  <a:srgbClr val="C00000"/>
                </a:solidFill>
                <a:latin typeface="Courier New" panose="02070309020205020404" pitchFamily="49" charset="0"/>
                <a:cs typeface="Courier New" panose="02070309020205020404" pitchFamily="49" charset="0"/>
              </a:rPr>
              <a:t>tfoot</a:t>
            </a:r>
            <a:r>
              <a:rPr lang="en-US" sz="900" dirty="0">
                <a:solidFill>
                  <a:srgbClr val="C00000"/>
                </a:solidFill>
                <a:latin typeface="Courier New" panose="02070309020205020404" pitchFamily="49" charset="0"/>
                <a:cs typeface="Courier New" panose="02070309020205020404" pitchFamily="49" charset="0"/>
              </a:rPr>
              <a:t>&gt;</a:t>
            </a:r>
          </a:p>
          <a:p>
            <a:r>
              <a:rPr lang="en-US" sz="900" dirty="0">
                <a:solidFill>
                  <a:srgbClr val="0000CD"/>
                </a:solidFill>
                <a:latin typeface="Courier New" panose="02070309020205020404" pitchFamily="49" charset="0"/>
                <a:cs typeface="Courier New" panose="02070309020205020404" pitchFamily="49" charset="0"/>
              </a:rPr>
              <a:t>    &lt;tr&gt;</a:t>
            </a:r>
          </a:p>
          <a:p>
            <a:r>
              <a:rPr lang="en-US" sz="900" dirty="0">
                <a:solidFill>
                  <a:srgbClr val="0000CD"/>
                </a:solidFill>
                <a:latin typeface="Courier New" panose="02070309020205020404" pitchFamily="49" charset="0"/>
                <a:cs typeface="Courier New" panose="02070309020205020404" pitchFamily="49" charset="0"/>
              </a:rPr>
              <a:t>      &lt;td colspan = "3"&gt;</a:t>
            </a:r>
          </a:p>
          <a:p>
            <a:r>
              <a:rPr lang="en-US" sz="900" dirty="0">
                <a:solidFill>
                  <a:srgbClr val="0000CD"/>
                </a:solidFill>
                <a:latin typeface="Courier New" panose="02070309020205020404" pitchFamily="49" charset="0"/>
                <a:cs typeface="Courier New" panose="02070309020205020404" pitchFamily="49" charset="0"/>
              </a:rPr>
              <a:t>      </a:t>
            </a:r>
            <a:r>
              <a:rPr lang="en-US" sz="900" dirty="0">
                <a:solidFill>
                  <a:srgbClr val="C00000"/>
                </a:solidFill>
                <a:latin typeface="Courier New" panose="02070309020205020404" pitchFamily="49" charset="0"/>
                <a:cs typeface="Courier New" panose="02070309020205020404" pitchFamily="49" charset="0"/>
              </a:rPr>
              <a:t>&lt;</a:t>
            </a:r>
            <a:r>
              <a:rPr lang="en-US" sz="900" dirty="0" err="1">
                <a:solidFill>
                  <a:srgbClr val="C00000"/>
                </a:solidFill>
                <a:latin typeface="Courier New" panose="02070309020205020404" pitchFamily="49" charset="0"/>
                <a:cs typeface="Courier New" panose="02070309020205020404" pitchFamily="49" charset="0"/>
              </a:rPr>
              <a:t>em</a:t>
            </a:r>
            <a:r>
              <a:rPr lang="en-US" sz="900" dirty="0">
                <a:solidFill>
                  <a:srgbClr val="C00000"/>
                </a:solidFill>
                <a:latin typeface="Courier New" panose="02070309020205020404" pitchFamily="49" charset="0"/>
                <a:cs typeface="Courier New" panose="02070309020205020404" pitchFamily="49" charset="0"/>
              </a:rPr>
              <a:t>&gt;</a:t>
            </a:r>
            <a:r>
              <a:rPr lang="en-US" sz="900" dirty="0">
                <a:solidFill>
                  <a:srgbClr val="0000CD"/>
                </a:solidFill>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A common usage for footers is to put the total from a tabular calculation or ancillary information.</a:t>
            </a:r>
            <a:r>
              <a:rPr lang="en-US" sz="900" dirty="0">
                <a:solidFill>
                  <a:srgbClr val="C00000"/>
                </a:solidFill>
                <a:latin typeface="Courier New" panose="02070309020205020404" pitchFamily="49" charset="0"/>
                <a:cs typeface="Courier New" panose="02070309020205020404" pitchFamily="49" charset="0"/>
              </a:rPr>
              <a:t>&lt;/</a:t>
            </a:r>
            <a:r>
              <a:rPr lang="en-US" sz="900" dirty="0" err="1">
                <a:solidFill>
                  <a:srgbClr val="C00000"/>
                </a:solidFill>
                <a:latin typeface="Courier New" panose="02070309020205020404" pitchFamily="49" charset="0"/>
                <a:cs typeface="Courier New" panose="02070309020205020404" pitchFamily="49" charset="0"/>
              </a:rPr>
              <a:t>em</a:t>
            </a:r>
            <a:r>
              <a:rPr lang="en-US" sz="900" dirty="0">
                <a:solidFill>
                  <a:srgbClr val="C00000"/>
                </a:solidFill>
                <a:latin typeface="Courier New" panose="02070309020205020404" pitchFamily="49" charset="0"/>
                <a:cs typeface="Courier New" panose="02070309020205020404" pitchFamily="49" charset="0"/>
              </a:rPr>
              <a:t>&gt;</a:t>
            </a:r>
          </a:p>
          <a:p>
            <a:r>
              <a:rPr lang="en-US" sz="900" dirty="0">
                <a:solidFill>
                  <a:srgbClr val="C00000"/>
                </a:solidFill>
                <a:latin typeface="Courier New" panose="02070309020205020404" pitchFamily="49" charset="0"/>
                <a:cs typeface="Courier New" panose="02070309020205020404" pitchFamily="49" charset="0"/>
              </a:rPr>
              <a:t>      </a:t>
            </a:r>
            <a:r>
              <a:rPr lang="en-US" sz="900" dirty="0">
                <a:solidFill>
                  <a:srgbClr val="0000CD"/>
                </a:solidFill>
                <a:latin typeface="Courier New" panose="02070309020205020404" pitchFamily="49" charset="0"/>
                <a:cs typeface="Courier New" panose="02070309020205020404" pitchFamily="49" charset="0"/>
              </a:rPr>
              <a:t>&lt;/td&gt;  </a:t>
            </a:r>
          </a:p>
          <a:p>
            <a:r>
              <a:rPr lang="en-US" sz="900" dirty="0">
                <a:solidFill>
                  <a:srgbClr val="0000CD"/>
                </a:solidFill>
                <a:latin typeface="Courier New" panose="02070309020205020404" pitchFamily="49" charset="0"/>
                <a:cs typeface="Courier New" panose="02070309020205020404" pitchFamily="49" charset="0"/>
              </a:rPr>
              <a:t>    &lt;/tr&gt;</a:t>
            </a:r>
          </a:p>
          <a:p>
            <a:r>
              <a:rPr lang="en-US" sz="900" dirty="0">
                <a:solidFill>
                  <a:srgbClr val="C00000"/>
                </a:solidFill>
                <a:latin typeface="Courier New" panose="02070309020205020404" pitchFamily="49" charset="0"/>
                <a:cs typeface="Courier New" panose="02070309020205020404" pitchFamily="49" charset="0"/>
              </a:rPr>
              <a:t>&lt;/</a:t>
            </a:r>
            <a:r>
              <a:rPr lang="en-US" sz="900" dirty="0" err="1">
                <a:solidFill>
                  <a:srgbClr val="C00000"/>
                </a:solidFill>
                <a:latin typeface="Courier New" panose="02070309020205020404" pitchFamily="49" charset="0"/>
                <a:cs typeface="Courier New" panose="02070309020205020404" pitchFamily="49" charset="0"/>
              </a:rPr>
              <a:t>tfoot</a:t>
            </a:r>
            <a:r>
              <a:rPr lang="en-US" sz="900" dirty="0">
                <a:solidFill>
                  <a:srgbClr val="C00000"/>
                </a:solidFill>
                <a:latin typeface="Courier New" panose="02070309020205020404" pitchFamily="49" charset="0"/>
                <a:cs typeface="Courier New" panose="02070309020205020404" pitchFamily="49" charset="0"/>
              </a:rPr>
              <a:t>&gt;</a:t>
            </a:r>
          </a:p>
        </p:txBody>
      </p:sp>
      <p:pic>
        <p:nvPicPr>
          <p:cNvPr id="9" name="Picture 8" descr="table">
            <a:extLst>
              <a:ext uri="{FF2B5EF4-FFF2-40B4-BE49-F238E27FC236}">
                <a16:creationId xmlns:a16="http://schemas.microsoft.com/office/drawing/2014/main" id="{14B52C7A-F9DE-5C77-F38E-191457DA74F4}"/>
              </a:ext>
            </a:extLst>
          </p:cNvPr>
          <p:cNvPicPr>
            <a:picLocks noChangeAspect="1"/>
          </p:cNvPicPr>
          <p:nvPr/>
        </p:nvPicPr>
        <p:blipFill>
          <a:blip r:embed="rId3"/>
          <a:stretch>
            <a:fillRect/>
          </a:stretch>
        </p:blipFill>
        <p:spPr>
          <a:xfrm>
            <a:off x="1472347" y="4483533"/>
            <a:ext cx="5910938" cy="1213765"/>
          </a:xfrm>
          <a:prstGeom prst="rect">
            <a:avLst/>
          </a:prstGeom>
        </p:spPr>
      </p:pic>
    </p:spTree>
    <p:extLst>
      <p:ext uri="{BB962C8B-B14F-4D97-AF65-F5344CB8AC3E}">
        <p14:creationId xmlns:p14="http://schemas.microsoft.com/office/powerpoint/2010/main" val="264223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Multiple Headings with a Primary Heading</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402282" y="1506809"/>
            <a:ext cx="5125839" cy="1801300"/>
          </a:xfrm>
        </p:spPr>
        <p:txBody>
          <a:bodyPr>
            <a:normAutofit/>
          </a:bodyPr>
          <a:lstStyle/>
          <a:p>
            <a:r>
              <a:rPr lang="en-US" b="1" dirty="0"/>
              <a:t>Using </a:t>
            </a:r>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thead</a:t>
            </a:r>
            <a:r>
              <a:rPr lang="en-US" b="1" dirty="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lvl="1"/>
            <a:r>
              <a:rPr lang="en-US" dirty="0"/>
              <a:t>It is usually the first row containing the column headings. </a:t>
            </a:r>
          </a:p>
          <a:p>
            <a:pPr lvl="1"/>
            <a:r>
              <a:rPr lang="en-US" dirty="0"/>
              <a:t>You can add additional headings within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tbody</a:t>
            </a:r>
            <a:r>
              <a:rPr lang="en-US" dirty="0">
                <a:latin typeface="Courier New" panose="02070309020205020404" pitchFamily="49" charset="0"/>
                <a:cs typeface="Courier New" panose="02070309020205020404" pitchFamily="49" charset="0"/>
              </a:rPr>
              <a:t>&gt; </a:t>
            </a:r>
            <a:r>
              <a:rPr lang="en-US" dirty="0"/>
              <a:t>which will not affect the headings in the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thead</a:t>
            </a:r>
            <a:r>
              <a:rPr lang="en-US" dirty="0">
                <a:latin typeface="Courier New" panose="02070309020205020404" pitchFamily="49" charset="0"/>
                <a:cs typeface="Courier New" panose="02070309020205020404" pitchFamily="49" charset="0"/>
              </a:rPr>
              <a:t>&gt;</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14</a:t>
            </a:fld>
            <a:endParaRPr lang="en-US" dirty="0"/>
          </a:p>
        </p:txBody>
      </p:sp>
      <p:sp>
        <p:nvSpPr>
          <p:cNvPr id="7" name="TextBox 6">
            <a:extLst>
              <a:ext uri="{FF2B5EF4-FFF2-40B4-BE49-F238E27FC236}">
                <a16:creationId xmlns:a16="http://schemas.microsoft.com/office/drawing/2014/main" id="{E1C51B0B-9445-4325-B1D4-A301EA79DA59}"/>
              </a:ext>
            </a:extLst>
          </p:cNvPr>
          <p:cNvSpPr txBox="1"/>
          <p:nvPr/>
        </p:nvSpPr>
        <p:spPr>
          <a:xfrm>
            <a:off x="518091" y="5314145"/>
            <a:ext cx="4894223" cy="954107"/>
          </a:xfrm>
          <a:prstGeom prst="rect">
            <a:avLst/>
          </a:prstGeom>
          <a:noFill/>
          <a:ln>
            <a:solidFill>
              <a:schemeClr val="bg2"/>
            </a:solidFill>
          </a:ln>
        </p:spPr>
        <p:txBody>
          <a:bodyPr wrap="square">
            <a:spAutoFit/>
          </a:bodyPr>
          <a:lstStyle/>
          <a:p>
            <a:r>
              <a:rPr lang="en-US" sz="1400" dirty="0">
                <a:solidFill>
                  <a:srgbClr val="C00000"/>
                </a:solidFill>
                <a:latin typeface="Arial" panose="020B0604020202020204" pitchFamily="34" charset="0"/>
                <a:cs typeface="Arial" panose="020B0604020202020204" pitchFamily="34" charset="0"/>
              </a:rPr>
              <a:t>Code Example E</a:t>
            </a:r>
            <a:r>
              <a:rPr lang="en-US" sz="1400" dirty="0">
                <a:latin typeface="Arial" panose="020B0604020202020204" pitchFamily="34" charset="0"/>
                <a:cs typeface="Arial" panose="020B0604020202020204" pitchFamily="34" charset="0"/>
              </a:rPr>
              <a:t>, available at (</a:t>
            </a:r>
            <a:r>
              <a:rPr lang="en-US" sz="1400" dirty="0">
                <a:latin typeface="Courier New" panose="02070309020205020404" pitchFamily="49" charset="0"/>
                <a:cs typeface="Courier New" panose="02070309020205020404" pitchFamily="49" charset="0"/>
              </a:rPr>
              <a:t>View Page Source</a:t>
            </a:r>
            <a:r>
              <a:rPr lang="en-US" sz="1400" dirty="0">
                <a:latin typeface="Arial" panose="020B0604020202020204" pitchFamily="34" charset="0"/>
                <a:cs typeface="Arial" panose="020B0604020202020204" pitchFamily="34" charset="0"/>
              </a:rPr>
              <a:t> to get the code) </a:t>
            </a:r>
            <a:r>
              <a:rPr lang="en-US" sz="1400" dirty="0">
                <a:solidFill>
                  <a:schemeClr val="accent1">
                    <a:lumMod val="75000"/>
                  </a:schemeClr>
                </a:solidFill>
                <a:latin typeface="Arial" panose="020B0604020202020204" pitchFamily="34" charset="0"/>
                <a:cs typeface="Arial" panose="020B0604020202020204" pitchFamily="34" charset="0"/>
                <a:hlinkClick r:id="rId2"/>
              </a:rPr>
              <a:t>https://</a:t>
            </a:r>
            <a:r>
              <a:rPr lang="en-US" sz="140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400" dirty="0">
                <a:solidFill>
                  <a:schemeClr val="accent1">
                    <a:lumMod val="75000"/>
                  </a:schemeClr>
                </a:solidFill>
                <a:latin typeface="Arial" panose="020B0604020202020204" pitchFamily="34" charset="0"/>
                <a:cs typeface="Arial" panose="020B0604020202020204" pitchFamily="34" charset="0"/>
                <a:hlinkClick r:id="rId2"/>
              </a:rPr>
              <a:t>/~frank/</a:t>
            </a:r>
            <a:r>
              <a:rPr lang="en-US" sz="140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400" dirty="0">
                <a:solidFill>
                  <a:schemeClr val="accent1">
                    <a:lumMod val="75000"/>
                  </a:schemeClr>
                </a:solidFill>
                <a:latin typeface="Arial" panose="020B0604020202020204" pitchFamily="34" charset="0"/>
                <a:cs typeface="Arial" panose="020B0604020202020204" pitchFamily="34" charset="0"/>
                <a:hlinkClick r:id="rId2"/>
              </a:rPr>
              <a:t>/</a:t>
            </a:r>
            <a:r>
              <a:rPr lang="en-US" sz="140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400" dirty="0">
                <a:solidFill>
                  <a:schemeClr val="accent1">
                    <a:lumMod val="75000"/>
                  </a:schemeClr>
                </a:solidFill>
                <a:latin typeface="Arial" panose="020B0604020202020204" pitchFamily="34" charset="0"/>
                <a:cs typeface="Arial" panose="020B0604020202020204" pitchFamily="34" charset="0"/>
                <a:hlinkClick r:id="rId2"/>
              </a:rPr>
              <a:t>/</a:t>
            </a:r>
            <a:r>
              <a:rPr lang="en-US" sz="1400" dirty="0" err="1">
                <a:solidFill>
                  <a:schemeClr val="accent1">
                    <a:lumMod val="75000"/>
                  </a:schemeClr>
                </a:solidFill>
                <a:latin typeface="Arial" panose="020B0604020202020204" pitchFamily="34" charset="0"/>
                <a:cs typeface="Arial" panose="020B0604020202020204" pitchFamily="34" charset="0"/>
                <a:hlinkClick r:id="rId2"/>
              </a:rPr>
              <a:t>tablee.html</a:t>
            </a:r>
            <a:endParaRPr lang="en-US" sz="1400" dirty="0">
              <a:latin typeface="Arial" panose="020B0604020202020204" pitchFamily="34" charset="0"/>
              <a:cs typeface="Arial" panose="020B0604020202020204" pitchFamily="34" charset="0"/>
            </a:endParaRPr>
          </a:p>
        </p:txBody>
      </p:sp>
      <p:pic>
        <p:nvPicPr>
          <p:cNvPr id="8" name="Picture 7" descr="table HTML file">
            <a:extLst>
              <a:ext uri="{FF2B5EF4-FFF2-40B4-BE49-F238E27FC236}">
                <a16:creationId xmlns:a16="http://schemas.microsoft.com/office/drawing/2014/main" id="{FCEB5FBC-8CFF-8F58-84EA-87DD8AD09BF1}"/>
              </a:ext>
            </a:extLst>
          </p:cNvPr>
          <p:cNvPicPr>
            <a:picLocks noChangeAspect="1"/>
          </p:cNvPicPr>
          <p:nvPr/>
        </p:nvPicPr>
        <p:blipFill>
          <a:blip r:embed="rId3"/>
          <a:stretch>
            <a:fillRect/>
          </a:stretch>
        </p:blipFill>
        <p:spPr>
          <a:xfrm>
            <a:off x="5412314" y="1354975"/>
            <a:ext cx="3213595" cy="5001377"/>
          </a:xfrm>
          <a:prstGeom prst="rect">
            <a:avLst/>
          </a:prstGeom>
          <a:ln>
            <a:solidFill>
              <a:schemeClr val="tx1"/>
            </a:solidFill>
          </a:ln>
        </p:spPr>
      </p:pic>
      <p:pic>
        <p:nvPicPr>
          <p:cNvPr id="11" name="Picture 10" descr="table">
            <a:extLst>
              <a:ext uri="{FF2B5EF4-FFF2-40B4-BE49-F238E27FC236}">
                <a16:creationId xmlns:a16="http://schemas.microsoft.com/office/drawing/2014/main" id="{8F5BCAA1-28BD-7B90-E67C-F61A57CDAFCE}"/>
              </a:ext>
            </a:extLst>
          </p:cNvPr>
          <p:cNvPicPr>
            <a:picLocks noChangeAspect="1"/>
          </p:cNvPicPr>
          <p:nvPr/>
        </p:nvPicPr>
        <p:blipFill>
          <a:blip r:embed="rId4"/>
          <a:stretch>
            <a:fillRect/>
          </a:stretch>
        </p:blipFill>
        <p:spPr>
          <a:xfrm>
            <a:off x="485166" y="3459943"/>
            <a:ext cx="4938390" cy="1600329"/>
          </a:xfrm>
          <a:prstGeom prst="rect">
            <a:avLst/>
          </a:prstGeom>
        </p:spPr>
      </p:pic>
    </p:spTree>
    <p:extLst>
      <p:ext uri="{BB962C8B-B14F-4D97-AF65-F5344CB8AC3E}">
        <p14:creationId xmlns:p14="http://schemas.microsoft.com/office/powerpoint/2010/main" val="303623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Using Inline CSS in HTML Table</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18091" y="1724431"/>
            <a:ext cx="7908422" cy="3655502"/>
          </a:xfrm>
        </p:spPr>
        <p:txBody>
          <a:bodyPr>
            <a:normAutofit/>
          </a:bodyPr>
          <a:lstStyle/>
          <a:p>
            <a:r>
              <a:rPr lang="en-US" dirty="0"/>
              <a:t>Although there are 3 types of CSS styles, Inline CSS has the highest priority.</a:t>
            </a:r>
          </a:p>
          <a:p>
            <a:r>
              <a:rPr lang="en-US" dirty="0"/>
              <a:t>Example F uses the Inline CSS</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err="1"/>
              <a:t>CTI110</a:t>
            </a:r>
            <a:r>
              <a:rPr lang="en-US" dirty="0"/>
              <a:t>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15</a:t>
            </a:fld>
            <a:endParaRPr lang="en-US"/>
          </a:p>
        </p:txBody>
      </p:sp>
      <p:sp>
        <p:nvSpPr>
          <p:cNvPr id="7" name="TextBox 6">
            <a:extLst>
              <a:ext uri="{FF2B5EF4-FFF2-40B4-BE49-F238E27FC236}">
                <a16:creationId xmlns:a16="http://schemas.microsoft.com/office/drawing/2014/main" id="{E1C51B0B-9445-4325-B1D4-A301EA79DA59}"/>
              </a:ext>
            </a:extLst>
          </p:cNvPr>
          <p:cNvSpPr txBox="1"/>
          <p:nvPr/>
        </p:nvSpPr>
        <p:spPr>
          <a:xfrm>
            <a:off x="694255" y="5475934"/>
            <a:ext cx="7556093" cy="600164"/>
          </a:xfrm>
          <a:prstGeom prst="rect">
            <a:avLst/>
          </a:prstGeom>
          <a:noFill/>
          <a:ln>
            <a:solidFill>
              <a:schemeClr val="bg2"/>
            </a:solidFill>
          </a:ln>
        </p:spPr>
        <p:txBody>
          <a:bodyPr wrap="square">
            <a:spAutoFit/>
          </a:bodyPr>
          <a:lstStyle/>
          <a:p>
            <a:r>
              <a:rPr lang="en-US" sz="1650" dirty="0">
                <a:solidFill>
                  <a:srgbClr val="C00000"/>
                </a:solidFill>
                <a:latin typeface="Arial" panose="020B0604020202020204" pitchFamily="34" charset="0"/>
                <a:cs typeface="Arial" panose="020B0604020202020204" pitchFamily="34" charset="0"/>
              </a:rPr>
              <a:t>Code Example F</a:t>
            </a:r>
            <a:r>
              <a:rPr lang="en-US" sz="1650" dirty="0">
                <a:latin typeface="Arial" panose="020B0604020202020204" pitchFamily="34" charset="0"/>
                <a:cs typeface="Arial" panose="020B0604020202020204" pitchFamily="34" charset="0"/>
              </a:rPr>
              <a:t>, available at (</a:t>
            </a:r>
            <a:r>
              <a:rPr lang="en-US" sz="1650" dirty="0">
                <a:latin typeface="Courier New" panose="02070309020205020404" pitchFamily="49" charset="0"/>
                <a:cs typeface="Courier New" panose="02070309020205020404" pitchFamily="49" charset="0"/>
              </a:rPr>
              <a:t>View Page Source</a:t>
            </a:r>
            <a:r>
              <a:rPr lang="en-US" sz="1650" dirty="0">
                <a:latin typeface="Arial" panose="020B0604020202020204" pitchFamily="34" charset="0"/>
                <a:cs typeface="Arial" panose="020B0604020202020204" pitchFamily="34" charset="0"/>
              </a:rPr>
              <a:t> to get the code) </a:t>
            </a:r>
            <a:r>
              <a:rPr lang="en-US" sz="1650" dirty="0">
                <a:solidFill>
                  <a:schemeClr val="accent1">
                    <a:lumMod val="75000"/>
                  </a:schemeClr>
                </a:solidFill>
                <a:latin typeface="Arial" panose="020B0604020202020204" pitchFamily="34" charset="0"/>
                <a:cs typeface="Arial" panose="020B0604020202020204" pitchFamily="34" charset="0"/>
                <a:hlinkClick r:id="rId2"/>
              </a:rPr>
              <a:t>https://</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650" dirty="0">
                <a:solidFill>
                  <a:schemeClr val="accent1">
                    <a:lumMod val="75000"/>
                  </a:schemeClr>
                </a:solidFill>
                <a:latin typeface="Arial" panose="020B0604020202020204" pitchFamily="34" charset="0"/>
                <a:cs typeface="Arial" panose="020B0604020202020204" pitchFamily="34" charset="0"/>
                <a:hlinkClick r:id="rId2"/>
              </a:rPr>
              <a:t>/~frank/</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650" dirty="0">
                <a:solidFill>
                  <a:schemeClr val="accent1">
                    <a:lumMod val="75000"/>
                  </a:schemeClr>
                </a:solidFill>
                <a:latin typeface="Arial" panose="020B0604020202020204" pitchFamily="34" charset="0"/>
                <a:cs typeface="Arial" panose="020B0604020202020204" pitchFamily="34" charset="0"/>
                <a:hlinkClick r:id="rId2"/>
              </a:rPr>
              <a:t>/</a:t>
            </a:r>
            <a:r>
              <a:rPr lang="en-US" sz="1650" dirty="0" err="1">
                <a:solidFill>
                  <a:schemeClr val="accent1">
                    <a:lumMod val="75000"/>
                  </a:schemeClr>
                </a:solidFill>
                <a:latin typeface="Arial" panose="020B0604020202020204" pitchFamily="34" charset="0"/>
                <a:cs typeface="Arial" panose="020B0604020202020204" pitchFamily="34" charset="0"/>
                <a:hlinkClick r:id="rId2"/>
              </a:rPr>
              <a:t>tablef.html</a:t>
            </a:r>
            <a:endParaRPr lang="en-US" sz="1650" dirty="0">
              <a:latin typeface="Arial" panose="020B0604020202020204" pitchFamily="34" charset="0"/>
              <a:cs typeface="Arial" panose="020B0604020202020204" pitchFamily="34" charset="0"/>
            </a:endParaRPr>
          </a:p>
        </p:txBody>
      </p:sp>
      <p:pic>
        <p:nvPicPr>
          <p:cNvPr id="8" name="Picture 7" descr="Syntax of CSS">
            <a:extLst>
              <a:ext uri="{FF2B5EF4-FFF2-40B4-BE49-F238E27FC236}">
                <a16:creationId xmlns:a16="http://schemas.microsoft.com/office/drawing/2014/main" id="{DB3157F4-E5EB-4ED6-94F8-5988418750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99" y="2749733"/>
            <a:ext cx="2847974" cy="1139891"/>
          </a:xfrm>
          <a:prstGeom prst="rect">
            <a:avLst/>
          </a:prstGeom>
        </p:spPr>
      </p:pic>
      <p:pic>
        <p:nvPicPr>
          <p:cNvPr id="12" name="Picture 11" descr="inline CSS">
            <a:extLst>
              <a:ext uri="{FF2B5EF4-FFF2-40B4-BE49-F238E27FC236}">
                <a16:creationId xmlns:a16="http://schemas.microsoft.com/office/drawing/2014/main" id="{6413955F-4510-2F52-E682-5C11EEB8778C}"/>
              </a:ext>
            </a:extLst>
          </p:cNvPr>
          <p:cNvPicPr>
            <a:picLocks noChangeAspect="1"/>
          </p:cNvPicPr>
          <p:nvPr/>
        </p:nvPicPr>
        <p:blipFill>
          <a:blip r:embed="rId4"/>
          <a:stretch>
            <a:fillRect/>
          </a:stretch>
        </p:blipFill>
        <p:spPr>
          <a:xfrm>
            <a:off x="1944525" y="4068041"/>
            <a:ext cx="4591050" cy="1133475"/>
          </a:xfrm>
          <a:prstGeom prst="rect">
            <a:avLst/>
          </a:prstGeom>
          <a:noFill/>
          <a:ln>
            <a:solidFill>
              <a:schemeClr val="tx1"/>
            </a:solidFill>
          </a:ln>
        </p:spPr>
      </p:pic>
    </p:spTree>
    <p:extLst>
      <p:ext uri="{BB962C8B-B14F-4D97-AF65-F5344CB8AC3E}">
        <p14:creationId xmlns:p14="http://schemas.microsoft.com/office/powerpoint/2010/main" val="56983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A29-03D8-651B-9C24-EFA7FB33AF98}"/>
              </a:ext>
            </a:extLst>
          </p:cNvPr>
          <p:cNvSpPr>
            <a:spLocks noGrp="1"/>
          </p:cNvSpPr>
          <p:nvPr>
            <p:ph type="title"/>
          </p:nvPr>
        </p:nvSpPr>
        <p:spPr/>
        <p:txBody>
          <a:bodyPr/>
          <a:lstStyle/>
          <a:p>
            <a:r>
              <a:rPr lang="en-US" dirty="0"/>
              <a:t>Using Inline CSS with HTML Table (Cont.)</a:t>
            </a:r>
          </a:p>
        </p:txBody>
      </p:sp>
      <p:sp>
        <p:nvSpPr>
          <p:cNvPr id="4" name="Footer Placeholder 3">
            <a:extLst>
              <a:ext uri="{FF2B5EF4-FFF2-40B4-BE49-F238E27FC236}">
                <a16:creationId xmlns:a16="http://schemas.microsoft.com/office/drawing/2014/main" id="{C8B02C2E-22E5-B672-8F79-D5A157A4159A}"/>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861FB659-C177-051E-5439-41E4D16EFF3A}"/>
              </a:ext>
            </a:extLst>
          </p:cNvPr>
          <p:cNvSpPr>
            <a:spLocks noGrp="1"/>
          </p:cNvSpPr>
          <p:nvPr>
            <p:ph type="sldNum" sz="quarter" idx="12"/>
          </p:nvPr>
        </p:nvSpPr>
        <p:spPr/>
        <p:txBody>
          <a:bodyPr/>
          <a:lstStyle/>
          <a:p>
            <a:pPr>
              <a:defRPr/>
            </a:pPr>
            <a:fld id="{06312E1D-4100-4FF4-A17A-852A552FDC1B}" type="slidenum">
              <a:rPr lang="en-US" smtClean="0"/>
              <a:pPr>
                <a:defRPr/>
              </a:pPr>
              <a:t>16</a:t>
            </a:fld>
            <a:endParaRPr lang="en-US" dirty="0"/>
          </a:p>
        </p:txBody>
      </p:sp>
      <p:pic>
        <p:nvPicPr>
          <p:cNvPr id="6" name="Picture 5" descr="HTML code">
            <a:extLst>
              <a:ext uri="{FF2B5EF4-FFF2-40B4-BE49-F238E27FC236}">
                <a16:creationId xmlns:a16="http://schemas.microsoft.com/office/drawing/2014/main" id="{66BBE8D5-1D1B-C44C-17E2-5994E4075F30}"/>
              </a:ext>
            </a:extLst>
          </p:cNvPr>
          <p:cNvPicPr>
            <a:picLocks noChangeAspect="1"/>
          </p:cNvPicPr>
          <p:nvPr/>
        </p:nvPicPr>
        <p:blipFill>
          <a:blip r:embed="rId2"/>
          <a:stretch>
            <a:fillRect/>
          </a:stretch>
        </p:blipFill>
        <p:spPr>
          <a:xfrm>
            <a:off x="754474" y="1742078"/>
            <a:ext cx="7635209" cy="4411834"/>
          </a:xfrm>
          <a:prstGeom prst="rect">
            <a:avLst/>
          </a:prstGeom>
          <a:ln>
            <a:solidFill>
              <a:schemeClr val="tx1"/>
            </a:solidFill>
          </a:ln>
        </p:spPr>
      </p:pic>
      <p:pic>
        <p:nvPicPr>
          <p:cNvPr id="8" name="Picture 7" descr="table with CSS">
            <a:extLst>
              <a:ext uri="{FF2B5EF4-FFF2-40B4-BE49-F238E27FC236}">
                <a16:creationId xmlns:a16="http://schemas.microsoft.com/office/drawing/2014/main" id="{148DD0EE-3FD3-6D4B-5DFD-4C12B78BA8A1}"/>
              </a:ext>
            </a:extLst>
          </p:cNvPr>
          <p:cNvPicPr>
            <a:picLocks noChangeAspect="1"/>
          </p:cNvPicPr>
          <p:nvPr/>
        </p:nvPicPr>
        <p:blipFill>
          <a:blip r:embed="rId3"/>
          <a:stretch>
            <a:fillRect/>
          </a:stretch>
        </p:blipFill>
        <p:spPr>
          <a:xfrm>
            <a:off x="5554474" y="2705673"/>
            <a:ext cx="3132326" cy="1672705"/>
          </a:xfrm>
          <a:prstGeom prst="rect">
            <a:avLst/>
          </a:prstGeom>
        </p:spPr>
      </p:pic>
    </p:spTree>
    <p:extLst>
      <p:ext uri="{BB962C8B-B14F-4D97-AF65-F5344CB8AC3E}">
        <p14:creationId xmlns:p14="http://schemas.microsoft.com/office/powerpoint/2010/main" val="70515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Using Internal CSS for HTML Table</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29707" y="1743792"/>
            <a:ext cx="7908422" cy="3370415"/>
          </a:xfrm>
        </p:spPr>
        <p:txBody>
          <a:bodyPr>
            <a:normAutofit/>
          </a:bodyPr>
          <a:lstStyle/>
          <a:p>
            <a:r>
              <a:rPr lang="en-US" dirty="0"/>
              <a:t>Place style rules inside the opening and closing </a:t>
            </a:r>
            <a:r>
              <a:rPr lang="en-US" dirty="0">
                <a:latin typeface="Courier New" panose="02070309020205020404" pitchFamily="49" charset="0"/>
                <a:cs typeface="Courier New" panose="02070309020205020404" pitchFamily="49" charset="0"/>
              </a:rPr>
              <a:t>&lt;style&gt;</a:t>
            </a:r>
            <a:r>
              <a:rPr lang="en-US" dirty="0"/>
              <a:t> tags inside the </a:t>
            </a:r>
            <a:r>
              <a:rPr lang="en-US" dirty="0">
                <a:latin typeface="Courier New" panose="02070309020205020404" pitchFamily="49" charset="0"/>
                <a:cs typeface="Courier New" panose="02070309020205020404" pitchFamily="49" charset="0"/>
              </a:rPr>
              <a:t>&lt;head&gt;</a:t>
            </a:r>
            <a:r>
              <a:rPr lang="en-US" dirty="0"/>
              <a:t> element.</a:t>
            </a:r>
          </a:p>
          <a:p>
            <a:r>
              <a:rPr lang="en-US" dirty="0"/>
              <a:t>Simple Selectors (select elements based on element name, id, class) </a:t>
            </a:r>
          </a:p>
          <a:p>
            <a:endParaRPr lang="en-US" dirty="0"/>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err="1"/>
              <a:t>CTI110</a:t>
            </a:r>
            <a:r>
              <a:rPr lang="en-US" dirty="0"/>
              <a:t>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17</a:t>
            </a:fld>
            <a:endParaRPr lang="en-US"/>
          </a:p>
        </p:txBody>
      </p:sp>
      <p:sp>
        <p:nvSpPr>
          <p:cNvPr id="4" name="Rectangle 3" descr="CSS">
            <a:extLst>
              <a:ext uri="{FF2B5EF4-FFF2-40B4-BE49-F238E27FC236}">
                <a16:creationId xmlns:a16="http://schemas.microsoft.com/office/drawing/2014/main" id="{FAFBFE16-F981-8ADB-F559-1EE3E98AA7BF}"/>
              </a:ext>
            </a:extLst>
          </p:cNvPr>
          <p:cNvSpPr>
            <a:spLocks noChangeArrowheads="1"/>
          </p:cNvSpPr>
          <p:nvPr/>
        </p:nvSpPr>
        <p:spPr bwMode="auto">
          <a:xfrm>
            <a:off x="1211865" y="3012009"/>
            <a:ext cx="2910268" cy="1169551"/>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Element Selector */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p {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text-align:center</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color: red;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p:txBody>
      </p:sp>
      <p:sp>
        <p:nvSpPr>
          <p:cNvPr id="7" name="Rectangle 3" descr="CSS">
            <a:extLst>
              <a:ext uri="{FF2B5EF4-FFF2-40B4-BE49-F238E27FC236}">
                <a16:creationId xmlns:a16="http://schemas.microsoft.com/office/drawing/2014/main" id="{84090A1B-1293-5A81-49C9-6C3476A62C63}"/>
              </a:ext>
            </a:extLst>
          </p:cNvPr>
          <p:cNvSpPr>
            <a:spLocks noChangeArrowheads="1"/>
          </p:cNvSpPr>
          <p:nvPr/>
        </p:nvSpPr>
        <p:spPr bwMode="auto">
          <a:xfrm>
            <a:off x="4359740" y="3012008"/>
            <a:ext cx="2910269" cy="1169551"/>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id selector */ </a:t>
            </a:r>
          </a:p>
          <a:p>
            <a:pPr>
              <a:spcBef>
                <a:spcPct val="0"/>
              </a:spcBef>
              <a:buClrTx/>
              <a:buSzTx/>
              <a:buFontTx/>
              <a:buNone/>
            </a:pP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#para1 {   </a:t>
            </a:r>
          </a:p>
          <a:p>
            <a:pPr>
              <a:spcBef>
                <a:spcPct val="0"/>
              </a:spcBef>
              <a:buClrTx/>
              <a:buSzTx/>
              <a:buFontTx/>
              <a:buNone/>
            </a:pP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s-ES" altLang="en-US" sz="1400" b="1" dirty="0" err="1">
                <a:latin typeface="Courier New" panose="02070309020205020404" pitchFamily="49" charset="0"/>
                <a:cs typeface="Courier New" panose="02070309020205020404" pitchFamily="49" charset="0"/>
                <a:sym typeface="Courier New" panose="02070309020205020404" pitchFamily="49" charset="0"/>
              </a:rPr>
              <a:t>text-align:center</a:t>
            </a: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s-ES" altLang="en-US" sz="1400" b="1" dirty="0" err="1">
                <a:latin typeface="Courier New" panose="02070309020205020404" pitchFamily="49" charset="0"/>
                <a:cs typeface="Courier New" panose="02070309020205020404" pitchFamily="49" charset="0"/>
                <a:sym typeface="Courier New" panose="02070309020205020404" pitchFamily="49" charset="0"/>
              </a:rPr>
              <a:t>color:red</a:t>
            </a: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s-ES" altLang="en-US" sz="1400" b="1" dirty="0">
                <a:latin typeface="Courier New" panose="02070309020205020404" pitchFamily="49" charset="0"/>
                <a:cs typeface="Courier New" panose="02070309020205020404" pitchFamily="49" charset="0"/>
                <a:sym typeface="Courier New" panose="02070309020205020404" pitchFamily="49" charset="0"/>
              </a:rPr>
              <a:t>}</a:t>
            </a:r>
          </a:p>
        </p:txBody>
      </p:sp>
      <p:sp>
        <p:nvSpPr>
          <p:cNvPr id="8" name="Rectangle 3" descr="CSS">
            <a:extLst>
              <a:ext uri="{FF2B5EF4-FFF2-40B4-BE49-F238E27FC236}">
                <a16:creationId xmlns:a16="http://schemas.microsoft.com/office/drawing/2014/main" id="{C2DA8F56-F4DC-D0C2-C2D3-D1D889D4BDA5}"/>
              </a:ext>
            </a:extLst>
          </p:cNvPr>
          <p:cNvSpPr>
            <a:spLocks noChangeArrowheads="1"/>
          </p:cNvSpPr>
          <p:nvPr/>
        </p:nvSpPr>
        <p:spPr bwMode="auto">
          <a:xfrm>
            <a:off x="2336434" y="4452487"/>
            <a:ext cx="4046612" cy="1323439"/>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 class selector */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   .center {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sym typeface="Courier New" panose="02070309020205020404" pitchFamily="49" charset="0"/>
              </a:rPr>
              <a:t>text-align:center</a:t>
            </a: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      color: red;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sym typeface="Courier New" panose="02070309020205020404" pitchFamily="49" charset="0"/>
              </a:rPr>
              <a:t>}</a:t>
            </a:r>
          </a:p>
        </p:txBody>
      </p:sp>
    </p:spTree>
    <p:extLst>
      <p:ext uri="{BB962C8B-B14F-4D97-AF65-F5344CB8AC3E}">
        <p14:creationId xmlns:p14="http://schemas.microsoft.com/office/powerpoint/2010/main" val="234419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Using Internal CSS for HTML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05286" y="1601972"/>
            <a:ext cx="8035032" cy="4275045"/>
          </a:xfrm>
        </p:spPr>
        <p:txBody>
          <a:bodyPr>
            <a:normAutofit/>
          </a:bodyPr>
          <a:lstStyle/>
          <a:p>
            <a:r>
              <a:rPr lang="en-US" dirty="0"/>
              <a:t>A </a:t>
            </a:r>
            <a:r>
              <a:rPr lang="en-US" b="1" dirty="0"/>
              <a:t>combinator</a:t>
            </a:r>
            <a:r>
              <a:rPr lang="en-US" dirty="0"/>
              <a:t> is something that explains the relationship between the selectors.</a:t>
            </a:r>
          </a:p>
          <a:p>
            <a:pPr lvl="1">
              <a:buClr>
                <a:srgbClr val="00B050"/>
              </a:buClr>
            </a:pPr>
            <a:r>
              <a:rPr lang="en-US" dirty="0"/>
              <a:t>descendant selector (space) </a:t>
            </a:r>
          </a:p>
          <a:p>
            <a:pPr lvl="1">
              <a:buClr>
                <a:srgbClr val="00B050"/>
              </a:buClr>
            </a:pPr>
            <a:r>
              <a:rPr lang="en-US" dirty="0"/>
              <a:t>Child selector (&gt;) </a:t>
            </a:r>
          </a:p>
          <a:p>
            <a:pPr lvl="1">
              <a:buClr>
                <a:srgbClr val="00B050"/>
              </a:buClr>
            </a:pPr>
            <a:r>
              <a:rPr lang="en-US" dirty="0"/>
              <a:t>adjacent sibling selector (+)</a:t>
            </a:r>
          </a:p>
          <a:p>
            <a:pPr lvl="1">
              <a:buClr>
                <a:srgbClr val="00B050"/>
              </a:buClr>
            </a:pPr>
            <a:r>
              <a:rPr lang="en-US" dirty="0"/>
              <a:t>general sibling selector (~) </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err="1"/>
              <a:t>CTI110</a:t>
            </a:r>
            <a:r>
              <a:rPr lang="en-US" dirty="0"/>
              <a:t>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18</a:t>
            </a:fld>
            <a:endParaRPr lang="en-US"/>
          </a:p>
        </p:txBody>
      </p:sp>
      <p:sp>
        <p:nvSpPr>
          <p:cNvPr id="10" name="Rectangle 3" descr="CSS">
            <a:extLst>
              <a:ext uri="{FF2B5EF4-FFF2-40B4-BE49-F238E27FC236}">
                <a16:creationId xmlns:a16="http://schemas.microsoft.com/office/drawing/2014/main" id="{9AFBE478-8C88-41F5-9972-8672F488B57C}"/>
              </a:ext>
            </a:extLst>
          </p:cNvPr>
          <p:cNvSpPr>
            <a:spLocks noChangeArrowheads="1"/>
          </p:cNvSpPr>
          <p:nvPr/>
        </p:nvSpPr>
        <p:spPr bwMode="auto">
          <a:xfrm>
            <a:off x="1354275" y="3476359"/>
            <a:ext cx="6165111" cy="1169551"/>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a:solidFill>
                  <a:srgbClr val="0000FF"/>
                </a:solidFill>
                <a:latin typeface="Courier New" panose="02070309020205020404" pitchFamily="49" charset="0"/>
                <a:cs typeface="Courier New" panose="02070309020205020404" pitchFamily="49" charset="0"/>
                <a:sym typeface="Courier New" panose="02070309020205020404" pitchFamily="49" charset="0"/>
              </a:rPr>
              <a:t>/* List items that are children of the "my-things" list */</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ul.my-things &gt; li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margin:em</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 </a:t>
            </a:r>
          </a:p>
        </p:txBody>
      </p:sp>
      <p:sp>
        <p:nvSpPr>
          <p:cNvPr id="7" name="Rectangle 3" descr="CSS">
            <a:extLst>
              <a:ext uri="{FF2B5EF4-FFF2-40B4-BE49-F238E27FC236}">
                <a16:creationId xmlns:a16="http://schemas.microsoft.com/office/drawing/2014/main" id="{5726FCA1-968B-4956-A54A-947FEB53CE06}"/>
              </a:ext>
            </a:extLst>
          </p:cNvPr>
          <p:cNvSpPr>
            <a:spLocks noChangeArrowheads="1"/>
          </p:cNvSpPr>
          <p:nvPr/>
        </p:nvSpPr>
        <p:spPr bwMode="auto">
          <a:xfrm>
            <a:off x="1257711" y="4697457"/>
            <a:ext cx="6530181" cy="1815882"/>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a:solidFill>
                  <a:srgbClr val="0000FF"/>
                </a:solidFill>
                <a:latin typeface="Courier New" panose="02070309020205020404" pitchFamily="49" charset="0"/>
                <a:cs typeface="Courier New" panose="02070309020205020404" pitchFamily="49" charset="0"/>
                <a:sym typeface="Courier New" panose="02070309020205020404" pitchFamily="49" charset="0"/>
              </a:rPr>
              <a:t>/* syntax for child combinator */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selector1 &gt; selector2 {style properties}</a:t>
            </a:r>
          </a:p>
          <a:p>
            <a:pPr>
              <a:spcBef>
                <a:spcPct val="0"/>
              </a:spcBef>
              <a:buClrTx/>
              <a:buSzTx/>
              <a:buFontTx/>
              <a:buNone/>
            </a:pPr>
            <a:endParaRPr lang="en-US" altLang="en-US" sz="1400" b="1" dirty="0">
              <a:latin typeface="Courier New" panose="02070309020205020404" pitchFamily="49" charset="0"/>
              <a:cs typeface="Courier New" panose="02070309020205020404" pitchFamily="49" charset="0"/>
              <a:sym typeface="Courier New" panose="02070309020205020404" pitchFamily="49" charset="0"/>
            </a:endParaRPr>
          </a:p>
          <a:p>
            <a:pPr>
              <a:spcBef>
                <a:spcPct val="0"/>
              </a:spcBef>
              <a:buClrTx/>
              <a:buSzTx/>
              <a:buFontTx/>
              <a:buNone/>
            </a:pPr>
            <a:r>
              <a:rPr lang="en-US" altLang="en-US" sz="1400" b="1" dirty="0">
                <a:solidFill>
                  <a:srgbClr val="0000FF"/>
                </a:solidFill>
                <a:latin typeface="Courier New" panose="02070309020205020404" pitchFamily="49" charset="0"/>
                <a:cs typeface="Courier New" panose="02070309020205020404" pitchFamily="49" charset="0"/>
                <a:sym typeface="Courier New" panose="02070309020205020404" pitchFamily="49" charset="0"/>
              </a:rPr>
              <a:t>/*example for child combinator within a table…only the &lt;</a:t>
            </a:r>
            <a:r>
              <a:rPr lang="en-US" altLang="en-US" sz="1400" b="1" dirty="0" err="1">
                <a:solidFill>
                  <a:srgbClr val="0000FF"/>
                </a:solidFill>
                <a:latin typeface="Courier New" panose="02070309020205020404" pitchFamily="49" charset="0"/>
                <a:cs typeface="Courier New" panose="02070309020205020404" pitchFamily="49" charset="0"/>
                <a:sym typeface="Courier New" panose="02070309020205020404" pitchFamily="49" charset="0"/>
              </a:rPr>
              <a:t>th</a:t>
            </a:r>
            <a:r>
              <a:rPr lang="en-US" altLang="en-US" sz="1400" b="1" dirty="0">
                <a:solidFill>
                  <a:srgbClr val="0000FF"/>
                </a:solidFill>
                <a:latin typeface="Courier New" panose="02070309020205020404" pitchFamily="49" charset="0"/>
                <a:cs typeface="Courier New" panose="02070309020205020404" pitchFamily="49" charset="0"/>
                <a:sym typeface="Courier New" panose="02070309020205020404" pitchFamily="49" charset="0"/>
              </a:rPr>
              <a:t>&gt; and &lt;tr&gt; that fall within the &lt;</a:t>
            </a:r>
            <a:r>
              <a:rPr lang="en-US" altLang="en-US" sz="1400" b="1" dirty="0" err="1">
                <a:solidFill>
                  <a:srgbClr val="0000FF"/>
                </a:solidFill>
                <a:latin typeface="Courier New" panose="02070309020205020404" pitchFamily="49" charset="0"/>
                <a:cs typeface="Courier New" panose="02070309020205020404" pitchFamily="49" charset="0"/>
                <a:sym typeface="Courier New" panose="02070309020205020404" pitchFamily="49" charset="0"/>
              </a:rPr>
              <a:t>thead</a:t>
            </a:r>
            <a:r>
              <a:rPr lang="en-US" altLang="en-US" sz="1400" b="1" dirty="0">
                <a:solidFill>
                  <a:srgbClr val="0000FF"/>
                </a:solidFill>
                <a:latin typeface="Courier New" panose="02070309020205020404" pitchFamily="49" charset="0"/>
                <a:cs typeface="Courier New" panose="02070309020205020404" pitchFamily="49" charset="0"/>
                <a:sym typeface="Courier New" panose="02070309020205020404" pitchFamily="49" charset="0"/>
              </a:rPr>
              <a:t>&gt; will be styled. Your tables assignment will need this</a:t>
            </a:r>
          </a:p>
          <a:p>
            <a:pPr>
              <a:spcBef>
                <a:spcPct val="0"/>
              </a:spcBef>
              <a:buClrTx/>
              <a:buSzTx/>
              <a:buFontTx/>
              <a:buNone/>
            </a:pPr>
            <a:endParaRPr lang="en-US" altLang="en-US" sz="1400" b="1" dirty="0">
              <a:latin typeface="Courier New" panose="02070309020205020404" pitchFamily="49" charset="0"/>
              <a:cs typeface="Courier New" panose="02070309020205020404" pitchFamily="49" charset="0"/>
              <a:sym typeface="Courier New" panose="02070309020205020404" pitchFamily="49" charset="0"/>
            </a:endParaRP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thead</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&gt;tr&gt;</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th</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background-color:blue;color:white</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a:t>
            </a:r>
          </a:p>
        </p:txBody>
      </p:sp>
    </p:spTree>
    <p:extLst>
      <p:ext uri="{BB962C8B-B14F-4D97-AF65-F5344CB8AC3E}">
        <p14:creationId xmlns:p14="http://schemas.microsoft.com/office/powerpoint/2010/main" val="171417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Using Internal CSS for HTML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617788" y="1678177"/>
            <a:ext cx="8069011" cy="4758134"/>
          </a:xfrm>
        </p:spPr>
        <p:txBody>
          <a:bodyPr>
            <a:normAutofit/>
          </a:bodyPr>
          <a:lstStyle/>
          <a:p>
            <a:pPr>
              <a:lnSpc>
                <a:spcPct val="120000"/>
              </a:lnSpc>
            </a:pPr>
            <a:r>
              <a:rPr lang="en-US" sz="1900" dirty="0"/>
              <a:t>The grouping selector selects all the HTML elements with the same style definitions. </a:t>
            </a:r>
          </a:p>
          <a:p>
            <a:pPr>
              <a:lnSpc>
                <a:spcPct val="120000"/>
              </a:lnSpc>
            </a:pPr>
            <a:r>
              <a:rPr lang="en-US" sz="1900" dirty="0"/>
              <a:t>It would be better to group the selectors to minimize the code.  </a:t>
            </a:r>
          </a:p>
          <a:p>
            <a:pPr>
              <a:lnSpc>
                <a:spcPct val="120000"/>
              </a:lnSpc>
            </a:pPr>
            <a:r>
              <a:rPr lang="en-US" sz="1900" dirty="0"/>
              <a:t>To group selectors (on the right) separate each selector with a comma (</a:t>
            </a:r>
            <a:r>
              <a:rPr lang="en-US" sz="1900" dirty="0">
                <a:latin typeface="Courier New" panose="02070309020205020404" pitchFamily="49" charset="0"/>
                <a:cs typeface="Courier New" panose="02070309020205020404" pitchFamily="49" charset="0"/>
              </a:rPr>
              <a:t>,</a:t>
            </a:r>
            <a:r>
              <a:rPr lang="en-US" sz="1900" dirty="0"/>
              <a:t>):</a:t>
            </a:r>
          </a:p>
          <a:p>
            <a:pPr>
              <a:lnSpc>
                <a:spcPct val="120000"/>
              </a:lnSpc>
            </a:pPr>
            <a:endParaRPr lang="en-US" sz="1900" dirty="0"/>
          </a:p>
          <a:p>
            <a:pPr>
              <a:lnSpc>
                <a:spcPct val="120000"/>
              </a:lnSpc>
            </a:pPr>
            <a:endParaRPr lang="en-US" sz="1900" dirty="0"/>
          </a:p>
          <a:p>
            <a:pPr>
              <a:lnSpc>
                <a:spcPct val="120000"/>
              </a:lnSpc>
            </a:pPr>
            <a:endParaRPr lang="en-US" sz="1900" dirty="0"/>
          </a:p>
          <a:p>
            <a:pPr>
              <a:lnSpc>
                <a:spcPct val="120000"/>
              </a:lnSpc>
            </a:pPr>
            <a:endParaRPr lang="en-US" sz="1900" dirty="0"/>
          </a:p>
          <a:p>
            <a:pPr>
              <a:lnSpc>
                <a:spcPct val="120000"/>
              </a:lnSpc>
            </a:pPr>
            <a:endParaRPr lang="en-US" sz="1900" dirty="0"/>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err="1"/>
              <a:t>CTI110</a:t>
            </a:r>
            <a:r>
              <a:rPr lang="en-US" dirty="0"/>
              <a:t>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19</a:t>
            </a:fld>
            <a:endParaRPr lang="en-US"/>
          </a:p>
        </p:txBody>
      </p:sp>
      <p:sp>
        <p:nvSpPr>
          <p:cNvPr id="10" name="Rectangle 3" descr="CSS">
            <a:extLst>
              <a:ext uri="{FF2B5EF4-FFF2-40B4-BE49-F238E27FC236}">
                <a16:creationId xmlns:a16="http://schemas.microsoft.com/office/drawing/2014/main" id="{9AFBE478-8C88-41F5-9972-8672F488B57C}"/>
              </a:ext>
            </a:extLst>
          </p:cNvPr>
          <p:cNvSpPr>
            <a:spLocks noChangeArrowheads="1"/>
          </p:cNvSpPr>
          <p:nvPr/>
        </p:nvSpPr>
        <p:spPr bwMode="auto">
          <a:xfrm>
            <a:off x="2815826" y="3616580"/>
            <a:ext cx="2564042" cy="1169551"/>
          </a:xfrm>
          <a:prstGeom prst="rect">
            <a:avLst/>
          </a:prstGeom>
          <a:noFill/>
          <a:ln>
            <a:solidFill>
              <a:schemeClr val="tx1"/>
            </a:solidFill>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h1,h2,p</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text-align:center</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sym typeface="Courier New" panose="02070309020205020404" pitchFamily="49" charset="0"/>
              </a:rPr>
              <a:t>color:red</a:t>
            </a: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sym typeface="Courier New" panose="02070309020205020404" pitchFamily="49" charset="0"/>
              </a:rPr>
              <a:t>} </a:t>
            </a:r>
          </a:p>
        </p:txBody>
      </p:sp>
    </p:spTree>
    <p:extLst>
      <p:ext uri="{BB962C8B-B14F-4D97-AF65-F5344CB8AC3E}">
        <p14:creationId xmlns:p14="http://schemas.microsoft.com/office/powerpoint/2010/main" val="221149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52510"/>
            <a:ext cx="8229600" cy="6639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Objectives</a:t>
            </a:r>
          </a:p>
        </p:txBody>
      </p:sp>
      <p:sp>
        <p:nvSpPr>
          <p:cNvPr id="18436" name="Rectangle 3"/>
          <p:cNvSpPr>
            <a:spLocks noGrp="1" noChangeArrowheads="1"/>
          </p:cNvSpPr>
          <p:nvPr>
            <p:ph idx="1"/>
          </p:nvPr>
        </p:nvSpPr>
        <p:spPr>
          <a:xfrm>
            <a:off x="457200" y="1602266"/>
            <a:ext cx="8229600" cy="44682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indent="0">
              <a:buNone/>
            </a:pPr>
            <a:r>
              <a:rPr lang="en-US" altLang="en-US" sz="2000" dirty="0"/>
              <a:t>In this lesson, students will learn the following:</a:t>
            </a:r>
          </a:p>
          <a:p>
            <a:endParaRPr lang="en-US" altLang="en-US" sz="2000" dirty="0"/>
          </a:p>
          <a:p>
            <a:r>
              <a:rPr lang="en-US" altLang="en-US" sz="2000" dirty="0"/>
              <a:t>Create and build a HTML tables</a:t>
            </a:r>
          </a:p>
          <a:p>
            <a:endParaRPr lang="en-US" altLang="en-US" sz="2000" dirty="0"/>
          </a:p>
          <a:p>
            <a:r>
              <a:rPr lang="en-US" altLang="en-US" sz="2000" dirty="0"/>
              <a:t>Create simple HTML forms that include text boxes, drop down lists and submit button</a:t>
            </a:r>
          </a:p>
          <a:p>
            <a:endParaRPr lang="en-US" altLang="en-US" sz="2000" dirty="0"/>
          </a:p>
          <a:p>
            <a:r>
              <a:rPr lang="en-US" altLang="en-US" sz="2000" dirty="0"/>
              <a:t>Design multiple web pages with a consistent design</a:t>
            </a:r>
          </a:p>
          <a:p>
            <a:endParaRPr lang="en-US" altLang="en-US" sz="2000" dirty="0"/>
          </a:p>
          <a:p>
            <a:r>
              <a:rPr lang="en-US" altLang="en-US" sz="2000" dirty="0"/>
              <a:t>Apply box model when designing web pages</a:t>
            </a:r>
          </a:p>
          <a:p>
            <a:endParaRPr lang="en-US" altLang="en-US" sz="2000" dirty="0"/>
          </a:p>
          <a:p>
            <a:r>
              <a:rPr lang="en-US" altLang="en-US" sz="2000" dirty="0"/>
              <a:t>Apply positioning properties display, float and clear</a:t>
            </a:r>
          </a:p>
          <a:p>
            <a:endParaRPr lang="en-US" altLang="en-US" sz="2000" dirty="0"/>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76F15C0E-5D92-4372-BDA4-A8DBAB700EF6}"/>
              </a:ext>
            </a:extLst>
          </p:cNvPr>
          <p:cNvSpPr>
            <a:spLocks noGrp="1"/>
          </p:cNvSpPr>
          <p:nvPr>
            <p:ph type="sldNum" sz="quarter" idx="12"/>
          </p:nvPr>
        </p:nvSpPr>
        <p:spPr/>
        <p:txBody>
          <a:bodyPr/>
          <a:lstStyle/>
          <a:p>
            <a:pPr>
              <a:defRPr/>
            </a:pPr>
            <a:fld id="{06312E1D-4100-4FF4-A17A-852A552FDC1B}" type="slidenum">
              <a:rPr lang="en-US" smtClean="0"/>
              <a:pPr>
                <a:defRPr/>
              </a:pPr>
              <a:t>2</a:t>
            </a:fld>
            <a:endParaRPr lang="en-US" dirty="0"/>
          </a:p>
        </p:txBody>
      </p:sp>
    </p:spTree>
    <p:extLst>
      <p:ext uri="{BB962C8B-B14F-4D97-AF65-F5344CB8AC3E}">
        <p14:creationId xmlns:p14="http://schemas.microsoft.com/office/powerpoint/2010/main" val="198870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Using Internal CSS for HTML Table (Cont.)</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582650" y="1718362"/>
            <a:ext cx="7890205" cy="3485067"/>
          </a:xfrm>
        </p:spPr>
        <p:txBody>
          <a:bodyPr>
            <a:normAutofit fontScale="92500" lnSpcReduction="20000"/>
          </a:bodyPr>
          <a:lstStyle/>
          <a:p>
            <a:pPr>
              <a:lnSpc>
                <a:spcPct val="120000"/>
              </a:lnSpc>
            </a:pPr>
            <a:r>
              <a:rPr lang="en-US" dirty="0"/>
              <a:t>The following are the commonly used CSS properties and values</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color</a:t>
            </a:r>
            <a:r>
              <a:rPr lang="en-US" sz="1600" dirty="0"/>
              <a:t>: defines the text color for an HTML element</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text-align</a:t>
            </a:r>
            <a:r>
              <a:rPr lang="en-US" sz="1600" dirty="0"/>
              <a:t>: specifies the horizontal alignment of text in an element.</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background-color</a:t>
            </a:r>
            <a:r>
              <a:rPr lang="en-US" sz="1600" dirty="0"/>
              <a:t>: </a:t>
            </a:r>
            <a:r>
              <a:rPr lang="en-US" sz="1100" dirty="0">
                <a:latin typeface="Calibri" panose="020F0502020204030204" pitchFamily="34" charset="0"/>
                <a:ea typeface="Times New Roman" panose="02020603050405020304" pitchFamily="18" charset="0"/>
                <a:cs typeface="Times New Roman" panose="02020603050405020304" pitchFamily="18" charset="0"/>
              </a:rPr>
              <a:t>sets the background color of an element</a:t>
            </a:r>
            <a:endParaRPr lang="en-US" sz="1600" dirty="0"/>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list-style</a:t>
            </a:r>
            <a:r>
              <a:rPr lang="en-US" sz="1600" dirty="0"/>
              <a:t>: </a:t>
            </a:r>
            <a:r>
              <a:rPr lang="en-US" sz="1100" dirty="0">
                <a:latin typeface="Calibri" panose="020F0502020204030204" pitchFamily="34" charset="0"/>
                <a:ea typeface="Times New Roman" panose="02020603050405020304" pitchFamily="18" charset="0"/>
                <a:cs typeface="Times New Roman" panose="02020603050405020304" pitchFamily="18" charset="0"/>
              </a:rPr>
              <a:t>specifies the type of list item marker.</a:t>
            </a:r>
            <a:endParaRPr lang="en-US" sz="1600" dirty="0"/>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font-size</a:t>
            </a:r>
            <a:r>
              <a:rPr lang="en-US" sz="1600" dirty="0"/>
              <a:t>: sets the size of the text.</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font-family</a:t>
            </a:r>
            <a:r>
              <a:rPr lang="en-US" sz="1600" dirty="0"/>
              <a:t>: specifies the font for an element.</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border</a:t>
            </a:r>
            <a:r>
              <a:rPr lang="en-US" sz="1600" dirty="0"/>
              <a:t>: specifies what kind of border to display.</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font-weight</a:t>
            </a:r>
            <a:r>
              <a:rPr lang="en-US" sz="1600" dirty="0"/>
              <a:t>: sets how thick or thin characters in text should be displayed.</a:t>
            </a:r>
          </a:p>
          <a:p>
            <a:pPr lvl="1">
              <a:lnSpc>
                <a:spcPct val="120000"/>
              </a:lnSpc>
            </a:pPr>
            <a:r>
              <a:rPr lang="en-US" sz="1600" b="1" dirty="0">
                <a:solidFill>
                  <a:srgbClr val="C00000"/>
                </a:solidFill>
                <a:latin typeface="Courier New" panose="02070309020205020404" pitchFamily="49" charset="0"/>
                <a:cs typeface="Courier New" panose="02070309020205020404" pitchFamily="49" charset="0"/>
              </a:rPr>
              <a:t>padding</a:t>
            </a:r>
            <a:r>
              <a:rPr lang="en-US" sz="1600" dirty="0"/>
              <a:t>: create space around an element's content, inside of any defined borders.</a:t>
            </a:r>
            <a:r>
              <a:rPr lang="en-US" sz="1800" dirty="0"/>
              <a:t> </a:t>
            </a:r>
            <a:endParaRPr lang="en-US" sz="1600" dirty="0"/>
          </a:p>
          <a:p>
            <a:endParaRPr lang="en-US" sz="1600" dirty="0"/>
          </a:p>
          <a:p>
            <a:r>
              <a:rPr lang="en-US" sz="1600" dirty="0"/>
              <a:t>In summary, let’s put things together by demonstrating the display with an example.</a:t>
            </a:r>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dirty="0" err="1"/>
              <a:t>CTI110</a:t>
            </a:r>
            <a:r>
              <a:rPr lang="en-US" dirty="0"/>
              <a:t> – Introduction to Web, Programming and Database Foundation</a:t>
            </a:r>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20</a:t>
            </a:fld>
            <a:endParaRPr lang="en-US"/>
          </a:p>
        </p:txBody>
      </p:sp>
      <p:sp>
        <p:nvSpPr>
          <p:cNvPr id="7" name="TextBox 6">
            <a:extLst>
              <a:ext uri="{FF2B5EF4-FFF2-40B4-BE49-F238E27FC236}">
                <a16:creationId xmlns:a16="http://schemas.microsoft.com/office/drawing/2014/main" id="{91CD9155-113E-451F-8A5E-74F8CD4B7E37}"/>
              </a:ext>
            </a:extLst>
          </p:cNvPr>
          <p:cNvSpPr txBox="1"/>
          <p:nvPr/>
        </p:nvSpPr>
        <p:spPr>
          <a:xfrm>
            <a:off x="793953" y="5203430"/>
            <a:ext cx="7556093" cy="600164"/>
          </a:xfrm>
          <a:prstGeom prst="rect">
            <a:avLst/>
          </a:prstGeom>
          <a:noFill/>
          <a:ln>
            <a:solidFill>
              <a:schemeClr val="bg2"/>
            </a:solidFill>
          </a:ln>
        </p:spPr>
        <p:txBody>
          <a:bodyPr wrap="square">
            <a:spAutoFit/>
          </a:bodyPr>
          <a:lstStyle/>
          <a:p>
            <a:r>
              <a:rPr lang="en-US" sz="1600" dirty="0">
                <a:solidFill>
                  <a:srgbClr val="C00000"/>
                </a:solidFill>
                <a:latin typeface="Arial" panose="020B0604020202020204" pitchFamily="34" charset="0"/>
                <a:cs typeface="Arial" panose="020B0604020202020204" pitchFamily="34" charset="0"/>
              </a:rPr>
              <a:t>Code Example J</a:t>
            </a:r>
            <a:r>
              <a:rPr lang="en-US" sz="1600" dirty="0">
                <a:latin typeface="Arial" panose="020B0604020202020204" pitchFamily="34" charset="0"/>
                <a:cs typeface="Arial" panose="020B0604020202020204" pitchFamily="34" charset="0"/>
              </a:rPr>
              <a:t>, available at (</a:t>
            </a:r>
            <a:r>
              <a:rPr lang="en-US" sz="1600" dirty="0">
                <a:latin typeface="Courier New" panose="02070309020205020404" pitchFamily="49" charset="0"/>
                <a:cs typeface="Courier New" panose="02070309020205020404" pitchFamily="49" charset="0"/>
              </a:rPr>
              <a:t>View Page Source</a:t>
            </a:r>
            <a:r>
              <a:rPr lang="en-US" sz="1600" dirty="0">
                <a:latin typeface="Arial" panose="020B0604020202020204" pitchFamily="34" charset="0"/>
                <a:cs typeface="Arial" panose="020B0604020202020204" pitchFamily="34" charset="0"/>
              </a:rPr>
              <a:t> to get the code) </a:t>
            </a:r>
            <a:r>
              <a:rPr lang="en-US" sz="1600" dirty="0">
                <a:solidFill>
                  <a:schemeClr val="accent1">
                    <a:lumMod val="75000"/>
                  </a:schemeClr>
                </a:solidFill>
                <a:latin typeface="Arial" panose="020B0604020202020204" pitchFamily="34" charset="0"/>
                <a:cs typeface="Arial" panose="020B0604020202020204" pitchFamily="34" charset="0"/>
                <a:hlinkClick r:id="rId2"/>
              </a:rPr>
              <a:t>https://</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hermes.waketech.edu</a:t>
            </a:r>
            <a:r>
              <a:rPr lang="en-US" sz="1600" dirty="0">
                <a:solidFill>
                  <a:schemeClr val="accent1">
                    <a:lumMod val="75000"/>
                  </a:schemeClr>
                </a:solidFill>
                <a:latin typeface="Arial" panose="020B0604020202020204" pitchFamily="34" charset="0"/>
                <a:cs typeface="Arial" panose="020B0604020202020204" pitchFamily="34" charset="0"/>
                <a:hlinkClick r:id="rId2"/>
              </a:rPr>
              <a:t>/~frank/</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cti110</a:t>
            </a:r>
            <a:r>
              <a:rPr lang="en-US" sz="1600" dirty="0">
                <a:solidFill>
                  <a:schemeClr val="accent1">
                    <a:lumMod val="75000"/>
                  </a:schemeClr>
                </a:solidFill>
                <a:latin typeface="Arial" panose="020B0604020202020204" pitchFamily="34" charset="0"/>
                <a:cs typeface="Arial" panose="020B0604020202020204" pitchFamily="34" charset="0"/>
                <a:hlinkClick r:id="rId2"/>
              </a:rPr>
              <a:t>/</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lesson05</a:t>
            </a:r>
            <a:r>
              <a:rPr lang="en-US" sz="1600" dirty="0">
                <a:solidFill>
                  <a:schemeClr val="accent1">
                    <a:lumMod val="75000"/>
                  </a:schemeClr>
                </a:solidFill>
                <a:latin typeface="Arial" panose="020B0604020202020204" pitchFamily="34" charset="0"/>
                <a:cs typeface="Arial" panose="020B0604020202020204" pitchFamily="34" charset="0"/>
                <a:hlinkClick r:id="rId2"/>
              </a:rPr>
              <a:t>/</a:t>
            </a:r>
            <a:r>
              <a:rPr lang="en-US" sz="1600" dirty="0" err="1">
                <a:solidFill>
                  <a:schemeClr val="accent1">
                    <a:lumMod val="75000"/>
                  </a:schemeClr>
                </a:solidFill>
                <a:latin typeface="Arial" panose="020B0604020202020204" pitchFamily="34" charset="0"/>
                <a:cs typeface="Arial" panose="020B0604020202020204" pitchFamily="34" charset="0"/>
                <a:hlinkClick r:id="rId2"/>
              </a:rPr>
              <a:t>tablej.html</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52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834D-C3D5-E254-8DCC-A80A98B9DF46}"/>
              </a:ext>
            </a:extLst>
          </p:cNvPr>
          <p:cNvSpPr>
            <a:spLocks noGrp="1"/>
          </p:cNvSpPr>
          <p:nvPr>
            <p:ph type="title"/>
          </p:nvPr>
        </p:nvSpPr>
        <p:spPr/>
        <p:txBody>
          <a:bodyPr/>
          <a:lstStyle/>
          <a:p>
            <a:r>
              <a:rPr lang="en-US" dirty="0"/>
              <a:t>Using Internal CSS for HTML Table (Cont.)</a:t>
            </a:r>
          </a:p>
        </p:txBody>
      </p:sp>
      <p:sp>
        <p:nvSpPr>
          <p:cNvPr id="4" name="Footer Placeholder 3">
            <a:extLst>
              <a:ext uri="{FF2B5EF4-FFF2-40B4-BE49-F238E27FC236}">
                <a16:creationId xmlns:a16="http://schemas.microsoft.com/office/drawing/2014/main" id="{937EEC92-EAA4-52F8-CE0D-9A5D428A5E2A}"/>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08CE9404-8582-C9B4-7210-72F2CFBBBBAC}"/>
              </a:ext>
            </a:extLst>
          </p:cNvPr>
          <p:cNvSpPr>
            <a:spLocks noGrp="1"/>
          </p:cNvSpPr>
          <p:nvPr>
            <p:ph type="sldNum" sz="quarter" idx="12"/>
          </p:nvPr>
        </p:nvSpPr>
        <p:spPr/>
        <p:txBody>
          <a:bodyPr/>
          <a:lstStyle/>
          <a:p>
            <a:pPr>
              <a:defRPr/>
            </a:pPr>
            <a:fld id="{06312E1D-4100-4FF4-A17A-852A552FDC1B}" type="slidenum">
              <a:rPr lang="en-US" smtClean="0"/>
              <a:pPr>
                <a:defRPr/>
              </a:pPr>
              <a:t>21</a:t>
            </a:fld>
            <a:endParaRPr lang="en-US" dirty="0"/>
          </a:p>
        </p:txBody>
      </p:sp>
      <p:pic>
        <p:nvPicPr>
          <p:cNvPr id="7" name="Picture 6" descr="HTML code">
            <a:extLst>
              <a:ext uri="{FF2B5EF4-FFF2-40B4-BE49-F238E27FC236}">
                <a16:creationId xmlns:a16="http://schemas.microsoft.com/office/drawing/2014/main" id="{7BA2BE13-8FB7-6E7A-DDE3-F7FC87F8BDC3}"/>
              </a:ext>
            </a:extLst>
          </p:cNvPr>
          <p:cNvPicPr>
            <a:picLocks noChangeAspect="1"/>
          </p:cNvPicPr>
          <p:nvPr/>
        </p:nvPicPr>
        <p:blipFill>
          <a:blip r:embed="rId2"/>
          <a:stretch>
            <a:fillRect/>
          </a:stretch>
        </p:blipFill>
        <p:spPr>
          <a:xfrm>
            <a:off x="631771" y="1354975"/>
            <a:ext cx="2574200" cy="2636985"/>
          </a:xfrm>
          <a:prstGeom prst="rect">
            <a:avLst/>
          </a:prstGeom>
        </p:spPr>
      </p:pic>
      <p:pic>
        <p:nvPicPr>
          <p:cNvPr id="9" name="Picture 8" descr="HTML code">
            <a:extLst>
              <a:ext uri="{FF2B5EF4-FFF2-40B4-BE49-F238E27FC236}">
                <a16:creationId xmlns:a16="http://schemas.microsoft.com/office/drawing/2014/main" id="{FEF9BC2C-02FF-359A-821B-0F2632670341}"/>
              </a:ext>
            </a:extLst>
          </p:cNvPr>
          <p:cNvPicPr>
            <a:picLocks noChangeAspect="1"/>
          </p:cNvPicPr>
          <p:nvPr/>
        </p:nvPicPr>
        <p:blipFill>
          <a:blip r:embed="rId3"/>
          <a:stretch>
            <a:fillRect/>
          </a:stretch>
        </p:blipFill>
        <p:spPr>
          <a:xfrm>
            <a:off x="3139228" y="1257817"/>
            <a:ext cx="5597606" cy="4015519"/>
          </a:xfrm>
          <a:prstGeom prst="rect">
            <a:avLst/>
          </a:prstGeom>
        </p:spPr>
      </p:pic>
      <p:pic>
        <p:nvPicPr>
          <p:cNvPr id="11" name="Picture 10" descr="table">
            <a:extLst>
              <a:ext uri="{FF2B5EF4-FFF2-40B4-BE49-F238E27FC236}">
                <a16:creationId xmlns:a16="http://schemas.microsoft.com/office/drawing/2014/main" id="{1AB9072E-ED68-A3BA-63B5-78E69BF7711D}"/>
              </a:ext>
            </a:extLst>
          </p:cNvPr>
          <p:cNvPicPr>
            <a:picLocks noChangeAspect="1"/>
          </p:cNvPicPr>
          <p:nvPr/>
        </p:nvPicPr>
        <p:blipFill>
          <a:blip r:embed="rId4"/>
          <a:stretch>
            <a:fillRect/>
          </a:stretch>
        </p:blipFill>
        <p:spPr>
          <a:xfrm>
            <a:off x="376978" y="4249815"/>
            <a:ext cx="2762250" cy="1447800"/>
          </a:xfrm>
          <a:prstGeom prst="rect">
            <a:avLst/>
          </a:prstGeom>
        </p:spPr>
      </p:pic>
    </p:spTree>
    <p:extLst>
      <p:ext uri="{BB962C8B-B14F-4D97-AF65-F5344CB8AC3E}">
        <p14:creationId xmlns:p14="http://schemas.microsoft.com/office/powerpoint/2010/main" val="13942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Overview of HTML Forms</a:t>
            </a:r>
          </a:p>
        </p:txBody>
      </p:sp>
      <p:sp>
        <p:nvSpPr>
          <p:cNvPr id="18436" name="Rectangle 3"/>
          <p:cNvSpPr>
            <a:spLocks noGrp="1" noChangeArrowheads="1"/>
          </p:cNvSpPr>
          <p:nvPr>
            <p:ph idx="1"/>
          </p:nvPr>
        </p:nvSpPr>
        <p:spPr>
          <a:xfrm>
            <a:off x="603681" y="1570240"/>
            <a:ext cx="7936637" cy="4507676"/>
          </a:xfrm>
        </p:spPr>
        <p:txBody>
          <a:bodyPr>
            <a:normAutofit/>
          </a:bodyPr>
          <a:lstStyle/>
          <a:p>
            <a:pPr>
              <a:lnSpc>
                <a:spcPct val="90000"/>
              </a:lnSpc>
            </a:pPr>
            <a:r>
              <a:rPr lang="en-US" altLang="en-US" sz="2000" dirty="0">
                <a:latin typeface="Arial" panose="020B0604020202020204" pitchFamily="34" charset="0"/>
                <a:cs typeface="Arial" panose="020B0604020202020204" pitchFamily="34" charset="0"/>
              </a:rPr>
              <a:t>An HTML form is used to collect user input. The user input is most often sent to a server for processing.</a:t>
            </a:r>
          </a:p>
          <a:p>
            <a:pPr>
              <a:lnSpc>
                <a:spcPct val="90000"/>
              </a:lnSpc>
            </a:pPr>
            <a:endParaRPr lang="en-US" altLang="en-US" sz="2000" dirty="0"/>
          </a:p>
          <a:p>
            <a:pPr>
              <a:lnSpc>
                <a:spcPct val="90000"/>
              </a:lnSpc>
            </a:pPr>
            <a:r>
              <a:rPr lang="en-US" altLang="en-US" sz="2000" dirty="0">
                <a:latin typeface="Arial" panose="020B0604020202020204" pitchFamily="34" charset="0"/>
                <a:cs typeface="Arial" panose="020B0604020202020204" pitchFamily="34" charset="0"/>
              </a:rPr>
              <a:t>We use the </a:t>
            </a:r>
            <a:r>
              <a:rPr lang="en-US" altLang="en-US" sz="2000" dirty="0">
                <a:latin typeface="Courier New" panose="02070309020205020404" pitchFamily="49" charset="0"/>
                <a:cs typeface="Courier New" panose="02070309020205020404" pitchFamily="49" charset="0"/>
              </a:rPr>
              <a:t>&lt;form&gt;</a:t>
            </a:r>
            <a:r>
              <a:rPr lang="en-US" altLang="en-US" sz="2000" dirty="0">
                <a:latin typeface="Arial" panose="020B0604020202020204" pitchFamily="34" charset="0"/>
                <a:cs typeface="Arial" panose="020B0604020202020204" pitchFamily="34" charset="0"/>
              </a:rPr>
              <a:t> element to create forms, use attributes action, method and id to determine where to and how to send the input. </a:t>
            </a:r>
          </a:p>
          <a:p>
            <a:pPr>
              <a:lnSpc>
                <a:spcPct val="90000"/>
              </a:lnSpc>
            </a:pPr>
            <a:endParaRPr lang="en-US" altLang="en-US" sz="2000" dirty="0">
              <a:latin typeface="Arial" panose="020B0604020202020204" pitchFamily="34" charset="0"/>
              <a:cs typeface="Arial" panose="020B0604020202020204" pitchFamily="34" charset="0"/>
            </a:endParaRPr>
          </a:p>
          <a:p>
            <a:pPr>
              <a:lnSpc>
                <a:spcPct val="90000"/>
              </a:lnSpc>
            </a:pPr>
            <a:r>
              <a:rPr lang="en-US" altLang="en-US" sz="2150" dirty="0">
                <a:latin typeface="Arial" panose="020B0604020202020204" pitchFamily="34" charset="0"/>
                <a:cs typeface="Arial" panose="020B0604020202020204" pitchFamily="34" charset="0"/>
              </a:rPr>
              <a:t>The &lt;form&gt; element is a container for different types of input elements, such as: </a:t>
            </a:r>
          </a:p>
          <a:p>
            <a:pPr lvl="1">
              <a:lnSpc>
                <a:spcPct val="90000"/>
              </a:lnSpc>
            </a:pPr>
            <a:r>
              <a:rPr lang="en-US" altLang="en-US" sz="2000" dirty="0">
                <a:latin typeface="Arial" panose="020B0604020202020204" pitchFamily="34" charset="0"/>
                <a:cs typeface="Arial" panose="020B0604020202020204" pitchFamily="34" charset="0"/>
              </a:rPr>
              <a:t>single or multi-line text fields</a:t>
            </a:r>
          </a:p>
          <a:p>
            <a:pPr lvl="1">
              <a:lnSpc>
                <a:spcPct val="90000"/>
              </a:lnSpc>
            </a:pPr>
            <a:r>
              <a:rPr lang="en-US" altLang="en-US" sz="2000" dirty="0">
                <a:latin typeface="Arial" panose="020B0604020202020204" pitchFamily="34" charset="0"/>
                <a:cs typeface="Arial" panose="020B0604020202020204" pitchFamily="34" charset="0"/>
              </a:rPr>
              <a:t>dropdown boxes</a:t>
            </a:r>
          </a:p>
          <a:p>
            <a:pPr lvl="1">
              <a:lnSpc>
                <a:spcPct val="90000"/>
              </a:lnSpc>
            </a:pPr>
            <a:r>
              <a:rPr lang="en-US" altLang="en-US" sz="2000" dirty="0">
                <a:latin typeface="Arial" panose="020B0604020202020204" pitchFamily="34" charset="0"/>
                <a:cs typeface="Arial" panose="020B0604020202020204" pitchFamily="34" charset="0"/>
              </a:rPr>
              <a:t>buttons</a:t>
            </a:r>
          </a:p>
          <a:p>
            <a:pPr lvl="1">
              <a:lnSpc>
                <a:spcPct val="90000"/>
              </a:lnSpc>
            </a:pPr>
            <a:r>
              <a:rPr lang="en-US" altLang="en-US" sz="2000" dirty="0">
                <a:latin typeface="Arial" panose="020B0604020202020204" pitchFamily="34" charset="0"/>
                <a:cs typeface="Arial" panose="020B0604020202020204" pitchFamily="34" charset="0"/>
              </a:rPr>
              <a:t>checkboxes</a:t>
            </a:r>
          </a:p>
          <a:p>
            <a:pPr lvl="1">
              <a:lnSpc>
                <a:spcPct val="90000"/>
              </a:lnSpc>
            </a:pPr>
            <a:r>
              <a:rPr lang="en-US" altLang="en-US" sz="2000" dirty="0">
                <a:latin typeface="Arial" panose="020B0604020202020204" pitchFamily="34" charset="0"/>
                <a:cs typeface="Arial" panose="020B0604020202020204" pitchFamily="34" charset="0"/>
              </a:rPr>
              <a:t>radio buttons</a:t>
            </a:r>
          </a:p>
          <a:p>
            <a:pPr>
              <a:lnSpc>
                <a:spcPct val="90000"/>
              </a:lnSpc>
            </a:pPr>
            <a:endParaRPr lang="en-US" altLang="en-US" sz="2000" dirty="0">
              <a:latin typeface="Arial" panose="020B0604020202020204" pitchFamily="34" charset="0"/>
              <a:cs typeface="Arial" panose="020B0604020202020204" pitchFamily="34" charset="0"/>
            </a:endParaRP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22</a:t>
            </a:fld>
            <a:endParaRPr lang="en-US" dirty="0"/>
          </a:p>
        </p:txBody>
      </p:sp>
    </p:spTree>
    <p:extLst>
      <p:ext uri="{BB962C8B-B14F-4D97-AF65-F5344CB8AC3E}">
        <p14:creationId xmlns:p14="http://schemas.microsoft.com/office/powerpoint/2010/main" val="55632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&lt;form&gt; Tag</a:t>
            </a:r>
            <a:endParaRPr lang="en-US" altLang="en-US" sz="2800" dirty="0">
              <a:latin typeface="Courier New" panose="02070309020205020404" pitchFamily="49" charset="0"/>
              <a:cs typeface="Courier New" panose="02070309020205020404" pitchFamily="49" charset="0"/>
            </a:endParaRPr>
          </a:p>
        </p:txBody>
      </p:sp>
      <p:sp>
        <p:nvSpPr>
          <p:cNvPr id="18436" name="Rectangle 3" descr="&#10;"/>
          <p:cNvSpPr>
            <a:spLocks noGrp="1" noChangeArrowheads="1"/>
          </p:cNvSpPr>
          <p:nvPr>
            <p:ph idx="1"/>
          </p:nvPr>
        </p:nvSpPr>
        <p:spPr>
          <a:xfrm>
            <a:off x="603681" y="1676772"/>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Used to create an HTML form for user input.</a:t>
            </a:r>
          </a:p>
          <a:p>
            <a:pPr>
              <a:lnSpc>
                <a:spcPct val="90000"/>
              </a:lnSpc>
            </a:pPr>
            <a:r>
              <a:rPr lang="en-US" altLang="en-US" dirty="0">
                <a:latin typeface="Arial" panose="020B0604020202020204" pitchFamily="34" charset="0"/>
                <a:cs typeface="Arial" panose="020B0604020202020204" pitchFamily="34" charset="0"/>
              </a:rPr>
              <a:t>As a minimum both the action and method attributes should be used.</a:t>
            </a:r>
          </a:p>
          <a:p>
            <a:pPr>
              <a:lnSpc>
                <a:spcPct val="90000"/>
              </a:lnSpc>
            </a:pPr>
            <a:r>
              <a:rPr lang="en-US" altLang="en-US" dirty="0">
                <a:hlinkClick r:id="rId2"/>
              </a:rPr>
              <a:t>https://www.w3schools.com/tags/tag_form.asp</a:t>
            </a: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SzPct val="70000"/>
              <a:defRPr/>
            </a:pP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Arial" panose="020B0604020202020204" pitchFamily="34" charset="0"/>
              </a:rPr>
              <a:t>If the submit button is outside of the form tags, then you must have an </a:t>
            </a:r>
            <a:r>
              <a:rPr kumimoji="0" lang="en-US" altLang="en-US" b="1" i="0" u="none" strike="noStrike" kern="1200" cap="none" spc="0" normalizeH="0" baseline="0" noProof="0" dirty="0">
                <a:ln>
                  <a:noFill/>
                </a:ln>
                <a:solidFill>
                  <a:srgbClr val="C00000"/>
                </a:solidFill>
                <a:effectLst/>
                <a:uLnTx/>
                <a:uFillTx/>
                <a:latin typeface="Courier New" panose="02070309020205020404" pitchFamily="49" charset="0"/>
                <a:ea typeface="Tahoma" panose="020B0604030504040204" pitchFamily="34" charset="0"/>
                <a:cs typeface="Courier New" panose="02070309020205020404" pitchFamily="49" charset="0"/>
              </a:rPr>
              <a:t>id</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Arial" panose="020B0604020202020204" pitchFamily="34" charset="0"/>
              </a:rPr>
              <a:t> as well. If not, then an </a:t>
            </a:r>
            <a:r>
              <a:rPr kumimoji="0" lang="en-US" altLang="en-US" b="1" i="0" u="none" strike="noStrike" kern="1200" cap="none" spc="0" normalizeH="0" baseline="0" noProof="0" dirty="0">
                <a:ln>
                  <a:noFill/>
                </a:ln>
                <a:solidFill>
                  <a:srgbClr val="C00000"/>
                </a:solidFill>
                <a:effectLst/>
                <a:uLnTx/>
                <a:uFillTx/>
                <a:latin typeface="Courier New" panose="02070309020205020404" pitchFamily="49" charset="0"/>
                <a:ea typeface="Tahoma" panose="020B0604030504040204" pitchFamily="34" charset="0"/>
                <a:cs typeface="Courier New" panose="02070309020205020404" pitchFamily="49" charset="0"/>
              </a:rPr>
              <a:t>id</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Arial" panose="020B0604020202020204" pitchFamily="34" charset="0"/>
              </a:rPr>
              <a:t> is not needed.</a:t>
            </a:r>
          </a:p>
          <a:p>
            <a:pPr>
              <a:lnSpc>
                <a:spcPct val="90000"/>
              </a:lnSpc>
            </a:pPr>
            <a:endParaRPr lang="en-US" altLang="en-US" dirty="0"/>
          </a:p>
          <a:p>
            <a:pPr lvl="2">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23</a:t>
            </a:fld>
            <a:endParaRPr lang="en-US" dirty="0"/>
          </a:p>
        </p:txBody>
      </p:sp>
      <p:sp>
        <p:nvSpPr>
          <p:cNvPr id="4" name="TextBox 3">
            <a:extLst>
              <a:ext uri="{FF2B5EF4-FFF2-40B4-BE49-F238E27FC236}">
                <a16:creationId xmlns:a16="http://schemas.microsoft.com/office/drawing/2014/main" id="{E5EBAED8-7AB6-4206-B860-019458A7A5D7}"/>
              </a:ext>
            </a:extLst>
          </p:cNvPr>
          <p:cNvSpPr txBox="1"/>
          <p:nvPr/>
        </p:nvSpPr>
        <p:spPr>
          <a:xfrm>
            <a:off x="1024432" y="2672098"/>
            <a:ext cx="6471822" cy="584775"/>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&lt;form </a:t>
            </a:r>
            <a:r>
              <a:rPr lang="en-US" sz="1600" b="1" dirty="0">
                <a:solidFill>
                  <a:srgbClr val="C00000"/>
                </a:solidFill>
                <a:latin typeface="Courier New" panose="02070309020205020404" pitchFamily="49" charset="0"/>
                <a:cs typeface="Courier New" panose="02070309020205020404" pitchFamily="49" charset="0"/>
              </a:rPr>
              <a:t>action</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method</a:t>
            </a:r>
            <a:r>
              <a:rPr lang="en-US" sz="1600" b="1" dirty="0">
                <a:latin typeface="Courier New" panose="02070309020205020404" pitchFamily="49" charset="0"/>
                <a:cs typeface="Courier New" panose="02070309020205020404" pitchFamily="49" charset="0"/>
              </a:rPr>
              <a:t>="post"&gt; </a:t>
            </a:r>
          </a:p>
          <a:p>
            <a:r>
              <a:rPr lang="en-US" sz="1600" b="1" dirty="0">
                <a:solidFill>
                  <a:srgbClr val="0000FF"/>
                </a:solidFill>
                <a:latin typeface="Courier New" panose="02070309020205020404" pitchFamily="49" charset="0"/>
                <a:cs typeface="Courier New" panose="02070309020205020404" pitchFamily="49" charset="0"/>
              </a:rPr>
              <a:t>&lt;!--</a:t>
            </a: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is used a placeholder </a:t>
            </a:r>
            <a:r>
              <a:rPr lang="en-US" sz="1600" b="1" dirty="0">
                <a:solidFill>
                  <a:srgbClr val="0000FF"/>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0759BD24-2659-7069-C34E-50BAEC9ADFEF}"/>
              </a:ext>
            </a:extLst>
          </p:cNvPr>
          <p:cNvSpPr txBox="1"/>
          <p:nvPr/>
        </p:nvSpPr>
        <p:spPr>
          <a:xfrm>
            <a:off x="932154" y="4185902"/>
            <a:ext cx="7226424" cy="738664"/>
          </a:xfrm>
          <a:prstGeom prst="rect">
            <a:avLst/>
          </a:prstGeom>
          <a:noFill/>
          <a:ln>
            <a:solidFill>
              <a:schemeClr val="tx1"/>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&lt;button </a:t>
            </a:r>
            <a:r>
              <a:rPr lang="en-US" sz="1400" b="1" dirty="0">
                <a:solidFill>
                  <a:srgbClr val="C00000"/>
                </a:solidFill>
                <a:latin typeface="Courier New" panose="02070309020205020404" pitchFamily="49" charset="0"/>
                <a:cs typeface="Courier New" panose="02070309020205020404" pitchFamily="49" charset="0"/>
              </a:rPr>
              <a:t>type</a:t>
            </a:r>
            <a:r>
              <a:rPr lang="en-US" sz="1400" b="1" dirty="0">
                <a:latin typeface="Courier New" panose="02070309020205020404" pitchFamily="49" charset="0"/>
                <a:cs typeface="Courier New" panose="02070309020205020404" pitchFamily="49" charset="0"/>
              </a:rPr>
              <a:t>="submit"&gt;Sign-Up&lt;/button&gt;</a:t>
            </a:r>
          </a:p>
          <a:p>
            <a:r>
              <a:rPr lang="en-US" sz="1400" b="1" dirty="0">
                <a:latin typeface="Courier New" panose="02070309020205020404" pitchFamily="49" charset="0"/>
                <a:cs typeface="Courier New" panose="02070309020205020404" pitchFamily="49" charset="0"/>
              </a:rPr>
              <a:t>&lt;/form&gt;</a:t>
            </a:r>
          </a:p>
          <a:p>
            <a:r>
              <a:rPr lang="en-US" sz="1400" b="1" dirty="0">
                <a:solidFill>
                  <a:srgbClr val="0000FF"/>
                </a:solidFill>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 Button </a:t>
            </a:r>
            <a:r>
              <a:rPr lang="en-US" sz="1400" b="1" dirty="0">
                <a:solidFill>
                  <a:srgbClr val="C00000"/>
                </a:solidFill>
                <a:latin typeface="Courier New" panose="02070309020205020404" pitchFamily="49" charset="0"/>
                <a:cs typeface="Courier New" panose="02070309020205020404" pitchFamily="49" charset="0"/>
              </a:rPr>
              <a:t>INSIDE</a:t>
            </a:r>
            <a:r>
              <a:rPr lang="en-US" sz="1400" b="1" dirty="0">
                <a:latin typeface="Courier New" panose="02070309020205020404" pitchFamily="49" charset="0"/>
                <a:cs typeface="Courier New" panose="02070309020205020404" pitchFamily="49" charset="0"/>
              </a:rPr>
              <a:t> of &lt;form&gt; tag </a:t>
            </a:r>
            <a:r>
              <a:rPr lang="en-US" sz="1400" b="1" dirty="0">
                <a:solidFill>
                  <a:srgbClr val="0000FF"/>
                </a:solidFill>
                <a:latin typeface="Courier New" panose="02070309020205020404" pitchFamily="49" charset="0"/>
                <a:cs typeface="Courier New" panose="02070309020205020404" pitchFamily="49" charset="0"/>
              </a:rPr>
              <a:t>--&gt;</a:t>
            </a:r>
            <a:r>
              <a:rPr lang="en-US" sz="1400" b="1" dirty="0">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EBAB91DA-B0DF-833A-606F-21672A254ABE}"/>
              </a:ext>
            </a:extLst>
          </p:cNvPr>
          <p:cNvSpPr txBox="1"/>
          <p:nvPr/>
        </p:nvSpPr>
        <p:spPr>
          <a:xfrm>
            <a:off x="932154" y="5100849"/>
            <a:ext cx="7226424" cy="1169551"/>
          </a:xfrm>
          <a:prstGeom prst="rect">
            <a:avLst/>
          </a:prstGeom>
          <a:noFill/>
          <a:ln>
            <a:solidFill>
              <a:schemeClr val="tx1"/>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&lt;form </a:t>
            </a:r>
            <a:r>
              <a:rPr lang="en-US" sz="1400" b="1" dirty="0">
                <a:solidFill>
                  <a:srgbClr val="C00000"/>
                </a:solidFill>
                <a:latin typeface="Courier New" panose="02070309020205020404" pitchFamily="49" charset="0"/>
                <a:cs typeface="Courier New" panose="02070309020205020404" pitchFamily="49" charset="0"/>
              </a:rPr>
              <a:t>id</a:t>
            </a:r>
            <a:r>
              <a:rPr lang="en-US" sz="1400" b="1" dirty="0">
                <a:latin typeface="Courier New" panose="02070309020205020404" pitchFamily="49" charset="0"/>
                <a:cs typeface="Courier New" panose="02070309020205020404" pitchFamily="49" charset="0"/>
              </a:rPr>
              <a:t>="form" action="#" </a:t>
            </a:r>
            <a:r>
              <a:rPr lang="en-US" sz="1400" b="1" dirty="0">
                <a:solidFill>
                  <a:srgbClr val="C00000"/>
                </a:solidFill>
                <a:latin typeface="Courier New" panose="02070309020205020404" pitchFamily="49" charset="0"/>
                <a:cs typeface="Courier New" panose="02070309020205020404" pitchFamily="49" charset="0"/>
              </a:rPr>
              <a:t>method</a:t>
            </a:r>
            <a:r>
              <a:rPr lang="en-US" sz="1400" b="1" dirty="0">
                <a:latin typeface="Courier New" panose="02070309020205020404" pitchFamily="49" charset="0"/>
                <a:cs typeface="Courier New" panose="02070309020205020404" pitchFamily="49" charset="0"/>
              </a:rPr>
              <a:t>="post"&gt;</a:t>
            </a:r>
          </a:p>
          <a:p>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&lt;/form&gt;</a:t>
            </a:r>
          </a:p>
          <a:p>
            <a:r>
              <a:rPr lang="en-US" sz="1400" b="1" dirty="0">
                <a:latin typeface="Courier New" panose="02070309020205020404" pitchFamily="49" charset="0"/>
                <a:cs typeface="Courier New" panose="02070309020205020404" pitchFamily="49" charset="0"/>
              </a:rPr>
              <a:t>&lt;button type="submit" form="form"&gt;Sign-Up&lt;/button&gt;</a:t>
            </a:r>
          </a:p>
          <a:p>
            <a:r>
              <a:rPr lang="en-US" sz="1400" b="1" dirty="0">
                <a:solidFill>
                  <a:srgbClr val="0000FF"/>
                </a:solidFill>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 Button </a:t>
            </a:r>
            <a:r>
              <a:rPr lang="en-US" sz="1400" b="1" dirty="0">
                <a:solidFill>
                  <a:srgbClr val="C00000"/>
                </a:solidFill>
                <a:latin typeface="Courier New" panose="02070309020205020404" pitchFamily="49" charset="0"/>
                <a:cs typeface="Courier New" panose="02070309020205020404" pitchFamily="49" charset="0"/>
              </a:rPr>
              <a:t>OUTSIDE</a:t>
            </a:r>
            <a:r>
              <a:rPr lang="en-US" sz="1400" b="1" dirty="0">
                <a:latin typeface="Courier New" panose="02070309020205020404" pitchFamily="49" charset="0"/>
                <a:cs typeface="Courier New" panose="02070309020205020404" pitchFamily="49" charset="0"/>
              </a:rPr>
              <a:t> of &lt;form&gt; tag </a:t>
            </a:r>
            <a:r>
              <a:rPr lang="en-US" sz="1400" b="1" dirty="0">
                <a:solidFill>
                  <a:srgbClr val="0000FF"/>
                </a:solidFill>
                <a:latin typeface="Courier New" panose="02070309020205020404" pitchFamily="49" charset="0"/>
                <a:cs typeface="Courier New" panose="02070309020205020404" pitchFamily="49" charset="0"/>
              </a:rPr>
              <a:t>--&gt;</a:t>
            </a:r>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9715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&lt;label&gt; Tag</a:t>
            </a:r>
          </a:p>
        </p:txBody>
      </p:sp>
      <p:sp>
        <p:nvSpPr>
          <p:cNvPr id="18436" name="Rectangle 3" descr="&#10;"/>
          <p:cNvSpPr>
            <a:spLocks noGrp="1" noChangeArrowheads="1"/>
          </p:cNvSpPr>
          <p:nvPr>
            <p:ph idx="1"/>
          </p:nvPr>
        </p:nvSpPr>
        <p:spPr>
          <a:xfrm>
            <a:off x="603681" y="1676772"/>
            <a:ext cx="7936637" cy="4507676"/>
          </a:xfrm>
        </p:spPr>
        <p:txBody>
          <a:bodyPr>
            <a:normAutofit/>
          </a:bodyPr>
          <a:lstStyle/>
          <a:p>
            <a:r>
              <a:rPr lang="en-US" altLang="en-US" dirty="0">
                <a:latin typeface="Arial" panose="020B0604020202020204" pitchFamily="34" charset="0"/>
                <a:cs typeface="Arial" panose="020B0604020202020204" pitchFamily="34" charset="0"/>
              </a:rPr>
              <a:t>Defines a label for several elements.</a:t>
            </a:r>
          </a:p>
          <a:p>
            <a:r>
              <a:rPr lang="en-US" altLang="en-US" dirty="0">
                <a:latin typeface="Arial" panose="020B0604020202020204" pitchFamily="34" charset="0"/>
                <a:cs typeface="Arial" panose="020B0604020202020204" pitchFamily="34" charset="0"/>
              </a:rPr>
              <a:t>The </a:t>
            </a:r>
            <a:r>
              <a:rPr lang="en-US" altLang="en-US" dirty="0">
                <a:latin typeface="Courier New" panose="02070309020205020404" pitchFamily="49" charset="0"/>
                <a:cs typeface="Courier New" panose="02070309020205020404" pitchFamily="49" charset="0"/>
              </a:rPr>
              <a:t>for</a:t>
            </a:r>
            <a:r>
              <a:rPr lang="en-US" altLang="en-US" dirty="0">
                <a:latin typeface="Arial" panose="020B0604020202020204" pitchFamily="34" charset="0"/>
                <a:cs typeface="Arial" panose="020B0604020202020204" pitchFamily="34" charset="0"/>
              </a:rPr>
              <a:t> attribute of </a:t>
            </a:r>
            <a:r>
              <a:rPr lang="en-US" altLang="en-US" dirty="0">
                <a:latin typeface="Courier New" panose="02070309020205020404" pitchFamily="49" charset="0"/>
                <a:cs typeface="Courier New" panose="02070309020205020404" pitchFamily="49" charset="0"/>
              </a:rPr>
              <a:t>&lt;label&gt;</a:t>
            </a:r>
            <a:r>
              <a:rPr lang="en-US" altLang="en-US" dirty="0">
                <a:latin typeface="Arial" panose="020B0604020202020204" pitchFamily="34" charset="0"/>
                <a:cs typeface="Arial" panose="020B0604020202020204" pitchFamily="34" charset="0"/>
              </a:rPr>
              <a:t> must be equal to the id attribute of the related element to bind them together (in this case </a:t>
            </a:r>
            <a:r>
              <a:rPr lang="en-US" altLang="en-US" dirty="0">
                <a:latin typeface="Courier New" panose="02070309020205020404" pitchFamily="49" charset="0"/>
                <a:cs typeface="Courier New" panose="02070309020205020404" pitchFamily="49" charset="0"/>
              </a:rPr>
              <a:t>&lt;input&gt;). </a:t>
            </a:r>
          </a:p>
          <a:p>
            <a:r>
              <a:rPr lang="en-US" altLang="en-US" dirty="0">
                <a:latin typeface="Arial" panose="020B0604020202020204" pitchFamily="34" charset="0"/>
                <a:cs typeface="Arial" panose="020B0604020202020204" pitchFamily="34" charset="0"/>
              </a:rPr>
              <a:t>A label can also be bound to an element by placing the element inside the </a:t>
            </a:r>
            <a:r>
              <a:rPr lang="en-US" altLang="en-US" dirty="0">
                <a:latin typeface="Courier New" panose="02070309020205020404" pitchFamily="49" charset="0"/>
                <a:cs typeface="Courier New" panose="02070309020205020404" pitchFamily="49" charset="0"/>
              </a:rPr>
              <a:t>&lt;label&gt; </a:t>
            </a:r>
            <a:r>
              <a:rPr lang="en-US" altLang="en-US" dirty="0">
                <a:latin typeface="Arial" panose="020B0604020202020204" pitchFamily="34" charset="0"/>
                <a:cs typeface="Arial" panose="020B0604020202020204" pitchFamily="34" charset="0"/>
              </a:rPr>
              <a:t>element. </a:t>
            </a:r>
          </a:p>
          <a:p>
            <a:r>
              <a:rPr lang="en-US" sz="2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t>
            </a:r>
            <a:r>
              <a:rPr lang="en-US" sz="21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www.w3schools.com</a:t>
            </a:r>
            <a:r>
              <a:rPr lang="en-US" sz="2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/tags/</a:t>
            </a:r>
            <a:r>
              <a:rPr lang="en-US" sz="21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tag_label.asp</a:t>
            </a:r>
            <a:endParaRPr lang="en-US" altLang="en-US" dirty="0">
              <a:latin typeface="Arial" panose="020B0604020202020204" pitchFamily="34" charset="0"/>
              <a:cs typeface="Arial" panose="020B0604020202020204" pitchFamily="34" charset="0"/>
            </a:endParaRPr>
          </a:p>
          <a:p>
            <a:pPr lvl="2">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a:t>CTI110: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24</a:t>
            </a:fld>
            <a:endParaRPr lang="en-US" dirty="0"/>
          </a:p>
        </p:txBody>
      </p:sp>
      <p:sp>
        <p:nvSpPr>
          <p:cNvPr id="4" name="TextBox 3">
            <a:extLst>
              <a:ext uri="{FF2B5EF4-FFF2-40B4-BE49-F238E27FC236}">
                <a16:creationId xmlns:a16="http://schemas.microsoft.com/office/drawing/2014/main" id="{E5EBAED8-7AB6-4206-B860-019458A7A5D7}"/>
              </a:ext>
            </a:extLst>
          </p:cNvPr>
          <p:cNvSpPr txBox="1"/>
          <p:nvPr/>
        </p:nvSpPr>
        <p:spPr>
          <a:xfrm>
            <a:off x="733146" y="3809983"/>
            <a:ext cx="7572654" cy="954107"/>
          </a:xfrm>
          <a:prstGeom prst="rect">
            <a:avLst/>
          </a:prstGeom>
          <a:noFill/>
          <a:ln>
            <a:solidFill>
              <a:schemeClr val="tx1"/>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  &lt;input type="radio" </a:t>
            </a:r>
            <a:r>
              <a:rPr lang="en-US" sz="1400" b="1" dirty="0">
                <a:solidFill>
                  <a:srgbClr val="FF0000"/>
                </a:solidFill>
                <a:latin typeface="Courier New" panose="02070309020205020404" pitchFamily="49" charset="0"/>
                <a:cs typeface="Courier New" panose="02070309020205020404" pitchFamily="49" charset="0"/>
              </a:rPr>
              <a:t>id="html" </a:t>
            </a:r>
            <a:r>
              <a:rPr lang="en-US" sz="1400" b="1" dirty="0">
                <a:latin typeface="Courier New" panose="02070309020205020404" pitchFamily="49" charset="0"/>
                <a:cs typeface="Courier New" panose="02070309020205020404" pitchFamily="49" charset="0"/>
              </a:rPr>
              <a:t>name="</a:t>
            </a:r>
            <a:r>
              <a:rPr lang="en-US" sz="1400" b="1" dirty="0" err="1">
                <a:latin typeface="Courier New" panose="02070309020205020404" pitchFamily="49" charset="0"/>
                <a:cs typeface="Courier New" panose="02070309020205020404" pitchFamily="49" charset="0"/>
              </a:rPr>
              <a:t>fav_language</a:t>
            </a:r>
            <a:r>
              <a:rPr lang="en-US" sz="1400" b="1" dirty="0">
                <a:latin typeface="Courier New" panose="02070309020205020404" pitchFamily="49" charset="0"/>
                <a:cs typeface="Courier New" panose="02070309020205020404" pitchFamily="49" charset="0"/>
              </a:rPr>
              <a:t>" value="HTML"&gt;</a:t>
            </a:r>
          </a:p>
          <a:p>
            <a:r>
              <a:rPr lang="en-US" sz="1400" b="1" dirty="0">
                <a:latin typeface="Courier New" panose="02070309020205020404" pitchFamily="49" charset="0"/>
                <a:cs typeface="Courier New" panose="02070309020205020404" pitchFamily="49" charset="0"/>
              </a:rPr>
              <a:t>  &lt;label </a:t>
            </a:r>
            <a:r>
              <a:rPr lang="en-US" sz="1400" b="1" dirty="0">
                <a:solidFill>
                  <a:srgbClr val="FF0000"/>
                </a:solidFill>
                <a:latin typeface="Courier New" panose="02070309020205020404" pitchFamily="49" charset="0"/>
                <a:cs typeface="Courier New" panose="02070309020205020404" pitchFamily="49" charset="0"/>
              </a:rPr>
              <a:t>for="html"</a:t>
            </a:r>
            <a:r>
              <a:rPr lang="en-US" sz="1400" b="1" dirty="0">
                <a:latin typeface="Courier New" panose="02070309020205020404" pitchFamily="49" charset="0"/>
                <a:cs typeface="Courier New" panose="02070309020205020404" pitchFamily="49" charset="0"/>
              </a:rPr>
              <a:t>&gt;HTML&lt;/label&gt;&lt;</a:t>
            </a:r>
            <a:r>
              <a:rPr lang="en-US" sz="1400" b="1" dirty="0" err="1">
                <a:latin typeface="Courier New" panose="02070309020205020404" pitchFamily="49" charset="0"/>
                <a:cs typeface="Courier New" panose="02070309020205020404" pitchFamily="49" charset="0"/>
              </a:rPr>
              <a:t>br</a:t>
            </a:r>
            <a:r>
              <a:rPr lang="en-US" sz="1400" b="1" dirty="0">
                <a:latin typeface="Courier New" panose="02070309020205020404" pitchFamily="49" charset="0"/>
                <a:cs typeface="Courier New" panose="02070309020205020404" pitchFamily="49" charset="0"/>
              </a:rPr>
              <a:t>&gt;</a:t>
            </a:r>
          </a:p>
          <a:p>
            <a:r>
              <a:rPr lang="en-US" sz="1400" b="1" dirty="0">
                <a:latin typeface="Courier New" panose="02070309020205020404" pitchFamily="49" charset="0"/>
                <a:cs typeface="Courier New" panose="02070309020205020404" pitchFamily="49" charset="0"/>
              </a:rPr>
              <a:t>  &lt;input type="radio" </a:t>
            </a:r>
            <a:r>
              <a:rPr lang="en-US" sz="1400" b="1" dirty="0">
                <a:solidFill>
                  <a:srgbClr val="FF0000"/>
                </a:solidFill>
                <a:latin typeface="Courier New" panose="02070309020205020404" pitchFamily="49" charset="0"/>
                <a:cs typeface="Courier New" panose="02070309020205020404" pitchFamily="49" charset="0"/>
              </a:rPr>
              <a:t>id="</a:t>
            </a:r>
            <a:r>
              <a:rPr lang="en-US" sz="1400" b="1" dirty="0" err="1">
                <a:solidFill>
                  <a:srgbClr val="FF0000"/>
                </a:solidFill>
                <a:latin typeface="Courier New" panose="02070309020205020404" pitchFamily="49" charset="0"/>
                <a:cs typeface="Courier New" panose="02070309020205020404" pitchFamily="49" charset="0"/>
              </a:rPr>
              <a:t>css</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name="</a:t>
            </a:r>
            <a:r>
              <a:rPr lang="en-US" sz="1400" b="1" dirty="0" err="1">
                <a:latin typeface="Courier New" panose="02070309020205020404" pitchFamily="49" charset="0"/>
                <a:cs typeface="Courier New" panose="02070309020205020404" pitchFamily="49" charset="0"/>
              </a:rPr>
              <a:t>fav_language</a:t>
            </a:r>
            <a:r>
              <a:rPr lang="en-US" sz="1400" b="1" dirty="0">
                <a:latin typeface="Courier New" panose="02070309020205020404" pitchFamily="49" charset="0"/>
                <a:cs typeface="Courier New" panose="02070309020205020404" pitchFamily="49" charset="0"/>
              </a:rPr>
              <a:t>" value="CSS"&gt;</a:t>
            </a:r>
          </a:p>
          <a:p>
            <a:r>
              <a:rPr lang="en-US" sz="1400" b="1" dirty="0">
                <a:latin typeface="Courier New" panose="02070309020205020404" pitchFamily="49" charset="0"/>
                <a:cs typeface="Courier New" panose="02070309020205020404" pitchFamily="49" charset="0"/>
              </a:rPr>
              <a:t>  &lt;label </a:t>
            </a:r>
            <a:r>
              <a:rPr lang="en-US" sz="1400" b="1" dirty="0">
                <a:solidFill>
                  <a:srgbClr val="FF0000"/>
                </a:solidFill>
                <a:latin typeface="Courier New" panose="02070309020205020404" pitchFamily="49" charset="0"/>
                <a:cs typeface="Courier New" panose="02070309020205020404" pitchFamily="49" charset="0"/>
              </a:rPr>
              <a:t>for="</a:t>
            </a:r>
            <a:r>
              <a:rPr lang="en-US" sz="1400" b="1" dirty="0" err="1">
                <a:solidFill>
                  <a:srgbClr val="FF0000"/>
                </a:solidFill>
                <a:latin typeface="Courier New" panose="02070309020205020404" pitchFamily="49" charset="0"/>
                <a:cs typeface="Courier New" panose="02070309020205020404" pitchFamily="49" charset="0"/>
              </a:rPr>
              <a:t>css</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&gt;CSS&lt;/label&gt;</a:t>
            </a:r>
          </a:p>
        </p:txBody>
      </p:sp>
      <p:pic>
        <p:nvPicPr>
          <p:cNvPr id="6" name="Picture 5" descr="&lt;label&gt; tag">
            <a:extLst>
              <a:ext uri="{FF2B5EF4-FFF2-40B4-BE49-F238E27FC236}">
                <a16:creationId xmlns:a16="http://schemas.microsoft.com/office/drawing/2014/main" id="{15581A3B-C7EF-B170-587D-22184AD38E41}"/>
              </a:ext>
            </a:extLst>
          </p:cNvPr>
          <p:cNvPicPr>
            <a:picLocks noChangeAspect="1"/>
          </p:cNvPicPr>
          <p:nvPr/>
        </p:nvPicPr>
        <p:blipFill>
          <a:blip r:embed="rId3"/>
          <a:stretch>
            <a:fillRect/>
          </a:stretch>
        </p:blipFill>
        <p:spPr>
          <a:xfrm>
            <a:off x="3532561" y="5094509"/>
            <a:ext cx="1238250" cy="647700"/>
          </a:xfrm>
          <a:prstGeom prst="rect">
            <a:avLst/>
          </a:prstGeom>
          <a:ln>
            <a:solidFill>
              <a:schemeClr val="tx1"/>
            </a:solidFill>
          </a:ln>
        </p:spPr>
      </p:pic>
    </p:spTree>
    <p:extLst>
      <p:ext uri="{BB962C8B-B14F-4D97-AF65-F5344CB8AC3E}">
        <p14:creationId xmlns:p14="http://schemas.microsoft.com/office/powerpoint/2010/main" val="346342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&lt;input&gt; Tag</a:t>
            </a:r>
          </a:p>
        </p:txBody>
      </p:sp>
      <p:sp>
        <p:nvSpPr>
          <p:cNvPr id="18436" name="Rectangle 3" descr="&#10;"/>
          <p:cNvSpPr>
            <a:spLocks noGrp="1" noChangeArrowheads="1"/>
          </p:cNvSpPr>
          <p:nvPr>
            <p:ph idx="1"/>
          </p:nvPr>
        </p:nvSpPr>
        <p:spPr>
          <a:xfrm>
            <a:off x="603681" y="1676772"/>
            <a:ext cx="7936637" cy="4507676"/>
          </a:xfrm>
        </p:spPr>
        <p:txBody>
          <a:bodyPr>
            <a:normAutofit/>
          </a:bodyPr>
          <a:lstStyle/>
          <a:p>
            <a:pPr>
              <a:lnSpc>
                <a:spcPct val="90000"/>
              </a:lnSpc>
            </a:pPr>
            <a:r>
              <a:rPr lang="en-US" altLang="en-US" sz="1600" dirty="0">
                <a:latin typeface="Arial" panose="020B0604020202020204" pitchFamily="34" charset="0"/>
                <a:cs typeface="Arial" panose="020B0604020202020204" pitchFamily="34" charset="0"/>
              </a:rPr>
              <a:t>Specifies an input field where the user can enter data.</a:t>
            </a:r>
          </a:p>
          <a:p>
            <a:pPr>
              <a:lnSpc>
                <a:spcPct val="90000"/>
              </a:lnSpc>
            </a:pPr>
            <a:r>
              <a:rPr lang="en-US" altLang="en-US" sz="1600" dirty="0">
                <a:latin typeface="Arial" panose="020B0604020202020204" pitchFamily="34" charset="0"/>
                <a:cs typeface="Arial" panose="020B0604020202020204" pitchFamily="34" charset="0"/>
              </a:rPr>
              <a:t>Can be displayed in several ways, depending on the type attribute.</a:t>
            </a:r>
          </a:p>
          <a:p>
            <a:pPr>
              <a:lnSpc>
                <a:spcPct val="90000"/>
              </a:lnSpc>
            </a:pPr>
            <a:r>
              <a:rPr lang="en-US" altLang="en-US" sz="1600" dirty="0">
                <a:latin typeface="Arial" panose="020B0604020202020204" pitchFamily="34" charset="0"/>
                <a:cs typeface="Arial" panose="020B0604020202020204" pitchFamily="34" charset="0"/>
              </a:rPr>
              <a:t>The </a:t>
            </a:r>
            <a:r>
              <a:rPr lang="en-US" altLang="en-US" sz="1600" b="1" dirty="0">
                <a:solidFill>
                  <a:srgbClr val="C00000"/>
                </a:solidFill>
                <a:latin typeface="Courier New" panose="02070309020205020404" pitchFamily="49" charset="0"/>
                <a:cs typeface="Courier New" panose="02070309020205020404" pitchFamily="49" charset="0"/>
              </a:rPr>
              <a:t>name</a:t>
            </a:r>
            <a:r>
              <a:rPr lang="en-US" altLang="en-US" sz="1600" dirty="0">
                <a:latin typeface="Arial" panose="020B0604020202020204" pitchFamily="34" charset="0"/>
                <a:cs typeface="Arial" panose="020B0604020202020204" pitchFamily="34" charset="0"/>
              </a:rPr>
              <a:t> attribute is needed to reference the input data after the form is submitted (if you omit the </a:t>
            </a:r>
            <a:r>
              <a:rPr lang="en-US" altLang="en-US" sz="1600" b="1" dirty="0">
                <a:solidFill>
                  <a:srgbClr val="C00000"/>
                </a:solidFill>
                <a:latin typeface="Courier New" panose="02070309020205020404" pitchFamily="49" charset="0"/>
                <a:cs typeface="Courier New" panose="02070309020205020404" pitchFamily="49" charset="0"/>
              </a:rPr>
              <a:t>name</a:t>
            </a:r>
            <a:r>
              <a:rPr lang="en-US" altLang="en-US" sz="1600" dirty="0">
                <a:latin typeface="Arial" panose="020B0604020202020204" pitchFamily="34" charset="0"/>
                <a:cs typeface="Arial" panose="020B0604020202020204" pitchFamily="34" charset="0"/>
              </a:rPr>
              <a:t> attribute, no data from the form will be submitted).</a:t>
            </a:r>
          </a:p>
          <a:p>
            <a:pPr>
              <a:lnSpc>
                <a:spcPct val="90000"/>
              </a:lnSpc>
            </a:pP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https://www.w3schools.com/tags/tag_input.asp</a:t>
            </a:r>
            <a:endParaRPr lang="en-US" altLang="en-US" sz="1400" dirty="0">
              <a:latin typeface="Arial" panose="020B0604020202020204" pitchFamily="34" charset="0"/>
              <a:cs typeface="Arial" panose="020B0604020202020204" pitchFamily="34" charset="0"/>
            </a:endParaRPr>
          </a:p>
          <a:p>
            <a:pPr lvl="2">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25</a:t>
            </a:fld>
            <a:endParaRPr lang="en-US" dirty="0"/>
          </a:p>
        </p:txBody>
      </p:sp>
      <p:sp>
        <p:nvSpPr>
          <p:cNvPr id="4" name="TextBox 3">
            <a:extLst>
              <a:ext uri="{FF2B5EF4-FFF2-40B4-BE49-F238E27FC236}">
                <a16:creationId xmlns:a16="http://schemas.microsoft.com/office/drawing/2014/main" id="{E5EBAED8-7AB6-4206-B860-019458A7A5D7}"/>
              </a:ext>
            </a:extLst>
          </p:cNvPr>
          <p:cNvSpPr txBox="1"/>
          <p:nvPr/>
        </p:nvSpPr>
        <p:spPr>
          <a:xfrm>
            <a:off x="1161263" y="3035686"/>
            <a:ext cx="5651575" cy="338554"/>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&lt;input </a:t>
            </a:r>
            <a:r>
              <a:rPr lang="en-US" sz="1600" b="1" dirty="0">
                <a:solidFill>
                  <a:srgbClr val="C00000"/>
                </a:solidFill>
                <a:latin typeface="Courier New" panose="02070309020205020404" pitchFamily="49" charset="0"/>
                <a:cs typeface="Courier New" panose="02070309020205020404" pitchFamily="49" charset="0"/>
              </a:rPr>
              <a:t>type</a:t>
            </a:r>
            <a:r>
              <a:rPr lang="en-US" sz="1600" b="1" dirty="0">
                <a:latin typeface="Courier New" panose="02070309020205020404" pitchFamily="49" charset="0"/>
                <a:cs typeface="Courier New" panose="02070309020205020404" pitchFamily="49" charset="0"/>
              </a:rPr>
              <a:t>="email" </a:t>
            </a:r>
            <a:r>
              <a:rPr lang="en-US" sz="1600" b="1" dirty="0">
                <a:solidFill>
                  <a:srgbClr val="C00000"/>
                </a:solidFill>
                <a:latin typeface="Courier New" panose="02070309020205020404" pitchFamily="49" charset="0"/>
                <a:cs typeface="Courier New" panose="02070309020205020404" pitchFamily="49" charset="0"/>
              </a:rPr>
              <a:t>id</a:t>
            </a:r>
            <a:r>
              <a:rPr lang="en-US" sz="1600" b="1" dirty="0">
                <a:latin typeface="Courier New" panose="02070309020205020404" pitchFamily="49" charset="0"/>
                <a:cs typeface="Courier New" panose="02070309020205020404" pitchFamily="49" charset="0"/>
              </a:rPr>
              <a:t>="email" </a:t>
            </a:r>
            <a:r>
              <a:rPr lang="en-US" sz="1600" b="1" dirty="0">
                <a:solidFill>
                  <a:srgbClr val="C00000"/>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="email"&gt;</a:t>
            </a:r>
          </a:p>
        </p:txBody>
      </p:sp>
      <p:graphicFrame>
        <p:nvGraphicFramePr>
          <p:cNvPr id="5" name="Table 4" descr="input tags">
            <a:extLst>
              <a:ext uri="{FF2B5EF4-FFF2-40B4-BE49-F238E27FC236}">
                <a16:creationId xmlns:a16="http://schemas.microsoft.com/office/drawing/2014/main" id="{91239839-B8B9-049A-25D8-982BB8FF5ABF}"/>
              </a:ext>
            </a:extLst>
          </p:cNvPr>
          <p:cNvGraphicFramePr>
            <a:graphicFrameLocks noGrp="1"/>
          </p:cNvGraphicFramePr>
          <p:nvPr>
            <p:extLst>
              <p:ext uri="{D42A27DB-BD31-4B8C-83A1-F6EECF244321}">
                <p14:modId xmlns:p14="http://schemas.microsoft.com/office/powerpoint/2010/main" val="2962708320"/>
              </p:ext>
            </p:extLst>
          </p:nvPr>
        </p:nvGraphicFramePr>
        <p:xfrm>
          <a:off x="637563" y="3405861"/>
          <a:ext cx="7902755" cy="3020386"/>
        </p:xfrm>
        <a:graphic>
          <a:graphicData uri="http://schemas.openxmlformats.org/drawingml/2006/table">
            <a:tbl>
              <a:tblPr firstRow="1" bandRow="1">
                <a:tableStyleId>{5C22544A-7EE6-4342-B048-85BDC9FD1C3A}</a:tableStyleId>
              </a:tblPr>
              <a:tblGrid>
                <a:gridCol w="980097">
                  <a:extLst>
                    <a:ext uri="{9D8B030D-6E8A-4147-A177-3AD203B41FA5}">
                      <a16:colId xmlns:a16="http://schemas.microsoft.com/office/drawing/2014/main" val="3641203102"/>
                    </a:ext>
                  </a:extLst>
                </a:gridCol>
                <a:gridCol w="2568446">
                  <a:extLst>
                    <a:ext uri="{9D8B030D-6E8A-4147-A177-3AD203B41FA5}">
                      <a16:colId xmlns:a16="http://schemas.microsoft.com/office/drawing/2014/main" val="652531556"/>
                    </a:ext>
                  </a:extLst>
                </a:gridCol>
                <a:gridCol w="4354212">
                  <a:extLst>
                    <a:ext uri="{9D8B030D-6E8A-4147-A177-3AD203B41FA5}">
                      <a16:colId xmlns:a16="http://schemas.microsoft.com/office/drawing/2014/main" val="1716381295"/>
                    </a:ext>
                  </a:extLst>
                </a:gridCol>
              </a:tblGrid>
              <a:tr h="252727">
                <a:tc>
                  <a:txBody>
                    <a:bodyPr/>
                    <a:lstStyle/>
                    <a:p>
                      <a:r>
                        <a:rPr lang="en-US" sz="1400" dirty="0">
                          <a:solidFill>
                            <a:srgbClr val="000000"/>
                          </a:solidFill>
                          <a:latin typeface="Arial" panose="020B0604020202020204" pitchFamily="34" charset="0"/>
                          <a:cs typeface="Arial" panose="020B0604020202020204" pitchFamily="34" charset="0"/>
                        </a:rPr>
                        <a:t>Value</a:t>
                      </a:r>
                    </a:p>
                  </a:txBody>
                  <a:tcPr/>
                </a:tc>
                <a:tc>
                  <a:txBody>
                    <a:bodyPr/>
                    <a:lstStyle/>
                    <a:p>
                      <a:r>
                        <a:rPr lang="en-US" sz="1400" dirty="0">
                          <a:solidFill>
                            <a:srgbClr val="000000"/>
                          </a:solidFill>
                          <a:latin typeface="Arial" panose="020B0604020202020204" pitchFamily="34" charset="0"/>
                          <a:cs typeface="Arial" panose="020B0604020202020204" pitchFamily="34" charset="0"/>
                        </a:rPr>
                        <a:t>Description</a:t>
                      </a:r>
                    </a:p>
                  </a:txBody>
                  <a:tcPr/>
                </a:tc>
                <a:tc>
                  <a:txBody>
                    <a:bodyPr/>
                    <a:lstStyle/>
                    <a:p>
                      <a:r>
                        <a:rPr lang="en-US" sz="1400" dirty="0">
                          <a:solidFill>
                            <a:srgbClr val="000000"/>
                          </a:solidFill>
                          <a:latin typeface="Arial" panose="020B0604020202020204" pitchFamily="34" charset="0"/>
                          <a:cs typeface="Arial" panose="020B0604020202020204" pitchFamily="34" charset="0"/>
                        </a:rPr>
                        <a:t>Example</a:t>
                      </a:r>
                    </a:p>
                  </a:txBody>
                  <a:tcPr/>
                </a:tc>
                <a:extLst>
                  <a:ext uri="{0D108BD9-81ED-4DB2-BD59-A6C34878D82A}">
                    <a16:rowId xmlns:a16="http://schemas.microsoft.com/office/drawing/2014/main" val="2987831281"/>
                  </a:ext>
                </a:extLst>
              </a:tr>
              <a:tr h="307666">
                <a:tc>
                  <a:txBody>
                    <a:bodyPr/>
                    <a:lstStyle/>
                    <a:p>
                      <a:r>
                        <a:rPr lang="en-US" sz="1200" dirty="0">
                          <a:latin typeface="Arial" panose="020B0604020202020204" pitchFamily="34" charset="0"/>
                          <a:cs typeface="Arial" panose="020B0604020202020204" pitchFamily="34" charset="0"/>
                        </a:rPr>
                        <a:t>email</a:t>
                      </a:r>
                    </a:p>
                  </a:txBody>
                  <a:tcPr/>
                </a:tc>
                <a:tc>
                  <a:txBody>
                    <a:bodyPr/>
                    <a:lstStyle/>
                    <a:p>
                      <a:r>
                        <a:rPr lang="en-US" sz="1200" dirty="0">
                          <a:latin typeface="Arial" panose="020B0604020202020204" pitchFamily="34" charset="0"/>
                          <a:cs typeface="Arial" panose="020B0604020202020204" pitchFamily="34" charset="0"/>
                        </a:rPr>
                        <a:t>Field for an e-mail address </a:t>
                      </a:r>
                    </a:p>
                  </a:txBody>
                  <a:tcPr/>
                </a:tc>
                <a:tc>
                  <a:txBody>
                    <a:bodyPr/>
                    <a:lstStyle/>
                    <a:p>
                      <a:r>
                        <a:rPr lang="en-US" sz="1100" dirty="0">
                          <a:latin typeface="Courier New" panose="02070309020205020404" pitchFamily="49" charset="0"/>
                          <a:cs typeface="Courier New" panose="02070309020205020404" pitchFamily="49" charset="0"/>
                        </a:rPr>
                        <a:t>&lt;input type="email" id="email" name="email"&gt; </a:t>
                      </a:r>
                    </a:p>
                  </a:txBody>
                  <a:tcPr/>
                </a:tc>
                <a:extLst>
                  <a:ext uri="{0D108BD9-81ED-4DB2-BD59-A6C34878D82A}">
                    <a16:rowId xmlns:a16="http://schemas.microsoft.com/office/drawing/2014/main" val="2492015474"/>
                  </a:ext>
                </a:extLst>
              </a:tr>
              <a:tr h="490637">
                <a:tc>
                  <a:txBody>
                    <a:bodyPr/>
                    <a:lstStyle/>
                    <a:p>
                      <a:r>
                        <a:rPr lang="en-US" sz="1200" dirty="0">
                          <a:latin typeface="Arial" panose="020B0604020202020204" pitchFamily="34" charset="0"/>
                          <a:cs typeface="Arial" panose="020B0604020202020204" pitchFamily="34" charset="0"/>
                        </a:rPr>
                        <a:t>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Field for entering a number. We can use a min/max value for validation</a:t>
                      </a:r>
                    </a:p>
                  </a:txBody>
                  <a:tcPr/>
                </a:tc>
                <a:tc>
                  <a:txBody>
                    <a:bodyPr/>
                    <a:lstStyle/>
                    <a:p>
                      <a:r>
                        <a:rPr lang="en-US" sz="1100" dirty="0">
                          <a:latin typeface="Courier New" panose="02070309020205020404" pitchFamily="49" charset="0"/>
                          <a:cs typeface="Courier New" panose="02070309020205020404" pitchFamily="49" charset="0"/>
                        </a:rPr>
                        <a:t>&lt;input type="number" id="</a:t>
                      </a:r>
                      <a:r>
                        <a:rPr lang="en-US" sz="1100" dirty="0" err="1">
                          <a:latin typeface="Courier New" panose="02070309020205020404" pitchFamily="49" charset="0"/>
                          <a:cs typeface="Courier New" panose="02070309020205020404" pitchFamily="49" charset="0"/>
                        </a:rPr>
                        <a:t>minMax</a:t>
                      </a:r>
                      <a:r>
                        <a:rPr lang="en-US" sz="1100" dirty="0">
                          <a:latin typeface="Courier New" panose="02070309020205020404" pitchFamily="49" charset="0"/>
                          <a:cs typeface="Courier New" panose="02070309020205020404" pitchFamily="49" charset="0"/>
                        </a:rPr>
                        <a:t>" name="number" min="5" max="10"&gt; </a:t>
                      </a:r>
                    </a:p>
                  </a:txBody>
                  <a:tcPr/>
                </a:tc>
                <a:extLst>
                  <a:ext uri="{0D108BD9-81ED-4DB2-BD59-A6C34878D82A}">
                    <a16:rowId xmlns:a16="http://schemas.microsoft.com/office/drawing/2014/main" val="2555535219"/>
                  </a:ext>
                </a:extLst>
              </a:tr>
              <a:tr h="379091">
                <a:tc>
                  <a:txBody>
                    <a:bodyPr/>
                    <a:lstStyle/>
                    <a:p>
                      <a:r>
                        <a:rPr lang="en-US" sz="1200" dirty="0">
                          <a:latin typeface="Arial" panose="020B0604020202020204" pitchFamily="34" charset="0"/>
                          <a:cs typeface="Arial" panose="020B0604020202020204" pitchFamily="34" charset="0"/>
                        </a:rPr>
                        <a:t>radio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Defines a radio button </a:t>
                      </a:r>
                    </a:p>
                  </a:txBody>
                  <a:tcPr/>
                </a:tc>
                <a:tc>
                  <a:txBody>
                    <a:bodyPr/>
                    <a:lstStyle/>
                    <a:p>
                      <a:r>
                        <a:rPr lang="en-US" sz="1100" dirty="0">
                          <a:latin typeface="Courier New" panose="02070309020205020404" pitchFamily="49" charset="0"/>
                          <a:cs typeface="Courier New" panose="02070309020205020404" pitchFamily="49" charset="0"/>
                        </a:rPr>
                        <a:t>&lt;input type="radio" id="child" name="child" value="child"&gt; </a:t>
                      </a:r>
                    </a:p>
                  </a:txBody>
                  <a:tcPr/>
                </a:tc>
                <a:extLst>
                  <a:ext uri="{0D108BD9-81ED-4DB2-BD59-A6C34878D82A}">
                    <a16:rowId xmlns:a16="http://schemas.microsoft.com/office/drawing/2014/main" val="3126115343"/>
                  </a:ext>
                </a:extLst>
              </a:tr>
              <a:tr h="379091">
                <a:tc>
                  <a:txBody>
                    <a:bodyPr/>
                    <a:lstStyle/>
                    <a:p>
                      <a:r>
                        <a:rPr lang="en-US" sz="1200" dirty="0">
                          <a:latin typeface="Arial" panose="020B0604020202020204" pitchFamily="34" charset="0"/>
                          <a:cs typeface="Arial" panose="020B0604020202020204" pitchFamily="34" charset="0"/>
                        </a:rPr>
                        <a:t>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Defines a submit button </a:t>
                      </a:r>
                    </a:p>
                  </a:txBody>
                  <a:tcPr/>
                </a:tc>
                <a:tc>
                  <a:txBody>
                    <a:bodyPr/>
                    <a:lstStyle/>
                    <a:p>
                      <a:r>
                        <a:rPr lang="en-US" sz="1100" dirty="0">
                          <a:latin typeface="Courier New" panose="02070309020205020404" pitchFamily="49" charset="0"/>
                          <a:cs typeface="Courier New" panose="02070309020205020404" pitchFamily="49" charset="0"/>
                        </a:rPr>
                        <a:t>&lt;button type="submit" form="form"&gt;</a:t>
                      </a:r>
                    </a:p>
                    <a:p>
                      <a:r>
                        <a:rPr lang="en-US" sz="1100" dirty="0">
                          <a:latin typeface="Courier New" panose="02070309020205020404" pitchFamily="49" charset="0"/>
                          <a:cs typeface="Courier New" panose="02070309020205020404" pitchFamily="49" charset="0"/>
                        </a:rPr>
                        <a:t>Sign-Up&lt;/button&gt;</a:t>
                      </a:r>
                    </a:p>
                  </a:txBody>
                  <a:tcPr/>
                </a:tc>
                <a:extLst>
                  <a:ext uri="{0D108BD9-81ED-4DB2-BD59-A6C34878D82A}">
                    <a16:rowId xmlns:a16="http://schemas.microsoft.com/office/drawing/2014/main" val="3083296681"/>
                  </a:ext>
                </a:extLst>
              </a:tr>
              <a:tr h="343110">
                <a:tc>
                  <a:txBody>
                    <a:bodyPr/>
                    <a:lstStyle/>
                    <a:p>
                      <a:r>
                        <a:rPr lang="en-US" sz="1200" dirty="0">
                          <a:latin typeface="Arial" panose="020B0604020202020204" pitchFamily="34" charset="0"/>
                          <a:cs typeface="Arial" panose="020B0604020202020204" pitchFamily="34" charset="0"/>
                        </a:rPr>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Default. Defines a single-line text field </a:t>
                      </a:r>
                    </a:p>
                  </a:txBody>
                  <a:tcPr/>
                </a:tc>
                <a:tc>
                  <a:txBody>
                    <a:bodyPr/>
                    <a:lstStyle/>
                    <a:p>
                      <a:r>
                        <a:rPr lang="en-US" sz="1100" dirty="0">
                          <a:latin typeface="Courier New" panose="02070309020205020404" pitchFamily="49" charset="0"/>
                          <a:cs typeface="Courier New" panose="02070309020205020404" pitchFamily="49" charset="0"/>
                        </a:rPr>
                        <a:t>&lt;input type="text" id="name" name="name"&gt;</a:t>
                      </a:r>
                    </a:p>
                  </a:txBody>
                  <a:tcPr/>
                </a:tc>
                <a:extLst>
                  <a:ext uri="{0D108BD9-81ED-4DB2-BD59-A6C34878D82A}">
                    <a16:rowId xmlns:a16="http://schemas.microsoft.com/office/drawing/2014/main" val="3497799905"/>
                  </a:ext>
                </a:extLst>
              </a:tr>
              <a:tr h="427838">
                <a:tc>
                  <a:txBody>
                    <a:bodyPr/>
                    <a:lstStyle/>
                    <a:p>
                      <a:r>
                        <a:rPr lang="en-US" sz="1200" dirty="0">
                          <a:latin typeface="Arial" panose="020B0604020202020204" pitchFamily="34" charset="0"/>
                          <a:cs typeface="Arial" panose="020B0604020202020204" pitchFamily="34" charset="0"/>
                        </a:rPr>
                        <a:t>select</a:t>
                      </a:r>
                    </a:p>
                  </a:txBody>
                  <a:tcPr/>
                </a:tc>
                <a:tc>
                  <a:txBody>
                    <a:bodyPr/>
                    <a:lstStyle/>
                    <a:p>
                      <a:r>
                        <a:rPr lang="en-US" sz="1200" dirty="0">
                          <a:latin typeface="Arial" panose="020B0604020202020204" pitchFamily="34" charset="0"/>
                          <a:cs typeface="Arial" panose="020B0604020202020204" pitchFamily="34" charset="0"/>
                        </a:rPr>
                        <a:t>Using the &lt;select&gt; element for input</a:t>
                      </a:r>
                    </a:p>
                  </a:txBody>
                  <a:tcPr/>
                </a:tc>
                <a:tc>
                  <a:txBody>
                    <a:bodyPr/>
                    <a:lstStyle/>
                    <a:p>
                      <a:r>
                        <a:rPr lang="en-US" sz="1100" dirty="0">
                          <a:latin typeface="Courier New" panose="02070309020205020404" pitchFamily="49" charset="0"/>
                          <a:cs typeface="Courier New" panose="02070309020205020404" pitchFamily="49" charset="0"/>
                        </a:rPr>
                        <a:t>&lt;select name="ticketType" id="ticketType"&gt;</a:t>
                      </a:r>
                    </a:p>
                    <a:p>
                      <a:r>
                        <a:rPr lang="en-US" sz="1100" dirty="0">
                          <a:latin typeface="Courier New" panose="02070309020205020404" pitchFamily="49" charset="0"/>
                          <a:cs typeface="Courier New" panose="02070309020205020404" pitchFamily="49" charset="0"/>
                        </a:rPr>
                        <a:t>&lt;option value="Adult"&gt;Adult&lt;/option&gt;</a:t>
                      </a:r>
                    </a:p>
                  </a:txBody>
                  <a:tcPr/>
                </a:tc>
                <a:extLst>
                  <a:ext uri="{0D108BD9-81ED-4DB2-BD59-A6C34878D82A}">
                    <a16:rowId xmlns:a16="http://schemas.microsoft.com/office/drawing/2014/main" val="3440747031"/>
                  </a:ext>
                </a:extLst>
              </a:tr>
            </a:tbl>
          </a:graphicData>
        </a:graphic>
      </p:graphicFrame>
    </p:spTree>
    <p:extLst>
      <p:ext uri="{BB962C8B-B14F-4D97-AF65-F5344CB8AC3E}">
        <p14:creationId xmlns:p14="http://schemas.microsoft.com/office/powerpoint/2010/main" val="5820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a:t>
            </a:r>
            <a:r>
              <a:rPr lang="en-US" altLang="en-US" sz="2800" b="1" dirty="0">
                <a:latin typeface="Courier New" panose="02070309020205020404" pitchFamily="49" charset="0"/>
                <a:cs typeface="Courier New" panose="02070309020205020404" pitchFamily="49" charset="0"/>
              </a:rPr>
              <a:t>&lt;input&gt;</a:t>
            </a:r>
            <a:r>
              <a:rPr lang="en-US" altLang="en-US" sz="2800" dirty="0"/>
              <a:t> Tag (cont.)</a:t>
            </a:r>
          </a:p>
        </p:txBody>
      </p:sp>
      <p:sp>
        <p:nvSpPr>
          <p:cNvPr id="18436" name="Rectangle 3" descr="Click on Download FileZilla Client&#10;"/>
          <p:cNvSpPr>
            <a:spLocks noGrp="1" noChangeArrowheads="1"/>
          </p:cNvSpPr>
          <p:nvPr>
            <p:ph idx="1"/>
          </p:nvPr>
        </p:nvSpPr>
        <p:spPr>
          <a:xfrm>
            <a:off x="603681" y="1475874"/>
            <a:ext cx="7936637" cy="4507676"/>
          </a:xfrm>
        </p:spPr>
        <p:txBody>
          <a:bodyPr>
            <a:normAutofit/>
          </a:bodyPr>
          <a:lstStyle/>
          <a:p>
            <a:r>
              <a:rPr lang="en-US" altLang="en-US" sz="1600" dirty="0">
                <a:latin typeface="Arial" panose="020B0604020202020204" pitchFamily="34" charset="0"/>
                <a:cs typeface="Arial" panose="020B0604020202020204" pitchFamily="34" charset="0"/>
              </a:rPr>
              <a:t>Should always add the </a:t>
            </a:r>
            <a:r>
              <a:rPr lang="en-US" altLang="en-US" sz="1600" b="1" dirty="0">
                <a:solidFill>
                  <a:srgbClr val="C00000"/>
                </a:solidFill>
                <a:latin typeface="Courier New" panose="02070309020205020404" pitchFamily="49" charset="0"/>
                <a:cs typeface="Courier New" panose="02070309020205020404" pitchFamily="49" charset="0"/>
              </a:rPr>
              <a:t>&lt;label&gt;</a:t>
            </a:r>
            <a:r>
              <a:rPr lang="en-US" altLang="en-US" sz="1600" dirty="0">
                <a:latin typeface="Arial" panose="020B0604020202020204" pitchFamily="34" charset="0"/>
                <a:cs typeface="Arial" panose="020B0604020202020204" pitchFamily="34" charset="0"/>
              </a:rPr>
              <a:t> tag for each </a:t>
            </a:r>
            <a:r>
              <a:rPr lang="en-US" altLang="en-US" sz="1600" b="1" dirty="0">
                <a:solidFill>
                  <a:srgbClr val="C00000"/>
                </a:solidFill>
                <a:latin typeface="Courier New" panose="02070309020205020404" pitchFamily="49" charset="0"/>
                <a:cs typeface="Courier New" panose="02070309020205020404" pitchFamily="49" charset="0"/>
              </a:rPr>
              <a:t>&lt;input&gt; </a:t>
            </a:r>
            <a:r>
              <a:rPr lang="en-US" altLang="en-US" sz="1600" dirty="0">
                <a:latin typeface="Arial" panose="020B0604020202020204" pitchFamily="34" charset="0"/>
                <a:cs typeface="Arial" panose="020B0604020202020204" pitchFamily="34" charset="0"/>
              </a:rPr>
              <a:t>for best accessibility practices! </a:t>
            </a:r>
          </a:p>
          <a:p>
            <a:r>
              <a:rPr lang="en-US" altLang="en-US" sz="1600" dirty="0">
                <a:latin typeface="Arial" panose="020B0604020202020204" pitchFamily="34" charset="0"/>
                <a:cs typeface="Arial" panose="020B0604020202020204" pitchFamily="34" charset="0"/>
              </a:rPr>
              <a:t>The </a:t>
            </a:r>
            <a:r>
              <a:rPr lang="en-US" altLang="en-US" sz="1600" b="1" dirty="0">
                <a:solidFill>
                  <a:srgbClr val="C00000"/>
                </a:solidFill>
                <a:latin typeface="Courier New" panose="02070309020205020404" pitchFamily="49" charset="0"/>
                <a:cs typeface="Courier New" panose="02070309020205020404" pitchFamily="49" charset="0"/>
              </a:rPr>
              <a:t>type</a:t>
            </a:r>
            <a:r>
              <a:rPr lang="en-US" altLang="en-US" sz="1600" dirty="0">
                <a:latin typeface="Arial" panose="020B0604020202020204" pitchFamily="34" charset="0"/>
                <a:cs typeface="Arial" panose="020B0604020202020204" pitchFamily="34" charset="0"/>
              </a:rPr>
              <a:t> attribute “</a:t>
            </a:r>
            <a:r>
              <a:rPr lang="en-US" altLang="en-US" sz="1600" b="1" dirty="0">
                <a:solidFill>
                  <a:srgbClr val="C00000"/>
                </a:solidFill>
                <a:latin typeface="Courier New" panose="02070309020205020404" pitchFamily="49" charset="0"/>
                <a:cs typeface="Courier New" panose="02070309020205020404" pitchFamily="49" charset="0"/>
              </a:rPr>
              <a:t>text</a:t>
            </a:r>
            <a:r>
              <a:rPr lang="en-US" altLang="en-US" sz="1600" dirty="0">
                <a:latin typeface="Arial" panose="020B0604020202020204" pitchFamily="34" charset="0"/>
                <a:cs typeface="Arial" panose="020B0604020202020204" pitchFamily="34" charset="0"/>
              </a:rPr>
              <a:t>” defines a single-line text field. The default width of the text field is 20 characters.  </a:t>
            </a:r>
          </a:p>
          <a:p>
            <a:r>
              <a:rPr lang="en-US" altLang="en-US" sz="1600" dirty="0">
                <a:latin typeface="Arial" panose="020B0604020202020204" pitchFamily="34" charset="0"/>
                <a:cs typeface="Arial" panose="020B0604020202020204" pitchFamily="34" charset="0"/>
              </a:rPr>
              <a:t>The </a:t>
            </a:r>
            <a:r>
              <a:rPr lang="en-US" altLang="en-US" sz="1600" b="1" dirty="0">
                <a:solidFill>
                  <a:srgbClr val="C00000"/>
                </a:solidFill>
                <a:latin typeface="Courier New" panose="02070309020205020404" pitchFamily="49" charset="0"/>
                <a:cs typeface="Courier New" panose="02070309020205020404" pitchFamily="49" charset="0"/>
              </a:rPr>
              <a:t>type</a:t>
            </a:r>
            <a:r>
              <a:rPr lang="en-US" altLang="en-US" sz="1600" dirty="0">
                <a:latin typeface="Arial" panose="020B0604020202020204" pitchFamily="34" charset="0"/>
                <a:cs typeface="Arial" panose="020B0604020202020204" pitchFamily="34" charset="0"/>
              </a:rPr>
              <a:t> attribute “</a:t>
            </a:r>
            <a:r>
              <a:rPr lang="en-US" altLang="en-US" sz="1600" b="1" dirty="0">
                <a:solidFill>
                  <a:srgbClr val="C00000"/>
                </a:solidFill>
                <a:latin typeface="Courier New" panose="02070309020205020404" pitchFamily="49" charset="0"/>
                <a:cs typeface="Courier New" panose="02070309020205020404" pitchFamily="49" charset="0"/>
              </a:rPr>
              <a:t>number</a:t>
            </a:r>
            <a:r>
              <a:rPr lang="en-US" altLang="en-US" sz="1600" dirty="0">
                <a:latin typeface="Arial" panose="020B0604020202020204" pitchFamily="34" charset="0"/>
                <a:cs typeface="Arial" panose="020B0604020202020204" pitchFamily="34" charset="0"/>
              </a:rPr>
              <a:t>” defines a field for entering a number. This input type includes built-in validation to reject non-numerical entries.  </a:t>
            </a:r>
          </a:p>
          <a:p>
            <a:pPr lvl="1"/>
            <a:r>
              <a:rPr lang="en-US" altLang="en-US" sz="1600" dirty="0">
                <a:latin typeface="Arial" panose="020B0604020202020204" pitchFamily="34" charset="0"/>
                <a:cs typeface="Arial" panose="020B0604020202020204" pitchFamily="34" charset="0"/>
              </a:rPr>
              <a:t>max - specifies the maximum value allowed </a:t>
            </a:r>
          </a:p>
          <a:p>
            <a:pPr lvl="1"/>
            <a:r>
              <a:rPr lang="en-US" altLang="en-US" sz="1600" dirty="0">
                <a:latin typeface="Arial" panose="020B0604020202020204" pitchFamily="34" charset="0"/>
                <a:cs typeface="Arial" panose="020B0604020202020204" pitchFamily="34" charset="0"/>
              </a:rPr>
              <a:t>min - specifies the minimum value allowed </a:t>
            </a: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26</a:t>
            </a:fld>
            <a:endParaRPr lang="en-US" dirty="0"/>
          </a:p>
        </p:txBody>
      </p:sp>
      <p:pic>
        <p:nvPicPr>
          <p:cNvPr id="5" name="Picture 4" descr="&lt;input&gt; tags">
            <a:extLst>
              <a:ext uri="{FF2B5EF4-FFF2-40B4-BE49-F238E27FC236}">
                <a16:creationId xmlns:a16="http://schemas.microsoft.com/office/drawing/2014/main" id="{F85EAC97-D0E2-7D88-D695-6595EF28C50C}"/>
              </a:ext>
            </a:extLst>
          </p:cNvPr>
          <p:cNvPicPr>
            <a:picLocks noChangeAspect="1"/>
          </p:cNvPicPr>
          <p:nvPr/>
        </p:nvPicPr>
        <p:blipFill>
          <a:blip r:embed="rId2"/>
          <a:stretch>
            <a:fillRect/>
          </a:stretch>
        </p:blipFill>
        <p:spPr>
          <a:xfrm>
            <a:off x="813733" y="3794568"/>
            <a:ext cx="6955172" cy="1220206"/>
          </a:xfrm>
          <a:prstGeom prst="rect">
            <a:avLst/>
          </a:prstGeom>
          <a:ln>
            <a:solidFill>
              <a:schemeClr val="tx1"/>
            </a:solidFill>
          </a:ln>
        </p:spPr>
      </p:pic>
      <p:pic>
        <p:nvPicPr>
          <p:cNvPr id="8" name="Picture 7" descr="input elements">
            <a:extLst>
              <a:ext uri="{FF2B5EF4-FFF2-40B4-BE49-F238E27FC236}">
                <a16:creationId xmlns:a16="http://schemas.microsoft.com/office/drawing/2014/main" id="{7841558E-95C7-F88A-65F8-1CB3FCCFE356}"/>
              </a:ext>
            </a:extLst>
          </p:cNvPr>
          <p:cNvPicPr>
            <a:picLocks noChangeAspect="1"/>
          </p:cNvPicPr>
          <p:nvPr/>
        </p:nvPicPr>
        <p:blipFill>
          <a:blip r:embed="rId3"/>
          <a:stretch>
            <a:fillRect/>
          </a:stretch>
        </p:blipFill>
        <p:spPr>
          <a:xfrm>
            <a:off x="2112276" y="5201175"/>
            <a:ext cx="3994908" cy="1075552"/>
          </a:xfrm>
          <a:prstGeom prst="rect">
            <a:avLst/>
          </a:prstGeom>
          <a:ln>
            <a:solidFill>
              <a:schemeClr val="tx1"/>
            </a:solidFill>
          </a:ln>
        </p:spPr>
      </p:pic>
    </p:spTree>
    <p:extLst>
      <p:ext uri="{BB962C8B-B14F-4D97-AF65-F5344CB8AC3E}">
        <p14:creationId xmlns:p14="http://schemas.microsoft.com/office/powerpoint/2010/main" val="331304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&lt;select&gt; Tag</a:t>
            </a:r>
          </a:p>
        </p:txBody>
      </p:sp>
      <p:sp>
        <p:nvSpPr>
          <p:cNvPr id="18436" name="Rectangle 3" descr="&#10;"/>
          <p:cNvSpPr>
            <a:spLocks noGrp="1" noChangeArrowheads="1"/>
          </p:cNvSpPr>
          <p:nvPr>
            <p:ph idx="1"/>
          </p:nvPr>
        </p:nvSpPr>
        <p:spPr>
          <a:xfrm>
            <a:off x="603681" y="1676772"/>
            <a:ext cx="7936637" cy="4507676"/>
          </a:xfrm>
        </p:spPr>
        <p:txBody>
          <a:bodyPr>
            <a:normAutofit/>
          </a:bodyPr>
          <a:lstStyle/>
          <a:p>
            <a:r>
              <a:rPr lang="en-US" altLang="en-US" dirty="0">
                <a:latin typeface="Arial" panose="020B0604020202020204" pitchFamily="34" charset="0"/>
                <a:cs typeface="Arial" panose="020B0604020202020204" pitchFamily="34" charset="0"/>
              </a:rPr>
              <a:t>Used to create a drop-down list.</a:t>
            </a:r>
          </a:p>
          <a:p>
            <a:r>
              <a:rPr lang="en-US" altLang="en-US" dirty="0">
                <a:latin typeface="Arial" panose="020B0604020202020204" pitchFamily="34" charset="0"/>
                <a:cs typeface="Arial" panose="020B0604020202020204" pitchFamily="34" charset="0"/>
              </a:rPr>
              <a:t>The </a:t>
            </a:r>
            <a:r>
              <a:rPr lang="en-US" altLang="en-US" b="1" dirty="0">
                <a:solidFill>
                  <a:srgbClr val="C00000"/>
                </a:solidFill>
                <a:latin typeface="Courier New" panose="02070309020205020404" pitchFamily="49" charset="0"/>
                <a:cs typeface="Courier New" panose="02070309020205020404" pitchFamily="49" charset="0"/>
              </a:rPr>
              <a:t>id</a:t>
            </a:r>
            <a:r>
              <a:rPr lang="en-US" altLang="en-US" dirty="0">
                <a:latin typeface="Arial" panose="020B0604020202020204" pitchFamily="34" charset="0"/>
                <a:cs typeface="Arial" panose="020B0604020202020204" pitchFamily="34" charset="0"/>
              </a:rPr>
              <a:t> attribute is needed to associate the drop-down list with a label.</a:t>
            </a:r>
          </a:p>
          <a:p>
            <a:r>
              <a:rPr lang="en-US" altLang="en-US" dirty="0">
                <a:latin typeface="Arial" panose="020B0604020202020204" pitchFamily="34" charset="0"/>
                <a:cs typeface="Arial" panose="020B0604020202020204" pitchFamily="34" charset="0"/>
              </a:rPr>
              <a:t>The </a:t>
            </a:r>
            <a:r>
              <a:rPr lang="en-US" altLang="en-US" b="1" dirty="0">
                <a:solidFill>
                  <a:srgbClr val="C00000"/>
                </a:solidFill>
                <a:latin typeface="Courier New" panose="02070309020205020404" pitchFamily="49" charset="0"/>
                <a:cs typeface="Courier New" panose="02070309020205020404" pitchFamily="49" charset="0"/>
              </a:rPr>
              <a:t>&lt;option&gt; </a:t>
            </a:r>
            <a:r>
              <a:rPr lang="en-US" altLang="en-US" dirty="0">
                <a:latin typeface="Arial" panose="020B0604020202020204" pitchFamily="34" charset="0"/>
                <a:cs typeface="Arial" panose="020B0604020202020204" pitchFamily="34" charset="0"/>
              </a:rPr>
              <a:t>tags inside the </a:t>
            </a:r>
            <a:r>
              <a:rPr lang="en-US" altLang="en-US" b="1" dirty="0">
                <a:solidFill>
                  <a:srgbClr val="C00000"/>
                </a:solidFill>
                <a:latin typeface="Courier New" panose="02070309020205020404" pitchFamily="49" charset="0"/>
                <a:cs typeface="Courier New" panose="02070309020205020404" pitchFamily="49" charset="0"/>
              </a:rPr>
              <a:t>&lt;select&gt; </a:t>
            </a:r>
            <a:r>
              <a:rPr lang="en-US" altLang="en-US" dirty="0">
                <a:latin typeface="Arial" panose="020B0604020202020204" pitchFamily="34" charset="0"/>
                <a:cs typeface="Arial" panose="020B0604020202020204" pitchFamily="34" charset="0"/>
              </a:rPr>
              <a:t>element define the available options in the drop-down list.</a:t>
            </a:r>
          </a:p>
          <a:p>
            <a:r>
              <a:rPr lang="en-US" sz="2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t>
            </a:r>
            <a:r>
              <a:rPr lang="en-US" sz="21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www.w3schools.com</a:t>
            </a:r>
            <a:r>
              <a:rPr lang="en-US" sz="2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/tags/</a:t>
            </a:r>
            <a:r>
              <a:rPr lang="en-US" sz="21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tag_select.asp</a:t>
            </a:r>
            <a:endParaRPr lang="en-US" altLang="en-US" dirty="0">
              <a:latin typeface="Arial" panose="020B0604020202020204" pitchFamily="34" charset="0"/>
              <a:cs typeface="Arial" panose="020B0604020202020204" pitchFamily="34" charset="0"/>
            </a:endParaRPr>
          </a:p>
          <a:p>
            <a:pPr lvl="2">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27</a:t>
            </a:fld>
            <a:endParaRPr lang="en-US" dirty="0"/>
          </a:p>
        </p:txBody>
      </p:sp>
      <p:sp>
        <p:nvSpPr>
          <p:cNvPr id="4" name="TextBox 3">
            <a:extLst>
              <a:ext uri="{FF2B5EF4-FFF2-40B4-BE49-F238E27FC236}">
                <a16:creationId xmlns:a16="http://schemas.microsoft.com/office/drawing/2014/main" id="{E5EBAED8-7AB6-4206-B860-019458A7A5D7}"/>
              </a:ext>
            </a:extLst>
          </p:cNvPr>
          <p:cNvSpPr txBox="1"/>
          <p:nvPr/>
        </p:nvSpPr>
        <p:spPr>
          <a:xfrm>
            <a:off x="675393" y="3492174"/>
            <a:ext cx="7524763" cy="1323439"/>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&lt;label for="ticketType"&gt;Using Select for Dropdown&lt;/label&gt;  </a:t>
            </a:r>
          </a:p>
          <a:p>
            <a:r>
              <a:rPr lang="en-US" sz="1600" b="1" dirty="0">
                <a:latin typeface="Courier New" panose="02070309020205020404" pitchFamily="49" charset="0"/>
                <a:cs typeface="Courier New" panose="02070309020205020404" pitchFamily="49" charset="0"/>
              </a:rPr>
              <a:t>&lt;select name="ticketType" id="ticketType"&gt;</a:t>
            </a:r>
          </a:p>
          <a:p>
            <a:r>
              <a:rPr lang="en-US" sz="1600" b="1" dirty="0">
                <a:latin typeface="Courier New" panose="02070309020205020404" pitchFamily="49" charset="0"/>
                <a:cs typeface="Courier New" panose="02070309020205020404" pitchFamily="49" charset="0"/>
              </a:rPr>
              <a:t>  &lt;option value="Adult"&gt;Adult&lt;/option&gt;  </a:t>
            </a:r>
          </a:p>
          <a:p>
            <a:r>
              <a:rPr lang="en-US" sz="1600" b="1" dirty="0">
                <a:latin typeface="Courier New" panose="02070309020205020404" pitchFamily="49" charset="0"/>
                <a:cs typeface="Courier New" panose="02070309020205020404" pitchFamily="49" charset="0"/>
              </a:rPr>
              <a:t>  &lt;option value="Child"&gt;Child&lt;/option&gt;</a:t>
            </a:r>
          </a:p>
          <a:p>
            <a:r>
              <a:rPr lang="en-US" sz="1600" b="1" dirty="0">
                <a:latin typeface="Courier New" panose="02070309020205020404" pitchFamily="49" charset="0"/>
                <a:cs typeface="Courier New" panose="02070309020205020404" pitchFamily="49" charset="0"/>
              </a:rPr>
              <a:t>&lt;/select&gt;</a:t>
            </a:r>
          </a:p>
        </p:txBody>
      </p:sp>
      <p:pic>
        <p:nvPicPr>
          <p:cNvPr id="5" name="Picture 4" descr="&lt;select&gt; tag">
            <a:extLst>
              <a:ext uri="{FF2B5EF4-FFF2-40B4-BE49-F238E27FC236}">
                <a16:creationId xmlns:a16="http://schemas.microsoft.com/office/drawing/2014/main" id="{BE54E61E-45E4-14D5-F220-565820EA0D9B}"/>
              </a:ext>
            </a:extLst>
          </p:cNvPr>
          <p:cNvPicPr>
            <a:picLocks noChangeAspect="1"/>
          </p:cNvPicPr>
          <p:nvPr/>
        </p:nvPicPr>
        <p:blipFill rotWithShape="1">
          <a:blip r:embed="rId3"/>
          <a:srcRect l="24487" t="36892" r="67175" b="53535"/>
          <a:stretch/>
        </p:blipFill>
        <p:spPr bwMode="auto">
          <a:xfrm>
            <a:off x="2666999" y="5046899"/>
            <a:ext cx="3098228" cy="100056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716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a:t>
            </a:r>
            <a:r>
              <a:rPr lang="en-US" altLang="en-US" sz="2800" dirty="0" err="1"/>
              <a:t>fieldset</a:t>
            </a:r>
            <a:r>
              <a:rPr lang="en-US" altLang="en-US" sz="2800" dirty="0"/>
              <a:t>&gt; and &lt;legend&gt; Tag</a:t>
            </a:r>
          </a:p>
        </p:txBody>
      </p:sp>
      <p:sp>
        <p:nvSpPr>
          <p:cNvPr id="18436" name="Rectangle 3" descr="&#10;"/>
          <p:cNvSpPr>
            <a:spLocks noGrp="1" noChangeArrowheads="1"/>
          </p:cNvSpPr>
          <p:nvPr>
            <p:ph idx="1"/>
          </p:nvPr>
        </p:nvSpPr>
        <p:spPr>
          <a:xfrm>
            <a:off x="603681" y="1392687"/>
            <a:ext cx="7936637" cy="4507676"/>
          </a:xfrm>
        </p:spPr>
        <p:txBody>
          <a:bodyPr>
            <a:normAutofit/>
          </a:bodyPr>
          <a:lstStyle/>
          <a:p>
            <a:r>
              <a:rPr lang="en-US" altLang="en-US" sz="1600" dirty="0">
                <a:latin typeface="Arial" panose="020B0604020202020204" pitchFamily="34" charset="0"/>
                <a:cs typeface="Arial" panose="020B0604020202020204" pitchFamily="34" charset="0"/>
              </a:rPr>
              <a:t>Used to group related elements in a form.</a:t>
            </a:r>
          </a:p>
          <a:p>
            <a:r>
              <a:rPr lang="en-US" altLang="en-US" sz="1600" dirty="0">
                <a:latin typeface="Arial" panose="020B0604020202020204" pitchFamily="34" charset="0"/>
                <a:cs typeface="Arial" panose="020B0604020202020204" pitchFamily="34" charset="0"/>
              </a:rPr>
              <a:t>Draws a box around the related elements.</a:t>
            </a:r>
          </a:p>
          <a:p>
            <a:r>
              <a:rPr lang="en-US" altLang="en-US" sz="1600" dirty="0">
                <a:latin typeface="Arial" panose="020B0604020202020204" pitchFamily="34" charset="0"/>
                <a:cs typeface="Arial" panose="020B0604020202020204" pitchFamily="34" charset="0"/>
              </a:rPr>
              <a:t>Using only the </a:t>
            </a:r>
            <a:r>
              <a:rPr lang="en-US" altLang="en-US" sz="1600" b="1" dirty="0">
                <a:solidFill>
                  <a:srgbClr val="C00000"/>
                </a:solidFill>
                <a:latin typeface="Courier New" panose="02070309020205020404" pitchFamily="49" charset="0"/>
                <a:cs typeface="Courier New" panose="02070309020205020404" pitchFamily="49" charset="0"/>
              </a:rPr>
              <a:t>&lt;</a:t>
            </a:r>
            <a:r>
              <a:rPr lang="en-US" altLang="en-US" sz="1600" b="1" dirty="0" err="1">
                <a:solidFill>
                  <a:srgbClr val="C00000"/>
                </a:solidFill>
                <a:latin typeface="Courier New" panose="02070309020205020404" pitchFamily="49" charset="0"/>
                <a:cs typeface="Courier New" panose="02070309020205020404" pitchFamily="49" charset="0"/>
              </a:rPr>
              <a:t>fieldset</a:t>
            </a:r>
            <a:r>
              <a:rPr lang="en-US" altLang="en-US" sz="1600" b="1" dirty="0">
                <a:solidFill>
                  <a:srgbClr val="C00000"/>
                </a:solidFill>
                <a:latin typeface="Courier New" panose="02070309020205020404" pitchFamily="49" charset="0"/>
                <a:cs typeface="Courier New" panose="02070309020205020404" pitchFamily="49" charset="0"/>
              </a:rPr>
              <a:t>&gt; </a:t>
            </a:r>
            <a:r>
              <a:rPr lang="en-US" altLang="en-US" sz="1600" dirty="0">
                <a:latin typeface="Arial" panose="020B0604020202020204" pitchFamily="34" charset="0"/>
                <a:cs typeface="Arial" panose="020B0604020202020204" pitchFamily="34" charset="0"/>
              </a:rPr>
              <a:t>and </a:t>
            </a:r>
            <a:r>
              <a:rPr lang="en-US" altLang="en-US" sz="1600" b="1" dirty="0">
                <a:solidFill>
                  <a:srgbClr val="C00000"/>
                </a:solidFill>
                <a:latin typeface="Courier New" panose="02070309020205020404" pitchFamily="49" charset="0"/>
                <a:cs typeface="Courier New" panose="02070309020205020404" pitchFamily="49" charset="0"/>
              </a:rPr>
              <a:t>&lt;legend&gt; </a:t>
            </a:r>
            <a:r>
              <a:rPr lang="en-US" altLang="en-US" sz="1600" dirty="0">
                <a:latin typeface="Arial" panose="020B0604020202020204" pitchFamily="34" charset="0"/>
                <a:cs typeface="Arial" panose="020B0604020202020204" pitchFamily="34" charset="0"/>
              </a:rPr>
              <a:t>tags create a horizontal input form.</a:t>
            </a:r>
          </a:p>
          <a:p>
            <a:r>
              <a:rPr lang="en-US" sz="2000" dirty="0">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https://www.w3schools.com/tags/tag_fieldset.asp</a:t>
            </a:r>
            <a:r>
              <a:rPr lang="en-US" sz="2000" dirty="0">
                <a:effectLst/>
                <a:ea typeface="Calibri" panose="020F0502020204030204" pitchFamily="34" charset="0"/>
              </a:rPr>
              <a:t> </a:t>
            </a:r>
            <a:endParaRPr lang="en-US" altLang="en-US" sz="16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28</a:t>
            </a:fld>
            <a:endParaRPr lang="en-US" dirty="0"/>
          </a:p>
        </p:txBody>
      </p:sp>
      <p:sp>
        <p:nvSpPr>
          <p:cNvPr id="4" name="TextBox 3">
            <a:extLst>
              <a:ext uri="{FF2B5EF4-FFF2-40B4-BE49-F238E27FC236}">
                <a16:creationId xmlns:a16="http://schemas.microsoft.com/office/drawing/2014/main" id="{E5EBAED8-7AB6-4206-B860-019458A7A5D7}"/>
              </a:ext>
            </a:extLst>
          </p:cNvPr>
          <p:cNvSpPr txBox="1"/>
          <p:nvPr/>
        </p:nvSpPr>
        <p:spPr>
          <a:xfrm>
            <a:off x="874450" y="3004201"/>
            <a:ext cx="7050350" cy="1754326"/>
          </a:xfrm>
          <a:prstGeom prst="rect">
            <a:avLst/>
          </a:prstGeom>
          <a:noFill/>
          <a:ln>
            <a:solidFill>
              <a:schemeClr val="tx1"/>
            </a:solidFill>
          </a:ln>
        </p:spPr>
        <p:txBody>
          <a:bodyPr wrap="square" rtlCol="0">
            <a:spAutoFit/>
          </a:bodyPr>
          <a:lstStyle/>
          <a:p>
            <a:r>
              <a:rPr lang="en-US" sz="1200" b="1" dirty="0">
                <a:latin typeface="Courier New" panose="02070309020205020404" pitchFamily="49" charset="0"/>
                <a:cs typeface="Courier New" panose="02070309020205020404" pitchFamily="49" charset="0"/>
              </a:rPr>
              <a:t>&lt;form&gt; </a:t>
            </a:r>
            <a:r>
              <a:rPr lang="en-US" sz="1200" b="1" dirty="0">
                <a:solidFill>
                  <a:srgbClr val="C00000"/>
                </a:solidFill>
                <a:latin typeface="Courier New" panose="02070309020205020404" pitchFamily="49" charset="0"/>
                <a:cs typeface="Courier New" panose="02070309020205020404" pitchFamily="49" charset="0"/>
              </a:rPr>
              <a:t>action</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method</a:t>
            </a:r>
            <a:r>
              <a:rPr lang="en-US" sz="1200" b="1" dirty="0">
                <a:latin typeface="Courier New" panose="02070309020205020404" pitchFamily="49" charset="0"/>
                <a:cs typeface="Courier New" panose="02070309020205020404" pitchFamily="49" charset="0"/>
              </a:rPr>
              <a:t>="post"&gt;</a:t>
            </a:r>
          </a:p>
          <a:p>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fieldset</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&lt;legend </a:t>
            </a:r>
            <a:r>
              <a:rPr lang="en-US" sz="1200" b="1" dirty="0">
                <a:solidFill>
                  <a:srgbClr val="C00000"/>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="labels"&gt;User&lt;/legend&gt;</a:t>
            </a:r>
          </a:p>
          <a:p>
            <a:r>
              <a:rPr lang="en-US" sz="1200" b="1" dirty="0">
                <a:latin typeface="Courier New" panose="02070309020205020404" pitchFamily="49" charset="0"/>
                <a:cs typeface="Courier New" panose="02070309020205020404" pitchFamily="49" charset="0"/>
              </a:rPr>
              <a:t>  &lt;label&gt;Entering Text&lt;/label&gt;  </a:t>
            </a:r>
          </a:p>
          <a:p>
            <a:r>
              <a:rPr lang="en-US" sz="1200" b="1" dirty="0">
                <a:latin typeface="Courier New" panose="02070309020205020404" pitchFamily="49" charset="0"/>
                <a:cs typeface="Courier New" panose="02070309020205020404" pitchFamily="49" charset="0"/>
              </a:rPr>
              <a:t>  &lt;input </a:t>
            </a:r>
            <a:r>
              <a:rPr lang="en-US" sz="1200" b="1" dirty="0">
                <a:solidFill>
                  <a:srgbClr val="C00000"/>
                </a:solidFill>
                <a:latin typeface="Courier New" panose="02070309020205020404" pitchFamily="49" charset="0"/>
                <a:cs typeface="Courier New" panose="02070309020205020404" pitchFamily="49" charset="0"/>
              </a:rPr>
              <a:t>type</a:t>
            </a:r>
            <a:r>
              <a:rPr lang="en-US" sz="1200" b="1" dirty="0">
                <a:latin typeface="Courier New" panose="02070309020205020404" pitchFamily="49" charset="0"/>
                <a:cs typeface="Courier New" panose="02070309020205020404" pitchFamily="49" charset="0"/>
              </a:rPr>
              <a:t>="text" </a:t>
            </a:r>
            <a:r>
              <a:rPr lang="en-US" sz="1200" b="1" dirty="0">
                <a:solidFill>
                  <a:srgbClr val="C00000"/>
                </a:solidFill>
                <a:latin typeface="Courier New" panose="02070309020205020404" pitchFamily="49" charset="0"/>
                <a:cs typeface="Courier New" panose="02070309020205020404" pitchFamily="49" charset="0"/>
              </a:rPr>
              <a:t>id</a:t>
            </a:r>
            <a:r>
              <a:rPr lang="en-US" sz="1200" b="1" dirty="0">
                <a:latin typeface="Courier New" panose="02070309020205020404" pitchFamily="49" charset="0"/>
                <a:cs typeface="Courier New" panose="02070309020205020404" pitchFamily="49" charset="0"/>
              </a:rPr>
              <a:t>="name" </a:t>
            </a:r>
            <a:r>
              <a:rPr lang="en-US" sz="1200" b="1" dirty="0">
                <a:solidFill>
                  <a:srgbClr val="C00000"/>
                </a:solidFill>
                <a:latin typeface="Courier New" panose="02070309020205020404" pitchFamily="49" charset="0"/>
                <a:cs typeface="Courier New" panose="02070309020205020404" pitchFamily="49" charset="0"/>
              </a:rPr>
              <a:t>name</a:t>
            </a:r>
            <a:r>
              <a:rPr lang="en-US" sz="1200" b="1" dirty="0">
                <a:latin typeface="Courier New" panose="02070309020205020404" pitchFamily="49" charset="0"/>
                <a:cs typeface="Courier New" panose="02070309020205020404" pitchFamily="49" charset="0"/>
              </a:rPr>
              <a:t>="name"&gt;</a:t>
            </a:r>
          </a:p>
          <a:p>
            <a:r>
              <a:rPr lang="en-US" sz="1200" b="1" dirty="0">
                <a:latin typeface="Courier New" panose="02070309020205020404" pitchFamily="49" charset="0"/>
                <a:cs typeface="Courier New" panose="02070309020205020404" pitchFamily="49" charset="0"/>
              </a:rPr>
              <a:t>  &lt;label </a:t>
            </a:r>
            <a:r>
              <a:rPr lang="en-US" sz="1200" b="1" dirty="0">
                <a:solidFill>
                  <a:srgbClr val="C00000"/>
                </a:solidFill>
                <a:latin typeface="Courier New" panose="02070309020205020404" pitchFamily="49" charset="0"/>
                <a:cs typeface="Courier New" panose="02070309020205020404" pitchFamily="49" charset="0"/>
              </a:rPr>
              <a:t>for</a:t>
            </a:r>
            <a:r>
              <a:rPr lang="en-US" sz="1200" b="1" dirty="0">
                <a:latin typeface="Courier New" panose="02070309020205020404" pitchFamily="49" charset="0"/>
                <a:cs typeface="Courier New" panose="02070309020205020404" pitchFamily="49" charset="0"/>
              </a:rPr>
              <a:t>="email"&gt;Entering Email&lt;/label&gt;  </a:t>
            </a:r>
          </a:p>
          <a:p>
            <a:r>
              <a:rPr lang="en-US" sz="1200" b="1" dirty="0">
                <a:latin typeface="Courier New" panose="02070309020205020404" pitchFamily="49" charset="0"/>
                <a:cs typeface="Courier New" panose="02070309020205020404" pitchFamily="49" charset="0"/>
              </a:rPr>
              <a:t>  &lt;input </a:t>
            </a:r>
            <a:r>
              <a:rPr lang="en-US" sz="1200" b="1" dirty="0">
                <a:solidFill>
                  <a:srgbClr val="C00000"/>
                </a:solidFill>
                <a:latin typeface="Courier New" panose="02070309020205020404" pitchFamily="49" charset="0"/>
                <a:cs typeface="Courier New" panose="02070309020205020404" pitchFamily="49" charset="0"/>
              </a:rPr>
              <a:t>type</a:t>
            </a:r>
            <a:r>
              <a:rPr lang="en-US" sz="1200" b="1" dirty="0">
                <a:latin typeface="Courier New" panose="02070309020205020404" pitchFamily="49" charset="0"/>
                <a:cs typeface="Courier New" panose="02070309020205020404" pitchFamily="49" charset="0"/>
              </a:rPr>
              <a:t>="email" </a:t>
            </a:r>
            <a:r>
              <a:rPr lang="en-US" sz="1200" b="1" dirty="0">
                <a:solidFill>
                  <a:srgbClr val="C00000"/>
                </a:solidFill>
                <a:latin typeface="Courier New" panose="02070309020205020404" pitchFamily="49" charset="0"/>
                <a:cs typeface="Courier New" panose="02070309020205020404" pitchFamily="49" charset="0"/>
              </a:rPr>
              <a:t>id</a:t>
            </a:r>
            <a:r>
              <a:rPr lang="en-US" sz="1200" b="1" dirty="0">
                <a:latin typeface="Courier New" panose="02070309020205020404" pitchFamily="49" charset="0"/>
                <a:cs typeface="Courier New" panose="02070309020205020404" pitchFamily="49" charset="0"/>
              </a:rPr>
              <a:t>="email" name="email"&gt;</a:t>
            </a:r>
          </a:p>
          <a:p>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fieldset</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&lt;/form&gt;</a:t>
            </a:r>
            <a:endParaRPr lang="en-US" sz="1400" b="1" dirty="0">
              <a:latin typeface="Courier New" panose="02070309020205020404" pitchFamily="49" charset="0"/>
              <a:cs typeface="Courier New" panose="02070309020205020404" pitchFamily="49" charset="0"/>
            </a:endParaRPr>
          </a:p>
        </p:txBody>
      </p:sp>
      <p:pic>
        <p:nvPicPr>
          <p:cNvPr id="6" name="Picture 5" descr="&lt;fieldset&gt; tag">
            <a:extLst>
              <a:ext uri="{FF2B5EF4-FFF2-40B4-BE49-F238E27FC236}">
                <a16:creationId xmlns:a16="http://schemas.microsoft.com/office/drawing/2014/main" id="{8EF05659-158A-FB26-7C92-C096B155DD83}"/>
              </a:ext>
            </a:extLst>
          </p:cNvPr>
          <p:cNvPicPr>
            <a:picLocks noChangeAspect="1"/>
          </p:cNvPicPr>
          <p:nvPr/>
        </p:nvPicPr>
        <p:blipFill>
          <a:blip r:embed="rId3"/>
          <a:stretch>
            <a:fillRect/>
          </a:stretch>
        </p:blipFill>
        <p:spPr>
          <a:xfrm>
            <a:off x="874450" y="5045217"/>
            <a:ext cx="7050350" cy="699594"/>
          </a:xfrm>
          <a:prstGeom prst="rect">
            <a:avLst/>
          </a:prstGeom>
        </p:spPr>
      </p:pic>
    </p:spTree>
    <p:extLst>
      <p:ext uri="{BB962C8B-B14F-4D97-AF65-F5344CB8AC3E}">
        <p14:creationId xmlns:p14="http://schemas.microsoft.com/office/powerpoint/2010/main" val="408556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199" y="887596"/>
            <a:ext cx="8229600" cy="5959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HTML &lt;button&gt; Tag</a:t>
            </a:r>
          </a:p>
        </p:txBody>
      </p:sp>
      <p:sp>
        <p:nvSpPr>
          <p:cNvPr id="18436" name="Rectangle 3" descr="&#10;"/>
          <p:cNvSpPr>
            <a:spLocks noGrp="1" noChangeArrowheads="1"/>
          </p:cNvSpPr>
          <p:nvPr>
            <p:ph idx="1"/>
          </p:nvPr>
        </p:nvSpPr>
        <p:spPr>
          <a:xfrm>
            <a:off x="603681" y="1848676"/>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Two ways to defines a clickable button.</a:t>
            </a:r>
          </a:p>
          <a:p>
            <a:pPr lvl="1">
              <a:lnSpc>
                <a:spcPct val="90000"/>
              </a:lnSpc>
            </a:pPr>
            <a:r>
              <a:rPr lang="en-US" altLang="en-US" dirty="0">
                <a:latin typeface="Arial" panose="020B0604020202020204" pitchFamily="34" charset="0"/>
                <a:cs typeface="Arial" panose="020B0604020202020204" pitchFamily="34" charset="0"/>
              </a:rPr>
              <a:t>Tag &lt;button&gt; </a:t>
            </a:r>
          </a:p>
          <a:p>
            <a:pPr lvl="1">
              <a:lnSpc>
                <a:spcPct val="90000"/>
              </a:lnSpc>
            </a:pPr>
            <a:r>
              <a:rPr lang="en-US" altLang="en-US" dirty="0"/>
              <a:t>Tag &lt;input&gt;</a:t>
            </a:r>
          </a:p>
          <a:p>
            <a:pPr lvl="2">
              <a:lnSpc>
                <a:spcPct val="90000"/>
              </a:lnSpc>
            </a:pPr>
            <a:r>
              <a:rPr lang="en-US" altLang="en-US" dirty="0">
                <a:latin typeface="Arial" panose="020B0604020202020204" pitchFamily="34" charset="0"/>
                <a:cs typeface="Arial" panose="020B0604020202020204" pitchFamily="34" charset="0"/>
              </a:rPr>
              <a:t>Always specify the type attribute to tell browsers what type of button it is.</a:t>
            </a:r>
          </a:p>
          <a:p>
            <a:pPr>
              <a:lnSpc>
                <a:spcPct val="90000"/>
              </a:lnSpc>
            </a:pPr>
            <a:r>
              <a:rPr lang="en-US" sz="2100" dirty="0">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https://www.w3schools.com/tags/tag_button.asp</a:t>
            </a: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29</a:t>
            </a:fld>
            <a:endParaRPr lang="en-US" dirty="0"/>
          </a:p>
        </p:txBody>
      </p:sp>
      <p:pic>
        <p:nvPicPr>
          <p:cNvPr id="5" name="Picture 4" descr="submit button">
            <a:extLst>
              <a:ext uri="{FF2B5EF4-FFF2-40B4-BE49-F238E27FC236}">
                <a16:creationId xmlns:a16="http://schemas.microsoft.com/office/drawing/2014/main" id="{F1442BBC-363E-E4F4-A669-0770AB5796C0}"/>
              </a:ext>
            </a:extLst>
          </p:cNvPr>
          <p:cNvPicPr>
            <a:picLocks noChangeAspect="1"/>
          </p:cNvPicPr>
          <p:nvPr/>
        </p:nvPicPr>
        <p:blipFill>
          <a:blip r:embed="rId3"/>
          <a:stretch>
            <a:fillRect/>
          </a:stretch>
        </p:blipFill>
        <p:spPr>
          <a:xfrm>
            <a:off x="1189411" y="3714353"/>
            <a:ext cx="3581400" cy="228600"/>
          </a:xfrm>
          <a:prstGeom prst="rect">
            <a:avLst/>
          </a:prstGeom>
          <a:ln>
            <a:solidFill>
              <a:schemeClr val="tx1"/>
            </a:solidFill>
          </a:ln>
        </p:spPr>
      </p:pic>
      <p:pic>
        <p:nvPicPr>
          <p:cNvPr id="7" name="Picture 6" descr="bitton">
            <a:extLst>
              <a:ext uri="{FF2B5EF4-FFF2-40B4-BE49-F238E27FC236}">
                <a16:creationId xmlns:a16="http://schemas.microsoft.com/office/drawing/2014/main" id="{438BDD11-2A71-1984-9D8D-17C9B06B438D}"/>
              </a:ext>
            </a:extLst>
          </p:cNvPr>
          <p:cNvPicPr>
            <a:picLocks noChangeAspect="1"/>
          </p:cNvPicPr>
          <p:nvPr/>
        </p:nvPicPr>
        <p:blipFill>
          <a:blip r:embed="rId4"/>
          <a:stretch>
            <a:fillRect/>
          </a:stretch>
        </p:blipFill>
        <p:spPr>
          <a:xfrm>
            <a:off x="5356541" y="3561953"/>
            <a:ext cx="962025" cy="495300"/>
          </a:xfrm>
          <a:prstGeom prst="rect">
            <a:avLst/>
          </a:prstGeom>
        </p:spPr>
      </p:pic>
      <p:pic>
        <p:nvPicPr>
          <p:cNvPr id="9" name="Picture 8" descr="button element">
            <a:extLst>
              <a:ext uri="{FF2B5EF4-FFF2-40B4-BE49-F238E27FC236}">
                <a16:creationId xmlns:a16="http://schemas.microsoft.com/office/drawing/2014/main" id="{7E64BA3F-8654-2002-D850-2AE49DAADEAA}"/>
              </a:ext>
            </a:extLst>
          </p:cNvPr>
          <p:cNvPicPr>
            <a:picLocks noChangeAspect="1"/>
          </p:cNvPicPr>
          <p:nvPr/>
        </p:nvPicPr>
        <p:blipFill>
          <a:blip r:embed="rId5"/>
          <a:stretch>
            <a:fillRect/>
          </a:stretch>
        </p:blipFill>
        <p:spPr>
          <a:xfrm>
            <a:off x="662729" y="4505739"/>
            <a:ext cx="6272930" cy="334883"/>
          </a:xfrm>
          <a:prstGeom prst="rect">
            <a:avLst/>
          </a:prstGeom>
          <a:ln>
            <a:solidFill>
              <a:schemeClr val="tx1"/>
            </a:solidFill>
          </a:ln>
        </p:spPr>
      </p:pic>
      <p:pic>
        <p:nvPicPr>
          <p:cNvPr id="11" name="Picture 10" descr="button">
            <a:extLst>
              <a:ext uri="{FF2B5EF4-FFF2-40B4-BE49-F238E27FC236}">
                <a16:creationId xmlns:a16="http://schemas.microsoft.com/office/drawing/2014/main" id="{4C13B95E-83DF-D8FD-C19C-50217867D823}"/>
              </a:ext>
            </a:extLst>
          </p:cNvPr>
          <p:cNvPicPr>
            <a:picLocks noChangeAspect="1"/>
          </p:cNvPicPr>
          <p:nvPr/>
        </p:nvPicPr>
        <p:blipFill>
          <a:blip r:embed="rId6"/>
          <a:stretch>
            <a:fillRect/>
          </a:stretch>
        </p:blipFill>
        <p:spPr>
          <a:xfrm>
            <a:off x="7305675" y="4421522"/>
            <a:ext cx="1000125" cy="419100"/>
          </a:xfrm>
          <a:prstGeom prst="rect">
            <a:avLst/>
          </a:prstGeom>
        </p:spPr>
      </p:pic>
    </p:spTree>
    <p:extLst>
      <p:ext uri="{BB962C8B-B14F-4D97-AF65-F5344CB8AC3E}">
        <p14:creationId xmlns:p14="http://schemas.microsoft.com/office/powerpoint/2010/main" val="281242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0EC5-854B-4357-B1AB-165C59FD358C}"/>
              </a:ext>
            </a:extLst>
          </p:cNvPr>
          <p:cNvSpPr>
            <a:spLocks noGrp="1"/>
          </p:cNvSpPr>
          <p:nvPr>
            <p:ph type="title"/>
          </p:nvPr>
        </p:nvSpPr>
        <p:spPr>
          <a:xfrm>
            <a:off x="457200" y="815509"/>
            <a:ext cx="8229600" cy="650887"/>
          </a:xfrm>
        </p:spPr>
        <p:txBody>
          <a:bodyPr/>
          <a:lstStyle/>
          <a:p>
            <a:r>
              <a:rPr lang="en-US" dirty="0"/>
              <a:t>Tips to Achieve Better Learning Outcome</a:t>
            </a:r>
          </a:p>
        </p:txBody>
      </p:sp>
      <p:sp>
        <p:nvSpPr>
          <p:cNvPr id="3" name="Content Placeholder 2">
            <a:extLst>
              <a:ext uri="{FF2B5EF4-FFF2-40B4-BE49-F238E27FC236}">
                <a16:creationId xmlns:a16="http://schemas.microsoft.com/office/drawing/2014/main" id="{39B99570-8691-4FA6-9D50-A93E01684052}"/>
              </a:ext>
            </a:extLst>
          </p:cNvPr>
          <p:cNvSpPr>
            <a:spLocks noGrp="1"/>
          </p:cNvSpPr>
          <p:nvPr>
            <p:ph idx="1"/>
          </p:nvPr>
        </p:nvSpPr>
        <p:spPr>
          <a:xfrm>
            <a:off x="850232" y="1989220"/>
            <a:ext cx="7611979" cy="3972371"/>
          </a:xfrm>
        </p:spPr>
        <p:txBody>
          <a:bodyPr/>
          <a:lstStyle/>
          <a:p>
            <a:r>
              <a:rPr lang="en-US" dirty="0"/>
              <a:t>There are a lot of coding examples in the lesson.</a:t>
            </a:r>
          </a:p>
          <a:p>
            <a:endParaRPr lang="en-US" dirty="0"/>
          </a:p>
          <a:p>
            <a:r>
              <a:rPr lang="en-US" dirty="0"/>
              <a:t>You are not just expected to READ through the slides one by one.</a:t>
            </a:r>
          </a:p>
          <a:p>
            <a:endParaRPr lang="en-US" dirty="0"/>
          </a:p>
          <a:p>
            <a:r>
              <a:rPr lang="en-US" dirty="0"/>
              <a:t>Instead, you are required to </a:t>
            </a:r>
            <a:r>
              <a:rPr lang="en-US" dirty="0">
                <a:solidFill>
                  <a:srgbClr val="C00000"/>
                </a:solidFill>
              </a:rPr>
              <a:t>PRACTICE</a:t>
            </a:r>
            <a:r>
              <a:rPr lang="en-US" dirty="0"/>
              <a:t> all the examples shown on the slides.</a:t>
            </a:r>
          </a:p>
          <a:p>
            <a:endParaRPr lang="en-US" dirty="0"/>
          </a:p>
          <a:p>
            <a:r>
              <a:rPr lang="en-US" dirty="0"/>
              <a:t>You only achieve the goal of understanding the topics by practicing and understanding the examples.</a:t>
            </a:r>
          </a:p>
        </p:txBody>
      </p:sp>
      <p:sp>
        <p:nvSpPr>
          <p:cNvPr id="4" name="Footer Placeholder 3">
            <a:extLst>
              <a:ext uri="{FF2B5EF4-FFF2-40B4-BE49-F238E27FC236}">
                <a16:creationId xmlns:a16="http://schemas.microsoft.com/office/drawing/2014/main" id="{3289AC20-F34C-435A-AF5E-4242C670E22C}"/>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015003A1-8681-41E0-94D2-E0D2672FA93F}"/>
              </a:ext>
            </a:extLst>
          </p:cNvPr>
          <p:cNvSpPr>
            <a:spLocks noGrp="1"/>
          </p:cNvSpPr>
          <p:nvPr>
            <p:ph type="sldNum" sz="quarter" idx="12"/>
          </p:nvPr>
        </p:nvSpPr>
        <p:spPr/>
        <p:txBody>
          <a:bodyPr/>
          <a:lstStyle/>
          <a:p>
            <a:pPr>
              <a:defRPr/>
            </a:pPr>
            <a:fld id="{06312E1D-4100-4FF4-A17A-852A552FDC1B}" type="slidenum">
              <a:rPr lang="en-US" smtClean="0"/>
              <a:pPr>
                <a:defRPr/>
              </a:pPr>
              <a:t>3</a:t>
            </a:fld>
            <a:endParaRPr lang="en-US" dirty="0"/>
          </a:p>
        </p:txBody>
      </p:sp>
    </p:spTree>
    <p:extLst>
      <p:ext uri="{BB962C8B-B14F-4D97-AF65-F5344CB8AC3E}">
        <p14:creationId xmlns:p14="http://schemas.microsoft.com/office/powerpoint/2010/main" val="214985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Client-Side Validation</a:t>
            </a:r>
          </a:p>
        </p:txBody>
      </p:sp>
      <p:sp>
        <p:nvSpPr>
          <p:cNvPr id="18436" name="Rectangle 3" descr="Click on Download FileZilla Client&#10;"/>
          <p:cNvSpPr>
            <a:spLocks noGrp="1" noChangeArrowheads="1"/>
          </p:cNvSpPr>
          <p:nvPr>
            <p:ph idx="1"/>
          </p:nvPr>
        </p:nvSpPr>
        <p:spPr>
          <a:xfrm>
            <a:off x="603681" y="1742144"/>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Before submitting data to the server, it is important to ensure all required form controls are filled out, in the correct format. </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Client-side validation is an initial check and an important feature of good user experience; by catching invalid data on the client-side, the user can fix it straight away. </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If it gets to the server and is then rejected, a noticeable delay is caused by a round trip to the server and then back to the client-side to tell the user to fix their data. </a:t>
            </a:r>
            <a:endParaRPr lang="en-US" altLang="en-US" dirty="0">
              <a:latin typeface="Courier New" panose="02070309020205020404" pitchFamily="49" charset="0"/>
              <a:cs typeface="Courier New" panose="02070309020205020404" pitchFamily="49" charset="0"/>
            </a:endParaRP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30</a:t>
            </a:fld>
            <a:endParaRPr lang="en-US" dirty="0"/>
          </a:p>
        </p:txBody>
      </p:sp>
    </p:spTree>
    <p:extLst>
      <p:ext uri="{BB962C8B-B14F-4D97-AF65-F5344CB8AC3E}">
        <p14:creationId xmlns:p14="http://schemas.microsoft.com/office/powerpoint/2010/main" val="82044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Tag Attributes Used for Client-Side Validation</a:t>
            </a:r>
          </a:p>
        </p:txBody>
      </p:sp>
      <p:sp>
        <p:nvSpPr>
          <p:cNvPr id="18436" name="Rectangle 3" descr="Click on Download FileZilla Client&#10;"/>
          <p:cNvSpPr>
            <a:spLocks noGrp="1" noChangeArrowheads="1"/>
          </p:cNvSpPr>
          <p:nvPr>
            <p:ph idx="1"/>
          </p:nvPr>
        </p:nvSpPr>
        <p:spPr>
          <a:xfrm>
            <a:off x="603681" y="1742144"/>
            <a:ext cx="7936637" cy="4507676"/>
          </a:xfrm>
        </p:spPr>
        <p:txBody>
          <a:bodyPr>
            <a:normAutofit/>
          </a:bodyPr>
          <a:lstStyle/>
          <a:p>
            <a:pPr>
              <a:lnSpc>
                <a:spcPct val="90000"/>
              </a:lnSpc>
            </a:pPr>
            <a:r>
              <a:rPr lang="en-US" altLang="en-US" b="1" dirty="0">
                <a:latin typeface="Arial" panose="020B0604020202020204" pitchFamily="34" charset="0"/>
                <a:cs typeface="Arial" panose="020B0604020202020204" pitchFamily="34" charset="0"/>
              </a:rPr>
              <a:t>required:  </a:t>
            </a:r>
            <a:r>
              <a:rPr lang="en-US" altLang="en-US" dirty="0">
                <a:latin typeface="Arial" panose="020B0604020202020204" pitchFamily="34" charset="0"/>
                <a:cs typeface="Arial" panose="020B0604020202020204" pitchFamily="34" charset="0"/>
              </a:rPr>
              <a:t>Specifies whether a form field needs to be filled in before the form can be submitted.</a:t>
            </a:r>
          </a:p>
          <a:p>
            <a:pPr marL="0" indent="0">
              <a:lnSpc>
                <a:spcPct val="90000"/>
              </a:lnSpc>
              <a:buNone/>
            </a:pPr>
            <a:r>
              <a:rPr lang="en-US" altLang="en-US" dirty="0">
                <a:latin typeface="Arial" panose="020B0604020202020204" pitchFamily="34" charset="0"/>
                <a:cs typeface="Arial" panose="020B0604020202020204" pitchFamily="34" charset="0"/>
              </a:rPr>
              <a:t> </a:t>
            </a:r>
          </a:p>
          <a:p>
            <a:pPr>
              <a:lnSpc>
                <a:spcPct val="90000"/>
              </a:lnSpc>
            </a:pPr>
            <a:r>
              <a:rPr lang="en-US" altLang="en-US" b="1" dirty="0" err="1">
                <a:latin typeface="Arial" panose="020B0604020202020204" pitchFamily="34" charset="0"/>
                <a:cs typeface="Arial" panose="020B0604020202020204" pitchFamily="34" charset="0"/>
              </a:rPr>
              <a:t>minlength</a:t>
            </a:r>
            <a:r>
              <a:rPr lang="en-US" altLang="en-US" dirty="0">
                <a:latin typeface="Arial" panose="020B0604020202020204" pitchFamily="34" charset="0"/>
                <a:cs typeface="Arial" panose="020B0604020202020204" pitchFamily="34" charset="0"/>
              </a:rPr>
              <a:t> and </a:t>
            </a:r>
            <a:r>
              <a:rPr lang="en-US" altLang="en-US" b="1" dirty="0" err="1">
                <a:latin typeface="Arial" panose="020B0604020202020204" pitchFamily="34" charset="0"/>
                <a:cs typeface="Arial" panose="020B0604020202020204" pitchFamily="34" charset="0"/>
              </a:rPr>
              <a:t>maxlength</a:t>
            </a:r>
            <a:r>
              <a:rPr lang="en-US" altLang="en-US" dirty="0">
                <a:latin typeface="Arial" panose="020B0604020202020204" pitchFamily="34" charset="0"/>
                <a:cs typeface="Arial" panose="020B0604020202020204" pitchFamily="34" charset="0"/>
              </a:rPr>
              <a:t>:  Specifies the minimum and maximum length of textual data (strings) </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b="1" dirty="0">
                <a:latin typeface="Arial" panose="020B0604020202020204" pitchFamily="34" charset="0"/>
                <a:cs typeface="Arial" panose="020B0604020202020204" pitchFamily="34" charset="0"/>
              </a:rPr>
              <a:t>min</a:t>
            </a:r>
            <a:r>
              <a:rPr lang="en-US" altLang="en-US" dirty="0">
                <a:latin typeface="Arial" panose="020B0604020202020204" pitchFamily="34" charset="0"/>
                <a:cs typeface="Arial" panose="020B0604020202020204" pitchFamily="34" charset="0"/>
              </a:rPr>
              <a:t> and </a:t>
            </a:r>
            <a:r>
              <a:rPr lang="en-US" altLang="en-US" b="1" dirty="0">
                <a:latin typeface="Arial" panose="020B0604020202020204" pitchFamily="34" charset="0"/>
                <a:cs typeface="Arial" panose="020B0604020202020204" pitchFamily="34" charset="0"/>
              </a:rPr>
              <a:t>max</a:t>
            </a:r>
            <a:r>
              <a:rPr lang="en-US" altLang="en-US" dirty="0">
                <a:latin typeface="Arial" panose="020B0604020202020204" pitchFamily="34" charset="0"/>
                <a:cs typeface="Arial" panose="020B0604020202020204" pitchFamily="34" charset="0"/>
              </a:rPr>
              <a:t>:  Specifies the minimum and maximum values of numerical input types </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b="1" dirty="0">
                <a:latin typeface="Arial" panose="020B0604020202020204" pitchFamily="34" charset="0"/>
                <a:cs typeface="Arial" panose="020B0604020202020204" pitchFamily="34" charset="0"/>
              </a:rPr>
              <a:t>type</a:t>
            </a:r>
            <a:r>
              <a:rPr lang="en-US" altLang="en-US" dirty="0">
                <a:latin typeface="Arial" panose="020B0604020202020204" pitchFamily="34" charset="0"/>
                <a:cs typeface="Arial" panose="020B0604020202020204" pitchFamily="34" charset="0"/>
              </a:rPr>
              <a:t>:  Specifies whether the data needs to be a number, an email address, or some other specific preset type.  </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b="1" dirty="0">
                <a:latin typeface="Arial" panose="020B0604020202020204" pitchFamily="34" charset="0"/>
                <a:cs typeface="Arial" panose="020B0604020202020204" pitchFamily="34" charset="0"/>
              </a:rPr>
              <a:t>pattern</a:t>
            </a:r>
            <a:r>
              <a:rPr lang="en-US" altLang="en-US" dirty="0">
                <a:latin typeface="Arial" panose="020B0604020202020204" pitchFamily="34" charset="0"/>
                <a:cs typeface="Arial" panose="020B0604020202020204" pitchFamily="34" charset="0"/>
              </a:rPr>
              <a:t>:  Specifies a regular expression that defines a pattern the entered data needs to follow. </a:t>
            </a: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31</a:t>
            </a:fld>
            <a:endParaRPr lang="en-US" dirty="0"/>
          </a:p>
        </p:txBody>
      </p:sp>
    </p:spTree>
    <p:extLst>
      <p:ext uri="{BB962C8B-B14F-4D97-AF65-F5344CB8AC3E}">
        <p14:creationId xmlns:p14="http://schemas.microsoft.com/office/powerpoint/2010/main" val="942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Client-Side Validation Examples</a:t>
            </a:r>
          </a:p>
        </p:txBody>
      </p:sp>
      <p:sp>
        <p:nvSpPr>
          <p:cNvPr id="18436" name="Rectangle 3" descr="Click on Download FileZilla Client&#10;"/>
          <p:cNvSpPr>
            <a:spLocks noGrp="1" noChangeArrowheads="1"/>
          </p:cNvSpPr>
          <p:nvPr>
            <p:ph idx="1"/>
          </p:nvPr>
        </p:nvSpPr>
        <p:spPr>
          <a:xfrm>
            <a:off x="603681" y="1475874"/>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Email</a:t>
            </a: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32</a:t>
            </a:fld>
            <a:endParaRPr lang="en-US" dirty="0"/>
          </a:p>
        </p:txBody>
      </p:sp>
      <p:sp>
        <p:nvSpPr>
          <p:cNvPr id="7" name="TextBox 6">
            <a:extLst>
              <a:ext uri="{FF2B5EF4-FFF2-40B4-BE49-F238E27FC236}">
                <a16:creationId xmlns:a16="http://schemas.microsoft.com/office/drawing/2014/main" id="{C36566C4-A04C-46E2-8C88-BBDB03D9943E}"/>
              </a:ext>
            </a:extLst>
          </p:cNvPr>
          <p:cNvSpPr txBox="1"/>
          <p:nvPr/>
        </p:nvSpPr>
        <p:spPr>
          <a:xfrm>
            <a:off x="974865" y="1920054"/>
            <a:ext cx="7524763" cy="307777"/>
          </a:xfrm>
          <a:prstGeom prst="rect">
            <a:avLst/>
          </a:prstGeom>
          <a:solidFill>
            <a:srgbClr val="FFFF99"/>
          </a:solidFill>
          <a:ln>
            <a:solidFill>
              <a:schemeClr val="bg2"/>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&lt;input type="email" id="email" name="</a:t>
            </a:r>
            <a:r>
              <a:rPr lang="en-US" sz="1400" b="1" dirty="0">
                <a:solidFill>
                  <a:srgbClr val="C00000"/>
                </a:solidFill>
                <a:latin typeface="Courier New" panose="02070309020205020404" pitchFamily="49" charset="0"/>
                <a:cs typeface="Courier New" panose="02070309020205020404" pitchFamily="49" charset="0"/>
              </a:rPr>
              <a:t>email</a:t>
            </a:r>
            <a:r>
              <a:rPr lang="en-US" sz="1400" b="1" dirty="0">
                <a:latin typeface="Courier New" panose="02070309020205020404" pitchFamily="49" charset="0"/>
                <a:cs typeface="Courier New" panose="02070309020205020404" pitchFamily="49" charset="0"/>
              </a:rPr>
              <a:t>"&gt; </a:t>
            </a:r>
          </a:p>
        </p:txBody>
      </p:sp>
      <p:pic>
        <p:nvPicPr>
          <p:cNvPr id="8" name="Picture 7" descr="validating email">
            <a:extLst>
              <a:ext uri="{FF2B5EF4-FFF2-40B4-BE49-F238E27FC236}">
                <a16:creationId xmlns:a16="http://schemas.microsoft.com/office/drawing/2014/main" id="{60418A7D-4D5E-46BE-BB52-800E4FD60058}"/>
              </a:ext>
            </a:extLst>
          </p:cNvPr>
          <p:cNvPicPr/>
          <p:nvPr/>
        </p:nvPicPr>
        <p:blipFill>
          <a:blip r:embed="rId2"/>
          <a:stretch>
            <a:fillRect/>
          </a:stretch>
        </p:blipFill>
        <p:spPr>
          <a:xfrm>
            <a:off x="974865" y="2653021"/>
            <a:ext cx="6136149" cy="3006104"/>
          </a:xfrm>
          <a:prstGeom prst="rect">
            <a:avLst/>
          </a:prstGeom>
        </p:spPr>
      </p:pic>
    </p:spTree>
    <p:extLst>
      <p:ext uri="{BB962C8B-B14F-4D97-AF65-F5344CB8AC3E}">
        <p14:creationId xmlns:p14="http://schemas.microsoft.com/office/powerpoint/2010/main" val="105763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Client-Side Validation Examples (cont.)</a:t>
            </a:r>
          </a:p>
        </p:txBody>
      </p:sp>
      <p:sp>
        <p:nvSpPr>
          <p:cNvPr id="18436" name="Rectangle 3" descr="Click on Download FileZilla Client&#10;"/>
          <p:cNvSpPr>
            <a:spLocks noGrp="1" noChangeArrowheads="1"/>
          </p:cNvSpPr>
          <p:nvPr>
            <p:ph idx="1"/>
          </p:nvPr>
        </p:nvSpPr>
        <p:spPr>
          <a:xfrm>
            <a:off x="603681" y="1475874"/>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Range of number</a:t>
            </a: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33</a:t>
            </a:fld>
            <a:endParaRPr lang="en-US" dirty="0"/>
          </a:p>
        </p:txBody>
      </p:sp>
      <p:sp>
        <p:nvSpPr>
          <p:cNvPr id="7" name="TextBox 6">
            <a:extLst>
              <a:ext uri="{FF2B5EF4-FFF2-40B4-BE49-F238E27FC236}">
                <a16:creationId xmlns:a16="http://schemas.microsoft.com/office/drawing/2014/main" id="{C36566C4-A04C-46E2-8C88-BBDB03D9943E}"/>
              </a:ext>
            </a:extLst>
          </p:cNvPr>
          <p:cNvSpPr txBox="1"/>
          <p:nvPr/>
        </p:nvSpPr>
        <p:spPr>
          <a:xfrm>
            <a:off x="974865" y="1920054"/>
            <a:ext cx="7524763" cy="307777"/>
          </a:xfrm>
          <a:prstGeom prst="rect">
            <a:avLst/>
          </a:prstGeom>
          <a:solidFill>
            <a:srgbClr val="FFFF99"/>
          </a:solidFill>
          <a:ln>
            <a:solidFill>
              <a:schemeClr val="bg2"/>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&lt;input type="number" id="</a:t>
            </a:r>
            <a:r>
              <a:rPr lang="en-US" sz="1400" b="1" dirty="0" err="1">
                <a:latin typeface="Courier New" panose="02070309020205020404" pitchFamily="49" charset="0"/>
                <a:cs typeface="Courier New" panose="02070309020205020404" pitchFamily="49" charset="0"/>
              </a:rPr>
              <a:t>minMax</a:t>
            </a:r>
            <a:r>
              <a:rPr lang="en-US" sz="1400" b="1" dirty="0">
                <a:latin typeface="Courier New" panose="02070309020205020404" pitchFamily="49" charset="0"/>
                <a:cs typeface="Courier New" panose="02070309020205020404" pitchFamily="49" charset="0"/>
              </a:rPr>
              <a:t>" name="number" min="5" max="</a:t>
            </a:r>
            <a:r>
              <a:rPr lang="en-US" sz="1400" b="1" dirty="0">
                <a:solidFill>
                  <a:srgbClr val="C00000"/>
                </a:solidFill>
                <a:latin typeface="Courier New" panose="02070309020205020404" pitchFamily="49" charset="0"/>
                <a:cs typeface="Courier New" panose="02070309020205020404" pitchFamily="49" charset="0"/>
              </a:rPr>
              <a:t>10</a:t>
            </a:r>
            <a:r>
              <a:rPr lang="en-US" sz="1400" b="1" dirty="0">
                <a:latin typeface="Courier New" panose="02070309020205020404" pitchFamily="49" charset="0"/>
                <a:cs typeface="Courier New" panose="02070309020205020404" pitchFamily="49" charset="0"/>
              </a:rPr>
              <a:t>"&gt;</a:t>
            </a:r>
          </a:p>
        </p:txBody>
      </p:sp>
      <p:pic>
        <p:nvPicPr>
          <p:cNvPr id="9" name="Picture 8" descr="Screenshot of form num input min max">
            <a:extLst>
              <a:ext uri="{FF2B5EF4-FFF2-40B4-BE49-F238E27FC236}">
                <a16:creationId xmlns:a16="http://schemas.microsoft.com/office/drawing/2014/main" id="{E008E5D8-E409-45EB-B998-938B1A028FAF}"/>
              </a:ext>
            </a:extLst>
          </p:cNvPr>
          <p:cNvPicPr/>
          <p:nvPr/>
        </p:nvPicPr>
        <p:blipFill>
          <a:blip r:embed="rId2"/>
          <a:stretch>
            <a:fillRect/>
          </a:stretch>
        </p:blipFill>
        <p:spPr>
          <a:xfrm>
            <a:off x="982400" y="2600633"/>
            <a:ext cx="6942400" cy="3370460"/>
          </a:xfrm>
          <a:prstGeom prst="rect">
            <a:avLst/>
          </a:prstGeom>
        </p:spPr>
      </p:pic>
    </p:spTree>
    <p:extLst>
      <p:ext uri="{BB962C8B-B14F-4D97-AF65-F5344CB8AC3E}">
        <p14:creationId xmlns:p14="http://schemas.microsoft.com/office/powerpoint/2010/main" val="22478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4079ECE-881C-48F1-BA07-310E71B8958B}"/>
              </a:ext>
            </a:extLst>
          </p:cNvPr>
          <p:cNvSpPr>
            <a:spLocks noGrp="1"/>
          </p:cNvSpPr>
          <p:nvPr>
            <p:ph type="title"/>
          </p:nvPr>
        </p:nvSpPr>
        <p:spPr/>
        <p:txBody>
          <a:bodyPr/>
          <a:lstStyle/>
          <a:p>
            <a:r>
              <a:rPr lang="en-US" altLang="en-US" dirty="0"/>
              <a:t>The box Model </a:t>
            </a:r>
          </a:p>
        </p:txBody>
      </p:sp>
      <p:sp>
        <p:nvSpPr>
          <p:cNvPr id="41987" name="Content Placeholder 2">
            <a:extLst>
              <a:ext uri="{FF2B5EF4-FFF2-40B4-BE49-F238E27FC236}">
                <a16:creationId xmlns:a16="http://schemas.microsoft.com/office/drawing/2014/main" id="{F43EE9DE-9662-4342-9631-6792DAF4CA7C}"/>
              </a:ext>
            </a:extLst>
          </p:cNvPr>
          <p:cNvSpPr>
            <a:spLocks noGrp="1"/>
          </p:cNvSpPr>
          <p:nvPr>
            <p:ph idx="1"/>
          </p:nvPr>
        </p:nvSpPr>
        <p:spPr>
          <a:xfrm>
            <a:off x="457200" y="1572472"/>
            <a:ext cx="3863130" cy="4389120"/>
          </a:xfrm>
        </p:spPr>
        <p:txBody>
          <a:bodyPr/>
          <a:lstStyle/>
          <a:p>
            <a:r>
              <a:rPr lang="en-US" altLang="en-US" dirty="0"/>
              <a:t>All HTML elements are essentially boxes</a:t>
            </a:r>
          </a:p>
          <a:p>
            <a:endParaRPr lang="en-US" altLang="en-US" dirty="0"/>
          </a:p>
          <a:p>
            <a:r>
              <a:rPr lang="en-US" altLang="en-US" dirty="0"/>
              <a:t>The CSS box model describes the layout of these boxes on the page</a:t>
            </a:r>
          </a:p>
          <a:p>
            <a:endParaRPr lang="en-US" altLang="en-US" dirty="0"/>
          </a:p>
          <a:p>
            <a:r>
              <a:rPr lang="en-US" altLang="en-US" dirty="0"/>
              <a:t>Box model properties</a:t>
            </a:r>
          </a:p>
          <a:p>
            <a:pPr lvl="1"/>
            <a:r>
              <a:rPr lang="en-US" altLang="en-US" dirty="0"/>
              <a:t>padding - area around the HTML content</a:t>
            </a:r>
          </a:p>
          <a:p>
            <a:pPr lvl="1"/>
            <a:r>
              <a:rPr lang="en-US" altLang="en-US" dirty="0"/>
              <a:t>border - area around padding and HTML content</a:t>
            </a:r>
          </a:p>
          <a:p>
            <a:pPr lvl="1"/>
            <a:r>
              <a:rPr lang="en-US" altLang="en-US" dirty="0"/>
              <a:t>margin - area around the border, padding, and HTML content</a:t>
            </a:r>
          </a:p>
          <a:p>
            <a:endParaRPr lang="en-US" altLang="en-US" dirty="0"/>
          </a:p>
        </p:txBody>
      </p:sp>
      <p:sp>
        <p:nvSpPr>
          <p:cNvPr id="4" name="Footer Placeholder 3">
            <a:extLst>
              <a:ext uri="{FF2B5EF4-FFF2-40B4-BE49-F238E27FC236}">
                <a16:creationId xmlns:a16="http://schemas.microsoft.com/office/drawing/2014/main" id="{9FC37BB5-C0F0-430F-A169-CBE2D2597BA3}"/>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1989" name="Slide Number Placeholder 4">
            <a:extLst>
              <a:ext uri="{FF2B5EF4-FFF2-40B4-BE49-F238E27FC236}">
                <a16:creationId xmlns:a16="http://schemas.microsoft.com/office/drawing/2014/main" id="{D82AC80A-8E22-4EA4-BE8C-57C5A5AE50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58B0D9FA-DF29-4E1E-9B3A-73370C8FA7C4}" type="slidenum">
              <a:rPr lang="en-US" altLang="en-US" sz="1200" smtClean="0">
                <a:solidFill>
                  <a:srgbClr val="993300"/>
                </a:solidFill>
                <a:latin typeface="Calibri" panose="020F0502020204030204" pitchFamily="34" charset="0"/>
              </a:rPr>
              <a:pPr/>
              <a:t>34</a:t>
            </a:fld>
            <a:endParaRPr lang="en-US" altLang="en-US" sz="1200">
              <a:solidFill>
                <a:srgbClr val="993300"/>
              </a:solidFill>
              <a:latin typeface="Calibri" panose="020F0502020204030204" pitchFamily="34" charset="0"/>
            </a:endParaRPr>
          </a:p>
        </p:txBody>
      </p:sp>
      <p:pic>
        <p:nvPicPr>
          <p:cNvPr id="2" name="Shape 122" title="Margin box model">
            <a:extLst>
              <a:ext uri="{FF2B5EF4-FFF2-40B4-BE49-F238E27FC236}">
                <a16:creationId xmlns:a16="http://schemas.microsoft.com/office/drawing/2014/main" id="{11973600-BF83-C2A3-369F-5754403BA16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213" y="1637067"/>
            <a:ext cx="406558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D1449FA-5341-44DA-8032-3C169BF441DC}"/>
              </a:ext>
            </a:extLst>
          </p:cNvPr>
          <p:cNvSpPr>
            <a:spLocks noGrp="1"/>
          </p:cNvSpPr>
          <p:nvPr>
            <p:ph type="title"/>
          </p:nvPr>
        </p:nvSpPr>
        <p:spPr/>
        <p:txBody>
          <a:bodyPr/>
          <a:lstStyle/>
          <a:p>
            <a:r>
              <a:rPr lang="en-US" altLang="en-US" dirty="0"/>
              <a:t>The padding Property </a:t>
            </a:r>
          </a:p>
        </p:txBody>
      </p:sp>
      <p:sp>
        <p:nvSpPr>
          <p:cNvPr id="43011" name="Content Placeholder 2">
            <a:extLst>
              <a:ext uri="{FF2B5EF4-FFF2-40B4-BE49-F238E27FC236}">
                <a16:creationId xmlns:a16="http://schemas.microsoft.com/office/drawing/2014/main" id="{D16C8484-4771-4C36-9BEE-3D66A243AE36}"/>
              </a:ext>
            </a:extLst>
          </p:cNvPr>
          <p:cNvSpPr>
            <a:spLocks noGrp="1"/>
          </p:cNvSpPr>
          <p:nvPr>
            <p:ph idx="1"/>
          </p:nvPr>
        </p:nvSpPr>
        <p:spPr>
          <a:xfrm>
            <a:off x="457200" y="1393825"/>
            <a:ext cx="8229600" cy="4525963"/>
          </a:xfrm>
        </p:spPr>
        <p:txBody>
          <a:bodyPr/>
          <a:lstStyle/>
          <a:p>
            <a:r>
              <a:rPr lang="en-US" altLang="en-US"/>
              <a:t>The padding property </a:t>
            </a:r>
          </a:p>
          <a:p>
            <a:pPr lvl="1"/>
            <a:r>
              <a:rPr lang="en-US" altLang="en-US"/>
              <a:t>The spacing between the content and the border</a:t>
            </a:r>
          </a:p>
          <a:p>
            <a:pPr lvl="1"/>
            <a:r>
              <a:rPr lang="en-US" altLang="en-US"/>
              <a:t>Is a shorthand for specifying the padding on all sides of a box</a:t>
            </a:r>
          </a:p>
          <a:p>
            <a:pPr lvl="1"/>
            <a:r>
              <a:rPr lang="en-US" altLang="en-US"/>
              <a:t>Start at the top and move clockwise (top right bottom left)</a:t>
            </a:r>
          </a:p>
          <a:p>
            <a:pPr lvl="1"/>
            <a:r>
              <a:rPr lang="en-US" altLang="en-US"/>
              <a:t>Can be replaced with side-specific properties</a:t>
            </a:r>
          </a:p>
          <a:p>
            <a:pPr lvl="2"/>
            <a:r>
              <a:rPr lang="en-US" altLang="en-US"/>
              <a:t>padding-top</a:t>
            </a:r>
          </a:p>
          <a:p>
            <a:pPr lvl="2"/>
            <a:r>
              <a:rPr lang="en-US" altLang="en-US"/>
              <a:t>padding-right</a:t>
            </a:r>
          </a:p>
          <a:p>
            <a:pPr lvl="2"/>
            <a:r>
              <a:rPr lang="en-US" altLang="en-US"/>
              <a:t>padding-bottom</a:t>
            </a:r>
          </a:p>
          <a:p>
            <a:endParaRPr lang="en-US" altLang="en-US"/>
          </a:p>
        </p:txBody>
      </p:sp>
      <p:sp>
        <p:nvSpPr>
          <p:cNvPr id="4" name="Footer Placeholder 3">
            <a:extLst>
              <a:ext uri="{FF2B5EF4-FFF2-40B4-BE49-F238E27FC236}">
                <a16:creationId xmlns:a16="http://schemas.microsoft.com/office/drawing/2014/main" id="{B5D26216-A578-44EE-9E63-A4348A68FEB4}"/>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3013" name="Slide Number Placeholder 4">
            <a:extLst>
              <a:ext uri="{FF2B5EF4-FFF2-40B4-BE49-F238E27FC236}">
                <a16:creationId xmlns:a16="http://schemas.microsoft.com/office/drawing/2014/main" id="{54167DA7-8E1F-4DA7-BD48-71DF7AC3EE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FA950C7D-9C4D-4D3F-B37F-7F271E3CD5B2}" type="slidenum">
              <a:rPr lang="en-US" altLang="en-US" sz="1200" smtClean="0">
                <a:solidFill>
                  <a:srgbClr val="993300"/>
                </a:solidFill>
                <a:latin typeface="Calibri" panose="020F0502020204030204" pitchFamily="34" charset="0"/>
              </a:rPr>
              <a:pPr/>
              <a:t>35</a:t>
            </a:fld>
            <a:endParaRPr lang="en-US" altLang="en-US" sz="1200">
              <a:solidFill>
                <a:srgbClr val="993300"/>
              </a:solidFill>
              <a:latin typeface="Calibri" panose="020F0502020204030204" pitchFamily="34" charset="0"/>
            </a:endParaRPr>
          </a:p>
        </p:txBody>
      </p:sp>
      <p:sp>
        <p:nvSpPr>
          <p:cNvPr id="43014" name="Text Box 4">
            <a:extLst>
              <a:ext uri="{FF2B5EF4-FFF2-40B4-BE49-F238E27FC236}">
                <a16:creationId xmlns:a16="http://schemas.microsoft.com/office/drawing/2014/main" id="{FBAFE883-F55B-4695-8E03-808AEBCC76EB}"/>
              </a:ext>
            </a:extLst>
          </p:cNvPr>
          <p:cNvSpPr txBox="1">
            <a:spLocks noChangeArrowheads="1"/>
          </p:cNvSpPr>
          <p:nvPr/>
        </p:nvSpPr>
        <p:spPr bwMode="auto">
          <a:xfrm>
            <a:off x="996499" y="4096115"/>
            <a:ext cx="6615112" cy="1016000"/>
          </a:xfrm>
          <a:prstGeom prst="rect">
            <a:avLst/>
          </a:prstGeom>
          <a:solidFill>
            <a:srgbClr val="FFFFCC"/>
          </a:solidFill>
          <a:ln w="9525">
            <a:solidFill>
              <a:schemeClr val="tx2"/>
            </a:solidFill>
            <a:miter lim="800000"/>
            <a:headEnd/>
            <a:tailEnd/>
          </a:ln>
        </p:spPr>
        <p:txBody>
          <a:bodyPr>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2000" b="1">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2000" b="1">
                <a:latin typeface="Courier New" panose="02070309020205020404" pitchFamily="49" charset="0"/>
                <a:cs typeface="Courier New" panose="02070309020205020404" pitchFamily="49" charset="0"/>
              </a:rPr>
              <a:t>  padding: 10px 20px 10px 20px;</a:t>
            </a:r>
          </a:p>
          <a:p>
            <a:pPr>
              <a:spcBef>
                <a:spcPct val="0"/>
              </a:spcBef>
              <a:buClrTx/>
              <a:buSzTx/>
              <a:buFontTx/>
              <a:buNone/>
            </a:pPr>
            <a:r>
              <a:rPr lang="en-US" altLang="en-US" sz="2000" b="1">
                <a:latin typeface="Courier New" panose="02070309020205020404" pitchFamily="49" charset="0"/>
                <a:cs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11C3353-2E3A-496E-BF5E-D2E13DEB00FF}"/>
              </a:ext>
            </a:extLst>
          </p:cNvPr>
          <p:cNvSpPr>
            <a:spLocks noGrp="1"/>
          </p:cNvSpPr>
          <p:nvPr>
            <p:ph type="title"/>
          </p:nvPr>
        </p:nvSpPr>
        <p:spPr/>
        <p:txBody>
          <a:bodyPr/>
          <a:lstStyle/>
          <a:p>
            <a:r>
              <a:rPr lang="en-US" altLang="en-US" dirty="0"/>
              <a:t>The border Property</a:t>
            </a:r>
          </a:p>
        </p:txBody>
      </p:sp>
      <p:sp>
        <p:nvSpPr>
          <p:cNvPr id="44035" name="Content Placeholder 2">
            <a:extLst>
              <a:ext uri="{FF2B5EF4-FFF2-40B4-BE49-F238E27FC236}">
                <a16:creationId xmlns:a16="http://schemas.microsoft.com/office/drawing/2014/main" id="{F2F54541-960D-4330-B51B-39A60E305728}"/>
              </a:ext>
            </a:extLst>
          </p:cNvPr>
          <p:cNvSpPr>
            <a:spLocks noGrp="1"/>
          </p:cNvSpPr>
          <p:nvPr>
            <p:ph idx="1"/>
          </p:nvPr>
        </p:nvSpPr>
        <p:spPr>
          <a:xfrm>
            <a:off x="457200" y="1255713"/>
            <a:ext cx="8229600" cy="4525962"/>
          </a:xfrm>
        </p:spPr>
        <p:txBody>
          <a:bodyPr/>
          <a:lstStyle/>
          <a:p>
            <a:r>
              <a:rPr lang="en-US" altLang="en-US" sz="2000" dirty="0"/>
              <a:t>The border property </a:t>
            </a:r>
          </a:p>
          <a:p>
            <a:pPr lvl="1"/>
            <a:r>
              <a:rPr lang="en-US" altLang="en-US" sz="1800" dirty="0"/>
              <a:t>Is a shorthand for specifying the border on all sides of a box</a:t>
            </a:r>
          </a:p>
          <a:p>
            <a:pPr lvl="1"/>
            <a:r>
              <a:rPr lang="en-US" altLang="en-US" sz="1800" dirty="0"/>
              <a:t>Defines several border properties</a:t>
            </a:r>
          </a:p>
          <a:p>
            <a:pPr lvl="2"/>
            <a:r>
              <a:rPr lang="en-US" altLang="en-US" sz="1600" dirty="0"/>
              <a:t>border-width - sets the width of the border area</a:t>
            </a:r>
          </a:p>
          <a:p>
            <a:pPr lvl="2"/>
            <a:r>
              <a:rPr lang="en-US" altLang="en-US" sz="1600" dirty="0"/>
              <a:t>border-color - defines the border color</a:t>
            </a:r>
          </a:p>
          <a:p>
            <a:pPr lvl="2"/>
            <a:r>
              <a:rPr lang="en-US" altLang="en-US" sz="1600" dirty="0"/>
              <a:t>border-style - defines border type</a:t>
            </a:r>
          </a:p>
          <a:p>
            <a:endParaRPr lang="en-US" altLang="en-US" dirty="0"/>
          </a:p>
        </p:txBody>
      </p:sp>
      <p:sp>
        <p:nvSpPr>
          <p:cNvPr id="4" name="Footer Placeholder 3">
            <a:extLst>
              <a:ext uri="{FF2B5EF4-FFF2-40B4-BE49-F238E27FC236}">
                <a16:creationId xmlns:a16="http://schemas.microsoft.com/office/drawing/2014/main" id="{5A7AAE22-D56B-4DDB-AFBD-EE8314CEE455}"/>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4037" name="Slide Number Placeholder 4">
            <a:extLst>
              <a:ext uri="{FF2B5EF4-FFF2-40B4-BE49-F238E27FC236}">
                <a16:creationId xmlns:a16="http://schemas.microsoft.com/office/drawing/2014/main" id="{90F64104-F989-4617-9FAD-106904F578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EC79D905-9AA6-4051-A13C-5E2598AB6B38}" type="slidenum">
              <a:rPr lang="en-US" altLang="en-US" sz="1200" smtClean="0">
                <a:solidFill>
                  <a:srgbClr val="993300"/>
                </a:solidFill>
                <a:latin typeface="Calibri" panose="020F0502020204030204" pitchFamily="34" charset="0"/>
              </a:rPr>
              <a:pPr/>
              <a:t>36</a:t>
            </a:fld>
            <a:endParaRPr lang="en-US" altLang="en-US" sz="1200">
              <a:solidFill>
                <a:srgbClr val="993300"/>
              </a:solidFill>
              <a:latin typeface="Calibri" panose="020F0502020204030204" pitchFamily="34" charset="0"/>
            </a:endParaRPr>
          </a:p>
        </p:txBody>
      </p:sp>
      <p:sp>
        <p:nvSpPr>
          <p:cNvPr id="44038" name="Text Box 4">
            <a:extLst>
              <a:ext uri="{FF2B5EF4-FFF2-40B4-BE49-F238E27FC236}">
                <a16:creationId xmlns:a16="http://schemas.microsoft.com/office/drawing/2014/main" id="{D2139BF8-D32A-4953-B705-9977CAC06D72}"/>
              </a:ext>
            </a:extLst>
          </p:cNvPr>
          <p:cNvSpPr txBox="1">
            <a:spLocks noChangeArrowheads="1"/>
          </p:cNvSpPr>
          <p:nvPr/>
        </p:nvSpPr>
        <p:spPr bwMode="auto">
          <a:xfrm>
            <a:off x="1066800" y="3606800"/>
            <a:ext cx="6615113" cy="1016000"/>
          </a:xfrm>
          <a:prstGeom prst="rect">
            <a:avLst/>
          </a:prstGeom>
          <a:solidFill>
            <a:srgbClr val="FFFFCC"/>
          </a:solidFill>
          <a:ln w="9525">
            <a:solidFill>
              <a:schemeClr val="tx2"/>
            </a:solidFill>
            <a:miter lim="800000"/>
            <a:headEnd/>
            <a:tailEnd/>
          </a:ln>
        </p:spPr>
        <p:txBody>
          <a:bodyPr>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2000" b="1">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2000" b="1">
                <a:latin typeface="Courier New" panose="02070309020205020404" pitchFamily="49" charset="0"/>
                <a:cs typeface="Courier New" panose="02070309020205020404" pitchFamily="49" charset="0"/>
              </a:rPr>
              <a:t> </a:t>
            </a:r>
            <a:r>
              <a:rPr lang="en-US" altLang="en-US" sz="2000" b="1">
                <a:solidFill>
                  <a:srgbClr val="FF0000"/>
                </a:solidFill>
                <a:latin typeface="Courier New" panose="02070309020205020404" pitchFamily="49" charset="0"/>
                <a:cs typeface="Courier New" panose="02070309020205020404" pitchFamily="49" charset="0"/>
                <a:sym typeface="Courier New" panose="02070309020205020404" pitchFamily="49" charset="0"/>
              </a:rPr>
              <a:t>border: 2px dotted black;</a:t>
            </a:r>
            <a:endParaRPr lang="en-US" altLang="en-US" sz="2000" b="1">
              <a:latin typeface="Courier New" panose="02070309020205020404" pitchFamily="49" charset="0"/>
              <a:cs typeface="Courier New" panose="02070309020205020404" pitchFamily="49" charset="0"/>
            </a:endParaRPr>
          </a:p>
          <a:p>
            <a:pPr>
              <a:spcBef>
                <a:spcPct val="0"/>
              </a:spcBef>
              <a:buClrTx/>
              <a:buSzTx/>
              <a:buFontTx/>
              <a:buNone/>
            </a:pPr>
            <a:r>
              <a:rPr lang="en-US" altLang="en-US" sz="2000" b="1">
                <a:latin typeface="Courier New" panose="02070309020205020404" pitchFamily="49" charset="0"/>
                <a:cs typeface="Courier New" panose="02070309020205020404" pitchFamily="49" charset="0"/>
              </a:rPr>
              <a:t>}</a:t>
            </a:r>
          </a:p>
        </p:txBody>
      </p:sp>
      <p:sp>
        <p:nvSpPr>
          <p:cNvPr id="44039" name="Rectangle 6">
            <a:extLst>
              <a:ext uri="{FF2B5EF4-FFF2-40B4-BE49-F238E27FC236}">
                <a16:creationId xmlns:a16="http://schemas.microsoft.com/office/drawing/2014/main" id="{BC351F8D-6E26-43FB-B20B-56C986BD96EA}"/>
              </a:ext>
            </a:extLst>
          </p:cNvPr>
          <p:cNvSpPr>
            <a:spLocks noChangeArrowheads="1"/>
          </p:cNvSpPr>
          <p:nvPr/>
        </p:nvSpPr>
        <p:spPr bwMode="auto">
          <a:xfrm>
            <a:off x="468313" y="5053013"/>
            <a:ext cx="82677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ltLang="en-US" sz="1800" b="1" dirty="0">
                <a:solidFill>
                  <a:srgbClr val="FF0000"/>
                </a:solidFill>
              </a:rPr>
              <a:t>Note</a:t>
            </a:r>
            <a:r>
              <a:rPr lang="en-US" altLang="en-US" sz="1800" b="1" dirty="0"/>
              <a:t>:</a:t>
            </a:r>
            <a:r>
              <a:rPr lang="en-US" altLang="en-US" sz="1800" dirty="0"/>
              <a:t> Each border property can be defined for each side of a box and there are many more border properties. See </a:t>
            </a:r>
            <a:r>
              <a:rPr lang="en-US" altLang="en-US" sz="1800" u="sng" dirty="0">
                <a:solidFill>
                  <a:schemeClr val="hlink"/>
                </a:solidFill>
                <a:hlinkClick r:id="rId2"/>
              </a:rPr>
              <a:t>http://www.w3schools.com/css/css_border.asp</a:t>
            </a:r>
            <a:r>
              <a:rPr lang="en-US" altLang="en-US" sz="1800" dirty="0"/>
              <a:t> for more details.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B8428F0-BB82-4F52-AFAF-A6B968CABA78}"/>
              </a:ext>
            </a:extLst>
          </p:cNvPr>
          <p:cNvSpPr>
            <a:spLocks noGrp="1"/>
          </p:cNvSpPr>
          <p:nvPr>
            <p:ph type="title"/>
          </p:nvPr>
        </p:nvSpPr>
        <p:spPr/>
        <p:txBody>
          <a:bodyPr/>
          <a:lstStyle/>
          <a:p>
            <a:r>
              <a:rPr lang="en-US" altLang="en-US" dirty="0"/>
              <a:t>The margin Property</a:t>
            </a:r>
          </a:p>
        </p:txBody>
      </p:sp>
      <p:sp>
        <p:nvSpPr>
          <p:cNvPr id="45059" name="Content Placeholder 2">
            <a:extLst>
              <a:ext uri="{FF2B5EF4-FFF2-40B4-BE49-F238E27FC236}">
                <a16:creationId xmlns:a16="http://schemas.microsoft.com/office/drawing/2014/main" id="{4F3FC1C1-E861-40D4-ACBB-4422424DDE8E}"/>
              </a:ext>
            </a:extLst>
          </p:cNvPr>
          <p:cNvSpPr>
            <a:spLocks noGrp="1"/>
          </p:cNvSpPr>
          <p:nvPr>
            <p:ph idx="1"/>
          </p:nvPr>
        </p:nvSpPr>
        <p:spPr>
          <a:xfrm>
            <a:off x="457200" y="1552575"/>
            <a:ext cx="8229600" cy="3352800"/>
          </a:xfrm>
        </p:spPr>
        <p:txBody>
          <a:bodyPr/>
          <a:lstStyle/>
          <a:p>
            <a:r>
              <a:rPr lang="en-US" altLang="en-US" dirty="0"/>
              <a:t>The margin property </a:t>
            </a:r>
          </a:p>
          <a:p>
            <a:pPr lvl="1"/>
            <a:r>
              <a:rPr lang="en-US" altLang="en-US" dirty="0"/>
              <a:t>The spacing between the border and the element's parent</a:t>
            </a:r>
          </a:p>
          <a:p>
            <a:pPr lvl="1"/>
            <a:r>
              <a:rPr lang="en-US" altLang="en-US" dirty="0"/>
              <a:t>Is a shorthand for specifying the margin on all sides of a box</a:t>
            </a:r>
          </a:p>
          <a:p>
            <a:pPr lvl="1"/>
            <a:r>
              <a:rPr lang="en-US" altLang="en-US" dirty="0"/>
              <a:t>Start at the top and move clockwise (top right bottom left)</a:t>
            </a:r>
          </a:p>
          <a:p>
            <a:pPr lvl="1"/>
            <a:r>
              <a:rPr lang="en-US" altLang="en-US" dirty="0"/>
              <a:t>Can be replaced with side-specific properties</a:t>
            </a:r>
          </a:p>
          <a:p>
            <a:pPr lvl="2"/>
            <a:r>
              <a:rPr lang="en-US" altLang="en-US" dirty="0"/>
              <a:t>margin-top</a:t>
            </a:r>
          </a:p>
          <a:p>
            <a:pPr lvl="2"/>
            <a:r>
              <a:rPr lang="en-US" altLang="en-US" dirty="0"/>
              <a:t>margin-right</a:t>
            </a:r>
          </a:p>
          <a:p>
            <a:pPr lvl="2"/>
            <a:r>
              <a:rPr lang="en-US" altLang="en-US" dirty="0"/>
              <a:t>margin-bottom</a:t>
            </a:r>
          </a:p>
          <a:p>
            <a:endParaRPr lang="en-US" altLang="en-US" dirty="0"/>
          </a:p>
          <a:p>
            <a:endParaRPr lang="en-US" altLang="en-US" dirty="0"/>
          </a:p>
        </p:txBody>
      </p:sp>
      <p:sp>
        <p:nvSpPr>
          <p:cNvPr id="4" name="Footer Placeholder 3">
            <a:extLst>
              <a:ext uri="{FF2B5EF4-FFF2-40B4-BE49-F238E27FC236}">
                <a16:creationId xmlns:a16="http://schemas.microsoft.com/office/drawing/2014/main" id="{8748B541-065B-4CF2-93FD-B96D0DBE18FC}"/>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5061" name="Slide Number Placeholder 4">
            <a:extLst>
              <a:ext uri="{FF2B5EF4-FFF2-40B4-BE49-F238E27FC236}">
                <a16:creationId xmlns:a16="http://schemas.microsoft.com/office/drawing/2014/main" id="{C744FBEC-C8FF-4155-BB22-626306F3BF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95E6C3F5-C562-4EE5-A030-CA62B96B6838}" type="slidenum">
              <a:rPr lang="en-US" altLang="en-US" sz="1200" smtClean="0">
                <a:solidFill>
                  <a:srgbClr val="993300"/>
                </a:solidFill>
                <a:latin typeface="Calibri" panose="020F0502020204030204" pitchFamily="34" charset="0"/>
              </a:rPr>
              <a:pPr/>
              <a:t>37</a:t>
            </a:fld>
            <a:endParaRPr lang="en-US" altLang="en-US" sz="1200">
              <a:solidFill>
                <a:srgbClr val="993300"/>
              </a:solidFill>
              <a:latin typeface="Calibri" panose="020F0502020204030204" pitchFamily="34" charset="0"/>
            </a:endParaRPr>
          </a:p>
        </p:txBody>
      </p:sp>
      <p:sp>
        <p:nvSpPr>
          <p:cNvPr id="45062" name="Text Box 4">
            <a:extLst>
              <a:ext uri="{FF2B5EF4-FFF2-40B4-BE49-F238E27FC236}">
                <a16:creationId xmlns:a16="http://schemas.microsoft.com/office/drawing/2014/main" id="{F2A7D34A-C668-408E-82F7-E64442EA4919}"/>
              </a:ext>
            </a:extLst>
          </p:cNvPr>
          <p:cNvSpPr txBox="1">
            <a:spLocks noChangeArrowheads="1"/>
          </p:cNvSpPr>
          <p:nvPr/>
        </p:nvSpPr>
        <p:spPr bwMode="auto">
          <a:xfrm>
            <a:off x="1069975" y="4565650"/>
            <a:ext cx="6615113" cy="1016000"/>
          </a:xfrm>
          <a:prstGeom prst="rect">
            <a:avLst/>
          </a:prstGeom>
          <a:solidFill>
            <a:srgbClr val="FFFFCC"/>
          </a:solidFill>
          <a:ln w="9525">
            <a:solidFill>
              <a:schemeClr val="tx2"/>
            </a:solidFill>
            <a:miter lim="800000"/>
            <a:headEnd/>
            <a:tailEnd/>
          </a:ln>
        </p:spPr>
        <p:txBody>
          <a:bodyPr>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2000" b="1">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2000" b="1">
                <a:latin typeface="Courier New" panose="02070309020205020404" pitchFamily="49" charset="0"/>
                <a:cs typeface="Courier New" panose="02070309020205020404" pitchFamily="49" charset="0"/>
              </a:rPr>
              <a:t> </a:t>
            </a:r>
            <a:r>
              <a:rPr lang="en-US" altLang="en-US" sz="2000" b="1">
                <a:solidFill>
                  <a:srgbClr val="FF0000"/>
                </a:solidFill>
                <a:latin typeface="Courier New" panose="02070309020205020404" pitchFamily="49" charset="0"/>
                <a:cs typeface="Courier New" panose="02070309020205020404" pitchFamily="49" charset="0"/>
                <a:sym typeface="Courier New" panose="02070309020205020404" pitchFamily="49" charset="0"/>
              </a:rPr>
              <a:t>margin: 10px 20px 10px 20px;</a:t>
            </a:r>
            <a:endParaRPr lang="en-US" altLang="en-US" sz="2000" b="1">
              <a:latin typeface="Courier New" panose="02070309020205020404" pitchFamily="49" charset="0"/>
              <a:cs typeface="Courier New" panose="02070309020205020404" pitchFamily="49" charset="0"/>
            </a:endParaRPr>
          </a:p>
          <a:p>
            <a:pPr>
              <a:spcBef>
                <a:spcPct val="0"/>
              </a:spcBef>
              <a:buClrTx/>
              <a:buSzTx/>
              <a:buFontTx/>
              <a:buNone/>
            </a:pPr>
            <a:r>
              <a:rPr lang="en-US" altLang="en-US" sz="2000" b="1">
                <a:latin typeface="Courier New" panose="02070309020205020404" pitchFamily="49" charset="0"/>
                <a:cs typeface="Courier New" panose="02070309020205020404" pitchFamily="49" charset="0"/>
              </a:rPr>
              <a:t>}</a:t>
            </a:r>
          </a:p>
        </p:txBody>
      </p:sp>
      <p:sp>
        <p:nvSpPr>
          <p:cNvPr id="45063" name="Rectangle 6">
            <a:extLst>
              <a:ext uri="{FF2B5EF4-FFF2-40B4-BE49-F238E27FC236}">
                <a16:creationId xmlns:a16="http://schemas.microsoft.com/office/drawing/2014/main" id="{C7FB8E85-C22D-4633-ADEE-5C8D4C33E2FA}"/>
              </a:ext>
            </a:extLst>
          </p:cNvPr>
          <p:cNvSpPr>
            <a:spLocks noChangeArrowheads="1"/>
          </p:cNvSpPr>
          <p:nvPr/>
        </p:nvSpPr>
        <p:spPr bwMode="auto">
          <a:xfrm>
            <a:off x="2743200" y="3978274"/>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ltLang="en-US" dirty="0"/>
              <a:t>margin: </a:t>
            </a:r>
            <a:r>
              <a:rPr lang="en-US" altLang="en-US" dirty="0" err="1"/>
              <a:t>10px</a:t>
            </a:r>
            <a:r>
              <a:rPr lang="en-US" altLang="en-US" dirty="0"/>
              <a:t> </a:t>
            </a:r>
            <a:r>
              <a:rPr lang="en-US" altLang="en-US" dirty="0" err="1"/>
              <a:t>20px</a:t>
            </a:r>
            <a:r>
              <a:rPr lang="en-US" altLang="en-US" dirty="0"/>
              <a:t> </a:t>
            </a:r>
            <a:r>
              <a:rPr lang="en-US" altLang="en-US" dirty="0" err="1"/>
              <a:t>10px</a:t>
            </a:r>
            <a:r>
              <a:rPr lang="en-US" altLang="en-US" dirty="0"/>
              <a:t> </a:t>
            </a:r>
            <a:r>
              <a:rPr lang="en-US" altLang="en-US" dirty="0" err="1"/>
              <a:t>20px</a:t>
            </a:r>
            <a:r>
              <a:rPr lang="en-US"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2E70390-362F-4837-A44C-B77321B4F589}"/>
              </a:ext>
            </a:extLst>
          </p:cNvPr>
          <p:cNvSpPr>
            <a:spLocks noGrp="1"/>
          </p:cNvSpPr>
          <p:nvPr>
            <p:ph type="title"/>
          </p:nvPr>
        </p:nvSpPr>
        <p:spPr>
          <a:xfrm>
            <a:off x="433388" y="896075"/>
            <a:ext cx="8229600" cy="914400"/>
          </a:xfrm>
        </p:spPr>
        <p:txBody>
          <a:bodyPr/>
          <a:lstStyle/>
          <a:p>
            <a:r>
              <a:rPr lang="en-US" altLang="en-US" dirty="0"/>
              <a:t>Styling with the Box Model</a:t>
            </a:r>
          </a:p>
        </p:txBody>
      </p:sp>
      <p:sp>
        <p:nvSpPr>
          <p:cNvPr id="4" name="Footer Placeholder 3">
            <a:extLst>
              <a:ext uri="{FF2B5EF4-FFF2-40B4-BE49-F238E27FC236}">
                <a16:creationId xmlns:a16="http://schemas.microsoft.com/office/drawing/2014/main" id="{AD1127DC-A258-4671-BB2F-054B84BDF71F}"/>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7108" name="Slide Number Placeholder 4">
            <a:extLst>
              <a:ext uri="{FF2B5EF4-FFF2-40B4-BE49-F238E27FC236}">
                <a16:creationId xmlns:a16="http://schemas.microsoft.com/office/drawing/2014/main" id="{EBE8087E-8059-4B1D-BD8E-8BC172C5AD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E07C0367-20CF-4BBF-9B72-6E918162FB92}" type="slidenum">
              <a:rPr lang="en-US" altLang="en-US" sz="1200" smtClean="0">
                <a:solidFill>
                  <a:srgbClr val="993300"/>
                </a:solidFill>
                <a:latin typeface="Calibri" panose="020F0502020204030204" pitchFamily="34" charset="0"/>
              </a:rPr>
              <a:pPr/>
              <a:t>38</a:t>
            </a:fld>
            <a:endParaRPr lang="en-US" altLang="en-US" sz="1200">
              <a:solidFill>
                <a:srgbClr val="993300"/>
              </a:solidFill>
              <a:latin typeface="Calibri" panose="020F0502020204030204" pitchFamily="34" charset="0"/>
            </a:endParaRPr>
          </a:p>
        </p:txBody>
      </p:sp>
      <p:sp>
        <p:nvSpPr>
          <p:cNvPr id="47109" name="Text Box 4">
            <a:extLst>
              <a:ext uri="{FF2B5EF4-FFF2-40B4-BE49-F238E27FC236}">
                <a16:creationId xmlns:a16="http://schemas.microsoft.com/office/drawing/2014/main" id="{B6591F77-F589-421F-9710-BA1859BCA3EB}"/>
              </a:ext>
            </a:extLst>
          </p:cNvPr>
          <p:cNvSpPr txBox="1">
            <a:spLocks noChangeArrowheads="1"/>
          </p:cNvSpPr>
          <p:nvPr/>
        </p:nvSpPr>
        <p:spPr bwMode="auto">
          <a:xfrm>
            <a:off x="2820026" y="1634106"/>
            <a:ext cx="3006356" cy="1169551"/>
          </a:xfrm>
          <a:prstGeom prst="rect">
            <a:avLst/>
          </a:prstGeom>
          <a:solidFill>
            <a:srgbClr val="FFFFCC"/>
          </a:solidFill>
          <a:ln w="9525">
            <a:solidFill>
              <a:schemeClr val="tx2"/>
            </a:solidFill>
            <a:miter lim="800000"/>
            <a:headEnd/>
            <a:tailEnd/>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padding: 10px;</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border: 5px solid black;</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margin: 15px;</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a:t>
            </a:r>
          </a:p>
        </p:txBody>
      </p:sp>
      <p:sp>
        <p:nvSpPr>
          <p:cNvPr id="2" name="Text Box 4">
            <a:extLst>
              <a:ext uri="{FF2B5EF4-FFF2-40B4-BE49-F238E27FC236}">
                <a16:creationId xmlns:a16="http://schemas.microsoft.com/office/drawing/2014/main" id="{C49FCC16-C40D-C4E0-A102-51C9D1D0B19F}"/>
              </a:ext>
            </a:extLst>
          </p:cNvPr>
          <p:cNvSpPr txBox="1">
            <a:spLocks noChangeArrowheads="1"/>
          </p:cNvSpPr>
          <p:nvPr/>
        </p:nvSpPr>
        <p:spPr bwMode="auto">
          <a:xfrm>
            <a:off x="538482" y="3776911"/>
            <a:ext cx="3483391" cy="1169551"/>
          </a:xfrm>
          <a:prstGeom prst="rect">
            <a:avLst/>
          </a:prstGeom>
          <a:solidFill>
            <a:srgbClr val="FFFFCC"/>
          </a:solidFill>
          <a:ln w="9525">
            <a:solidFill>
              <a:schemeClr val="tx2"/>
            </a:solidFill>
            <a:miter lim="800000"/>
            <a:headEnd/>
            <a:tailEnd/>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padding: </a:t>
            </a:r>
            <a:r>
              <a:rPr lang="en-US" altLang="en-US" sz="1400" b="1" dirty="0" err="1">
                <a:latin typeface="Courier New" panose="02070309020205020404" pitchFamily="49" charset="0"/>
                <a:cs typeface="Courier New" panose="02070309020205020404" pitchFamily="49" charset="0"/>
              </a:rPr>
              <a:t>10px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20px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10px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20px</a:t>
            </a:r>
            <a:r>
              <a:rPr lang="en-US" altLang="en-US" sz="14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border: </a:t>
            </a:r>
            <a:r>
              <a:rPr lang="en-US" altLang="en-US" sz="1400" b="1" dirty="0" err="1">
                <a:latin typeface="Courier New" panose="02070309020205020404" pitchFamily="49" charset="0"/>
                <a:cs typeface="Courier New" panose="02070309020205020404" pitchFamily="49" charset="0"/>
              </a:rPr>
              <a:t>2px</a:t>
            </a:r>
            <a:r>
              <a:rPr lang="en-US" altLang="en-US" sz="1400" b="1" dirty="0">
                <a:latin typeface="Courier New" panose="02070309020205020404" pitchFamily="49" charset="0"/>
                <a:cs typeface="Courier New" panose="02070309020205020404" pitchFamily="49" charset="0"/>
              </a:rPr>
              <a:t> dotted black;</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  margin: </a:t>
            </a:r>
            <a:r>
              <a:rPr lang="en-US" altLang="en-US" sz="1400" b="1" dirty="0" err="1">
                <a:latin typeface="Courier New" panose="02070309020205020404" pitchFamily="49" charset="0"/>
                <a:cs typeface="Courier New" panose="02070309020205020404" pitchFamily="49" charset="0"/>
              </a:rPr>
              <a:t>15px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5px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15px</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5px</a:t>
            </a:r>
            <a:r>
              <a:rPr lang="en-US" altLang="en-US" sz="14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400" b="1" dirty="0">
                <a:latin typeface="Courier New" panose="02070309020205020404" pitchFamily="49" charset="0"/>
                <a:cs typeface="Courier New" panose="02070309020205020404" pitchFamily="49" charset="0"/>
              </a:rPr>
              <a:t>}</a:t>
            </a:r>
          </a:p>
        </p:txBody>
      </p:sp>
      <p:pic>
        <p:nvPicPr>
          <p:cNvPr id="3" name="Shape 129" title="styling box model">
            <a:extLst>
              <a:ext uri="{FF2B5EF4-FFF2-40B4-BE49-F238E27FC236}">
                <a16:creationId xmlns:a16="http://schemas.microsoft.com/office/drawing/2014/main" id="{31EEFD4E-1FB4-7BB0-E9B0-111AB2F6822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062" y="3429000"/>
            <a:ext cx="3877972" cy="248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5E5B9AC-B8EC-426F-8CA4-2C29ACC0236A}"/>
              </a:ext>
            </a:extLst>
          </p:cNvPr>
          <p:cNvSpPr>
            <a:spLocks noGrp="1"/>
          </p:cNvSpPr>
          <p:nvPr>
            <p:ph type="title"/>
          </p:nvPr>
        </p:nvSpPr>
        <p:spPr/>
        <p:txBody>
          <a:bodyPr/>
          <a:lstStyle/>
          <a:p>
            <a:r>
              <a:rPr lang="en-US" altLang="en-US" dirty="0"/>
              <a:t>Styling with the Box Model (cont.)</a:t>
            </a:r>
          </a:p>
        </p:txBody>
      </p:sp>
      <p:sp>
        <p:nvSpPr>
          <p:cNvPr id="4" name="Footer Placeholder 3">
            <a:extLst>
              <a:ext uri="{FF2B5EF4-FFF2-40B4-BE49-F238E27FC236}">
                <a16:creationId xmlns:a16="http://schemas.microsoft.com/office/drawing/2014/main" id="{BDCA3EB0-DFA5-4169-BC5F-C05C8AA33B31}"/>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49156" name="Slide Number Placeholder 4">
            <a:extLst>
              <a:ext uri="{FF2B5EF4-FFF2-40B4-BE49-F238E27FC236}">
                <a16:creationId xmlns:a16="http://schemas.microsoft.com/office/drawing/2014/main" id="{B04C465E-9B13-4C28-8B6A-3649A5AF7E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B91F0E1E-B98B-4832-9CCB-F6B2E959529C}" type="slidenum">
              <a:rPr lang="en-US" altLang="en-US" sz="1200" smtClean="0">
                <a:solidFill>
                  <a:srgbClr val="993300"/>
                </a:solidFill>
                <a:latin typeface="Calibri" panose="020F0502020204030204" pitchFamily="34" charset="0"/>
              </a:rPr>
              <a:pPr/>
              <a:t>39</a:t>
            </a:fld>
            <a:endParaRPr lang="en-US" altLang="en-US" sz="1200">
              <a:solidFill>
                <a:srgbClr val="993300"/>
              </a:solidFill>
              <a:latin typeface="Calibri" panose="020F0502020204030204" pitchFamily="34" charset="0"/>
            </a:endParaRPr>
          </a:p>
        </p:txBody>
      </p:sp>
      <p:sp>
        <p:nvSpPr>
          <p:cNvPr id="49157" name="Text Box 4">
            <a:extLst>
              <a:ext uri="{FF2B5EF4-FFF2-40B4-BE49-F238E27FC236}">
                <a16:creationId xmlns:a16="http://schemas.microsoft.com/office/drawing/2014/main" id="{0A9BED06-2041-465B-B056-FBD4C312F2C4}"/>
              </a:ext>
            </a:extLst>
          </p:cNvPr>
          <p:cNvSpPr txBox="1">
            <a:spLocks noChangeArrowheads="1"/>
          </p:cNvSpPr>
          <p:nvPr/>
        </p:nvSpPr>
        <p:spPr bwMode="auto">
          <a:xfrm>
            <a:off x="684212" y="1354975"/>
            <a:ext cx="3132779" cy="1323439"/>
          </a:xfrm>
          <a:prstGeom prst="rect">
            <a:avLst/>
          </a:prstGeom>
          <a:solidFill>
            <a:srgbClr val="FFFFCC"/>
          </a:solidFill>
          <a:ln w="9525">
            <a:solidFill>
              <a:schemeClr val="tx2"/>
            </a:solidFill>
            <a:miter lim="800000"/>
            <a:headEnd/>
            <a:tailEnd/>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div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padding: </a:t>
            </a:r>
            <a:r>
              <a:rPr lang="en-US" altLang="en-US" sz="1600" b="1" dirty="0" err="1">
                <a:latin typeface="Courier New" panose="02070309020205020404" pitchFamily="49" charset="0"/>
                <a:cs typeface="Courier New" panose="02070309020205020404" pitchFamily="49" charset="0"/>
              </a:rPr>
              <a:t>2px</a:t>
            </a:r>
            <a:r>
              <a:rPr lang="en-US" altLang="en-US" sz="16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border: </a:t>
            </a:r>
            <a:r>
              <a:rPr lang="en-US" altLang="en-US" sz="1600" b="1" dirty="0" err="1">
                <a:latin typeface="Courier New" panose="02070309020205020404" pitchFamily="49" charset="0"/>
                <a:cs typeface="Courier New" panose="02070309020205020404" pitchFamily="49" charset="0"/>
              </a:rPr>
              <a:t>2px</a:t>
            </a:r>
            <a:r>
              <a:rPr lang="en-US" altLang="en-US" sz="1600" b="1" dirty="0">
                <a:latin typeface="Courier New" panose="02070309020205020404" pitchFamily="49" charset="0"/>
                <a:cs typeface="Courier New" panose="02070309020205020404" pitchFamily="49" charset="0"/>
              </a:rPr>
              <a:t> solid red;</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margin: </a:t>
            </a:r>
            <a:r>
              <a:rPr lang="en-US" altLang="en-US" sz="1600" b="1" dirty="0" err="1">
                <a:latin typeface="Courier New" panose="02070309020205020404" pitchFamily="49" charset="0"/>
                <a:cs typeface="Courier New" panose="02070309020205020404" pitchFamily="49" charset="0"/>
              </a:rPr>
              <a:t>25px</a:t>
            </a:r>
            <a:r>
              <a:rPr lang="en-US" altLang="en-US" sz="16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p:txBody>
      </p:sp>
      <p:pic>
        <p:nvPicPr>
          <p:cNvPr id="49158" name="Shape 136" title="styling box model (another example)">
            <a:extLst>
              <a:ext uri="{FF2B5EF4-FFF2-40B4-BE49-F238E27FC236}">
                <a16:creationId xmlns:a16="http://schemas.microsoft.com/office/drawing/2014/main" id="{DB48B83C-CB87-4E2D-AE06-2D6C42CB2F1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962238"/>
            <a:ext cx="4315627" cy="290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DC48-F76A-4D6D-AB4F-42C96EAB1003}"/>
              </a:ext>
            </a:extLst>
          </p:cNvPr>
          <p:cNvSpPr>
            <a:spLocks noGrp="1"/>
          </p:cNvSpPr>
          <p:nvPr>
            <p:ph type="title"/>
          </p:nvPr>
        </p:nvSpPr>
        <p:spPr/>
        <p:txBody>
          <a:bodyPr/>
          <a:lstStyle/>
          <a:p>
            <a:r>
              <a:rPr lang="en-US" dirty="0"/>
              <a:t>Review of Semantic and Non-Semantic Elements</a:t>
            </a:r>
          </a:p>
        </p:txBody>
      </p:sp>
      <p:sp>
        <p:nvSpPr>
          <p:cNvPr id="3" name="Content Placeholder 2">
            <a:extLst>
              <a:ext uri="{FF2B5EF4-FFF2-40B4-BE49-F238E27FC236}">
                <a16:creationId xmlns:a16="http://schemas.microsoft.com/office/drawing/2014/main" id="{3A4804A3-C931-4CBA-8E95-9438CB869CA1}"/>
              </a:ext>
            </a:extLst>
          </p:cNvPr>
          <p:cNvSpPr>
            <a:spLocks noGrp="1"/>
          </p:cNvSpPr>
          <p:nvPr>
            <p:ph idx="1"/>
          </p:nvPr>
        </p:nvSpPr>
        <p:spPr>
          <a:xfrm>
            <a:off x="856459" y="1777558"/>
            <a:ext cx="5491075" cy="4156211"/>
          </a:xfrm>
        </p:spPr>
        <p:txBody>
          <a:bodyPr>
            <a:normAutofit lnSpcReduction="10000"/>
          </a:bodyPr>
          <a:lstStyle/>
          <a:p>
            <a:r>
              <a:rPr lang="en-US" sz="2150" b="1" dirty="0"/>
              <a:t>Non-semantic elements </a:t>
            </a:r>
            <a:r>
              <a:rPr lang="en-US" sz="2150" dirty="0"/>
              <a:t>– tells nothing about its content</a:t>
            </a:r>
          </a:p>
          <a:p>
            <a:pPr lvl="1"/>
            <a:r>
              <a:rPr lang="en-US" sz="1950" dirty="0"/>
              <a:t>Examples: </a:t>
            </a:r>
            <a:r>
              <a:rPr lang="en-US" sz="1950" dirty="0">
                <a:latin typeface="Courier New" panose="02070309020205020404" pitchFamily="49" charset="0"/>
                <a:cs typeface="Courier New" panose="02070309020205020404" pitchFamily="49" charset="0"/>
              </a:rPr>
              <a:t>&lt;div&gt;</a:t>
            </a:r>
            <a:r>
              <a:rPr lang="en-US" sz="1950" dirty="0"/>
              <a:t> and </a:t>
            </a:r>
            <a:r>
              <a:rPr lang="en-US" sz="1950" dirty="0">
                <a:latin typeface="Courier New" panose="02070309020205020404" pitchFamily="49" charset="0"/>
                <a:cs typeface="Courier New" panose="02070309020205020404" pitchFamily="49" charset="0"/>
              </a:rPr>
              <a:t>&lt;span&gt;</a:t>
            </a:r>
          </a:p>
          <a:p>
            <a:endParaRPr lang="en-US" sz="2150" b="1" dirty="0"/>
          </a:p>
          <a:p>
            <a:r>
              <a:rPr lang="en-US" sz="2150" b="1" dirty="0"/>
              <a:t>Semantic elements</a:t>
            </a:r>
            <a:r>
              <a:rPr lang="en-US" sz="2150" dirty="0"/>
              <a:t> – clearly defines its content</a:t>
            </a:r>
          </a:p>
          <a:p>
            <a:pPr lvl="1"/>
            <a:r>
              <a:rPr lang="en-US" sz="1950" dirty="0"/>
              <a:t>Examples: </a:t>
            </a:r>
            <a:r>
              <a:rPr lang="en-US" sz="1950" dirty="0">
                <a:latin typeface="Courier New" panose="02070309020205020404" pitchFamily="49" charset="0"/>
                <a:cs typeface="Courier New" panose="02070309020205020404" pitchFamily="49" charset="0"/>
              </a:rPr>
              <a:t>&lt;form&gt;, &lt;table&gt;, </a:t>
            </a:r>
            <a:r>
              <a:rPr lang="en-US" sz="1950" dirty="0"/>
              <a:t>and </a:t>
            </a:r>
            <a:r>
              <a:rPr lang="en-US" sz="1950" dirty="0">
                <a:latin typeface="Courier New" panose="02070309020205020404" pitchFamily="49" charset="0"/>
                <a:cs typeface="Courier New" panose="02070309020205020404" pitchFamily="49" charset="0"/>
              </a:rPr>
              <a:t>&lt;article&gt;</a:t>
            </a:r>
          </a:p>
          <a:p>
            <a:endParaRPr lang="en-US" dirty="0"/>
          </a:p>
          <a:p>
            <a:r>
              <a:rPr lang="en-US" sz="2150" dirty="0"/>
              <a:t>For more detail, check: </a:t>
            </a:r>
            <a:r>
              <a:rPr lang="en-US" sz="2150" dirty="0">
                <a:hlinkClick r:id="rId2"/>
              </a:rPr>
              <a:t>https://www.w3schools.com/html/html5_semantic_elements.asp</a:t>
            </a:r>
            <a:r>
              <a:rPr lang="en-US" sz="2150" dirty="0"/>
              <a:t> </a:t>
            </a:r>
          </a:p>
          <a:p>
            <a:endParaRPr lang="en-US" dirty="0"/>
          </a:p>
        </p:txBody>
      </p:sp>
      <p:sp>
        <p:nvSpPr>
          <p:cNvPr id="4" name="Footer Placeholder 3">
            <a:extLst>
              <a:ext uri="{FF2B5EF4-FFF2-40B4-BE49-F238E27FC236}">
                <a16:creationId xmlns:a16="http://schemas.microsoft.com/office/drawing/2014/main" id="{398B5763-6AAA-40E3-8975-C3B964395C34}"/>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5" name="Slide Number Placeholder 4">
            <a:extLst>
              <a:ext uri="{FF2B5EF4-FFF2-40B4-BE49-F238E27FC236}">
                <a16:creationId xmlns:a16="http://schemas.microsoft.com/office/drawing/2014/main" id="{D7E2321E-0199-439C-B5D3-7D651B924314}"/>
              </a:ext>
            </a:extLst>
          </p:cNvPr>
          <p:cNvSpPr>
            <a:spLocks noGrp="1"/>
          </p:cNvSpPr>
          <p:nvPr>
            <p:ph type="sldNum" sz="quarter" idx="12"/>
          </p:nvPr>
        </p:nvSpPr>
        <p:spPr/>
        <p:txBody>
          <a:bodyPr/>
          <a:lstStyle/>
          <a:p>
            <a:fld id="{41F635E7-1C9B-49B8-A0B2-7382EED78505}" type="slidenum">
              <a:rPr lang="en-US" smtClean="0"/>
              <a:t>4</a:t>
            </a:fld>
            <a:endParaRPr lang="en-US"/>
          </a:p>
        </p:txBody>
      </p:sp>
      <p:pic>
        <p:nvPicPr>
          <p:cNvPr id="7" name="Picture 6" descr="Semantic tags">
            <a:extLst>
              <a:ext uri="{FF2B5EF4-FFF2-40B4-BE49-F238E27FC236}">
                <a16:creationId xmlns:a16="http://schemas.microsoft.com/office/drawing/2014/main" id="{9BBD4D9D-E5E1-4F8F-8A3D-BF507628F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081" y="2135375"/>
            <a:ext cx="2031359" cy="2393107"/>
          </a:xfrm>
          <a:prstGeom prst="rect">
            <a:avLst/>
          </a:prstGeom>
        </p:spPr>
      </p:pic>
    </p:spTree>
    <p:extLst>
      <p:ext uri="{BB962C8B-B14F-4D97-AF65-F5344CB8AC3E}">
        <p14:creationId xmlns:p14="http://schemas.microsoft.com/office/powerpoint/2010/main" val="208770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D09FE57-2B32-4C89-90A3-53BC2865282D}"/>
              </a:ext>
            </a:extLst>
          </p:cNvPr>
          <p:cNvSpPr>
            <a:spLocks noGrp="1"/>
          </p:cNvSpPr>
          <p:nvPr>
            <p:ph type="title"/>
          </p:nvPr>
        </p:nvSpPr>
        <p:spPr/>
        <p:txBody>
          <a:bodyPr/>
          <a:lstStyle/>
          <a:p>
            <a:r>
              <a:rPr lang="en-US" altLang="en-US" dirty="0"/>
              <a:t>Defining Element Dimensions</a:t>
            </a:r>
          </a:p>
        </p:txBody>
      </p:sp>
      <p:sp>
        <p:nvSpPr>
          <p:cNvPr id="50179" name="Content Placeholder 2">
            <a:extLst>
              <a:ext uri="{FF2B5EF4-FFF2-40B4-BE49-F238E27FC236}">
                <a16:creationId xmlns:a16="http://schemas.microsoft.com/office/drawing/2014/main" id="{00A30601-B7A8-4DBB-A591-ACE8448C0866}"/>
              </a:ext>
            </a:extLst>
          </p:cNvPr>
          <p:cNvSpPr>
            <a:spLocks noGrp="1"/>
          </p:cNvSpPr>
          <p:nvPr>
            <p:ph idx="1"/>
          </p:nvPr>
        </p:nvSpPr>
        <p:spPr>
          <a:xfrm>
            <a:off x="381000" y="1722438"/>
            <a:ext cx="8229600" cy="4525962"/>
          </a:xfrm>
        </p:spPr>
        <p:txBody>
          <a:bodyPr/>
          <a:lstStyle/>
          <a:p>
            <a:r>
              <a:rPr lang="en-US" altLang="en-US" dirty="0"/>
              <a:t>Set height and width properties to specify box size</a:t>
            </a:r>
          </a:p>
          <a:p>
            <a:r>
              <a:rPr lang="en-US" altLang="en-US" dirty="0"/>
              <a:t>Values can be defined as</a:t>
            </a:r>
          </a:p>
          <a:p>
            <a:pPr lvl="1"/>
            <a:r>
              <a:rPr lang="en-US" altLang="en-US" dirty="0"/>
              <a:t>Lengths (</a:t>
            </a:r>
            <a:r>
              <a:rPr lang="en-US" altLang="en-US" dirty="0" err="1"/>
              <a:t>px</a:t>
            </a:r>
            <a:r>
              <a:rPr lang="en-US" altLang="en-US" dirty="0"/>
              <a:t>, </a:t>
            </a:r>
            <a:r>
              <a:rPr lang="en-US" altLang="en-US" dirty="0" err="1"/>
              <a:t>em</a:t>
            </a:r>
            <a:r>
              <a:rPr lang="en-US" altLang="en-US" dirty="0"/>
              <a:t>, etc.)</a:t>
            </a:r>
          </a:p>
          <a:p>
            <a:pPr lvl="1"/>
            <a:r>
              <a:rPr lang="en-US" altLang="en-US" dirty="0"/>
              <a:t>Percentages</a:t>
            </a:r>
          </a:p>
          <a:p>
            <a:pPr lvl="1"/>
            <a:r>
              <a:rPr lang="en-US" altLang="en-US" dirty="0"/>
              <a:t>auto - default setting that sizes boxes to fit all of its content</a:t>
            </a:r>
          </a:p>
        </p:txBody>
      </p:sp>
      <p:sp>
        <p:nvSpPr>
          <p:cNvPr id="4" name="Footer Placeholder 3">
            <a:extLst>
              <a:ext uri="{FF2B5EF4-FFF2-40B4-BE49-F238E27FC236}">
                <a16:creationId xmlns:a16="http://schemas.microsoft.com/office/drawing/2014/main" id="{55DA43A1-798C-4652-9A71-7536581226C5}"/>
              </a:ext>
            </a:extLst>
          </p:cNvPr>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50181" name="Slide Number Placeholder 4">
            <a:extLst>
              <a:ext uri="{FF2B5EF4-FFF2-40B4-BE49-F238E27FC236}">
                <a16:creationId xmlns:a16="http://schemas.microsoft.com/office/drawing/2014/main" id="{C18A41F6-5981-4A5A-BF76-5837E85EAA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D01EF700-CDA6-418F-94C1-DA88AD1DC960}" type="slidenum">
              <a:rPr lang="en-US" altLang="en-US" sz="1200" smtClean="0">
                <a:solidFill>
                  <a:srgbClr val="993300"/>
                </a:solidFill>
                <a:latin typeface="Calibri" panose="020F0502020204030204" pitchFamily="34" charset="0"/>
              </a:rPr>
              <a:pPr/>
              <a:t>40</a:t>
            </a:fld>
            <a:endParaRPr lang="en-US" altLang="en-US" sz="1200">
              <a:solidFill>
                <a:srgbClr val="993300"/>
              </a:solidFill>
              <a:latin typeface="Calibri" panose="020F0502020204030204" pitchFamily="34" charset="0"/>
            </a:endParaRPr>
          </a:p>
        </p:txBody>
      </p:sp>
      <p:sp>
        <p:nvSpPr>
          <p:cNvPr id="50182" name="Rectangle 5">
            <a:extLst>
              <a:ext uri="{FF2B5EF4-FFF2-40B4-BE49-F238E27FC236}">
                <a16:creationId xmlns:a16="http://schemas.microsoft.com/office/drawing/2014/main" id="{2F334A2C-A7A2-43F0-ADFA-9D94FFFA0E40}"/>
              </a:ext>
            </a:extLst>
          </p:cNvPr>
          <p:cNvSpPr>
            <a:spLocks noChangeArrowheads="1"/>
          </p:cNvSpPr>
          <p:nvPr/>
        </p:nvSpPr>
        <p:spPr bwMode="auto">
          <a:xfrm>
            <a:off x="838200" y="3772949"/>
            <a:ext cx="581427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ltLang="en-US" b="1" dirty="0">
                <a:solidFill>
                  <a:srgbClr val="FF0000"/>
                </a:solidFill>
              </a:rPr>
              <a:t>Note</a:t>
            </a:r>
            <a:r>
              <a:rPr lang="en-US" altLang="en-US" b="1" dirty="0">
                <a:solidFill>
                  <a:srgbClr val="000000"/>
                </a:solidFill>
              </a:rPr>
              <a:t>:</a:t>
            </a:r>
            <a:r>
              <a:rPr lang="en-US" altLang="en-US" dirty="0">
                <a:solidFill>
                  <a:srgbClr val="000000"/>
                </a:solidFill>
              </a:rPr>
              <a:t> You can read more about CSS units here: </a:t>
            </a:r>
            <a:r>
              <a:rPr lang="en-US" altLang="en-US" u="sng" dirty="0">
                <a:solidFill>
                  <a:schemeClr val="hlink"/>
                </a:solidFill>
                <a:hlinkClick r:id="rId2"/>
              </a:rPr>
              <a:t>http://www.w3schools.com/cssref/css_units.asp</a:t>
            </a:r>
            <a:r>
              <a:rPr lang="en-US" altLang="en-US" dirty="0">
                <a:solidFill>
                  <a:srgbClr val="000000"/>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34B6-C440-4BD5-B891-6EE9CEAD756C}"/>
              </a:ext>
            </a:extLst>
          </p:cNvPr>
          <p:cNvSpPr>
            <a:spLocks noGrp="1"/>
          </p:cNvSpPr>
          <p:nvPr>
            <p:ph type="title"/>
          </p:nvPr>
        </p:nvSpPr>
        <p:spPr/>
        <p:txBody>
          <a:bodyPr/>
          <a:lstStyle/>
          <a:p>
            <a:r>
              <a:rPr lang="en-US" dirty="0"/>
              <a:t>Adjusting the Position of HTML Elements</a:t>
            </a:r>
          </a:p>
        </p:txBody>
      </p:sp>
      <p:sp>
        <p:nvSpPr>
          <p:cNvPr id="3" name="Content Placeholder 2">
            <a:extLst>
              <a:ext uri="{FF2B5EF4-FFF2-40B4-BE49-F238E27FC236}">
                <a16:creationId xmlns:a16="http://schemas.microsoft.com/office/drawing/2014/main" id="{06BE16CA-CFD3-4209-82FA-7CC979F71817}"/>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Flow of elements</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A browser renders the elements of an HTML document that has no CSS from left to right, top to bottom, in the same order as they exist in the document.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CSS also includes properties that can change how a browser positions elements. These properties specify where an element is located on a page.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There are five properties for adjusting the position of HTML elements in the browser </a:t>
            </a:r>
          </a:p>
          <a:p>
            <a:pPr lvl="1"/>
            <a:r>
              <a:rPr lang="en-US" sz="1800" b="1" dirty="0">
                <a:effectLst/>
                <a:latin typeface="Calibri" panose="020F0502020204030204" pitchFamily="34" charset="0"/>
                <a:ea typeface="Calibri" panose="020F0502020204030204" pitchFamily="34" charset="0"/>
                <a:cs typeface="Times New Roman" panose="02020603050405020304" pitchFamily="18" charset="0"/>
              </a:rPr>
              <a:t>position</a:t>
            </a:r>
          </a:p>
          <a:p>
            <a:pPr lvl="1"/>
            <a:r>
              <a:rPr lang="en-US" sz="1800" b="1" dirty="0">
                <a:effectLst/>
                <a:latin typeface="Calibri" panose="020F0502020204030204" pitchFamily="34" charset="0"/>
                <a:ea typeface="Calibri" panose="020F0502020204030204" pitchFamily="34" charset="0"/>
                <a:cs typeface="Times New Roman" panose="02020603050405020304" pitchFamily="18" charset="0"/>
              </a:rPr>
              <a:t>display</a:t>
            </a:r>
          </a:p>
          <a:p>
            <a:pPr lvl="1"/>
            <a:r>
              <a:rPr lang="en-US" sz="1800" b="1" dirty="0">
                <a:effectLst/>
                <a:latin typeface="Calibri" panose="020F0502020204030204" pitchFamily="34" charset="0"/>
                <a:ea typeface="Calibri" panose="020F0502020204030204" pitchFamily="34" charset="0"/>
                <a:cs typeface="Times New Roman" panose="02020603050405020304" pitchFamily="18" charset="0"/>
              </a:rPr>
              <a:t>z-index</a:t>
            </a:r>
          </a:p>
          <a:p>
            <a:pPr lvl="1"/>
            <a:r>
              <a:rPr lang="en-US" sz="1800" b="1" dirty="0">
                <a:effectLst/>
                <a:latin typeface="Calibri" panose="020F0502020204030204" pitchFamily="34" charset="0"/>
                <a:ea typeface="Calibri" panose="020F0502020204030204" pitchFamily="34" charset="0"/>
                <a:cs typeface="Times New Roman" panose="02020603050405020304" pitchFamily="18" charset="0"/>
              </a:rPr>
              <a:t>float</a:t>
            </a:r>
          </a:p>
          <a:p>
            <a:pPr lvl="1"/>
            <a:r>
              <a:rPr lang="en-US" sz="1800" b="1" dirty="0">
                <a:effectLst/>
                <a:latin typeface="Calibri" panose="020F0502020204030204" pitchFamily="34" charset="0"/>
                <a:ea typeface="Calibri" panose="020F0502020204030204" pitchFamily="34" charset="0"/>
                <a:cs typeface="Times New Roman" panose="02020603050405020304" pitchFamily="18" charset="0"/>
              </a:rPr>
              <a:t>Clear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C51A7F0F-7B7D-418F-AF91-D0A5B8224CBB}"/>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71834146-74BF-4069-A86E-2E75DCB42108}"/>
              </a:ext>
            </a:extLst>
          </p:cNvPr>
          <p:cNvSpPr>
            <a:spLocks noGrp="1"/>
          </p:cNvSpPr>
          <p:nvPr>
            <p:ph type="sldNum" sz="quarter" idx="12"/>
          </p:nvPr>
        </p:nvSpPr>
        <p:spPr/>
        <p:txBody>
          <a:bodyPr/>
          <a:lstStyle/>
          <a:p>
            <a:pPr>
              <a:defRPr/>
            </a:pPr>
            <a:fld id="{06312E1D-4100-4FF4-A17A-852A552FDC1B}" type="slidenum">
              <a:rPr lang="en-US" smtClean="0"/>
              <a:pPr>
                <a:defRPr/>
              </a:pPr>
              <a:t>41</a:t>
            </a:fld>
            <a:endParaRPr lang="en-US" dirty="0"/>
          </a:p>
        </p:txBody>
      </p:sp>
    </p:spTree>
    <p:extLst>
      <p:ext uri="{BB962C8B-B14F-4D97-AF65-F5344CB8AC3E}">
        <p14:creationId xmlns:p14="http://schemas.microsoft.com/office/powerpoint/2010/main" val="75269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34B6-C440-4BD5-B891-6EE9CEAD756C}"/>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display</a:t>
            </a:r>
            <a:r>
              <a:rPr lang="en-US" dirty="0"/>
              <a:t> Property</a:t>
            </a:r>
          </a:p>
        </p:txBody>
      </p:sp>
      <p:sp>
        <p:nvSpPr>
          <p:cNvPr id="3" name="Content Placeholder 2">
            <a:extLst>
              <a:ext uri="{FF2B5EF4-FFF2-40B4-BE49-F238E27FC236}">
                <a16:creationId xmlns:a16="http://schemas.microsoft.com/office/drawing/2014/main" id="{06BE16CA-CFD3-4209-82FA-7CC979F71817}"/>
              </a:ext>
            </a:extLst>
          </p:cNvPr>
          <p:cNvSpPr>
            <a:spLocks noGrp="1"/>
          </p:cNvSpPr>
          <p:nvPr>
            <p:ph idx="1"/>
          </p:nvPr>
        </p:nvSpPr>
        <p:spPr>
          <a:xfrm>
            <a:off x="457200" y="1354975"/>
            <a:ext cx="8229600" cy="4389120"/>
          </a:xfrm>
        </p:spPr>
        <p:txBody>
          <a:bodyPr>
            <a:normAutofit/>
          </a:bodyPr>
          <a:lstStyle/>
          <a:p>
            <a:r>
              <a:rPr lang="en-US" dirty="0"/>
              <a:t>The default display can be changed using one of three values:</a:t>
            </a:r>
          </a:p>
          <a:p>
            <a:pPr lvl="1"/>
            <a:r>
              <a:rPr lang="en-US" b="1" dirty="0"/>
              <a:t>inline  </a:t>
            </a:r>
          </a:p>
          <a:p>
            <a:pPr lvl="2"/>
            <a:r>
              <a:rPr lang="en-US" dirty="0"/>
              <a:t>The default display for some tags, such as </a:t>
            </a:r>
            <a:r>
              <a:rPr lang="en-US" b="1" dirty="0">
                <a:solidFill>
                  <a:srgbClr val="C00000"/>
                </a:solidFill>
                <a:latin typeface="Courier New" panose="02070309020205020404" pitchFamily="49" charset="0"/>
                <a:cs typeface="Courier New" panose="02070309020205020404" pitchFamily="49" charset="0"/>
              </a:rPr>
              <a:t>&lt;</a:t>
            </a:r>
            <a:r>
              <a:rPr lang="en-US" b="1" dirty="0" err="1">
                <a:solidFill>
                  <a:srgbClr val="C00000"/>
                </a:solidFill>
                <a:latin typeface="Courier New" panose="02070309020205020404" pitchFamily="49" charset="0"/>
                <a:cs typeface="Courier New" panose="02070309020205020404" pitchFamily="49" charset="0"/>
              </a:rPr>
              <a:t>em</a:t>
            </a:r>
            <a:r>
              <a:rPr lang="en-US" b="1" dirty="0">
                <a:solidFill>
                  <a:srgbClr val="C00000"/>
                </a:solidFill>
                <a:latin typeface="Courier New" panose="02070309020205020404" pitchFamily="49" charset="0"/>
                <a:cs typeface="Courier New" panose="02070309020205020404" pitchFamily="49" charset="0"/>
              </a:rPr>
              <a:t>&gt;</a:t>
            </a:r>
            <a:r>
              <a:rPr lang="en-US" dirty="0"/>
              <a:t>, </a:t>
            </a:r>
            <a:r>
              <a:rPr lang="en-US" b="1" dirty="0">
                <a:solidFill>
                  <a:srgbClr val="C00000"/>
                </a:solidFill>
                <a:latin typeface="Courier New" panose="02070309020205020404" pitchFamily="49" charset="0"/>
                <a:cs typeface="Courier New" panose="02070309020205020404" pitchFamily="49" charset="0"/>
              </a:rPr>
              <a:t>&lt;strong&gt;</a:t>
            </a:r>
            <a:r>
              <a:rPr lang="en-US" dirty="0"/>
              <a:t>, and </a:t>
            </a:r>
            <a:r>
              <a:rPr lang="en-US" b="1" dirty="0">
                <a:solidFill>
                  <a:srgbClr val="C00000"/>
                </a:solidFill>
                <a:latin typeface="Courier New" panose="02070309020205020404" pitchFamily="49" charset="0"/>
                <a:cs typeface="Courier New" panose="02070309020205020404" pitchFamily="49" charset="0"/>
              </a:rPr>
              <a:t>&lt;a&gt;</a:t>
            </a:r>
            <a:r>
              <a:rPr lang="en-US" dirty="0"/>
              <a:t>, is called inline.</a:t>
            </a:r>
          </a:p>
          <a:p>
            <a:pPr lvl="2"/>
            <a:r>
              <a:rPr lang="en-US" dirty="0"/>
              <a:t>Inline elements have a box that wraps tightly around their content, only taking up the amount of space necessary to display their content and not requiring a new line after each element. </a:t>
            </a:r>
          </a:p>
          <a:p>
            <a:pPr lvl="1"/>
            <a:r>
              <a:rPr lang="en-US" dirty="0"/>
              <a:t>The CSS display property provides the ability to make any element an inline element. This includes elements that are not inline by default such as paragraphs, </a:t>
            </a:r>
            <a:r>
              <a:rPr lang="en-US" dirty="0" err="1"/>
              <a:t>divs</a:t>
            </a:r>
            <a:r>
              <a:rPr lang="en-US" dirty="0"/>
              <a:t>, and headings. </a:t>
            </a:r>
          </a:p>
          <a:p>
            <a:pPr lvl="1"/>
            <a:r>
              <a:rPr lang="en-US" dirty="0"/>
              <a:t>The CSS in the example below will change the display of all </a:t>
            </a:r>
            <a:r>
              <a:rPr lang="en-US" b="1" dirty="0">
                <a:solidFill>
                  <a:srgbClr val="C00000"/>
                </a:solidFill>
                <a:latin typeface="Courier New" panose="02070309020205020404" pitchFamily="49" charset="0"/>
                <a:cs typeface="Courier New" panose="02070309020205020404" pitchFamily="49" charset="0"/>
              </a:rPr>
              <a:t>&lt;h1&gt;</a:t>
            </a:r>
            <a:r>
              <a:rPr lang="en-US" dirty="0"/>
              <a:t> elements to inline. The browser will render </a:t>
            </a:r>
            <a:r>
              <a:rPr lang="en-US" b="1" dirty="0">
                <a:solidFill>
                  <a:srgbClr val="C00000"/>
                </a:solidFill>
                <a:latin typeface="Courier New" panose="02070309020205020404" pitchFamily="49" charset="0"/>
                <a:cs typeface="Courier New" panose="02070309020205020404" pitchFamily="49" charset="0"/>
              </a:rPr>
              <a:t>&lt;</a:t>
            </a:r>
            <a:r>
              <a:rPr lang="en-US" b="1" dirty="0" err="1">
                <a:solidFill>
                  <a:srgbClr val="C00000"/>
                </a:solidFill>
                <a:latin typeface="Courier New" panose="02070309020205020404" pitchFamily="49" charset="0"/>
                <a:cs typeface="Courier New" panose="02070309020205020404" pitchFamily="49" charset="0"/>
              </a:rPr>
              <a:t>h1</a:t>
            </a:r>
            <a:r>
              <a:rPr lang="en-US" b="1" dirty="0">
                <a:solidFill>
                  <a:srgbClr val="C00000"/>
                </a:solidFill>
                <a:latin typeface="Courier New" panose="02070309020205020404" pitchFamily="49" charset="0"/>
                <a:cs typeface="Courier New" panose="02070309020205020404" pitchFamily="49" charset="0"/>
              </a:rPr>
              <a:t>&gt;</a:t>
            </a:r>
            <a:r>
              <a:rPr lang="en-US" dirty="0"/>
              <a:t> elements on the same line as other inline elements immediately before or after them (if there are any).</a:t>
            </a:r>
          </a:p>
          <a:p>
            <a:pPr lvl="1"/>
            <a:endParaRPr lang="en-US" dirty="0"/>
          </a:p>
        </p:txBody>
      </p:sp>
      <p:sp>
        <p:nvSpPr>
          <p:cNvPr id="4" name="Footer Placeholder 3">
            <a:extLst>
              <a:ext uri="{FF2B5EF4-FFF2-40B4-BE49-F238E27FC236}">
                <a16:creationId xmlns:a16="http://schemas.microsoft.com/office/drawing/2014/main" id="{C51A7F0F-7B7D-418F-AF91-D0A5B8224CBB}"/>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71834146-74BF-4069-A86E-2E75DCB42108}"/>
              </a:ext>
            </a:extLst>
          </p:cNvPr>
          <p:cNvSpPr>
            <a:spLocks noGrp="1"/>
          </p:cNvSpPr>
          <p:nvPr>
            <p:ph type="sldNum" sz="quarter" idx="12"/>
          </p:nvPr>
        </p:nvSpPr>
        <p:spPr/>
        <p:txBody>
          <a:bodyPr/>
          <a:lstStyle/>
          <a:p>
            <a:pPr>
              <a:defRPr/>
            </a:pPr>
            <a:fld id="{06312E1D-4100-4FF4-A17A-852A552FDC1B}" type="slidenum">
              <a:rPr lang="en-US" smtClean="0"/>
              <a:pPr>
                <a:defRPr/>
              </a:pPr>
              <a:t>42</a:t>
            </a:fld>
            <a:endParaRPr lang="en-US" dirty="0"/>
          </a:p>
        </p:txBody>
      </p:sp>
      <p:sp>
        <p:nvSpPr>
          <p:cNvPr id="6" name="Text Box 4">
            <a:extLst>
              <a:ext uri="{FF2B5EF4-FFF2-40B4-BE49-F238E27FC236}">
                <a16:creationId xmlns:a16="http://schemas.microsoft.com/office/drawing/2014/main" id="{E209ECCB-6156-4B13-BEE3-725C34B4318C}"/>
              </a:ext>
            </a:extLst>
          </p:cNvPr>
          <p:cNvSpPr txBox="1">
            <a:spLocks noChangeArrowheads="1"/>
          </p:cNvSpPr>
          <p:nvPr/>
        </p:nvSpPr>
        <p:spPr bwMode="auto">
          <a:xfrm>
            <a:off x="1264443" y="4904926"/>
            <a:ext cx="6615113" cy="923330"/>
          </a:xfrm>
          <a:prstGeom prst="rect">
            <a:avLst/>
          </a:prstGeom>
          <a:solidFill>
            <a:srgbClr val="FFFFCC"/>
          </a:solidFill>
          <a:ln w="9525">
            <a:solidFill>
              <a:schemeClr val="tx2"/>
            </a:solidFill>
            <a:miter lim="800000"/>
            <a:headEnd/>
            <a:tailEnd/>
          </a:ln>
        </p:spPr>
        <p:txBody>
          <a:bodyPr>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800" b="1" dirty="0" err="1">
                <a:latin typeface="Courier New" panose="02070309020205020404" pitchFamily="49" charset="0"/>
                <a:cs typeface="Courier New" panose="02070309020205020404" pitchFamily="49" charset="0"/>
              </a:rPr>
              <a:t>h1</a:t>
            </a:r>
            <a:r>
              <a:rPr lang="en-US" altLang="en-US" sz="1800" b="1" dirty="0">
                <a:latin typeface="Courier New" panose="02070309020205020404" pitchFamily="49" charset="0"/>
                <a:cs typeface="Courier New" panose="02070309020205020404" pitchFamily="49" charset="0"/>
              </a:rPr>
              <a:t> {</a:t>
            </a:r>
          </a:p>
          <a:p>
            <a:pPr>
              <a:spcBef>
                <a:spcPct val="0"/>
              </a:spcBef>
              <a:buClrTx/>
              <a:buSzTx/>
              <a:buFontTx/>
              <a:buNone/>
            </a:pPr>
            <a:r>
              <a:rPr lang="en-US" altLang="en-US" sz="1800" b="1" dirty="0">
                <a:latin typeface="Courier New" panose="02070309020205020404" pitchFamily="49" charset="0"/>
                <a:cs typeface="Courier New" panose="02070309020205020404" pitchFamily="49" charset="0"/>
              </a:rPr>
              <a:t>  display: inline;</a:t>
            </a:r>
          </a:p>
          <a:p>
            <a:pPr>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436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34B6-C440-4BD5-B891-6EE9CEAD756C}"/>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display</a:t>
            </a:r>
            <a:r>
              <a:rPr lang="en-US" dirty="0"/>
              <a:t> Property (cont.)</a:t>
            </a:r>
          </a:p>
        </p:txBody>
      </p:sp>
      <p:sp>
        <p:nvSpPr>
          <p:cNvPr id="3" name="Content Placeholder 2">
            <a:extLst>
              <a:ext uri="{FF2B5EF4-FFF2-40B4-BE49-F238E27FC236}">
                <a16:creationId xmlns:a16="http://schemas.microsoft.com/office/drawing/2014/main" id="{06BE16CA-CFD3-4209-82FA-7CC979F71817}"/>
              </a:ext>
            </a:extLst>
          </p:cNvPr>
          <p:cNvSpPr>
            <a:spLocks noGrp="1"/>
          </p:cNvSpPr>
          <p:nvPr>
            <p:ph idx="1"/>
          </p:nvPr>
        </p:nvSpPr>
        <p:spPr>
          <a:xfrm>
            <a:off x="457200" y="1640039"/>
            <a:ext cx="8229600" cy="4389120"/>
          </a:xfrm>
        </p:spPr>
        <p:txBody>
          <a:bodyPr>
            <a:normAutofit/>
          </a:bodyPr>
          <a:lstStyle/>
          <a:p>
            <a:pPr lvl="1"/>
            <a:r>
              <a:rPr lang="en-US" b="1" dirty="0"/>
              <a:t>block display</a:t>
            </a:r>
          </a:p>
          <a:p>
            <a:pPr lvl="2"/>
            <a:r>
              <a:rPr lang="en-US" dirty="0"/>
              <a:t>Elements that are block-level by default include all levels of heading elements </a:t>
            </a:r>
            <a:r>
              <a:rPr lang="en-US" b="1" dirty="0">
                <a:solidFill>
                  <a:srgbClr val="C00000"/>
                </a:solidFill>
                <a:latin typeface="Courier New" panose="02070309020205020404" pitchFamily="49" charset="0"/>
                <a:cs typeface="Courier New" panose="02070309020205020404" pitchFamily="49" charset="0"/>
              </a:rPr>
              <a:t>(&lt;h1&gt;</a:t>
            </a:r>
            <a:r>
              <a:rPr lang="en-US" dirty="0"/>
              <a:t> through </a:t>
            </a:r>
            <a:r>
              <a:rPr lang="en-US" b="1" dirty="0">
                <a:solidFill>
                  <a:srgbClr val="C00000"/>
                </a:solidFill>
                <a:latin typeface="Courier New" panose="02070309020205020404" pitchFamily="49" charset="0"/>
                <a:cs typeface="Courier New" panose="02070309020205020404" pitchFamily="49" charset="0"/>
              </a:rPr>
              <a:t>&lt;h6&gt;</a:t>
            </a:r>
            <a:r>
              <a:rPr lang="en-US" dirty="0"/>
              <a:t>), </a:t>
            </a:r>
            <a:r>
              <a:rPr lang="en-US" b="1" dirty="0">
                <a:solidFill>
                  <a:srgbClr val="C00000"/>
                </a:solidFill>
                <a:latin typeface="Courier New" panose="02070309020205020404" pitchFamily="49" charset="0"/>
                <a:cs typeface="Courier New" panose="02070309020205020404" pitchFamily="49" charset="0"/>
              </a:rPr>
              <a:t>&lt;p&gt;</a:t>
            </a:r>
            <a:r>
              <a:rPr lang="en-US" dirty="0"/>
              <a:t>,</a:t>
            </a:r>
            <a:r>
              <a:rPr lang="en-US" b="1" dirty="0">
                <a:solidFill>
                  <a:srgbClr val="C00000"/>
                </a:solidFill>
                <a:latin typeface="Courier New" panose="02070309020205020404" pitchFamily="49" charset="0"/>
                <a:cs typeface="Courier New" panose="02070309020205020404" pitchFamily="49" charset="0"/>
              </a:rPr>
              <a:t> &lt;div&gt; </a:t>
            </a:r>
            <a:r>
              <a:rPr lang="en-US" dirty="0"/>
              <a:t>and </a:t>
            </a:r>
            <a:r>
              <a:rPr lang="en-US" b="1" dirty="0">
                <a:solidFill>
                  <a:srgbClr val="C00000"/>
                </a:solidFill>
                <a:latin typeface="Courier New" panose="02070309020205020404" pitchFamily="49" charset="0"/>
                <a:cs typeface="Courier New" panose="02070309020205020404" pitchFamily="49" charset="0"/>
              </a:rPr>
              <a:t>&lt;footer&gt;</a:t>
            </a:r>
            <a:r>
              <a:rPr lang="en-US" dirty="0"/>
              <a:t>.</a:t>
            </a:r>
          </a:p>
          <a:p>
            <a:pPr lvl="1"/>
            <a:endParaRPr lang="en-US" dirty="0"/>
          </a:p>
          <a:p>
            <a:pPr lvl="1"/>
            <a:r>
              <a:rPr lang="en-US" b="1" dirty="0"/>
              <a:t>inline-block</a:t>
            </a:r>
          </a:p>
          <a:p>
            <a:pPr lvl="2"/>
            <a:r>
              <a:rPr lang="en-US" dirty="0"/>
              <a:t>inline-block display combines features of both inline and block elements. Inline-block elements can appear next to each other, and we can specify their dimensions using the width and height properties. </a:t>
            </a:r>
          </a:p>
          <a:p>
            <a:pPr lvl="2"/>
            <a:r>
              <a:rPr lang="en-US" dirty="0"/>
              <a:t>Images are the best example of default inline-block elements.</a:t>
            </a:r>
          </a:p>
          <a:p>
            <a:pPr lvl="1"/>
            <a:endParaRPr lang="en-US" dirty="0"/>
          </a:p>
        </p:txBody>
      </p:sp>
      <p:sp>
        <p:nvSpPr>
          <p:cNvPr id="4" name="Footer Placeholder 3">
            <a:extLst>
              <a:ext uri="{FF2B5EF4-FFF2-40B4-BE49-F238E27FC236}">
                <a16:creationId xmlns:a16="http://schemas.microsoft.com/office/drawing/2014/main" id="{C51A7F0F-7B7D-418F-AF91-D0A5B8224CBB}"/>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71834146-74BF-4069-A86E-2E75DCB42108}"/>
              </a:ext>
            </a:extLst>
          </p:cNvPr>
          <p:cNvSpPr>
            <a:spLocks noGrp="1"/>
          </p:cNvSpPr>
          <p:nvPr>
            <p:ph type="sldNum" sz="quarter" idx="12"/>
          </p:nvPr>
        </p:nvSpPr>
        <p:spPr/>
        <p:txBody>
          <a:bodyPr/>
          <a:lstStyle/>
          <a:p>
            <a:pPr>
              <a:defRPr/>
            </a:pPr>
            <a:fld id="{06312E1D-4100-4FF4-A17A-852A552FDC1B}" type="slidenum">
              <a:rPr lang="en-US" smtClean="0"/>
              <a:pPr>
                <a:defRPr/>
              </a:pPr>
              <a:t>43</a:t>
            </a:fld>
            <a:endParaRPr lang="en-US" dirty="0"/>
          </a:p>
        </p:txBody>
      </p:sp>
    </p:spTree>
    <p:extLst>
      <p:ext uri="{BB962C8B-B14F-4D97-AF65-F5344CB8AC3E}">
        <p14:creationId xmlns:p14="http://schemas.microsoft.com/office/powerpoint/2010/main" val="944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34B6-C440-4BD5-B891-6EE9CEAD756C}"/>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float</a:t>
            </a:r>
            <a:r>
              <a:rPr lang="en-US" dirty="0"/>
              <a:t> Property</a:t>
            </a:r>
          </a:p>
        </p:txBody>
      </p:sp>
      <p:sp>
        <p:nvSpPr>
          <p:cNvPr id="3" name="Content Placeholder 2">
            <a:extLst>
              <a:ext uri="{FF2B5EF4-FFF2-40B4-BE49-F238E27FC236}">
                <a16:creationId xmlns:a16="http://schemas.microsoft.com/office/drawing/2014/main" id="{06BE16CA-CFD3-4209-82FA-7CC979F71817}"/>
              </a:ext>
            </a:extLst>
          </p:cNvPr>
          <p:cNvSpPr>
            <a:spLocks noGrp="1"/>
          </p:cNvSpPr>
          <p:nvPr>
            <p:ph idx="1"/>
          </p:nvPr>
        </p:nvSpPr>
        <p:spPr>
          <a:xfrm>
            <a:off x="457200" y="1354975"/>
            <a:ext cx="8229600" cy="4389120"/>
          </a:xfrm>
        </p:spPr>
        <p:txBody>
          <a:bodyPr>
            <a:normAutofit/>
          </a:bodyPr>
          <a:lstStyle/>
          <a:p>
            <a:r>
              <a:rPr lang="en-US" dirty="0"/>
              <a:t>You can simply move an element as far left or as far right as possible on the page, with float property. </a:t>
            </a:r>
          </a:p>
          <a:p>
            <a:endParaRPr lang="en-US" dirty="0"/>
          </a:p>
          <a:p>
            <a:r>
              <a:rPr lang="en-US" dirty="0"/>
              <a:t>You can put sections side by side with this.  Whether they are tables or different &lt;div&gt;’s or &lt;section&gt; </a:t>
            </a:r>
            <a:r>
              <a:rPr lang="en-US" i="1" dirty="0"/>
              <a:t>etc</a:t>
            </a:r>
            <a:r>
              <a:rPr lang="en-US" dirty="0"/>
              <a:t>.  You may have to adjust the margins and widths to get a good fit.</a:t>
            </a:r>
          </a:p>
          <a:p>
            <a:endParaRPr lang="en-US" dirty="0"/>
          </a:p>
          <a:p>
            <a:r>
              <a:rPr lang="en-US" dirty="0"/>
              <a:t>The float property can be set to one of two values:</a:t>
            </a:r>
          </a:p>
          <a:p>
            <a:pPr lvl="1"/>
            <a:r>
              <a:rPr lang="en-US" dirty="0"/>
              <a:t>left - this value will move, or float, elements as far left as possible. </a:t>
            </a:r>
          </a:p>
          <a:p>
            <a:pPr lvl="1"/>
            <a:r>
              <a:rPr lang="en-US" dirty="0"/>
              <a:t>right - this value will move elements as far right as possible.</a:t>
            </a:r>
          </a:p>
        </p:txBody>
      </p:sp>
      <p:sp>
        <p:nvSpPr>
          <p:cNvPr id="4" name="Footer Placeholder 3">
            <a:extLst>
              <a:ext uri="{FF2B5EF4-FFF2-40B4-BE49-F238E27FC236}">
                <a16:creationId xmlns:a16="http://schemas.microsoft.com/office/drawing/2014/main" id="{C51A7F0F-7B7D-418F-AF91-D0A5B8224CBB}"/>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71834146-74BF-4069-A86E-2E75DCB42108}"/>
              </a:ext>
            </a:extLst>
          </p:cNvPr>
          <p:cNvSpPr>
            <a:spLocks noGrp="1"/>
          </p:cNvSpPr>
          <p:nvPr>
            <p:ph type="sldNum" sz="quarter" idx="12"/>
          </p:nvPr>
        </p:nvSpPr>
        <p:spPr/>
        <p:txBody>
          <a:bodyPr/>
          <a:lstStyle/>
          <a:p>
            <a:pPr>
              <a:defRPr/>
            </a:pPr>
            <a:fld id="{06312E1D-4100-4FF4-A17A-852A552FDC1B}" type="slidenum">
              <a:rPr lang="en-US" smtClean="0"/>
              <a:pPr>
                <a:defRPr/>
              </a:pPr>
              <a:t>44</a:t>
            </a:fld>
            <a:endParaRPr lang="en-US" dirty="0"/>
          </a:p>
        </p:txBody>
      </p:sp>
      <p:sp>
        <p:nvSpPr>
          <p:cNvPr id="6" name="Text Box 4">
            <a:extLst>
              <a:ext uri="{FF2B5EF4-FFF2-40B4-BE49-F238E27FC236}">
                <a16:creationId xmlns:a16="http://schemas.microsoft.com/office/drawing/2014/main" id="{E209ECCB-6156-4B13-BEE3-725C34B4318C}"/>
              </a:ext>
            </a:extLst>
          </p:cNvPr>
          <p:cNvSpPr txBox="1">
            <a:spLocks noChangeArrowheads="1"/>
          </p:cNvSpPr>
          <p:nvPr/>
        </p:nvSpPr>
        <p:spPr bwMode="auto">
          <a:xfrm>
            <a:off x="3110022" y="4638526"/>
            <a:ext cx="1965318" cy="1323439"/>
          </a:xfrm>
          <a:prstGeom prst="rect">
            <a:avLst/>
          </a:prstGeom>
          <a:solidFill>
            <a:srgbClr val="FFFFCC"/>
          </a:solidFill>
          <a:ln w="9525">
            <a:solidFill>
              <a:schemeClr val="tx2"/>
            </a:solidFill>
            <a:miter lim="800000"/>
            <a:headEnd/>
            <a:tailEnd/>
          </a:ln>
        </p:spPr>
        <p:txBody>
          <a:bodyPr wrap="square">
            <a:spAutoFit/>
          </a:bodyPr>
          <a:lstStyle>
            <a:lvl1pPr>
              <a:spcBef>
                <a:spcPct val="20000"/>
              </a:spcBef>
              <a:buClr>
                <a:srgbClr val="993300"/>
              </a:buClr>
              <a:buSzPct val="80000"/>
              <a:buFont typeface="Wingdings" panose="05000000000000000000" pitchFamily="2" charset="2"/>
              <a:buChar char="Ø"/>
              <a:defRPr sz="2400">
                <a:solidFill>
                  <a:schemeClr val="tx1"/>
                </a:solidFill>
                <a:latin typeface="Calibri" panose="020F0502020204030204" pitchFamily="34" charset="0"/>
              </a:defRPr>
            </a:lvl1pPr>
            <a:lvl2pPr marL="742950" indent="-285750">
              <a:spcBef>
                <a:spcPct val="20000"/>
              </a:spcBef>
              <a:buClr>
                <a:srgbClr val="993300"/>
              </a:buClr>
              <a:buSzPct val="80000"/>
              <a:buFont typeface="Wingdings" panose="05000000000000000000" pitchFamily="2" charset="2"/>
              <a:buChar char="§"/>
              <a:defRPr sz="2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table {</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width:35</a:t>
            </a:r>
            <a:r>
              <a:rPr lang="en-US" altLang="en-US" sz="16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float:left</a:t>
            </a:r>
            <a:r>
              <a:rPr lang="en-US" altLang="en-US" sz="16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margin:25px</a:t>
            </a:r>
            <a:r>
              <a:rPr lang="en-US" altLang="en-US" sz="1600" b="1" dirty="0">
                <a:latin typeface="Courier New" panose="02070309020205020404" pitchFamily="49" charset="0"/>
                <a:cs typeface="Courier New" panose="02070309020205020404" pitchFamily="49" charset="0"/>
              </a:rPr>
              <a:t>;</a:t>
            </a:r>
          </a:p>
          <a:p>
            <a:pPr>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989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34B6-C440-4BD5-B891-6EE9CEAD756C}"/>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clear</a:t>
            </a:r>
            <a:r>
              <a:rPr lang="en-US" dirty="0"/>
              <a:t> Property</a:t>
            </a:r>
          </a:p>
        </p:txBody>
      </p:sp>
      <p:sp>
        <p:nvSpPr>
          <p:cNvPr id="3" name="Content Placeholder 2">
            <a:extLst>
              <a:ext uri="{FF2B5EF4-FFF2-40B4-BE49-F238E27FC236}">
                <a16:creationId xmlns:a16="http://schemas.microsoft.com/office/drawing/2014/main" id="{06BE16CA-CFD3-4209-82FA-7CC979F71817}"/>
              </a:ext>
            </a:extLst>
          </p:cNvPr>
          <p:cNvSpPr>
            <a:spLocks noGrp="1"/>
          </p:cNvSpPr>
          <p:nvPr>
            <p:ph idx="1"/>
          </p:nvPr>
        </p:nvSpPr>
        <p:spPr>
          <a:xfrm>
            <a:off x="457200" y="1354975"/>
            <a:ext cx="8229600" cy="4389120"/>
          </a:xfrm>
        </p:spPr>
        <p:txBody>
          <a:bodyPr>
            <a:normAutofit/>
          </a:bodyPr>
          <a:lstStyle/>
          <a:p>
            <a:r>
              <a:rPr lang="en-US" sz="2000" dirty="0"/>
              <a:t>The clear property specifies how elements should behave when they bump into each other on the page. It can take on one of the following values:</a:t>
            </a:r>
          </a:p>
          <a:p>
            <a:pPr lvl="1"/>
            <a:r>
              <a:rPr lang="en-US" sz="1800" b="1" dirty="0"/>
              <a:t>left</a:t>
            </a:r>
            <a:r>
              <a:rPr lang="en-US" sz="1800" dirty="0"/>
              <a:t> — the left side of the element will not touch any other element within the same containing element.</a:t>
            </a:r>
          </a:p>
          <a:p>
            <a:pPr lvl="1"/>
            <a:r>
              <a:rPr lang="en-US" sz="1800" b="1" dirty="0"/>
              <a:t>right</a:t>
            </a:r>
            <a:r>
              <a:rPr lang="en-US" sz="1800" dirty="0"/>
              <a:t> — the right side of the element will not touch any other element within the same containing element.</a:t>
            </a:r>
          </a:p>
          <a:p>
            <a:pPr lvl="1"/>
            <a:r>
              <a:rPr lang="en-US" sz="1800" b="1" dirty="0"/>
              <a:t>both</a:t>
            </a:r>
            <a:r>
              <a:rPr lang="en-US" sz="1800" dirty="0"/>
              <a:t> — neither side of the element will touch any other element within the same containing element.</a:t>
            </a:r>
          </a:p>
          <a:p>
            <a:pPr lvl="1"/>
            <a:r>
              <a:rPr lang="en-US" sz="1800" b="1" dirty="0"/>
              <a:t>none</a:t>
            </a:r>
            <a:r>
              <a:rPr lang="en-US" sz="1800" dirty="0"/>
              <a:t> — the element can touch either side.</a:t>
            </a:r>
          </a:p>
          <a:p>
            <a:pPr lvl="1"/>
            <a:endParaRPr lang="en-US" dirty="0"/>
          </a:p>
        </p:txBody>
      </p:sp>
      <p:sp>
        <p:nvSpPr>
          <p:cNvPr id="4" name="Footer Placeholder 3">
            <a:extLst>
              <a:ext uri="{FF2B5EF4-FFF2-40B4-BE49-F238E27FC236}">
                <a16:creationId xmlns:a16="http://schemas.microsoft.com/office/drawing/2014/main" id="{C51A7F0F-7B7D-418F-AF91-D0A5B8224CBB}"/>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71834146-74BF-4069-A86E-2E75DCB42108}"/>
              </a:ext>
            </a:extLst>
          </p:cNvPr>
          <p:cNvSpPr>
            <a:spLocks noGrp="1"/>
          </p:cNvSpPr>
          <p:nvPr>
            <p:ph type="sldNum" sz="quarter" idx="12"/>
          </p:nvPr>
        </p:nvSpPr>
        <p:spPr/>
        <p:txBody>
          <a:bodyPr/>
          <a:lstStyle/>
          <a:p>
            <a:pPr>
              <a:defRPr/>
            </a:pPr>
            <a:fld id="{06312E1D-4100-4FF4-A17A-852A552FDC1B}" type="slidenum">
              <a:rPr lang="en-US" smtClean="0"/>
              <a:pPr>
                <a:defRPr/>
              </a:pPr>
              <a:t>45</a:t>
            </a:fld>
            <a:endParaRPr lang="en-US" dirty="0"/>
          </a:p>
        </p:txBody>
      </p:sp>
    </p:spTree>
    <p:extLst>
      <p:ext uri="{BB962C8B-B14F-4D97-AF65-F5344CB8AC3E}">
        <p14:creationId xmlns:p14="http://schemas.microsoft.com/office/powerpoint/2010/main" val="300549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5959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Use &lt;</a:t>
            </a:r>
            <a:r>
              <a:rPr lang="en-US" altLang="en-US" sz="2800" dirty="0" err="1"/>
              <a:t>ul</a:t>
            </a:r>
            <a:r>
              <a:rPr lang="en-US" altLang="en-US" sz="2800" dirty="0"/>
              <a:t>&gt; Tag Within </a:t>
            </a:r>
            <a:r>
              <a:rPr lang="en-US" altLang="en-US" sz="2800" dirty="0">
                <a:latin typeface="Courier New" panose="02070309020205020404" pitchFamily="49" charset="0"/>
                <a:cs typeface="Courier New" panose="02070309020205020404" pitchFamily="49" charset="0"/>
              </a:rPr>
              <a:t>&lt;forms&gt; </a:t>
            </a:r>
            <a:endParaRPr lang="en-US" altLang="en-US" sz="2800" dirty="0"/>
          </a:p>
        </p:txBody>
      </p:sp>
      <p:sp>
        <p:nvSpPr>
          <p:cNvPr id="18436" name="Rectangle 3" descr="&#10;"/>
          <p:cNvSpPr>
            <a:spLocks noGrp="1" noChangeArrowheads="1"/>
          </p:cNvSpPr>
          <p:nvPr>
            <p:ph idx="1"/>
          </p:nvPr>
        </p:nvSpPr>
        <p:spPr>
          <a:xfrm>
            <a:off x="603681" y="1239631"/>
            <a:ext cx="7936637" cy="4507676"/>
          </a:xfrm>
        </p:spPr>
        <p:txBody>
          <a:bodyPr>
            <a:normAutofit/>
          </a:bodyPr>
          <a:lstStyle/>
          <a:p>
            <a:pPr>
              <a:lnSpc>
                <a:spcPct val="90000"/>
              </a:lnSpc>
            </a:pPr>
            <a:r>
              <a:rPr lang="en-US" altLang="en-US" sz="1600" dirty="0">
                <a:latin typeface="Arial" panose="020B0604020202020204" pitchFamily="34" charset="0"/>
                <a:cs typeface="Arial" panose="020B0604020202020204" pitchFamily="34" charset="0"/>
              </a:rPr>
              <a:t>Use  both the </a:t>
            </a:r>
            <a:r>
              <a:rPr lang="en-US" altLang="en-US" sz="1600" b="1" dirty="0">
                <a:solidFill>
                  <a:srgbClr val="C00000"/>
                </a:solidFill>
                <a:latin typeface="Courier New" panose="02070309020205020404" pitchFamily="49" charset="0"/>
                <a:cs typeface="Courier New" panose="02070309020205020404" pitchFamily="49" charset="0"/>
              </a:rPr>
              <a:t>&lt;</a:t>
            </a:r>
            <a:r>
              <a:rPr lang="en-US" altLang="en-US" sz="1600" b="1" dirty="0" err="1">
                <a:solidFill>
                  <a:srgbClr val="C00000"/>
                </a:solidFill>
                <a:latin typeface="Courier New" panose="02070309020205020404" pitchFamily="49" charset="0"/>
                <a:cs typeface="Courier New" panose="02070309020205020404" pitchFamily="49" charset="0"/>
              </a:rPr>
              <a:t>ul</a:t>
            </a:r>
            <a:r>
              <a:rPr lang="en-US" altLang="en-US" sz="1600" b="1" dirty="0">
                <a:solidFill>
                  <a:srgbClr val="C00000"/>
                </a:solidFill>
                <a:latin typeface="Courier New" panose="02070309020205020404" pitchFamily="49" charset="0"/>
                <a:cs typeface="Courier New" panose="02070309020205020404" pitchFamily="49" charset="0"/>
              </a:rPr>
              <a:t>&gt;</a:t>
            </a:r>
            <a:r>
              <a:rPr lang="en-US" altLang="en-US" sz="1600" dirty="0">
                <a:latin typeface="Arial" panose="020B0604020202020204" pitchFamily="34" charset="0"/>
                <a:cs typeface="Arial" panose="020B0604020202020204" pitchFamily="34" charset="0"/>
              </a:rPr>
              <a:t> and </a:t>
            </a:r>
            <a:r>
              <a:rPr lang="en-US" altLang="en-US" sz="1600" b="1" dirty="0">
                <a:solidFill>
                  <a:srgbClr val="C00000"/>
                </a:solidFill>
                <a:latin typeface="Courier New" panose="02070309020205020404" pitchFamily="49" charset="0"/>
                <a:cs typeface="Courier New" panose="02070309020205020404" pitchFamily="49" charset="0"/>
              </a:rPr>
              <a:t>&lt;</a:t>
            </a:r>
            <a:r>
              <a:rPr lang="en-US" altLang="en-US" sz="1600" b="1" dirty="0" err="1">
                <a:solidFill>
                  <a:srgbClr val="C00000"/>
                </a:solidFill>
                <a:latin typeface="Courier New" panose="02070309020205020404" pitchFamily="49" charset="0"/>
                <a:cs typeface="Courier New" panose="02070309020205020404" pitchFamily="49" charset="0"/>
              </a:rPr>
              <a:t>fieldset</a:t>
            </a:r>
            <a:r>
              <a:rPr lang="en-US" altLang="en-US" sz="1600" b="1" dirty="0">
                <a:solidFill>
                  <a:srgbClr val="C00000"/>
                </a:solidFill>
                <a:latin typeface="Courier New" panose="02070309020205020404" pitchFamily="49" charset="0"/>
                <a:cs typeface="Courier New" panose="02070309020205020404" pitchFamily="49" charset="0"/>
              </a:rPr>
              <a:t>&gt; </a:t>
            </a:r>
            <a:r>
              <a:rPr lang="en-US" altLang="en-US" sz="1600" dirty="0">
                <a:latin typeface="Arial" panose="020B0604020202020204" pitchFamily="34" charset="0"/>
                <a:cs typeface="Arial" panose="020B0604020202020204" pitchFamily="34" charset="0"/>
              </a:rPr>
              <a:t>in combination to get both the widgets and vertical input.  </a:t>
            </a:r>
          </a:p>
          <a:p>
            <a:pPr>
              <a:lnSpc>
                <a:spcPct val="90000"/>
              </a:lnSpc>
            </a:pPr>
            <a:r>
              <a:rPr lang="en-US" altLang="en-US" sz="1600" dirty="0">
                <a:latin typeface="Arial" panose="020B0604020202020204" pitchFamily="34" charset="0"/>
                <a:cs typeface="Arial" panose="020B0604020202020204" pitchFamily="34" charset="0"/>
              </a:rPr>
              <a:t>CSS removed bullets and created spacing</a:t>
            </a:r>
          </a:p>
          <a:p>
            <a:pPr>
              <a:lnSpc>
                <a:spcPct val="90000"/>
              </a:lnSpc>
            </a:pPr>
            <a:r>
              <a:rPr lang="en-US" altLang="en-US" sz="1600" dirty="0">
                <a:latin typeface="Arial" panose="020B0604020202020204" pitchFamily="34" charset="0"/>
                <a:cs typeface="Arial" panose="020B0604020202020204" pitchFamily="34" charset="0"/>
              </a:rPr>
              <a:t>Example: </a:t>
            </a:r>
            <a:r>
              <a:rPr lang="en-US" altLang="en-US" sz="1600" dirty="0">
                <a:latin typeface="Arial" panose="020B0604020202020204" pitchFamily="34" charset="0"/>
                <a:cs typeface="Arial" panose="020B0604020202020204" pitchFamily="34" charset="0"/>
                <a:hlinkClick r:id="rId2"/>
              </a:rPr>
              <a:t>https://</a:t>
            </a:r>
            <a:r>
              <a:rPr lang="en-US" altLang="en-US" sz="1600" dirty="0" err="1">
                <a:latin typeface="Arial" panose="020B0604020202020204" pitchFamily="34" charset="0"/>
                <a:cs typeface="Arial" panose="020B0604020202020204" pitchFamily="34" charset="0"/>
                <a:hlinkClick r:id="rId2"/>
              </a:rPr>
              <a:t>hermes.waketech.edu</a:t>
            </a:r>
            <a:r>
              <a:rPr lang="en-US" altLang="en-US" sz="1600" dirty="0">
                <a:latin typeface="Arial" panose="020B0604020202020204" pitchFamily="34" charset="0"/>
                <a:cs typeface="Arial" panose="020B0604020202020204" pitchFamily="34" charset="0"/>
                <a:hlinkClick r:id="rId2"/>
              </a:rPr>
              <a:t>/~frank/</a:t>
            </a:r>
            <a:r>
              <a:rPr lang="en-US" altLang="en-US" sz="1600" dirty="0" err="1">
                <a:latin typeface="Arial" panose="020B0604020202020204" pitchFamily="34" charset="0"/>
                <a:cs typeface="Arial" panose="020B0604020202020204" pitchFamily="34" charset="0"/>
                <a:hlinkClick r:id="rId2"/>
              </a:rPr>
              <a:t>cti110</a:t>
            </a:r>
            <a:r>
              <a:rPr lang="en-US" altLang="en-US" sz="1600" dirty="0">
                <a:latin typeface="Arial" panose="020B0604020202020204" pitchFamily="34" charset="0"/>
                <a:cs typeface="Arial" panose="020B0604020202020204" pitchFamily="34" charset="0"/>
                <a:hlinkClick r:id="rId2"/>
              </a:rPr>
              <a:t>/</a:t>
            </a:r>
            <a:r>
              <a:rPr lang="en-US" altLang="en-US" sz="1600" dirty="0" err="1">
                <a:latin typeface="Arial" panose="020B0604020202020204" pitchFamily="34" charset="0"/>
                <a:cs typeface="Arial" panose="020B0604020202020204" pitchFamily="34" charset="0"/>
                <a:hlinkClick r:id="rId2"/>
              </a:rPr>
              <a:t>lesson06</a:t>
            </a:r>
            <a:r>
              <a:rPr lang="en-US" altLang="en-US" sz="1600" dirty="0">
                <a:latin typeface="Arial" panose="020B0604020202020204" pitchFamily="34" charset="0"/>
                <a:cs typeface="Arial" panose="020B0604020202020204" pitchFamily="34" charset="0"/>
                <a:hlinkClick r:id="rId2"/>
              </a:rPr>
              <a:t>/</a:t>
            </a:r>
            <a:r>
              <a:rPr lang="en-US" altLang="en-US" sz="1600" dirty="0" err="1">
                <a:latin typeface="Arial" panose="020B0604020202020204" pitchFamily="34" charset="0"/>
                <a:cs typeface="Arial" panose="020B0604020202020204" pitchFamily="34" charset="0"/>
                <a:hlinkClick r:id="rId2"/>
              </a:rPr>
              <a:t>form01.html</a:t>
            </a:r>
            <a:endParaRPr lang="en-US" altLang="en-US" sz="1600" dirty="0"/>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46</a:t>
            </a:fld>
            <a:endParaRPr lang="en-US" dirty="0"/>
          </a:p>
        </p:txBody>
      </p:sp>
      <p:pic>
        <p:nvPicPr>
          <p:cNvPr id="6" name="Picture 5" descr="HTML code">
            <a:extLst>
              <a:ext uri="{FF2B5EF4-FFF2-40B4-BE49-F238E27FC236}">
                <a16:creationId xmlns:a16="http://schemas.microsoft.com/office/drawing/2014/main" id="{26DD27B4-5226-5B4F-9CB3-DDB9AE6BA63A}"/>
              </a:ext>
            </a:extLst>
          </p:cNvPr>
          <p:cNvPicPr>
            <a:picLocks noChangeAspect="1"/>
          </p:cNvPicPr>
          <p:nvPr/>
        </p:nvPicPr>
        <p:blipFill>
          <a:blip r:embed="rId3"/>
          <a:stretch>
            <a:fillRect/>
          </a:stretch>
        </p:blipFill>
        <p:spPr>
          <a:xfrm>
            <a:off x="603681" y="2650921"/>
            <a:ext cx="4901731" cy="3265079"/>
          </a:xfrm>
          <a:prstGeom prst="rect">
            <a:avLst/>
          </a:prstGeom>
          <a:ln>
            <a:solidFill>
              <a:schemeClr val="tx2"/>
            </a:solidFill>
          </a:ln>
        </p:spPr>
      </p:pic>
      <p:pic>
        <p:nvPicPr>
          <p:cNvPr id="8" name="Picture 7" descr="form page">
            <a:extLst>
              <a:ext uri="{FF2B5EF4-FFF2-40B4-BE49-F238E27FC236}">
                <a16:creationId xmlns:a16="http://schemas.microsoft.com/office/drawing/2014/main" id="{E7117BEC-B145-A96D-489C-91F306A6F79B}"/>
              </a:ext>
            </a:extLst>
          </p:cNvPr>
          <p:cNvPicPr>
            <a:picLocks noChangeAspect="1"/>
          </p:cNvPicPr>
          <p:nvPr/>
        </p:nvPicPr>
        <p:blipFill>
          <a:blip r:embed="rId4"/>
          <a:stretch>
            <a:fillRect/>
          </a:stretch>
        </p:blipFill>
        <p:spPr>
          <a:xfrm>
            <a:off x="5651893" y="3429000"/>
            <a:ext cx="2458595" cy="1487298"/>
          </a:xfrm>
          <a:prstGeom prst="rect">
            <a:avLst/>
          </a:prstGeom>
        </p:spPr>
      </p:pic>
    </p:spTree>
    <p:extLst>
      <p:ext uri="{BB962C8B-B14F-4D97-AF65-F5344CB8AC3E}">
        <p14:creationId xmlns:p14="http://schemas.microsoft.com/office/powerpoint/2010/main" val="229976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Tags Used Within </a:t>
            </a:r>
            <a:r>
              <a:rPr lang="en-US" altLang="en-US" sz="2800" dirty="0">
                <a:latin typeface="Courier New" panose="02070309020205020404" pitchFamily="49" charset="0"/>
                <a:cs typeface="Courier New" panose="02070309020205020404" pitchFamily="49" charset="0"/>
              </a:rPr>
              <a:t>&lt;forms&gt; </a:t>
            </a:r>
            <a:r>
              <a:rPr lang="en-US" altLang="en-US" sz="2800" dirty="0"/>
              <a:t>(continued 8)</a:t>
            </a:r>
          </a:p>
        </p:txBody>
      </p:sp>
      <p:sp>
        <p:nvSpPr>
          <p:cNvPr id="18436" name="Rectangle 3" descr="&#10;"/>
          <p:cNvSpPr>
            <a:spLocks noGrp="1" noChangeArrowheads="1"/>
          </p:cNvSpPr>
          <p:nvPr>
            <p:ph idx="1"/>
          </p:nvPr>
        </p:nvSpPr>
        <p:spPr>
          <a:xfrm>
            <a:off x="603681" y="1392687"/>
            <a:ext cx="7936637" cy="4507676"/>
          </a:xfrm>
        </p:spPr>
        <p:txBody>
          <a:bodyPr>
            <a:normAutofit/>
          </a:bodyPr>
          <a:lstStyle/>
          <a:p>
            <a:pPr lvl="1">
              <a:lnSpc>
                <a:spcPct val="90000"/>
              </a:lnSpc>
            </a:pPr>
            <a:r>
              <a:rPr lang="en-US" altLang="en-US" dirty="0"/>
              <a:t>Vertical Presentation can also be done using the  CSS property/value: </a:t>
            </a:r>
            <a:r>
              <a:rPr lang="en-US" altLang="en-US" b="1" dirty="0" err="1">
                <a:solidFill>
                  <a:srgbClr val="C00000"/>
                </a:solidFill>
                <a:latin typeface="Courier New" panose="02070309020205020404" pitchFamily="49" charset="0"/>
                <a:cs typeface="Courier New" panose="02070309020205020404" pitchFamily="49" charset="0"/>
              </a:rPr>
              <a:t>display:block</a:t>
            </a:r>
            <a:r>
              <a:rPr lang="en-US" altLang="en-US" b="1" dirty="0">
                <a:solidFill>
                  <a:srgbClr val="C00000"/>
                </a:solidFill>
                <a:latin typeface="Courier New" panose="02070309020205020404" pitchFamily="49" charset="0"/>
                <a:cs typeface="Courier New" panose="02070309020205020404" pitchFamily="49" charset="0"/>
              </a:rPr>
              <a:t> </a:t>
            </a:r>
            <a:r>
              <a:rPr lang="en-US" altLang="en-US" dirty="0"/>
              <a:t>without UL</a:t>
            </a:r>
          </a:p>
          <a:p>
            <a:pPr lvl="1">
              <a:lnSpc>
                <a:spcPct val="90000"/>
              </a:lnSpc>
            </a:pPr>
            <a:endParaRPr lang="en-US" altLang="en-US" dirty="0"/>
          </a:p>
          <a:p>
            <a:pPr lvl="1">
              <a:lnSpc>
                <a:spcPct val="90000"/>
              </a:lnSpc>
            </a:pPr>
            <a:r>
              <a:rPr lang="en-US" altLang="en-US" dirty="0">
                <a:latin typeface="Arial" panose="020B0604020202020204" pitchFamily="34" charset="0"/>
                <a:cs typeface="Arial" panose="020B0604020202020204" pitchFamily="34" charset="0"/>
              </a:rPr>
              <a:t>Example: </a:t>
            </a:r>
            <a:r>
              <a:rPr lang="en-US" altLang="en-US" dirty="0">
                <a:latin typeface="Arial" panose="020B0604020202020204" pitchFamily="34" charset="0"/>
                <a:cs typeface="Arial" panose="020B0604020202020204" pitchFamily="34" charset="0"/>
                <a:hlinkClick r:id="rId2"/>
              </a:rPr>
              <a:t>https://</a:t>
            </a:r>
            <a:r>
              <a:rPr lang="en-US" altLang="en-US" dirty="0" err="1">
                <a:latin typeface="Arial" panose="020B0604020202020204" pitchFamily="34" charset="0"/>
                <a:cs typeface="Arial" panose="020B0604020202020204" pitchFamily="34" charset="0"/>
                <a:hlinkClick r:id="rId2"/>
              </a:rPr>
              <a:t>hermes.waketech.edu</a:t>
            </a:r>
            <a:r>
              <a:rPr lang="en-US" altLang="en-US" dirty="0">
                <a:latin typeface="Arial" panose="020B0604020202020204" pitchFamily="34" charset="0"/>
                <a:cs typeface="Arial" panose="020B0604020202020204" pitchFamily="34" charset="0"/>
                <a:hlinkClick r:id="rId2"/>
              </a:rPr>
              <a:t>/~frank/</a:t>
            </a:r>
            <a:r>
              <a:rPr lang="en-US" altLang="en-US" dirty="0" err="1">
                <a:latin typeface="Arial" panose="020B0604020202020204" pitchFamily="34" charset="0"/>
                <a:cs typeface="Arial" panose="020B0604020202020204" pitchFamily="34" charset="0"/>
                <a:hlinkClick r:id="rId2"/>
              </a:rPr>
              <a:t>cti110</a:t>
            </a:r>
            <a:r>
              <a:rPr lang="en-US" altLang="en-US" dirty="0">
                <a:latin typeface="Arial" panose="020B0604020202020204" pitchFamily="34" charset="0"/>
                <a:cs typeface="Arial" panose="020B0604020202020204" pitchFamily="34" charset="0"/>
                <a:hlinkClick r:id="rId2"/>
              </a:rPr>
              <a:t>/</a:t>
            </a:r>
            <a:r>
              <a:rPr lang="en-US" altLang="en-US" dirty="0" err="1">
                <a:latin typeface="Arial" panose="020B0604020202020204" pitchFamily="34" charset="0"/>
                <a:cs typeface="Arial" panose="020B0604020202020204" pitchFamily="34" charset="0"/>
                <a:hlinkClick r:id="rId2"/>
              </a:rPr>
              <a:t>lesson06</a:t>
            </a:r>
            <a:r>
              <a:rPr lang="en-US" altLang="en-US" dirty="0">
                <a:latin typeface="Arial" panose="020B0604020202020204" pitchFamily="34" charset="0"/>
                <a:cs typeface="Arial" panose="020B0604020202020204" pitchFamily="34" charset="0"/>
                <a:hlinkClick r:id="rId2"/>
              </a:rPr>
              <a:t>/</a:t>
            </a:r>
            <a:r>
              <a:rPr lang="en-US" altLang="en-US" dirty="0" err="1">
                <a:latin typeface="Arial" panose="020B0604020202020204" pitchFamily="34" charset="0"/>
                <a:cs typeface="Arial" panose="020B0604020202020204" pitchFamily="34" charset="0"/>
                <a:hlinkClick r:id="rId2"/>
              </a:rPr>
              <a:t>form02.html</a:t>
            </a:r>
            <a:endParaRPr lang="en-US" altLang="en-US" dirty="0"/>
          </a:p>
        </p:txBody>
      </p:sp>
      <p:sp>
        <p:nvSpPr>
          <p:cNvPr id="2" name="Footer Placeholder 1"/>
          <p:cNvSpPr>
            <a:spLocks noGrp="1"/>
          </p:cNvSpPr>
          <p:nvPr>
            <p:ph type="ftr" sz="quarter" idx="11"/>
          </p:nvPr>
        </p:nvSpPr>
        <p:spPr/>
        <p:txBody>
          <a:bodyPr/>
          <a:lstStyle/>
          <a:p>
            <a:pPr>
              <a:defRPr/>
            </a:pPr>
            <a:r>
              <a:rPr lang="en-US" dirty="0" err="1"/>
              <a:t>CTI110</a:t>
            </a:r>
            <a:r>
              <a:rPr lang="en-US" dirty="0"/>
              <a:t>: Introduction to Web, Programming, &amp; Database Foundation</a:t>
            </a:r>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47</a:t>
            </a:fld>
            <a:endParaRPr lang="en-US" dirty="0"/>
          </a:p>
        </p:txBody>
      </p:sp>
      <p:pic>
        <p:nvPicPr>
          <p:cNvPr id="6" name="Picture 5" descr="HTML code">
            <a:extLst>
              <a:ext uri="{FF2B5EF4-FFF2-40B4-BE49-F238E27FC236}">
                <a16:creationId xmlns:a16="http://schemas.microsoft.com/office/drawing/2014/main" id="{88C38D49-B8DE-9445-85D6-97417A6A2F87}"/>
              </a:ext>
            </a:extLst>
          </p:cNvPr>
          <p:cNvPicPr>
            <a:picLocks noChangeAspect="1"/>
          </p:cNvPicPr>
          <p:nvPr/>
        </p:nvPicPr>
        <p:blipFill>
          <a:blip r:embed="rId3"/>
          <a:stretch>
            <a:fillRect/>
          </a:stretch>
        </p:blipFill>
        <p:spPr>
          <a:xfrm>
            <a:off x="671426" y="2981187"/>
            <a:ext cx="4550638" cy="2789389"/>
          </a:xfrm>
          <a:prstGeom prst="rect">
            <a:avLst/>
          </a:prstGeom>
          <a:ln>
            <a:solidFill>
              <a:schemeClr val="tx2"/>
            </a:solidFill>
          </a:ln>
        </p:spPr>
      </p:pic>
      <p:pic>
        <p:nvPicPr>
          <p:cNvPr id="7" name="Picture 6" descr="form page">
            <a:extLst>
              <a:ext uri="{FF2B5EF4-FFF2-40B4-BE49-F238E27FC236}">
                <a16:creationId xmlns:a16="http://schemas.microsoft.com/office/drawing/2014/main" id="{AC656076-D68F-2161-5D3A-A65CB781F935}"/>
              </a:ext>
            </a:extLst>
          </p:cNvPr>
          <p:cNvPicPr>
            <a:picLocks noChangeAspect="1"/>
          </p:cNvPicPr>
          <p:nvPr/>
        </p:nvPicPr>
        <p:blipFill>
          <a:blip r:embed="rId4"/>
          <a:stretch>
            <a:fillRect/>
          </a:stretch>
        </p:blipFill>
        <p:spPr>
          <a:xfrm>
            <a:off x="5466205" y="3429000"/>
            <a:ext cx="2458595" cy="1487298"/>
          </a:xfrm>
          <a:prstGeom prst="rect">
            <a:avLst/>
          </a:prstGeom>
        </p:spPr>
      </p:pic>
    </p:spTree>
    <p:extLst>
      <p:ext uri="{BB962C8B-B14F-4D97-AF65-F5344CB8AC3E}">
        <p14:creationId xmlns:p14="http://schemas.microsoft.com/office/powerpoint/2010/main" val="19049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E1FC-85CF-4773-A80C-F58FEDAFA945}"/>
              </a:ext>
            </a:extLst>
          </p:cNvPr>
          <p:cNvSpPr>
            <a:spLocks noGrp="1"/>
          </p:cNvSpPr>
          <p:nvPr>
            <p:ph type="title"/>
          </p:nvPr>
        </p:nvSpPr>
        <p:spPr/>
        <p:txBody>
          <a:bodyPr/>
          <a:lstStyle/>
          <a:p>
            <a:r>
              <a:rPr lang="en-US" dirty="0"/>
              <a:t>When Do We Use a Table?</a:t>
            </a:r>
          </a:p>
        </p:txBody>
      </p:sp>
      <p:sp>
        <p:nvSpPr>
          <p:cNvPr id="3" name="Content Placeholder 2">
            <a:extLst>
              <a:ext uri="{FF2B5EF4-FFF2-40B4-BE49-F238E27FC236}">
                <a16:creationId xmlns:a16="http://schemas.microsoft.com/office/drawing/2014/main" id="{F3DF1450-2239-4B63-90CC-52321B39368B}"/>
              </a:ext>
            </a:extLst>
          </p:cNvPr>
          <p:cNvSpPr>
            <a:spLocks noGrp="1"/>
          </p:cNvSpPr>
          <p:nvPr>
            <p:ph idx="1"/>
          </p:nvPr>
        </p:nvSpPr>
        <p:spPr>
          <a:xfrm>
            <a:off x="883988" y="1633664"/>
            <a:ext cx="7209283" cy="4261109"/>
          </a:xfrm>
        </p:spPr>
        <p:txBody>
          <a:bodyPr>
            <a:normAutofit fontScale="92500" lnSpcReduction="10000"/>
          </a:bodyPr>
          <a:lstStyle/>
          <a:p>
            <a:pPr>
              <a:lnSpc>
                <a:spcPct val="120000"/>
              </a:lnSpc>
            </a:pPr>
            <a:r>
              <a:rPr lang="en-US" dirty="0"/>
              <a:t>The HTML tables allow web authors to arrange data like text, images, links, other tables, </a:t>
            </a:r>
            <a:r>
              <a:rPr lang="en-US" i="1" dirty="0"/>
              <a:t>etc</a:t>
            </a:r>
            <a:r>
              <a:rPr lang="en-US" dirty="0"/>
              <a:t>. into rows and columns of cells.</a:t>
            </a:r>
          </a:p>
          <a:p>
            <a:pPr lvl="1">
              <a:lnSpc>
                <a:spcPct val="120000"/>
              </a:lnSpc>
            </a:pPr>
            <a:endParaRPr lang="en-US" sz="1600" dirty="0"/>
          </a:p>
          <a:p>
            <a:pPr>
              <a:lnSpc>
                <a:spcPct val="120000"/>
              </a:lnSpc>
            </a:pPr>
            <a:endParaRPr lang="en-US" dirty="0"/>
          </a:p>
          <a:p>
            <a:pPr>
              <a:lnSpc>
                <a:spcPct val="120000"/>
              </a:lnSpc>
            </a:pPr>
            <a:endParaRPr lang="en-US" dirty="0"/>
          </a:p>
          <a:p>
            <a:pPr>
              <a:lnSpc>
                <a:spcPct val="120000"/>
              </a:lnSpc>
            </a:pPr>
            <a:r>
              <a:rPr lang="en-US" dirty="0"/>
              <a:t>You can also use tables to layout your web page, but it is not considered to be semantic.</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r>
              <a:rPr lang="en-US" dirty="0"/>
              <a:t>Just as in Excel, when you create a table using HTML,  you do not have borders to separate the data. </a:t>
            </a:r>
          </a:p>
          <a:p>
            <a:pPr lvl="1">
              <a:lnSpc>
                <a:spcPct val="120000"/>
              </a:lnSpc>
            </a:pPr>
            <a:r>
              <a:rPr lang="en-US" sz="1600" dirty="0"/>
              <a:t>A good web design uses CSS for styling and layout the tables. </a:t>
            </a:r>
          </a:p>
          <a:p>
            <a:pPr>
              <a:lnSpc>
                <a:spcPct val="120000"/>
              </a:lnSpc>
            </a:pPr>
            <a:endParaRPr lang="en-US" sz="1950" dirty="0"/>
          </a:p>
        </p:txBody>
      </p:sp>
      <p:sp>
        <p:nvSpPr>
          <p:cNvPr id="4" name="Footer Placeholder 3">
            <a:extLst>
              <a:ext uri="{FF2B5EF4-FFF2-40B4-BE49-F238E27FC236}">
                <a16:creationId xmlns:a16="http://schemas.microsoft.com/office/drawing/2014/main" id="{92538B5C-E64D-4B6A-9536-A8651A172025}"/>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5" name="Slide Number Placeholder 4">
            <a:extLst>
              <a:ext uri="{FF2B5EF4-FFF2-40B4-BE49-F238E27FC236}">
                <a16:creationId xmlns:a16="http://schemas.microsoft.com/office/drawing/2014/main" id="{3DCECDA2-4FA1-4455-AC7D-7C8F9862F880}"/>
              </a:ext>
            </a:extLst>
          </p:cNvPr>
          <p:cNvSpPr>
            <a:spLocks noGrp="1"/>
          </p:cNvSpPr>
          <p:nvPr>
            <p:ph type="sldNum" sz="quarter" idx="12"/>
          </p:nvPr>
        </p:nvSpPr>
        <p:spPr/>
        <p:txBody>
          <a:bodyPr/>
          <a:lstStyle/>
          <a:p>
            <a:fld id="{41F635E7-1C9B-49B8-A0B2-7382EED78505}" type="slidenum">
              <a:rPr lang="en-US" smtClean="0"/>
              <a:t>5</a:t>
            </a:fld>
            <a:endParaRPr lang="en-US"/>
          </a:p>
        </p:txBody>
      </p:sp>
      <p:pic>
        <p:nvPicPr>
          <p:cNvPr id="7" name="Picture 6" descr="table">
            <a:extLst>
              <a:ext uri="{FF2B5EF4-FFF2-40B4-BE49-F238E27FC236}">
                <a16:creationId xmlns:a16="http://schemas.microsoft.com/office/drawing/2014/main" id="{B0DA636C-CD7E-6E95-4E69-F518D9D3CDF2}"/>
              </a:ext>
            </a:extLst>
          </p:cNvPr>
          <p:cNvPicPr>
            <a:picLocks noChangeAspect="1"/>
          </p:cNvPicPr>
          <p:nvPr/>
        </p:nvPicPr>
        <p:blipFill>
          <a:blip r:embed="rId2"/>
          <a:stretch>
            <a:fillRect/>
          </a:stretch>
        </p:blipFill>
        <p:spPr>
          <a:xfrm>
            <a:off x="2183221" y="2378269"/>
            <a:ext cx="4232927" cy="702079"/>
          </a:xfrm>
          <a:prstGeom prst="rect">
            <a:avLst/>
          </a:prstGeom>
        </p:spPr>
      </p:pic>
      <p:pic>
        <p:nvPicPr>
          <p:cNvPr id="9" name="Picture 8" descr="table">
            <a:extLst>
              <a:ext uri="{FF2B5EF4-FFF2-40B4-BE49-F238E27FC236}">
                <a16:creationId xmlns:a16="http://schemas.microsoft.com/office/drawing/2014/main" id="{D0722842-DC1B-F5BD-F716-0A05A8CD5431}"/>
              </a:ext>
            </a:extLst>
          </p:cNvPr>
          <p:cNvPicPr>
            <a:picLocks noChangeAspect="1"/>
          </p:cNvPicPr>
          <p:nvPr/>
        </p:nvPicPr>
        <p:blipFill>
          <a:blip r:embed="rId3"/>
          <a:stretch>
            <a:fillRect/>
          </a:stretch>
        </p:blipFill>
        <p:spPr>
          <a:xfrm>
            <a:off x="2183221" y="4035040"/>
            <a:ext cx="4010300" cy="641125"/>
          </a:xfrm>
          <a:prstGeom prst="rect">
            <a:avLst/>
          </a:prstGeom>
        </p:spPr>
      </p:pic>
    </p:spTree>
    <p:extLst>
      <p:ext uri="{BB962C8B-B14F-4D97-AF65-F5344CB8AC3E}">
        <p14:creationId xmlns:p14="http://schemas.microsoft.com/office/powerpoint/2010/main" val="70485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E1FC-85CF-4773-A80C-F58FEDAFA945}"/>
              </a:ext>
            </a:extLst>
          </p:cNvPr>
          <p:cNvSpPr>
            <a:spLocks noGrp="1"/>
          </p:cNvSpPr>
          <p:nvPr>
            <p:ph type="title"/>
          </p:nvPr>
        </p:nvSpPr>
        <p:spPr/>
        <p:txBody>
          <a:bodyPr/>
          <a:lstStyle/>
          <a:p>
            <a:r>
              <a:rPr lang="en-US" dirty="0"/>
              <a:t>HTML Table Tags </a:t>
            </a:r>
          </a:p>
        </p:txBody>
      </p:sp>
      <p:sp>
        <p:nvSpPr>
          <p:cNvPr id="3" name="Content Placeholder 2">
            <a:extLst>
              <a:ext uri="{FF2B5EF4-FFF2-40B4-BE49-F238E27FC236}">
                <a16:creationId xmlns:a16="http://schemas.microsoft.com/office/drawing/2014/main" id="{F3DF1450-2239-4B63-90CC-52321B39368B}"/>
              </a:ext>
            </a:extLst>
          </p:cNvPr>
          <p:cNvSpPr>
            <a:spLocks noGrp="1"/>
          </p:cNvSpPr>
          <p:nvPr>
            <p:ph idx="1"/>
          </p:nvPr>
        </p:nvSpPr>
        <p:spPr>
          <a:xfrm>
            <a:off x="945626" y="1648092"/>
            <a:ext cx="6979174" cy="4228925"/>
          </a:xfrm>
        </p:spPr>
        <p:txBody>
          <a:bodyPr>
            <a:normAutofit fontScale="92500" lnSpcReduction="20000"/>
          </a:bodyPr>
          <a:lstStyle/>
          <a:p>
            <a:pPr>
              <a:lnSpc>
                <a:spcPct val="110000"/>
              </a:lnSpc>
            </a:pPr>
            <a:r>
              <a:rPr lang="en-US" sz="2000" dirty="0">
                <a:latin typeface="Courier New" panose="02070309020205020404" pitchFamily="49" charset="0"/>
                <a:cs typeface="Courier New" panose="02070309020205020404" pitchFamily="49" charset="0"/>
              </a:rPr>
              <a:t>&lt;table&gt;</a:t>
            </a:r>
            <a:r>
              <a:rPr lang="en-US" sz="2000" dirty="0"/>
              <a:t> </a:t>
            </a:r>
            <a:r>
              <a:rPr lang="en-US" sz="2000" dirty="0">
                <a:latin typeface="Courier New" panose="02070309020205020404" pitchFamily="49" charset="0"/>
                <a:cs typeface="Courier New" panose="02070309020205020404" pitchFamily="49" charset="0"/>
              </a:rPr>
              <a:t>&lt;/table&gt;</a:t>
            </a:r>
            <a:r>
              <a:rPr lang="en-US" sz="2000" dirty="0"/>
              <a:t> </a:t>
            </a:r>
          </a:p>
          <a:p>
            <a:pPr lvl="1">
              <a:lnSpc>
                <a:spcPct val="110000"/>
              </a:lnSpc>
            </a:pPr>
            <a:r>
              <a:rPr lang="en-US" sz="1850" dirty="0"/>
              <a:t>Indicate the beginning and end of a table. </a:t>
            </a:r>
          </a:p>
          <a:p>
            <a:pPr>
              <a:lnSpc>
                <a:spcPct val="110000"/>
              </a:lnSpc>
            </a:pPr>
            <a:r>
              <a:rPr lang="en-US" sz="2000" dirty="0">
                <a:latin typeface="Courier New" panose="02070309020205020404" pitchFamily="49" charset="0"/>
                <a:cs typeface="Courier New" panose="02070309020205020404" pitchFamily="49" charset="0"/>
              </a:rPr>
              <a:t>&lt;caption&gt;</a:t>
            </a:r>
            <a:r>
              <a:rPr lang="en-US" sz="2000" dirty="0"/>
              <a:t> </a:t>
            </a:r>
            <a:r>
              <a:rPr lang="en-US" sz="2000" dirty="0">
                <a:latin typeface="Courier New" panose="02070309020205020404" pitchFamily="49" charset="0"/>
                <a:cs typeface="Courier New" panose="02070309020205020404" pitchFamily="49" charset="0"/>
              </a:rPr>
              <a:t>&lt;/caption&gt;</a:t>
            </a:r>
          </a:p>
          <a:p>
            <a:pPr lvl="1">
              <a:lnSpc>
                <a:spcPct val="110000"/>
              </a:lnSpc>
            </a:pPr>
            <a:r>
              <a:rPr lang="en-US" sz="1850" dirty="0"/>
              <a:t>Define the title of a table.</a:t>
            </a:r>
          </a:p>
          <a:p>
            <a:pPr lvl="1">
              <a:lnSpc>
                <a:spcPct val="110000"/>
              </a:lnSpc>
            </a:pPr>
            <a:r>
              <a:rPr lang="en-US" sz="1850" dirty="0">
                <a:latin typeface="Courier New" panose="02070309020205020404" pitchFamily="49" charset="0"/>
                <a:cs typeface="Courier New" panose="02070309020205020404" pitchFamily="49" charset="0"/>
              </a:rPr>
              <a:t>&lt;caption&gt;</a:t>
            </a:r>
            <a:r>
              <a:rPr lang="en-US" sz="1850" dirty="0"/>
              <a:t> must be inserted immediately after the &lt;table&gt; tag.</a:t>
            </a:r>
          </a:p>
          <a:p>
            <a:pPr>
              <a:lnSpc>
                <a:spcPct val="110000"/>
              </a:lnSpc>
            </a:pP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th</a:t>
            </a:r>
            <a:r>
              <a:rPr lang="en-US" sz="2000" dirty="0">
                <a:latin typeface="Courier New" panose="02070309020205020404" pitchFamily="49" charset="0"/>
                <a:cs typeface="Courier New" panose="02070309020205020404" pitchFamily="49" charset="0"/>
              </a:rPr>
              <a:t>&gt;</a:t>
            </a:r>
            <a:r>
              <a:rPr lang="en-US" sz="2000" dirty="0"/>
              <a:t>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th</a:t>
            </a:r>
            <a:r>
              <a:rPr lang="en-US" sz="2000" dirty="0">
                <a:latin typeface="Courier New" panose="02070309020205020404" pitchFamily="49" charset="0"/>
                <a:cs typeface="Courier New" panose="02070309020205020404" pitchFamily="49" charset="0"/>
              </a:rPr>
              <a:t>&gt;</a:t>
            </a:r>
            <a:r>
              <a:rPr lang="en-US" sz="2000" dirty="0"/>
              <a:t> </a:t>
            </a:r>
          </a:p>
          <a:p>
            <a:pPr lvl="1">
              <a:lnSpc>
                <a:spcPct val="110000"/>
              </a:lnSpc>
            </a:pPr>
            <a:r>
              <a:rPr lang="en-US" sz="1850" dirty="0"/>
              <a:t>Indicate the start and end of a column heading within a row.</a:t>
            </a:r>
          </a:p>
          <a:p>
            <a:pPr>
              <a:lnSpc>
                <a:spcPct val="110000"/>
              </a:lnSpc>
            </a:pPr>
            <a:r>
              <a:rPr lang="en-US" sz="2000" dirty="0">
                <a:latin typeface="Courier New" panose="02070309020205020404" pitchFamily="49" charset="0"/>
                <a:cs typeface="Courier New" panose="02070309020205020404" pitchFamily="49" charset="0"/>
              </a:rPr>
              <a:t>&lt;tr&gt;</a:t>
            </a:r>
            <a:r>
              <a:rPr lang="en-US" sz="2000" dirty="0"/>
              <a:t> </a:t>
            </a:r>
            <a:r>
              <a:rPr lang="en-US" sz="2000" dirty="0">
                <a:latin typeface="Courier New" panose="02070309020205020404" pitchFamily="49" charset="0"/>
                <a:cs typeface="Courier New" panose="02070309020205020404" pitchFamily="49" charset="0"/>
              </a:rPr>
              <a:t>&lt;/tr&gt; </a:t>
            </a:r>
          </a:p>
          <a:p>
            <a:pPr lvl="1">
              <a:lnSpc>
                <a:spcPct val="110000"/>
              </a:lnSpc>
            </a:pPr>
            <a:r>
              <a:rPr lang="en-US" sz="1850" dirty="0"/>
              <a:t>Indicate the start and end of a row.</a:t>
            </a:r>
          </a:p>
          <a:p>
            <a:pPr>
              <a:lnSpc>
                <a:spcPct val="110000"/>
              </a:lnSpc>
            </a:pPr>
            <a:r>
              <a:rPr lang="en-US" sz="2000" dirty="0">
                <a:latin typeface="Courier New" panose="02070309020205020404" pitchFamily="49" charset="0"/>
                <a:cs typeface="Courier New" panose="02070309020205020404" pitchFamily="49" charset="0"/>
              </a:rPr>
              <a:t>&lt;td&gt;</a:t>
            </a:r>
            <a:r>
              <a:rPr lang="en-US" sz="2000" dirty="0"/>
              <a:t> </a:t>
            </a:r>
            <a:r>
              <a:rPr lang="en-US" sz="2000" dirty="0">
                <a:latin typeface="Courier New" panose="02070309020205020404" pitchFamily="49" charset="0"/>
                <a:cs typeface="Courier New" panose="02070309020205020404" pitchFamily="49" charset="0"/>
              </a:rPr>
              <a:t>&lt;/td&gt; </a:t>
            </a:r>
          </a:p>
          <a:p>
            <a:pPr lvl="1">
              <a:lnSpc>
                <a:spcPct val="110000"/>
              </a:lnSpc>
            </a:pPr>
            <a:r>
              <a:rPr lang="en-US" sz="1850" dirty="0"/>
              <a:t>Indicate the start and end of a column within a row (td stands for table data).  </a:t>
            </a:r>
          </a:p>
          <a:p>
            <a:pPr lvl="1">
              <a:lnSpc>
                <a:spcPct val="110000"/>
              </a:lnSpc>
            </a:pPr>
            <a:r>
              <a:rPr lang="en-US" sz="1850" dirty="0"/>
              <a:t>Is a child of the </a:t>
            </a:r>
            <a:r>
              <a:rPr lang="en-US" sz="1850" dirty="0">
                <a:latin typeface="Courier New" panose="02070309020205020404" pitchFamily="49" charset="0"/>
                <a:cs typeface="Courier New" panose="02070309020205020404" pitchFamily="49" charset="0"/>
              </a:rPr>
              <a:t>&lt;tr&gt; </a:t>
            </a:r>
            <a:r>
              <a:rPr lang="en-US" sz="1850" dirty="0"/>
              <a:t>element. </a:t>
            </a:r>
            <a:r>
              <a:rPr lang="en-US" sz="1850" dirty="0">
                <a:latin typeface="Courier New" panose="02070309020205020404" pitchFamily="49" charset="0"/>
                <a:cs typeface="Courier New" panose="02070309020205020404" pitchFamily="49" charset="0"/>
              </a:rPr>
              <a:t>&lt;td&gt; </a:t>
            </a:r>
            <a:r>
              <a:rPr lang="en-US" sz="1850" dirty="0"/>
              <a:t>should be nested within a </a:t>
            </a:r>
            <a:r>
              <a:rPr lang="en-US" sz="1850" dirty="0">
                <a:latin typeface="Courier New" panose="02070309020205020404" pitchFamily="49" charset="0"/>
                <a:cs typeface="Courier New" panose="02070309020205020404" pitchFamily="49" charset="0"/>
              </a:rPr>
              <a:t>&lt;tr&gt;</a:t>
            </a:r>
          </a:p>
        </p:txBody>
      </p:sp>
      <p:sp>
        <p:nvSpPr>
          <p:cNvPr id="4" name="Footer Placeholder 3">
            <a:extLst>
              <a:ext uri="{FF2B5EF4-FFF2-40B4-BE49-F238E27FC236}">
                <a16:creationId xmlns:a16="http://schemas.microsoft.com/office/drawing/2014/main" id="{92538B5C-E64D-4B6A-9536-A8651A172025}"/>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5" name="Slide Number Placeholder 4">
            <a:extLst>
              <a:ext uri="{FF2B5EF4-FFF2-40B4-BE49-F238E27FC236}">
                <a16:creationId xmlns:a16="http://schemas.microsoft.com/office/drawing/2014/main" id="{3DCECDA2-4FA1-4455-AC7D-7C8F9862F880}"/>
              </a:ext>
            </a:extLst>
          </p:cNvPr>
          <p:cNvSpPr>
            <a:spLocks noGrp="1"/>
          </p:cNvSpPr>
          <p:nvPr>
            <p:ph type="sldNum" sz="quarter" idx="12"/>
          </p:nvPr>
        </p:nvSpPr>
        <p:spPr/>
        <p:txBody>
          <a:bodyPr/>
          <a:lstStyle/>
          <a:p>
            <a:fld id="{41F635E7-1C9B-49B8-A0B2-7382EED78505}" type="slidenum">
              <a:rPr lang="en-US" smtClean="0"/>
              <a:t>6</a:t>
            </a:fld>
            <a:endParaRPr lang="en-US"/>
          </a:p>
        </p:txBody>
      </p:sp>
    </p:spTree>
    <p:extLst>
      <p:ext uri="{BB962C8B-B14F-4D97-AF65-F5344CB8AC3E}">
        <p14:creationId xmlns:p14="http://schemas.microsoft.com/office/powerpoint/2010/main" val="111613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77F8-6CA1-E8D6-64D3-82B1DFBE2A16}"/>
              </a:ext>
            </a:extLst>
          </p:cNvPr>
          <p:cNvSpPr>
            <a:spLocks noGrp="1"/>
          </p:cNvSpPr>
          <p:nvPr>
            <p:ph type="title"/>
          </p:nvPr>
        </p:nvSpPr>
        <p:spPr/>
        <p:txBody>
          <a:bodyPr/>
          <a:lstStyle/>
          <a:p>
            <a:r>
              <a:rPr lang="en-US" dirty="0"/>
              <a:t>HTML Table Tags (Cont.)</a:t>
            </a:r>
          </a:p>
        </p:txBody>
      </p:sp>
      <p:sp>
        <p:nvSpPr>
          <p:cNvPr id="3" name="Content Placeholder 2">
            <a:extLst>
              <a:ext uri="{FF2B5EF4-FFF2-40B4-BE49-F238E27FC236}">
                <a16:creationId xmlns:a16="http://schemas.microsoft.com/office/drawing/2014/main" id="{C1E4A128-2147-DFEC-4E9C-9767B50637A1}"/>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563556CF-E669-10E5-84A5-15143FE9FD06}"/>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1F2DFAAB-66C1-DD23-62EE-59B6FAA2E341}"/>
              </a:ext>
            </a:extLst>
          </p:cNvPr>
          <p:cNvSpPr>
            <a:spLocks noGrp="1"/>
          </p:cNvSpPr>
          <p:nvPr>
            <p:ph type="sldNum" sz="quarter" idx="12"/>
          </p:nvPr>
        </p:nvSpPr>
        <p:spPr/>
        <p:txBody>
          <a:bodyPr/>
          <a:lstStyle/>
          <a:p>
            <a:pPr>
              <a:defRPr/>
            </a:pPr>
            <a:fld id="{06312E1D-4100-4FF4-A17A-852A552FDC1B}" type="slidenum">
              <a:rPr lang="en-US" smtClean="0"/>
              <a:pPr>
                <a:defRPr/>
              </a:pPr>
              <a:t>7</a:t>
            </a:fld>
            <a:endParaRPr lang="en-US" dirty="0"/>
          </a:p>
        </p:txBody>
      </p:sp>
      <p:pic>
        <p:nvPicPr>
          <p:cNvPr id="7" name="Picture 6" descr="table tags">
            <a:extLst>
              <a:ext uri="{FF2B5EF4-FFF2-40B4-BE49-F238E27FC236}">
                <a16:creationId xmlns:a16="http://schemas.microsoft.com/office/drawing/2014/main" id="{171193A3-7EB0-EAF9-5997-922CB1CAE3AF}"/>
              </a:ext>
            </a:extLst>
          </p:cNvPr>
          <p:cNvPicPr>
            <a:picLocks noChangeAspect="1"/>
          </p:cNvPicPr>
          <p:nvPr/>
        </p:nvPicPr>
        <p:blipFill>
          <a:blip r:embed="rId2"/>
          <a:stretch>
            <a:fillRect/>
          </a:stretch>
        </p:blipFill>
        <p:spPr>
          <a:xfrm>
            <a:off x="923516" y="1926455"/>
            <a:ext cx="7534792" cy="3444476"/>
          </a:xfrm>
          <a:prstGeom prst="rect">
            <a:avLst/>
          </a:prstGeom>
        </p:spPr>
      </p:pic>
    </p:spTree>
    <p:extLst>
      <p:ext uri="{BB962C8B-B14F-4D97-AF65-F5344CB8AC3E}">
        <p14:creationId xmlns:p14="http://schemas.microsoft.com/office/powerpoint/2010/main" val="25863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E1FC-85CF-4773-A80C-F58FEDAFA945}"/>
              </a:ext>
            </a:extLst>
          </p:cNvPr>
          <p:cNvSpPr>
            <a:spLocks noGrp="1"/>
          </p:cNvSpPr>
          <p:nvPr>
            <p:ph type="title"/>
          </p:nvPr>
        </p:nvSpPr>
        <p:spPr/>
        <p:txBody>
          <a:bodyPr>
            <a:normAutofit/>
          </a:bodyPr>
          <a:lstStyle/>
          <a:p>
            <a:r>
              <a:rPr lang="en-US" dirty="0"/>
              <a:t>Additional Semantic Table Tags</a:t>
            </a:r>
          </a:p>
        </p:txBody>
      </p:sp>
      <p:sp>
        <p:nvSpPr>
          <p:cNvPr id="3" name="Content Placeholder 2">
            <a:extLst>
              <a:ext uri="{FF2B5EF4-FFF2-40B4-BE49-F238E27FC236}">
                <a16:creationId xmlns:a16="http://schemas.microsoft.com/office/drawing/2014/main" id="{F3DF1450-2239-4B63-90CC-52321B39368B}"/>
              </a:ext>
            </a:extLst>
          </p:cNvPr>
          <p:cNvSpPr>
            <a:spLocks noGrp="1"/>
          </p:cNvSpPr>
          <p:nvPr>
            <p:ph idx="1"/>
          </p:nvPr>
        </p:nvSpPr>
        <p:spPr>
          <a:xfrm>
            <a:off x="1020318" y="1676107"/>
            <a:ext cx="7235915" cy="4121011"/>
          </a:xfrm>
        </p:spPr>
        <p:txBody>
          <a:bodyPr>
            <a:normAutofit/>
          </a:bodyPr>
          <a:lstStyle/>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thead</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thead</a:t>
            </a:r>
            <a:r>
              <a:rPr lang="en-US" sz="1600" dirty="0">
                <a:latin typeface="Courier New" panose="02070309020205020404" pitchFamily="49" charset="0"/>
                <a:cs typeface="Courier New" panose="02070309020205020404" pitchFamily="49" charset="0"/>
              </a:rPr>
              <a:t>&gt;</a:t>
            </a:r>
            <a:r>
              <a:rPr lang="en-US" sz="1600" dirty="0"/>
              <a:t> </a:t>
            </a:r>
          </a:p>
          <a:p>
            <a:pPr lvl="1"/>
            <a:r>
              <a:rPr lang="en-US" sz="1400" dirty="0"/>
              <a:t>Is usually the first row containing the column headings. </a:t>
            </a:r>
          </a:p>
          <a:p>
            <a:pPr lvl="1"/>
            <a:r>
              <a:rPr lang="en-US" sz="1400" dirty="0"/>
              <a:t>You can have multiple rows where there are headers but style them differently.</a:t>
            </a: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tbody</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tbody</a:t>
            </a:r>
            <a:r>
              <a:rPr lang="en-US" sz="1600" dirty="0">
                <a:latin typeface="Courier New" panose="02070309020205020404" pitchFamily="49" charset="0"/>
                <a:cs typeface="Courier New" panose="02070309020205020404" pitchFamily="49" charset="0"/>
              </a:rPr>
              <a:t>&gt;</a:t>
            </a:r>
          </a:p>
          <a:p>
            <a:pPr lvl="1"/>
            <a:r>
              <a:rPr lang="en-US" sz="1400" dirty="0"/>
              <a:t>Is used to group the body content in an HTML table. </a:t>
            </a:r>
          </a:p>
          <a:p>
            <a:pPr lvl="1"/>
            <a:r>
              <a:rPr lang="en-US" sz="1400" dirty="0"/>
              <a:t>It must have one or more &lt;tr&gt; tags inside.</a:t>
            </a: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tfoot</a:t>
            </a:r>
            <a:r>
              <a:rPr lang="en-US" sz="1600" dirty="0">
                <a:latin typeface="Courier New" panose="02070309020205020404" pitchFamily="49" charset="0"/>
                <a:cs typeface="Courier New" panose="02070309020205020404" pitchFamily="49" charset="0"/>
              </a:rPr>
              <a:t>&gt;</a:t>
            </a:r>
          </a:p>
          <a:p>
            <a:pPr lvl="1"/>
            <a:r>
              <a:rPr lang="en-US" sz="1400" dirty="0"/>
              <a:t>It wraps table rows that indicate the footer of the table, semantically indicating these are not data rows but ancillary information. </a:t>
            </a:r>
          </a:p>
          <a:p>
            <a:pPr lvl="1"/>
            <a:r>
              <a:rPr lang="en-US" sz="1400" dirty="0"/>
              <a:t>It might be a final row with items in the previous rows summed. </a:t>
            </a:r>
          </a:p>
          <a:p>
            <a:pPr lvl="1"/>
            <a:r>
              <a:rPr lang="en-US" sz="1400" dirty="0"/>
              <a:t>The browser will render it at the bottom of the table no matter where it is coded.</a:t>
            </a:r>
          </a:p>
        </p:txBody>
      </p:sp>
      <p:sp>
        <p:nvSpPr>
          <p:cNvPr id="4" name="Footer Placeholder 3">
            <a:extLst>
              <a:ext uri="{FF2B5EF4-FFF2-40B4-BE49-F238E27FC236}">
                <a16:creationId xmlns:a16="http://schemas.microsoft.com/office/drawing/2014/main" id="{92538B5C-E64D-4B6A-9536-A8651A172025}"/>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5" name="Slide Number Placeholder 4">
            <a:extLst>
              <a:ext uri="{FF2B5EF4-FFF2-40B4-BE49-F238E27FC236}">
                <a16:creationId xmlns:a16="http://schemas.microsoft.com/office/drawing/2014/main" id="{3DCECDA2-4FA1-4455-AC7D-7C8F9862F880}"/>
              </a:ext>
            </a:extLst>
          </p:cNvPr>
          <p:cNvSpPr>
            <a:spLocks noGrp="1"/>
          </p:cNvSpPr>
          <p:nvPr>
            <p:ph type="sldNum" sz="quarter" idx="12"/>
          </p:nvPr>
        </p:nvSpPr>
        <p:spPr/>
        <p:txBody>
          <a:bodyPr/>
          <a:lstStyle/>
          <a:p>
            <a:fld id="{41F635E7-1C9B-49B8-A0B2-7382EED78505}" type="slidenum">
              <a:rPr lang="en-US" smtClean="0"/>
              <a:t>8</a:t>
            </a:fld>
            <a:endParaRPr lang="en-US"/>
          </a:p>
        </p:txBody>
      </p:sp>
      <p:pic>
        <p:nvPicPr>
          <p:cNvPr id="7" name="Picture 6" descr="table tags">
            <a:extLst>
              <a:ext uri="{FF2B5EF4-FFF2-40B4-BE49-F238E27FC236}">
                <a16:creationId xmlns:a16="http://schemas.microsoft.com/office/drawing/2014/main" id="{5FAA0FC7-1352-6105-7C21-8027EF4B660E}"/>
              </a:ext>
            </a:extLst>
          </p:cNvPr>
          <p:cNvPicPr>
            <a:picLocks noChangeAspect="1"/>
          </p:cNvPicPr>
          <p:nvPr/>
        </p:nvPicPr>
        <p:blipFill>
          <a:blip r:embed="rId2"/>
          <a:stretch>
            <a:fillRect/>
          </a:stretch>
        </p:blipFill>
        <p:spPr>
          <a:xfrm>
            <a:off x="2652712" y="4584702"/>
            <a:ext cx="3838575" cy="1771650"/>
          </a:xfrm>
          <a:prstGeom prst="rect">
            <a:avLst/>
          </a:prstGeom>
        </p:spPr>
      </p:pic>
    </p:spTree>
    <p:extLst>
      <p:ext uri="{BB962C8B-B14F-4D97-AF65-F5344CB8AC3E}">
        <p14:creationId xmlns:p14="http://schemas.microsoft.com/office/powerpoint/2010/main" val="354541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C9BE-105E-43C0-AA06-53BC374E4EE9}"/>
              </a:ext>
            </a:extLst>
          </p:cNvPr>
          <p:cNvSpPr>
            <a:spLocks noGrp="1"/>
          </p:cNvSpPr>
          <p:nvPr>
            <p:ph type="title"/>
          </p:nvPr>
        </p:nvSpPr>
        <p:spPr/>
        <p:txBody>
          <a:bodyPr/>
          <a:lstStyle/>
          <a:p>
            <a:r>
              <a:rPr lang="en-US" dirty="0"/>
              <a:t>Creating a Simple Table</a:t>
            </a:r>
          </a:p>
        </p:txBody>
      </p:sp>
      <p:sp>
        <p:nvSpPr>
          <p:cNvPr id="3" name="Content Placeholder 2">
            <a:extLst>
              <a:ext uri="{FF2B5EF4-FFF2-40B4-BE49-F238E27FC236}">
                <a16:creationId xmlns:a16="http://schemas.microsoft.com/office/drawing/2014/main" id="{33498863-7708-498C-AD17-56A77FBBED68}"/>
              </a:ext>
            </a:extLst>
          </p:cNvPr>
          <p:cNvSpPr>
            <a:spLocks noGrp="1"/>
          </p:cNvSpPr>
          <p:nvPr>
            <p:ph idx="1"/>
          </p:nvPr>
        </p:nvSpPr>
        <p:spPr>
          <a:xfrm>
            <a:off x="761780" y="1811858"/>
            <a:ext cx="7257327" cy="1617142"/>
          </a:xfrm>
        </p:spPr>
        <p:txBody>
          <a:bodyPr>
            <a:normAutofit/>
          </a:bodyPr>
          <a:lstStyle/>
          <a:p>
            <a:r>
              <a:rPr lang="en-US" sz="2100" dirty="0"/>
              <a:t>The title of the table is </a:t>
            </a:r>
            <a:r>
              <a:rPr lang="en-US" sz="2100" b="1" dirty="0">
                <a:solidFill>
                  <a:srgbClr val="C00000"/>
                </a:solidFill>
                <a:latin typeface="Courier New" panose="02070309020205020404" pitchFamily="49" charset="0"/>
                <a:cs typeface="Courier New" panose="02070309020205020404" pitchFamily="49" charset="0"/>
              </a:rPr>
              <a:t>Salary</a:t>
            </a:r>
          </a:p>
          <a:p>
            <a:r>
              <a:rPr lang="en-US" sz="2100" dirty="0"/>
              <a:t>The first row consists of the table heads, which are </a:t>
            </a:r>
            <a:r>
              <a:rPr lang="en-US" sz="2100" dirty="0">
                <a:latin typeface="Courier New" panose="02070309020205020404" pitchFamily="49" charset="0"/>
                <a:cs typeface="Courier New" panose="02070309020205020404" pitchFamily="49" charset="0"/>
              </a:rPr>
              <a:t>ID Number</a:t>
            </a:r>
            <a:r>
              <a:rPr lang="en-US" sz="2100" dirty="0"/>
              <a:t>, </a:t>
            </a:r>
            <a:r>
              <a:rPr lang="en-US" sz="2100" dirty="0">
                <a:latin typeface="Courier New" panose="02070309020205020404" pitchFamily="49" charset="0"/>
                <a:cs typeface="Courier New" panose="02070309020205020404" pitchFamily="49" charset="0"/>
              </a:rPr>
              <a:t>Name</a:t>
            </a:r>
            <a:r>
              <a:rPr lang="en-US" sz="2100" dirty="0"/>
              <a:t>, and </a:t>
            </a:r>
            <a:r>
              <a:rPr lang="en-US" sz="2100" dirty="0">
                <a:latin typeface="Courier New" panose="02070309020205020404" pitchFamily="49" charset="0"/>
                <a:cs typeface="Courier New" panose="02070309020205020404" pitchFamily="49" charset="0"/>
              </a:rPr>
              <a:t>Yearly Salary</a:t>
            </a:r>
          </a:p>
          <a:p>
            <a:r>
              <a:rPr lang="en-US" sz="2100" dirty="0"/>
              <a:t>Rows 2 – 4 consists of the table data items/cells of data</a:t>
            </a:r>
          </a:p>
          <a:p>
            <a:endParaRPr lang="en-US" dirty="0"/>
          </a:p>
          <a:p>
            <a:endParaRPr lang="en-US" dirty="0"/>
          </a:p>
        </p:txBody>
      </p:sp>
      <p:sp>
        <p:nvSpPr>
          <p:cNvPr id="5" name="Footer Placeholder 4">
            <a:extLst>
              <a:ext uri="{FF2B5EF4-FFF2-40B4-BE49-F238E27FC236}">
                <a16:creationId xmlns:a16="http://schemas.microsoft.com/office/drawing/2014/main" id="{55745E5A-CACC-4B0F-8EA6-55D8ABF962CF}"/>
              </a:ext>
            </a:extLst>
          </p:cNvPr>
          <p:cNvSpPr>
            <a:spLocks noGrp="1"/>
          </p:cNvSpPr>
          <p:nvPr>
            <p:ph type="ftr" sz="quarter" idx="11"/>
          </p:nvPr>
        </p:nvSpPr>
        <p:spPr/>
        <p:txBody>
          <a:bodyPr/>
          <a:lstStyle/>
          <a:p>
            <a:r>
              <a:rPr lang="en-US"/>
              <a:t>CTI110 – Introduction to Web, Programming and Database Foundation</a:t>
            </a:r>
            <a:endParaRPr lang="en-US" dirty="0"/>
          </a:p>
        </p:txBody>
      </p:sp>
      <p:sp>
        <p:nvSpPr>
          <p:cNvPr id="6" name="Slide Number Placeholder 5">
            <a:extLst>
              <a:ext uri="{FF2B5EF4-FFF2-40B4-BE49-F238E27FC236}">
                <a16:creationId xmlns:a16="http://schemas.microsoft.com/office/drawing/2014/main" id="{88F40472-8048-4661-90A0-F36B464EED70}"/>
              </a:ext>
            </a:extLst>
          </p:cNvPr>
          <p:cNvSpPr>
            <a:spLocks noGrp="1"/>
          </p:cNvSpPr>
          <p:nvPr>
            <p:ph type="sldNum" sz="quarter" idx="12"/>
          </p:nvPr>
        </p:nvSpPr>
        <p:spPr/>
        <p:txBody>
          <a:bodyPr/>
          <a:lstStyle/>
          <a:p>
            <a:fld id="{41F635E7-1C9B-49B8-A0B2-7382EED78505}" type="slidenum">
              <a:rPr lang="en-US" smtClean="0"/>
              <a:t>9</a:t>
            </a:fld>
            <a:endParaRPr lang="en-US"/>
          </a:p>
        </p:txBody>
      </p:sp>
      <p:pic>
        <p:nvPicPr>
          <p:cNvPr id="10" name="Picture 9" descr="An example table in Word.">
            <a:extLst>
              <a:ext uri="{FF2B5EF4-FFF2-40B4-BE49-F238E27FC236}">
                <a16:creationId xmlns:a16="http://schemas.microsoft.com/office/drawing/2014/main" id="{EC8A7E0C-3CA6-4128-A8A4-EE5E7FDC36C4}"/>
              </a:ext>
            </a:extLst>
          </p:cNvPr>
          <p:cNvPicPr>
            <a:picLocks noChangeAspect="1"/>
          </p:cNvPicPr>
          <p:nvPr/>
        </p:nvPicPr>
        <p:blipFill>
          <a:blip r:embed="rId2"/>
          <a:stretch>
            <a:fillRect/>
          </a:stretch>
        </p:blipFill>
        <p:spPr>
          <a:xfrm>
            <a:off x="1732174" y="3741684"/>
            <a:ext cx="5550000" cy="2071429"/>
          </a:xfrm>
          <a:prstGeom prst="rect">
            <a:avLst/>
          </a:prstGeom>
        </p:spPr>
      </p:pic>
    </p:spTree>
    <p:extLst>
      <p:ext uri="{BB962C8B-B14F-4D97-AF65-F5344CB8AC3E}">
        <p14:creationId xmlns:p14="http://schemas.microsoft.com/office/powerpoint/2010/main" val="227584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oracletemplate</Template>
  <TotalTime>18499</TotalTime>
  <Words>4529</Words>
  <Application>Microsoft Office PowerPoint</Application>
  <PresentationFormat>On-screen Show (4:3)</PresentationFormat>
  <Paragraphs>516</Paragraphs>
  <Slides>47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Century Gothic</vt:lpstr>
      <vt:lpstr>Courier New</vt:lpstr>
      <vt:lpstr>Palatino Linotype</vt:lpstr>
      <vt:lpstr>Tahoma</vt:lpstr>
      <vt:lpstr>Times New Roman</vt:lpstr>
      <vt:lpstr>Verdana</vt:lpstr>
      <vt:lpstr>Wingdings</vt:lpstr>
      <vt:lpstr>Wingdings 2</vt:lpstr>
      <vt:lpstr>Presentation on brainstorming</vt:lpstr>
      <vt:lpstr>Lesson 8: Advanced CSS, HTML Tables, and Forms   </vt:lpstr>
      <vt:lpstr>Objectives</vt:lpstr>
      <vt:lpstr>Tips to Achieve Better Learning Outcome</vt:lpstr>
      <vt:lpstr>Review of Semantic and Non-Semantic Elements</vt:lpstr>
      <vt:lpstr>When Do We Use a Table?</vt:lpstr>
      <vt:lpstr>HTML Table Tags </vt:lpstr>
      <vt:lpstr>HTML Table Tags (Cont.)</vt:lpstr>
      <vt:lpstr>Additional Semantic Table Tags</vt:lpstr>
      <vt:lpstr>Creating a Simple Table</vt:lpstr>
      <vt:lpstr>Creating a Simple Table (cont.)</vt:lpstr>
      <vt:lpstr>Creating a Simple Table (cont.)</vt:lpstr>
      <vt:lpstr>Creating a Simple Table (cont.)</vt:lpstr>
      <vt:lpstr>Merging Columns and Rows</vt:lpstr>
      <vt:lpstr>Multiple Headings with a Primary Heading</vt:lpstr>
      <vt:lpstr>Using Inline CSS in HTML Table</vt:lpstr>
      <vt:lpstr>Using Inline CSS with HTML Table (Cont.)</vt:lpstr>
      <vt:lpstr>Using Internal CSS for HTML Table</vt:lpstr>
      <vt:lpstr>Using Internal CSS for HTML Table (Cont.)</vt:lpstr>
      <vt:lpstr>Using Internal CSS for HTML Table (Cont.)</vt:lpstr>
      <vt:lpstr>Using Internal CSS for HTML Table (Cont.)</vt:lpstr>
      <vt:lpstr>Using Internal CSS for HTML Table (Cont.)</vt:lpstr>
      <vt:lpstr>Overview of HTML Forms</vt:lpstr>
      <vt:lpstr>HTML &lt;form&gt; Tag</vt:lpstr>
      <vt:lpstr>HTML &lt;label&gt; Tag</vt:lpstr>
      <vt:lpstr>HTML &lt;input&gt; Tag</vt:lpstr>
      <vt:lpstr>HTML &lt;input&gt; Tag (cont.)</vt:lpstr>
      <vt:lpstr>HTML &lt;select&gt; Tag</vt:lpstr>
      <vt:lpstr>HTML &lt;fieldset&gt; and &lt;legend&gt; Tag</vt:lpstr>
      <vt:lpstr>HTML &lt;button&gt; Tag</vt:lpstr>
      <vt:lpstr>Client-Side Validation</vt:lpstr>
      <vt:lpstr>Tag Attributes Used for Client-Side Validation</vt:lpstr>
      <vt:lpstr>Client-Side Validation Examples</vt:lpstr>
      <vt:lpstr>Client-Side Validation Examples (cont.)</vt:lpstr>
      <vt:lpstr>The box Model </vt:lpstr>
      <vt:lpstr>The padding Property </vt:lpstr>
      <vt:lpstr>The border Property</vt:lpstr>
      <vt:lpstr>The margin Property</vt:lpstr>
      <vt:lpstr>Styling with the Box Model</vt:lpstr>
      <vt:lpstr>Styling with the Box Model (cont.)</vt:lpstr>
      <vt:lpstr>Defining Element Dimensions</vt:lpstr>
      <vt:lpstr>Adjusting the Position of HTML Elements</vt:lpstr>
      <vt:lpstr>display Property</vt:lpstr>
      <vt:lpstr>display Property (cont.)</vt:lpstr>
      <vt:lpstr>float Property</vt:lpstr>
      <vt:lpstr>clear Property</vt:lpstr>
      <vt:lpstr>Use &lt;ul&gt; Tag Within &lt;forms&gt; </vt:lpstr>
      <vt:lpstr>Tags Used Within &lt;forms&gt; (continued 8)</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Chao</dc:creator>
  <cp:lastModifiedBy>Hong Cui</cp:lastModifiedBy>
  <cp:revision>453</cp:revision>
  <dcterms:created xsi:type="dcterms:W3CDTF">2011-02-08T23:20:43Z</dcterms:created>
  <dcterms:modified xsi:type="dcterms:W3CDTF">2023-10-05T05:58:22Z</dcterms:modified>
</cp:coreProperties>
</file>