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sde.buaa.edu.cn/~kexu/benchmarks/graph-benchmarks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7504" y="188640"/>
            <a:ext cx="8713092" cy="64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zh-CN" altLang="en-US" sz="3900" b="1" dirty="0" smtClean="0">
                <a:solidFill>
                  <a:schemeClr val="tx2"/>
                </a:solidFill>
                <a:ea typeface="隶书" pitchFamily="49" charset="-122"/>
              </a:rPr>
              <a:t>探索型作业：关于最大团问题的研究</a:t>
            </a:r>
            <a:endParaRPr lang="zh-CN" altLang="en-US" sz="3900" b="1" dirty="0">
              <a:solidFill>
                <a:schemeClr val="tx2"/>
              </a:solidFill>
              <a:ea typeface="隶书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260648"/>
            <a:ext cx="9144000" cy="409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kumimoji="1" lang="en-US" altLang="zh-CN" sz="2800" dirty="0">
              <a:solidFill>
                <a:srgbClr val="FFFF00"/>
              </a:solidFill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dirty="0" smtClean="0">
                <a:latin typeface="宋体" pitchFamily="2" charset="-122"/>
              </a:rPr>
              <a:t>   </a:t>
            </a:r>
            <a:r>
              <a:rPr kumimoji="1" lang="zh-CN" altLang="en-US" sz="2800" dirty="0" smtClean="0">
                <a:latin typeface="宋体" pitchFamily="2" charset="-122"/>
              </a:rPr>
              <a:t>求无向图的最大团，是</a:t>
            </a:r>
            <a:r>
              <a:rPr kumimoji="1" lang="en-US" altLang="zh-CN" sz="2800" dirty="0" smtClean="0">
                <a:latin typeface="宋体" pitchFamily="2" charset="-122"/>
              </a:rPr>
              <a:t>NP-hard</a:t>
            </a:r>
            <a:r>
              <a:rPr kumimoji="1" lang="zh-CN" altLang="en-US" sz="2800" dirty="0" smtClean="0">
                <a:latin typeface="宋体" pitchFamily="2" charset="-122"/>
              </a:rPr>
              <a:t>问题。</a:t>
            </a:r>
            <a:endParaRPr kumimoji="1" lang="en-US" altLang="zh-CN" sz="2800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dirty="0" smtClean="0">
                <a:latin typeface="宋体" pitchFamily="2" charset="-122"/>
              </a:rPr>
              <a:t>   </a:t>
            </a:r>
            <a:endParaRPr kumimoji="1" lang="en-US" altLang="zh-CN" sz="2800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dirty="0" smtClean="0">
                <a:latin typeface="宋体" pitchFamily="2" charset="-122"/>
              </a:rPr>
              <a:t>  </a:t>
            </a:r>
            <a:r>
              <a:rPr kumimoji="1" lang="zh-CN" altLang="en-US" sz="2800" dirty="0" smtClean="0">
                <a:latin typeface="宋体" pitchFamily="2" charset="-122"/>
              </a:rPr>
              <a:t>几个等价的问题：</a:t>
            </a:r>
            <a:endParaRPr kumimoji="1" lang="en-US" altLang="zh-CN" sz="2800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dirty="0" smtClean="0">
                <a:latin typeface="宋体" pitchFamily="2" charset="-122"/>
              </a:rPr>
              <a:t>   1</a:t>
            </a:r>
            <a:r>
              <a:rPr kumimoji="1" lang="zh-CN" altLang="en-US" sz="2800" dirty="0" smtClean="0">
                <a:latin typeface="宋体" pitchFamily="2" charset="-122"/>
              </a:rPr>
              <a:t>）求最大独立集</a:t>
            </a:r>
            <a:r>
              <a:rPr kumimoji="1" lang="en-US" altLang="zh-CN" sz="2800" dirty="0" smtClean="0">
                <a:latin typeface="宋体" pitchFamily="2" charset="-122"/>
              </a:rPr>
              <a:t>(MIS)	Max Independent Set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dirty="0" smtClean="0">
                <a:latin typeface="宋体" pitchFamily="2" charset="-122"/>
              </a:rPr>
              <a:t>   2) </a:t>
            </a:r>
            <a:r>
              <a:rPr kumimoji="1" lang="zh-CN" altLang="en-US" sz="2800" dirty="0" smtClean="0">
                <a:latin typeface="宋体" pitchFamily="2" charset="-122"/>
              </a:rPr>
              <a:t>求最小点覆盖</a:t>
            </a:r>
            <a:r>
              <a:rPr kumimoji="1" lang="en-US" altLang="zh-CN" sz="2800" dirty="0" smtClean="0">
                <a:latin typeface="宋体" pitchFamily="2" charset="-122"/>
              </a:rPr>
              <a:t>(MVC)   Min Vertex Cover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dirty="0" smtClean="0">
                <a:latin typeface="宋体" pitchFamily="2" charset="-122"/>
              </a:rPr>
              <a:t>   3) </a:t>
            </a:r>
            <a:r>
              <a:rPr kumimoji="1" lang="zh-CN" altLang="en-US" sz="2800" dirty="0" smtClean="0">
                <a:latin typeface="宋体" pitchFamily="2" charset="-122"/>
              </a:rPr>
              <a:t>求最大团</a:t>
            </a:r>
            <a:r>
              <a:rPr kumimoji="1" lang="en-US" altLang="zh-CN" sz="2800" dirty="0" smtClean="0">
                <a:latin typeface="宋体" pitchFamily="2" charset="-122"/>
              </a:rPr>
              <a:t>(MC)		Max Clique</a:t>
            </a:r>
            <a:endParaRPr kumimoji="1" lang="en-US" altLang="zh-CN" sz="2800" dirty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7504" y="188640"/>
            <a:ext cx="8713092" cy="64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zh-CN" altLang="en-US" sz="3900" b="1" dirty="0" smtClean="0">
                <a:solidFill>
                  <a:schemeClr val="tx2"/>
                </a:solidFill>
                <a:ea typeface="隶书" pitchFamily="49" charset="-122"/>
              </a:rPr>
              <a:t>探索型作业：关于最大团问题的研究</a:t>
            </a:r>
            <a:endParaRPr lang="zh-CN" altLang="en-US" sz="3900" b="1" dirty="0">
              <a:solidFill>
                <a:schemeClr val="tx2"/>
              </a:solidFill>
              <a:ea typeface="隶书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260648"/>
            <a:ext cx="9144000" cy="728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kumimoji="1" lang="en-US" altLang="zh-CN" sz="2800" dirty="0">
              <a:solidFill>
                <a:srgbClr val="FFFF00"/>
              </a:solidFill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dirty="0" smtClean="0">
                <a:latin typeface="宋体" pitchFamily="2" charset="-122"/>
              </a:rPr>
              <a:t>   团：无向图中的完全子图。</a:t>
            </a:r>
            <a:endParaRPr kumimoji="1" lang="en-US" altLang="zh-CN" sz="2800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dirty="0" smtClean="0">
                <a:latin typeface="宋体" pitchFamily="2" charset="-122"/>
              </a:rPr>
              <a:t>   </a:t>
            </a:r>
            <a:r>
              <a:rPr kumimoji="1" lang="zh-CN" altLang="en-US" sz="2800" dirty="0" smtClean="0">
                <a:latin typeface="宋体" pitchFamily="2" charset="-122"/>
              </a:rPr>
              <a:t>最大团：无向图中顶点数最多的完全子图。</a:t>
            </a:r>
            <a:endParaRPr kumimoji="1" lang="en-US" altLang="zh-CN" sz="2800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dirty="0" smtClean="0">
                <a:latin typeface="宋体" pitchFamily="2" charset="-122"/>
              </a:rPr>
              <a:t>   独立集：集合中任意两点之间无边。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dirty="0" smtClean="0">
                <a:latin typeface="宋体" pitchFamily="2" charset="-122"/>
              </a:rPr>
              <a:t>   点覆盖：所有边都至少有一个定点位于其中。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dirty="0" smtClean="0">
                <a:latin typeface="宋体" pitchFamily="2" charset="-122"/>
              </a:rPr>
              <a:t>   显然，独立集以外的顶点，构成一个点覆盖。</a:t>
            </a:r>
            <a:endParaRPr kumimoji="1" lang="en-US" altLang="zh-CN" sz="2800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dirty="0" smtClean="0">
                <a:latin typeface="宋体" pitchFamily="2" charset="-122"/>
              </a:rPr>
              <a:t>   求最大独立集，和求最小点覆盖，是等价的。因为最大独立集之外的那些点，就是最小点覆盖。</a:t>
            </a:r>
            <a:endParaRPr kumimoji="1" lang="en-US" altLang="zh-CN" sz="2800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dirty="0" smtClean="0">
                <a:latin typeface="宋体" pitchFamily="2" charset="-122"/>
              </a:rPr>
              <a:t>   求最大独立集问题，和求最大团问题，是等价的。因为，团在补图里，就是独立集。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dirty="0" smtClean="0">
                <a:latin typeface="宋体" pitchFamily="2" charset="-122"/>
              </a:rPr>
              <a:t>求最小点覆盖 </a:t>
            </a:r>
            <a:r>
              <a:rPr kumimoji="1" lang="en-US" altLang="zh-CN" sz="2800" dirty="0" smtClean="0">
                <a:latin typeface="宋体" pitchFamily="2" charset="-122"/>
              </a:rPr>
              <a:t>&lt;==&gt;</a:t>
            </a:r>
            <a:r>
              <a:rPr kumimoji="1" lang="zh-CN" altLang="en-US" sz="2800" dirty="0" smtClean="0">
                <a:latin typeface="宋体" pitchFamily="2" charset="-122"/>
              </a:rPr>
              <a:t>求最大独立集 </a:t>
            </a:r>
            <a:r>
              <a:rPr kumimoji="1" lang="en-US" altLang="zh-CN" sz="2800" dirty="0" smtClean="0">
                <a:latin typeface="宋体" pitchFamily="2" charset="-122"/>
              </a:rPr>
              <a:t>&lt;==&gt; </a:t>
            </a:r>
            <a:r>
              <a:rPr kumimoji="1" lang="zh-CN" altLang="en-US" sz="2800" dirty="0" smtClean="0">
                <a:latin typeface="宋体" pitchFamily="2" charset="-122"/>
              </a:rPr>
              <a:t>求补图的最大团。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kumimoji="1" lang="en-US" altLang="zh-CN" sz="2800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kumimoji="1" lang="en-US" altLang="zh-CN" sz="2800" dirty="0" smtClean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7504" y="188640"/>
            <a:ext cx="8713092" cy="64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zh-CN" altLang="en-US" sz="3900" b="1" dirty="0" smtClean="0">
                <a:solidFill>
                  <a:schemeClr val="tx2"/>
                </a:solidFill>
                <a:ea typeface="隶书" pitchFamily="49" charset="-122"/>
              </a:rPr>
              <a:t>探索型作业：关于最大团问题的研究</a:t>
            </a:r>
            <a:endParaRPr lang="zh-CN" altLang="en-US" sz="3900" b="1" dirty="0">
              <a:solidFill>
                <a:schemeClr val="tx2"/>
              </a:solidFill>
              <a:ea typeface="隶书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260648"/>
            <a:ext cx="9144000" cy="442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kumimoji="1" lang="en-US" altLang="zh-CN" sz="2800" dirty="0">
              <a:solidFill>
                <a:srgbClr val="FFFF00"/>
              </a:solidFill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900" dirty="0" smtClean="0">
                <a:latin typeface="宋体" pitchFamily="2" charset="-122"/>
              </a:rPr>
              <a:t>   </a:t>
            </a:r>
            <a:r>
              <a:rPr kumimoji="1" lang="zh-CN" altLang="en-US" sz="1900" dirty="0" smtClean="0">
                <a:latin typeface="宋体" pitchFamily="2" charset="-122"/>
              </a:rPr>
              <a:t>作业分值：占总成绩</a:t>
            </a:r>
            <a:r>
              <a:rPr kumimoji="1" lang="en-US" altLang="zh-CN" sz="1900" dirty="0" smtClean="0">
                <a:latin typeface="宋体" pitchFamily="2" charset="-122"/>
              </a:rPr>
              <a:t>5</a:t>
            </a:r>
            <a:r>
              <a:rPr kumimoji="1" lang="zh-CN" altLang="en-US" sz="1900" dirty="0" smtClean="0">
                <a:latin typeface="宋体" pitchFamily="2" charset="-122"/>
              </a:rPr>
              <a:t>分。</a:t>
            </a:r>
            <a:endParaRPr kumimoji="1" lang="en-US" altLang="zh-CN" sz="1900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1900" dirty="0" smtClean="0">
                <a:latin typeface="宋体" pitchFamily="2" charset="-122"/>
              </a:rPr>
              <a:t>   作业要求：</a:t>
            </a:r>
            <a:endParaRPr kumimoji="1" lang="en-US" altLang="zh-CN" sz="1900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900" dirty="0" smtClean="0">
                <a:latin typeface="宋体" pitchFamily="2" charset="-122"/>
              </a:rPr>
              <a:t>   1)</a:t>
            </a:r>
            <a:r>
              <a:rPr kumimoji="1" lang="zh-CN" altLang="en-US" sz="1900" dirty="0" smtClean="0">
                <a:latin typeface="宋体" pitchFamily="2" charset="-122"/>
              </a:rPr>
              <a:t>阅读指定</a:t>
            </a:r>
            <a:r>
              <a:rPr kumimoji="1" lang="zh-CN" altLang="en-US" sz="1900" dirty="0" smtClean="0">
                <a:latin typeface="宋体" pitchFamily="2" charset="-122"/>
              </a:rPr>
              <a:t>论文，写出其算法实现思想。</a:t>
            </a:r>
            <a:endParaRPr kumimoji="1" lang="en-US" altLang="zh-CN" sz="1900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900" dirty="0" smtClean="0">
                <a:latin typeface="宋体" pitchFamily="2" charset="-122"/>
              </a:rPr>
              <a:t>   2)</a:t>
            </a:r>
            <a:r>
              <a:rPr kumimoji="1" lang="zh-CN" altLang="en-US" sz="1900" dirty="0" smtClean="0">
                <a:latin typeface="宋体" pitchFamily="2" charset="-122"/>
              </a:rPr>
              <a:t>简述该问题研究的历史和现状。</a:t>
            </a:r>
            <a:r>
              <a:rPr kumimoji="1" lang="en-US" altLang="zh-CN" sz="1900" dirty="0" smtClean="0">
                <a:latin typeface="宋体" pitchFamily="2" charset="-122"/>
              </a:rPr>
              <a:t> 	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900" dirty="0" smtClean="0">
                <a:latin typeface="宋体" pitchFamily="2" charset="-122"/>
              </a:rPr>
              <a:t> </a:t>
            </a:r>
            <a:r>
              <a:rPr kumimoji="1" lang="en-US" altLang="zh-CN" sz="1900" dirty="0" smtClean="0">
                <a:latin typeface="宋体" pitchFamily="2" charset="-122"/>
              </a:rPr>
              <a:t>  </a:t>
            </a:r>
            <a:r>
              <a:rPr kumimoji="1" lang="en-US" altLang="zh-CN" sz="1900" dirty="0" smtClean="0">
                <a:latin typeface="宋体" pitchFamily="2" charset="-122"/>
              </a:rPr>
              <a:t>3</a:t>
            </a:r>
            <a:r>
              <a:rPr kumimoji="1" lang="en-US" altLang="zh-CN" sz="1900" dirty="0" smtClean="0">
                <a:latin typeface="宋体" pitchFamily="2" charset="-122"/>
              </a:rPr>
              <a:t>)</a:t>
            </a:r>
            <a:r>
              <a:rPr kumimoji="1" lang="zh-CN" altLang="en-US" sz="1900" dirty="0" smtClean="0">
                <a:latin typeface="宋体" pitchFamily="2" charset="-122"/>
              </a:rPr>
              <a:t>编写求最大团或等价问题的程序，用给定测试数据测试其性能。测试数据来源：</a:t>
            </a:r>
            <a:endParaRPr kumimoji="1" lang="en-US" altLang="zh-CN" sz="1900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900" dirty="0" smtClean="0">
                <a:latin typeface="宋体" pitchFamily="2" charset="-122"/>
              </a:rPr>
              <a:t>	 </a:t>
            </a:r>
            <a:r>
              <a:rPr kumimoji="1" lang="en-US" altLang="zh-CN" sz="1900" dirty="0" smtClean="0">
                <a:latin typeface="宋体" pitchFamily="2" charset="-122"/>
                <a:hlinkClick r:id="rId2"/>
              </a:rPr>
              <a:t>http://www.nlsde.buaa.edu.cn/~kexu/benchmarks/graph-benchmarks.htm</a:t>
            </a:r>
            <a:endParaRPr kumimoji="1" lang="en-US" altLang="zh-CN" sz="1900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900" dirty="0" smtClean="0">
                <a:latin typeface="宋体" pitchFamily="2" charset="-122"/>
              </a:rPr>
              <a:t>	</a:t>
            </a:r>
            <a:r>
              <a:rPr lang="en-US" altLang="zh-CN" sz="1900" b="1" dirty="0" smtClean="0"/>
              <a:t> Maximum Clique and Vertex Coloring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1900" dirty="0" smtClean="0">
                <a:latin typeface="宋体" pitchFamily="2" charset="-122"/>
              </a:rPr>
              <a:t>    一</a:t>
            </a:r>
            <a:r>
              <a:rPr kumimoji="1" lang="zh-CN" altLang="en-US" sz="1900" dirty="0" smtClean="0">
                <a:latin typeface="宋体" pitchFamily="2" charset="-122"/>
              </a:rPr>
              <a:t>节下的数据。此程序</a:t>
            </a:r>
            <a:r>
              <a:rPr kumimoji="1" lang="zh-CN" altLang="en-US" sz="1900" dirty="0" smtClean="0">
                <a:latin typeface="宋体" pitchFamily="2" charset="-122"/>
              </a:rPr>
              <a:t>占</a:t>
            </a:r>
            <a:r>
              <a:rPr kumimoji="1" lang="en-US" altLang="zh-CN" sz="1900" dirty="0" smtClean="0">
                <a:latin typeface="宋体" pitchFamily="2" charset="-122"/>
              </a:rPr>
              <a:t>3</a:t>
            </a:r>
            <a:r>
              <a:rPr kumimoji="1" lang="zh-CN" altLang="en-US" sz="1900" dirty="0" smtClean="0">
                <a:latin typeface="宋体" pitchFamily="2" charset="-122"/>
              </a:rPr>
              <a:t>分</a:t>
            </a:r>
            <a:r>
              <a:rPr kumimoji="1" lang="zh-CN" altLang="en-US" sz="1900" dirty="0" smtClean="0">
                <a:latin typeface="宋体" pitchFamily="2" charset="-122"/>
              </a:rPr>
              <a:t>，根据性能给</a:t>
            </a:r>
            <a:r>
              <a:rPr kumimoji="1" lang="zh-CN" altLang="en-US" sz="1900" dirty="0" smtClean="0">
                <a:latin typeface="宋体" pitchFamily="2" charset="-122"/>
              </a:rPr>
              <a:t>分</a:t>
            </a:r>
            <a:r>
              <a:rPr kumimoji="1" lang="zh-CN" altLang="en-US" sz="1900" dirty="0" smtClean="0">
                <a:latin typeface="宋体" pitchFamily="2" charset="-122"/>
              </a:rPr>
              <a:t>。</a:t>
            </a:r>
            <a:endParaRPr kumimoji="1" lang="en-US" altLang="zh-CN" sz="1900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900" dirty="0" smtClean="0">
                <a:latin typeface="宋体" pitchFamily="2" charset="-122"/>
              </a:rPr>
              <a:t>   </a:t>
            </a:r>
            <a:r>
              <a:rPr kumimoji="1" lang="en-US" altLang="zh-CN" sz="1900" dirty="0" smtClean="0">
                <a:latin typeface="宋体" pitchFamily="2" charset="-122"/>
              </a:rPr>
              <a:t> </a:t>
            </a:r>
            <a:r>
              <a:rPr kumimoji="1" lang="zh-CN" altLang="en-US" sz="1900" dirty="0" smtClean="0">
                <a:latin typeface="宋体" pitchFamily="2" charset="-122"/>
              </a:rPr>
              <a:t>上面几部分</a:t>
            </a:r>
            <a:r>
              <a:rPr kumimoji="1" lang="zh-CN" altLang="en-US" sz="1900" dirty="0" smtClean="0">
                <a:latin typeface="宋体" pitchFamily="2" charset="-122"/>
              </a:rPr>
              <a:t>内容做成</a:t>
            </a:r>
            <a:r>
              <a:rPr kumimoji="1" lang="en-US" altLang="zh-CN" sz="1900" dirty="0" smtClean="0">
                <a:latin typeface="宋体" pitchFamily="2" charset="-122"/>
              </a:rPr>
              <a:t>PPT,</a:t>
            </a:r>
            <a:r>
              <a:rPr kumimoji="1" lang="zh-CN" altLang="en-US" sz="1900" dirty="0" smtClean="0">
                <a:latin typeface="宋体" pitchFamily="2" charset="-122"/>
              </a:rPr>
              <a:t>占</a:t>
            </a:r>
            <a:r>
              <a:rPr kumimoji="1" lang="en-US" altLang="zh-CN" sz="1900" dirty="0" smtClean="0">
                <a:latin typeface="宋体" pitchFamily="2" charset="-122"/>
              </a:rPr>
              <a:t>2</a:t>
            </a:r>
            <a:r>
              <a:rPr kumimoji="1" lang="zh-CN" altLang="en-US" sz="1900" smtClean="0">
                <a:latin typeface="宋体" pitchFamily="2" charset="-122"/>
              </a:rPr>
              <a:t>分。</a:t>
            </a:r>
            <a:endParaRPr kumimoji="1" lang="en-US" altLang="zh-CN" sz="1900" dirty="0" smtClean="0">
              <a:latin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214</Words>
  <Application>Microsoft Office PowerPoint</Application>
  <PresentationFormat>全屏显示(4:3)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guowei</dc:creator>
  <cp:lastModifiedBy>guowei</cp:lastModifiedBy>
  <cp:revision>5</cp:revision>
  <dcterms:created xsi:type="dcterms:W3CDTF">2013-04-14T08:23:17Z</dcterms:created>
  <dcterms:modified xsi:type="dcterms:W3CDTF">2017-04-21T07:24:40Z</dcterms:modified>
</cp:coreProperties>
</file>