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7" r:id="rId4"/>
    <p:sldId id="258" r:id="rId5"/>
    <p:sldId id="263" r:id="rId6"/>
    <p:sldId id="259" r:id="rId7"/>
    <p:sldId id="264" r:id="rId8"/>
    <p:sldId id="260" r:id="rId9"/>
    <p:sldId id="265" r:id="rId10"/>
    <p:sldId id="261" r:id="rId11"/>
    <p:sldId id="267" r:id="rId12"/>
    <p:sldId id="268" r:id="rId13"/>
    <p:sldId id="269" r:id="rId14"/>
    <p:sldId id="262" r:id="rId15"/>
    <p:sldId id="271" r:id="rId16"/>
    <p:sldId id="272" r:id="rId17"/>
    <p:sldId id="273" r:id="rId18"/>
    <p:sldId id="274" r:id="rId19"/>
    <p:sldId id="270" r:id="rId20"/>
    <p:sldId id="266" r:id="rId21"/>
    <p:sldId id="276" r:id="rId22"/>
  </p:sldIdLst>
  <p:sldSz cx="12192000" cy="6858000"/>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14" autoAdjust="0"/>
    <p:restoredTop sz="94660"/>
  </p:normalViewPr>
  <p:slideViewPr>
    <p:cSldViewPr snapToGrid="0">
      <p:cViewPr varScale="1">
        <p:scale>
          <a:sx n="105" d="100"/>
          <a:sy n="105" d="100"/>
        </p:scale>
        <p:origin x="14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69EBA119-4DD3-4E92-9639-66921B6E2C83}" type="datetimeFigureOut">
              <a:rPr lang="en-US" smtClean="0"/>
              <a:t>6/3/2025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CDCE840E-6D6C-4051-8328-F4336982C7B7}" type="slidenum">
              <a:rPr lang="en-US" smtClean="0"/>
              <a:t>‹#›</a:t>
            </a:fld>
            <a:endParaRPr lang="en-US"/>
          </a:p>
        </p:txBody>
      </p:sp>
    </p:spTree>
    <p:extLst>
      <p:ext uri="{BB962C8B-B14F-4D97-AF65-F5344CB8AC3E}">
        <p14:creationId xmlns:p14="http://schemas.microsoft.com/office/powerpoint/2010/main" val="8644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7EA3-6020-1237-19D7-DC1AFEE1A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5C6832-53EA-6C4D-76A8-6B8A1E1B8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5EEC30-838F-6885-0E54-567210CD6B9F}"/>
              </a:ext>
            </a:extLst>
          </p:cNvPr>
          <p:cNvSpPr>
            <a:spLocks noGrp="1"/>
          </p:cNvSpPr>
          <p:nvPr>
            <p:ph type="dt" sz="half" idx="10"/>
          </p:nvPr>
        </p:nvSpPr>
        <p:spPr/>
        <p:txBody>
          <a:bodyPr/>
          <a:lstStyle/>
          <a:p>
            <a:fld id="{4D0EAB2E-6229-4E3F-B3E4-F6D0B2C41447}" type="datetime1">
              <a:rPr lang="en-US" smtClean="0"/>
              <a:t>6/3/2025</a:t>
            </a:fld>
            <a:endParaRPr lang="en-US"/>
          </a:p>
        </p:txBody>
      </p:sp>
      <p:sp>
        <p:nvSpPr>
          <p:cNvPr id="5" name="Footer Placeholder 4">
            <a:extLst>
              <a:ext uri="{FF2B5EF4-FFF2-40B4-BE49-F238E27FC236}">
                <a16:creationId xmlns:a16="http://schemas.microsoft.com/office/drawing/2014/main" id="{ED605886-12BF-8E9B-8C47-277950206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6A1BF-7FAF-AFC3-49C8-172AAB1AEEB5}"/>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148620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9E34-2EE1-EC7E-3C42-64B45F718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600F52-DC61-1AE8-1C27-579C5CDEA3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45FB3-4C1D-4C97-6020-C5119059DE3C}"/>
              </a:ext>
            </a:extLst>
          </p:cNvPr>
          <p:cNvSpPr>
            <a:spLocks noGrp="1"/>
          </p:cNvSpPr>
          <p:nvPr>
            <p:ph type="dt" sz="half" idx="10"/>
          </p:nvPr>
        </p:nvSpPr>
        <p:spPr/>
        <p:txBody>
          <a:bodyPr/>
          <a:lstStyle/>
          <a:p>
            <a:fld id="{14E2DC6C-116F-4B9E-A3FB-F34A46E923F1}" type="datetime1">
              <a:rPr lang="en-US" smtClean="0"/>
              <a:t>6/3/2025</a:t>
            </a:fld>
            <a:endParaRPr lang="en-US"/>
          </a:p>
        </p:txBody>
      </p:sp>
      <p:sp>
        <p:nvSpPr>
          <p:cNvPr id="5" name="Footer Placeholder 4">
            <a:extLst>
              <a:ext uri="{FF2B5EF4-FFF2-40B4-BE49-F238E27FC236}">
                <a16:creationId xmlns:a16="http://schemas.microsoft.com/office/drawing/2014/main" id="{920C3D18-25A8-8973-F5DA-62B1F65BF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11C4B-242B-084A-1FF0-EF619DC5B262}"/>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89934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57971-1813-4328-3AE9-F6E915901E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EC6CA9-AC25-579E-2C51-007882E6C9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952AB-20F2-34DE-1791-2C965843497F}"/>
              </a:ext>
            </a:extLst>
          </p:cNvPr>
          <p:cNvSpPr>
            <a:spLocks noGrp="1"/>
          </p:cNvSpPr>
          <p:nvPr>
            <p:ph type="dt" sz="half" idx="10"/>
          </p:nvPr>
        </p:nvSpPr>
        <p:spPr/>
        <p:txBody>
          <a:bodyPr/>
          <a:lstStyle/>
          <a:p>
            <a:fld id="{EAED4A63-223B-4A91-807E-8AFE6356B341}" type="datetime1">
              <a:rPr lang="en-US" smtClean="0"/>
              <a:t>6/3/2025</a:t>
            </a:fld>
            <a:endParaRPr lang="en-US"/>
          </a:p>
        </p:txBody>
      </p:sp>
      <p:sp>
        <p:nvSpPr>
          <p:cNvPr id="5" name="Footer Placeholder 4">
            <a:extLst>
              <a:ext uri="{FF2B5EF4-FFF2-40B4-BE49-F238E27FC236}">
                <a16:creationId xmlns:a16="http://schemas.microsoft.com/office/drawing/2014/main" id="{3846DF21-548A-2944-3F59-9F1E9DFC7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58C3B-1050-A8C9-6497-5109B97B143D}"/>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116953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B552-DA93-A9B4-3C83-E1D6DEE119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96D0A-B010-7FE4-446C-13841D54C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BDB98-4921-BFA3-1B19-0FEF7F97A4B5}"/>
              </a:ext>
            </a:extLst>
          </p:cNvPr>
          <p:cNvSpPr>
            <a:spLocks noGrp="1"/>
          </p:cNvSpPr>
          <p:nvPr>
            <p:ph type="dt" sz="half" idx="10"/>
          </p:nvPr>
        </p:nvSpPr>
        <p:spPr/>
        <p:txBody>
          <a:bodyPr/>
          <a:lstStyle/>
          <a:p>
            <a:fld id="{F9042901-8D7A-4DC8-BEC8-A08718C38C1D}" type="datetime1">
              <a:rPr lang="en-US" smtClean="0"/>
              <a:t>6/3/2025</a:t>
            </a:fld>
            <a:endParaRPr lang="en-US"/>
          </a:p>
        </p:txBody>
      </p:sp>
      <p:sp>
        <p:nvSpPr>
          <p:cNvPr id="5" name="Footer Placeholder 4">
            <a:extLst>
              <a:ext uri="{FF2B5EF4-FFF2-40B4-BE49-F238E27FC236}">
                <a16:creationId xmlns:a16="http://schemas.microsoft.com/office/drawing/2014/main" id="{1E8EFE36-EF69-379F-A9D6-115BB0358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797FB-B016-7B8F-BE93-E36873B51201}"/>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273191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5193-359D-81C2-B856-A23E6B8930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665F3A-56A5-9FDD-6D45-384E24A8C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E6A7F-A4A7-A4FC-D308-5F58EA44320A}"/>
              </a:ext>
            </a:extLst>
          </p:cNvPr>
          <p:cNvSpPr>
            <a:spLocks noGrp="1"/>
          </p:cNvSpPr>
          <p:nvPr>
            <p:ph type="dt" sz="half" idx="10"/>
          </p:nvPr>
        </p:nvSpPr>
        <p:spPr/>
        <p:txBody>
          <a:bodyPr/>
          <a:lstStyle/>
          <a:p>
            <a:fld id="{D041EAB5-73B1-4840-9749-C254352CD1A4}" type="datetime1">
              <a:rPr lang="en-US" smtClean="0"/>
              <a:t>6/3/2025</a:t>
            </a:fld>
            <a:endParaRPr lang="en-US"/>
          </a:p>
        </p:txBody>
      </p:sp>
      <p:sp>
        <p:nvSpPr>
          <p:cNvPr id="5" name="Footer Placeholder 4">
            <a:extLst>
              <a:ext uri="{FF2B5EF4-FFF2-40B4-BE49-F238E27FC236}">
                <a16:creationId xmlns:a16="http://schemas.microsoft.com/office/drawing/2014/main" id="{018E5D97-E1CD-1666-F1D4-D03BB3166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0BA4-8BDE-1163-D35B-45CEA1BF4051}"/>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597689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83B5-C238-4A10-79B8-AE91935AB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6D4BF-6A5A-6B8B-E851-DF3CAAF722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F40FB0-2099-ADBF-7151-E1C9A606A8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AD256-8899-0912-3DF8-29E19F672571}"/>
              </a:ext>
            </a:extLst>
          </p:cNvPr>
          <p:cNvSpPr>
            <a:spLocks noGrp="1"/>
          </p:cNvSpPr>
          <p:nvPr>
            <p:ph type="dt" sz="half" idx="10"/>
          </p:nvPr>
        </p:nvSpPr>
        <p:spPr/>
        <p:txBody>
          <a:bodyPr/>
          <a:lstStyle/>
          <a:p>
            <a:fld id="{0D0F578E-641E-451F-AD0D-437DDDA3F540}" type="datetime1">
              <a:rPr lang="en-US" smtClean="0"/>
              <a:t>6/3/2025</a:t>
            </a:fld>
            <a:endParaRPr lang="en-US"/>
          </a:p>
        </p:txBody>
      </p:sp>
      <p:sp>
        <p:nvSpPr>
          <p:cNvPr id="6" name="Footer Placeholder 5">
            <a:extLst>
              <a:ext uri="{FF2B5EF4-FFF2-40B4-BE49-F238E27FC236}">
                <a16:creationId xmlns:a16="http://schemas.microsoft.com/office/drawing/2014/main" id="{59C91487-8407-4F9D-C76C-5D8D36319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15D0D-F26A-73D8-B47E-EAFAA3D998C5}"/>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242614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E653-D0DD-B17D-E876-9C60D76A7E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A312FE-3DFB-A060-C27D-5131835D6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FEAF-6100-8F9B-CBB0-0ED20A9A9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6718D3-BD8E-1CDE-916C-EEBBA93013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87F466-1C77-93A2-3D42-7986AA0E67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51EB6A-B0A0-B381-CB9D-1A991DCD96AB}"/>
              </a:ext>
            </a:extLst>
          </p:cNvPr>
          <p:cNvSpPr>
            <a:spLocks noGrp="1"/>
          </p:cNvSpPr>
          <p:nvPr>
            <p:ph type="dt" sz="half" idx="10"/>
          </p:nvPr>
        </p:nvSpPr>
        <p:spPr/>
        <p:txBody>
          <a:bodyPr/>
          <a:lstStyle/>
          <a:p>
            <a:fld id="{F61BB9AF-71B2-430A-984E-86DC8CE453F6}" type="datetime1">
              <a:rPr lang="en-US" smtClean="0"/>
              <a:t>6/3/2025</a:t>
            </a:fld>
            <a:endParaRPr lang="en-US"/>
          </a:p>
        </p:txBody>
      </p:sp>
      <p:sp>
        <p:nvSpPr>
          <p:cNvPr id="8" name="Footer Placeholder 7">
            <a:extLst>
              <a:ext uri="{FF2B5EF4-FFF2-40B4-BE49-F238E27FC236}">
                <a16:creationId xmlns:a16="http://schemas.microsoft.com/office/drawing/2014/main" id="{BE8BA8F0-10A5-D6C5-6607-C3C2BCE874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7DBAED-4F9F-9E33-3CE1-521FB2AB8260}"/>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1887609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7B87C-3962-C823-285C-625911A133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AF67B3-0DAD-C746-D964-CB202A1352E0}"/>
              </a:ext>
            </a:extLst>
          </p:cNvPr>
          <p:cNvSpPr>
            <a:spLocks noGrp="1"/>
          </p:cNvSpPr>
          <p:nvPr>
            <p:ph type="dt" sz="half" idx="10"/>
          </p:nvPr>
        </p:nvSpPr>
        <p:spPr/>
        <p:txBody>
          <a:bodyPr/>
          <a:lstStyle/>
          <a:p>
            <a:fld id="{E2568195-6A5A-4ED6-8B94-69521C458518}" type="datetime1">
              <a:rPr lang="en-US" smtClean="0"/>
              <a:t>6/3/2025</a:t>
            </a:fld>
            <a:endParaRPr lang="en-US"/>
          </a:p>
        </p:txBody>
      </p:sp>
      <p:sp>
        <p:nvSpPr>
          <p:cNvPr id="4" name="Footer Placeholder 3">
            <a:extLst>
              <a:ext uri="{FF2B5EF4-FFF2-40B4-BE49-F238E27FC236}">
                <a16:creationId xmlns:a16="http://schemas.microsoft.com/office/drawing/2014/main" id="{E193B5C7-AAD2-9780-47D0-7A89D4B96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5E97B3-C760-1928-492B-B6CA06C53407}"/>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341773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729759-E81A-F59E-FEB3-4C677B5A2BCD}"/>
              </a:ext>
            </a:extLst>
          </p:cNvPr>
          <p:cNvSpPr>
            <a:spLocks noGrp="1"/>
          </p:cNvSpPr>
          <p:nvPr>
            <p:ph type="dt" sz="half" idx="10"/>
          </p:nvPr>
        </p:nvSpPr>
        <p:spPr/>
        <p:txBody>
          <a:bodyPr/>
          <a:lstStyle/>
          <a:p>
            <a:fld id="{91CBBF58-1D23-493D-871F-2B54C618597C}" type="datetime1">
              <a:rPr lang="en-US" smtClean="0"/>
              <a:t>6/3/2025</a:t>
            </a:fld>
            <a:endParaRPr lang="en-US"/>
          </a:p>
        </p:txBody>
      </p:sp>
      <p:sp>
        <p:nvSpPr>
          <p:cNvPr id="3" name="Footer Placeholder 2">
            <a:extLst>
              <a:ext uri="{FF2B5EF4-FFF2-40B4-BE49-F238E27FC236}">
                <a16:creationId xmlns:a16="http://schemas.microsoft.com/office/drawing/2014/main" id="{6FECA0BC-5688-2F70-AB3A-8A01DB13A3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0563ED-5AEF-F2D1-5BD7-00885C3CE944}"/>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1412120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39DA-964D-E597-7189-1438E78DA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D7A614-547B-86FE-7A4F-75FEB71EA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5AB175-BCAA-9A5A-E8BC-E1F611E64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8BFF6-A30A-7540-EAB7-F8A3B9520243}"/>
              </a:ext>
            </a:extLst>
          </p:cNvPr>
          <p:cNvSpPr>
            <a:spLocks noGrp="1"/>
          </p:cNvSpPr>
          <p:nvPr>
            <p:ph type="dt" sz="half" idx="10"/>
          </p:nvPr>
        </p:nvSpPr>
        <p:spPr/>
        <p:txBody>
          <a:bodyPr/>
          <a:lstStyle/>
          <a:p>
            <a:fld id="{BD4D5EF9-BB72-44DE-84C1-E5E4C7CF687C}" type="datetime1">
              <a:rPr lang="en-US" smtClean="0"/>
              <a:t>6/3/2025</a:t>
            </a:fld>
            <a:endParaRPr lang="en-US"/>
          </a:p>
        </p:txBody>
      </p:sp>
      <p:sp>
        <p:nvSpPr>
          <p:cNvPr id="6" name="Footer Placeholder 5">
            <a:extLst>
              <a:ext uri="{FF2B5EF4-FFF2-40B4-BE49-F238E27FC236}">
                <a16:creationId xmlns:a16="http://schemas.microsoft.com/office/drawing/2014/main" id="{429C8D8F-C9C6-5F9F-B51F-C3D336341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7668A8-B830-98A9-A2BD-D77BE7F471E3}"/>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203599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31EA-3D8F-8E66-EEA3-D7DB3DA12B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1162C7-6563-828C-5BA9-F1CC67565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6715D-2644-6A4D-8A6A-0309FE64C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ADB7A-1AA9-C8AF-5553-64378A0E975B}"/>
              </a:ext>
            </a:extLst>
          </p:cNvPr>
          <p:cNvSpPr>
            <a:spLocks noGrp="1"/>
          </p:cNvSpPr>
          <p:nvPr>
            <p:ph type="dt" sz="half" idx="10"/>
          </p:nvPr>
        </p:nvSpPr>
        <p:spPr/>
        <p:txBody>
          <a:bodyPr/>
          <a:lstStyle/>
          <a:p>
            <a:fld id="{2AA725ED-8758-4E74-8F39-A341114781D2}" type="datetime1">
              <a:rPr lang="en-US" smtClean="0"/>
              <a:t>6/3/2025</a:t>
            </a:fld>
            <a:endParaRPr lang="en-US"/>
          </a:p>
        </p:txBody>
      </p:sp>
      <p:sp>
        <p:nvSpPr>
          <p:cNvPr id="6" name="Footer Placeholder 5">
            <a:extLst>
              <a:ext uri="{FF2B5EF4-FFF2-40B4-BE49-F238E27FC236}">
                <a16:creationId xmlns:a16="http://schemas.microsoft.com/office/drawing/2014/main" id="{EFAEDB96-9173-D3BA-576D-643DA24A59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3DD35-EE58-298D-1931-DBE2C2EB1760}"/>
              </a:ext>
            </a:extLst>
          </p:cNvPr>
          <p:cNvSpPr>
            <a:spLocks noGrp="1"/>
          </p:cNvSpPr>
          <p:nvPr>
            <p:ph type="sldNum" sz="quarter" idx="12"/>
          </p:nvPr>
        </p:nvSpPr>
        <p:spPr/>
        <p:txBody>
          <a:bodyPr/>
          <a:lstStyle/>
          <a:p>
            <a:fld id="{A5C80B60-846B-4B9C-986A-44FC1777B7D6}" type="slidenum">
              <a:rPr lang="en-US" smtClean="0"/>
              <a:t>‹#›</a:t>
            </a:fld>
            <a:endParaRPr lang="en-US"/>
          </a:p>
        </p:txBody>
      </p:sp>
    </p:spTree>
    <p:extLst>
      <p:ext uri="{BB962C8B-B14F-4D97-AF65-F5344CB8AC3E}">
        <p14:creationId xmlns:p14="http://schemas.microsoft.com/office/powerpoint/2010/main" val="7564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8EB045-E570-41A5-FED3-DBA4F7E345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AC839D-8E47-1BA3-9FF2-EE6D9A612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5A210-455C-6B78-622D-09049357D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3E0E6-C825-4721-9778-2C6E73DCE237}" type="datetime1">
              <a:rPr lang="en-US" smtClean="0"/>
              <a:t>6/3/2025</a:t>
            </a:fld>
            <a:endParaRPr lang="en-US"/>
          </a:p>
        </p:txBody>
      </p:sp>
      <p:sp>
        <p:nvSpPr>
          <p:cNvPr id="5" name="Footer Placeholder 4">
            <a:extLst>
              <a:ext uri="{FF2B5EF4-FFF2-40B4-BE49-F238E27FC236}">
                <a16:creationId xmlns:a16="http://schemas.microsoft.com/office/drawing/2014/main" id="{21C57301-9388-FD46-4C5E-A5051F7C0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89B677-8007-949B-D712-D3DCC3160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80B60-846B-4B9C-986A-44FC1777B7D6}" type="slidenum">
              <a:rPr lang="en-US" smtClean="0"/>
              <a:t>‹#›</a:t>
            </a:fld>
            <a:endParaRPr lang="en-US"/>
          </a:p>
        </p:txBody>
      </p:sp>
    </p:spTree>
    <p:extLst>
      <p:ext uri="{BB962C8B-B14F-4D97-AF65-F5344CB8AC3E}">
        <p14:creationId xmlns:p14="http://schemas.microsoft.com/office/powerpoint/2010/main" val="279247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6.emf"/><Relationship Id="rId4" Type="http://schemas.openxmlformats.org/officeDocument/2006/relationships/package" Target="../embeddings/Microsoft_Excel_Worksheet1.xlsx"/></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84B8-AE22-7856-F21E-3D74FEB6AD05}"/>
              </a:ext>
            </a:extLst>
          </p:cNvPr>
          <p:cNvSpPr>
            <a:spLocks noGrp="1"/>
          </p:cNvSpPr>
          <p:nvPr>
            <p:ph type="ctrTitle"/>
          </p:nvPr>
        </p:nvSpPr>
        <p:spPr/>
        <p:txBody>
          <a:bodyPr>
            <a:normAutofit fontScale="90000"/>
          </a:bodyPr>
          <a:lstStyle/>
          <a:p>
            <a:r>
              <a:rPr lang="en-US" dirty="0"/>
              <a:t>Expectations for </a:t>
            </a:r>
            <a:br>
              <a:rPr lang="en-US" dirty="0"/>
            </a:br>
            <a:r>
              <a:rPr lang="en-US" dirty="0"/>
              <a:t>Proof of Concept: </a:t>
            </a:r>
            <a:br>
              <a:rPr lang="en-US" dirty="0"/>
            </a:br>
            <a:r>
              <a:rPr lang="en-US" dirty="0">
                <a:latin typeface="72 Black" panose="020B0A04030603020204" pitchFamily="34" charset="0"/>
                <a:cs typeface="72 Black" panose="020B0A04030603020204" pitchFamily="34" charset="0"/>
              </a:rPr>
              <a:t>OCR &amp; Agentic AI</a:t>
            </a:r>
          </a:p>
        </p:txBody>
      </p:sp>
      <p:sp>
        <p:nvSpPr>
          <p:cNvPr id="3" name="Subtitle 2">
            <a:extLst>
              <a:ext uri="{FF2B5EF4-FFF2-40B4-BE49-F238E27FC236}">
                <a16:creationId xmlns:a16="http://schemas.microsoft.com/office/drawing/2014/main" id="{BD1948E7-214C-B287-024F-2FFC01955769}"/>
              </a:ext>
            </a:extLst>
          </p:cNvPr>
          <p:cNvSpPr>
            <a:spLocks noGrp="1"/>
          </p:cNvSpPr>
          <p:nvPr>
            <p:ph type="subTitle" idx="1"/>
          </p:nvPr>
        </p:nvSpPr>
        <p:spPr>
          <a:xfrm>
            <a:off x="2407920" y="3602038"/>
            <a:ext cx="7376160" cy="1655762"/>
          </a:xfrm>
        </p:spPr>
        <p:txBody>
          <a:bodyPr>
            <a:normAutofit/>
          </a:bodyPr>
          <a:lstStyle/>
          <a:p>
            <a:r>
              <a:rPr lang="en-US" b="0" i="0" dirty="0">
                <a:solidFill>
                  <a:srgbClr val="0A0A0A"/>
                </a:solidFill>
                <a:effectLst/>
                <a:latin typeface="system-ui"/>
              </a:rPr>
              <a:t>HKRI x  Amazon Web Services (AWS)</a:t>
            </a:r>
          </a:p>
          <a:p>
            <a:r>
              <a:rPr lang="en-US" dirty="0">
                <a:solidFill>
                  <a:srgbClr val="0A0A0A"/>
                </a:solidFill>
                <a:latin typeface="system-ui"/>
              </a:rPr>
              <a:t>3-Jun-2025 (Tue)</a:t>
            </a:r>
            <a:endParaRPr lang="en-US" dirty="0"/>
          </a:p>
        </p:txBody>
      </p:sp>
      <p:sp>
        <p:nvSpPr>
          <p:cNvPr id="4" name="Slide Number Placeholder 3">
            <a:extLst>
              <a:ext uri="{FF2B5EF4-FFF2-40B4-BE49-F238E27FC236}">
                <a16:creationId xmlns:a16="http://schemas.microsoft.com/office/drawing/2014/main" id="{3C2EC995-189D-99A4-17EF-4D822E0E5BDB}"/>
              </a:ext>
            </a:extLst>
          </p:cNvPr>
          <p:cNvSpPr>
            <a:spLocks noGrp="1"/>
          </p:cNvSpPr>
          <p:nvPr>
            <p:ph type="sldNum" sz="quarter" idx="12"/>
          </p:nvPr>
        </p:nvSpPr>
        <p:spPr/>
        <p:txBody>
          <a:bodyPr/>
          <a:lstStyle/>
          <a:p>
            <a:fld id="{A5C80B60-846B-4B9C-986A-44FC1777B7D6}" type="slidenum">
              <a:rPr lang="en-US" smtClean="0"/>
              <a:t>1</a:t>
            </a:fld>
            <a:endParaRPr lang="en-US"/>
          </a:p>
        </p:txBody>
      </p:sp>
    </p:spTree>
    <p:extLst>
      <p:ext uri="{BB962C8B-B14F-4D97-AF65-F5344CB8AC3E}">
        <p14:creationId xmlns:p14="http://schemas.microsoft.com/office/powerpoint/2010/main" val="59577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674C-83A3-172E-9A47-965002E0AB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D8681-8E7A-82EF-9F29-9CBA70D70E20}"/>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Agentic AI Expectations</a:t>
            </a:r>
          </a:p>
        </p:txBody>
      </p:sp>
      <p:sp>
        <p:nvSpPr>
          <p:cNvPr id="5" name="TextBox 4">
            <a:extLst>
              <a:ext uri="{FF2B5EF4-FFF2-40B4-BE49-F238E27FC236}">
                <a16:creationId xmlns:a16="http://schemas.microsoft.com/office/drawing/2014/main" id="{6A3FBF64-2441-BD9E-157D-131D11149985}"/>
              </a:ext>
            </a:extLst>
          </p:cNvPr>
          <p:cNvSpPr txBox="1"/>
          <p:nvPr/>
        </p:nvSpPr>
        <p:spPr>
          <a:xfrm>
            <a:off x="966216" y="1553801"/>
            <a:ext cx="10226040" cy="2862322"/>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0A0A0A"/>
                </a:solidFill>
                <a:effectLst/>
                <a:latin typeface="system-ui"/>
              </a:rPr>
              <a:t>Key Use Case 2:</a:t>
            </a:r>
          </a:p>
          <a:p>
            <a:pPr marL="742950" lvl="1" indent="-285750">
              <a:buFont typeface="Arial" panose="020B0604020202020204" pitchFamily="34" charset="0"/>
              <a:buChar char="•"/>
            </a:pPr>
            <a:r>
              <a:rPr lang="en-US" b="1" dirty="0">
                <a:solidFill>
                  <a:srgbClr val="0A0A0A"/>
                </a:solidFill>
                <a:latin typeface="system-ui"/>
              </a:rPr>
              <a:t>Use the prepared Payment Term list to find the Payment Code based on the Payment Terms identified from invoices.</a:t>
            </a:r>
          </a:p>
          <a:p>
            <a:pPr marL="742950" lvl="1" indent="-285750">
              <a:buFont typeface="Arial" panose="020B0604020202020204" pitchFamily="34" charset="0"/>
              <a:buChar char="•"/>
            </a:pPr>
            <a:r>
              <a:rPr lang="en-US" b="1" i="0" dirty="0">
                <a:solidFill>
                  <a:srgbClr val="0A0A0A"/>
                </a:solidFill>
                <a:effectLst/>
                <a:latin typeface="system-ui"/>
              </a:rPr>
              <a:t>Additional Note on the Challenges: </a:t>
            </a:r>
          </a:p>
          <a:p>
            <a:pPr marL="1200150" lvl="2" indent="-285750">
              <a:buFont typeface="Wingdings" panose="05000000000000000000" pitchFamily="2" charset="2"/>
              <a:buChar char="Ø"/>
            </a:pPr>
            <a:r>
              <a:rPr lang="en-US" i="0" dirty="0">
                <a:solidFill>
                  <a:srgbClr val="0A0A0A"/>
                </a:solidFill>
                <a:effectLst/>
                <a:latin typeface="system-ui"/>
              </a:rPr>
              <a:t>Terms used </a:t>
            </a:r>
            <a:r>
              <a:rPr lang="en-US" dirty="0">
                <a:solidFill>
                  <a:srgbClr val="0A0A0A"/>
                </a:solidFill>
                <a:latin typeface="system-ui"/>
              </a:rPr>
              <a:t>on vendor invoices may have variety.</a:t>
            </a:r>
            <a:endParaRPr lang="en-US" i="0" dirty="0">
              <a:solidFill>
                <a:srgbClr val="0A0A0A"/>
              </a:solidFill>
              <a:effectLst/>
              <a:latin typeface="system-ui"/>
            </a:endParaRPr>
          </a:p>
          <a:p>
            <a:pPr marL="1200150" lvl="2" indent="-285750">
              <a:buFont typeface="Wingdings" panose="05000000000000000000" pitchFamily="2" charset="2"/>
              <a:buChar char="Ø"/>
            </a:pPr>
            <a:r>
              <a:rPr lang="en-US" i="0" dirty="0">
                <a:solidFill>
                  <a:srgbClr val="0A0A0A"/>
                </a:solidFill>
                <a:effectLst/>
                <a:latin typeface="system-ui"/>
              </a:rPr>
              <a:t>Only</a:t>
            </a:r>
            <a:r>
              <a:rPr lang="en-US" dirty="0">
                <a:solidFill>
                  <a:srgbClr val="0A0A0A"/>
                </a:solidFill>
                <a:latin typeface="system-ui"/>
              </a:rPr>
              <a:t> number value in Payment Term List can be used to do matching</a:t>
            </a:r>
            <a:r>
              <a:rPr lang="en-US" i="0" dirty="0">
                <a:solidFill>
                  <a:srgbClr val="0A0A0A"/>
                </a:solidFill>
                <a:effectLst/>
                <a:latin typeface="system-ui"/>
              </a:rPr>
              <a:t>.</a:t>
            </a:r>
          </a:p>
          <a:p>
            <a:pPr marL="742950" lvl="1" indent="-285750">
              <a:buFont typeface="Arial" panose="020B0604020202020204" pitchFamily="34" charset="0"/>
              <a:buChar char="•"/>
            </a:pPr>
            <a:r>
              <a:rPr lang="en-US" b="1" dirty="0">
                <a:solidFill>
                  <a:srgbClr val="0A0A0A"/>
                </a:solidFill>
                <a:latin typeface="system-ui"/>
              </a:rPr>
              <a:t>Expectation: </a:t>
            </a:r>
            <a:r>
              <a:rPr lang="en-US" dirty="0">
                <a:solidFill>
                  <a:srgbClr val="0A0A0A"/>
                </a:solidFill>
                <a:latin typeface="system-ui"/>
              </a:rPr>
              <a:t>Accurate matching of Payment Term Code. Give alert when Payment Term Code is not matched.</a:t>
            </a:r>
          </a:p>
          <a:p>
            <a:pPr marL="1200150" lvl="2" indent="-285750">
              <a:buFont typeface="Wingdings" panose="05000000000000000000" pitchFamily="2" charset="2"/>
              <a:buChar char="Ø"/>
            </a:pPr>
            <a:endParaRPr lang="en-US" i="0" dirty="0">
              <a:solidFill>
                <a:srgbClr val="0A0A0A"/>
              </a:solidFill>
              <a:effectLst/>
              <a:latin typeface="system-ui"/>
            </a:endParaRPr>
          </a:p>
          <a:p>
            <a:pPr marL="285750" indent="-285750">
              <a:buFont typeface="Wingdings" panose="05000000000000000000" pitchFamily="2" charset="2"/>
              <a:buChar char="v"/>
            </a:pPr>
            <a:r>
              <a:rPr lang="en-US" b="1" i="0" dirty="0">
                <a:solidFill>
                  <a:srgbClr val="0A0A0A"/>
                </a:solidFill>
                <a:effectLst/>
                <a:latin typeface="system-ui"/>
              </a:rPr>
              <a:t>Visual</a:t>
            </a:r>
            <a:r>
              <a:rPr lang="en-US" b="0" i="0" dirty="0">
                <a:solidFill>
                  <a:srgbClr val="0A0A0A"/>
                </a:solidFill>
                <a:effectLst/>
                <a:latin typeface="system-ui"/>
              </a:rPr>
              <a:t>: Payment Term List.</a:t>
            </a:r>
            <a:endParaRPr lang="en-US" b="0" i="0" dirty="0">
              <a:solidFill>
                <a:srgbClr val="FF0000"/>
              </a:solidFill>
              <a:effectLst/>
              <a:latin typeface="system-ui"/>
            </a:endParaRPr>
          </a:p>
        </p:txBody>
      </p:sp>
      <p:sp>
        <p:nvSpPr>
          <p:cNvPr id="3" name="Slide Number Placeholder 2">
            <a:extLst>
              <a:ext uri="{FF2B5EF4-FFF2-40B4-BE49-F238E27FC236}">
                <a16:creationId xmlns:a16="http://schemas.microsoft.com/office/drawing/2014/main" id="{26DE5C5B-3F67-855A-D679-0026FF0ED92D}"/>
              </a:ext>
            </a:extLst>
          </p:cNvPr>
          <p:cNvSpPr>
            <a:spLocks noGrp="1"/>
          </p:cNvSpPr>
          <p:nvPr>
            <p:ph type="sldNum" sz="quarter" idx="12"/>
          </p:nvPr>
        </p:nvSpPr>
        <p:spPr/>
        <p:txBody>
          <a:bodyPr/>
          <a:lstStyle/>
          <a:p>
            <a:fld id="{A5C80B60-846B-4B9C-986A-44FC1777B7D6}" type="slidenum">
              <a:rPr lang="en-US" smtClean="0"/>
              <a:t>10</a:t>
            </a:fld>
            <a:endParaRPr lang="en-US"/>
          </a:p>
        </p:txBody>
      </p:sp>
      <p:pic>
        <p:nvPicPr>
          <p:cNvPr id="6" name="Picture 5">
            <a:extLst>
              <a:ext uri="{FF2B5EF4-FFF2-40B4-BE49-F238E27FC236}">
                <a16:creationId xmlns:a16="http://schemas.microsoft.com/office/drawing/2014/main" id="{F61CDE43-A20B-CA1E-17B6-1CA5DC658ECA}"/>
              </a:ext>
            </a:extLst>
          </p:cNvPr>
          <p:cNvPicPr>
            <a:picLocks noChangeAspect="1"/>
          </p:cNvPicPr>
          <p:nvPr/>
        </p:nvPicPr>
        <p:blipFill>
          <a:blip r:embed="rId2"/>
          <a:stretch>
            <a:fillRect/>
          </a:stretch>
        </p:blipFill>
        <p:spPr>
          <a:xfrm>
            <a:off x="1330255" y="4388329"/>
            <a:ext cx="2483276" cy="2432939"/>
          </a:xfrm>
          <a:prstGeom prst="rect">
            <a:avLst/>
          </a:prstGeom>
        </p:spPr>
      </p:pic>
      <p:graphicFrame>
        <p:nvGraphicFramePr>
          <p:cNvPr id="7" name="Object 6">
            <a:extLst>
              <a:ext uri="{FF2B5EF4-FFF2-40B4-BE49-F238E27FC236}">
                <a16:creationId xmlns:a16="http://schemas.microsoft.com/office/drawing/2014/main" id="{1E9F260A-2A5F-487C-5380-7874BD818D18}"/>
              </a:ext>
            </a:extLst>
          </p:cNvPr>
          <p:cNvGraphicFramePr>
            <a:graphicFrameLocks noChangeAspect="1"/>
          </p:cNvGraphicFramePr>
          <p:nvPr>
            <p:extLst>
              <p:ext uri="{D42A27DB-BD31-4B8C-83A1-F6EECF244321}">
                <p14:modId xmlns:p14="http://schemas.microsoft.com/office/powerpoint/2010/main" val="1620352851"/>
              </p:ext>
            </p:extLst>
          </p:nvPr>
        </p:nvGraphicFramePr>
        <p:xfrm>
          <a:off x="3941547" y="4388329"/>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525" progId="Excel.Sheet.12">
                  <p:embed/>
                </p:oleObj>
              </mc:Choice>
              <mc:Fallback>
                <p:oleObj name="Worksheet" showAsIcon="1" r:id="rId3" imgW="914400" imgH="771525" progId="Excel.Sheet.12">
                  <p:embed/>
                  <p:pic>
                    <p:nvPicPr>
                      <p:cNvPr id="0" name=""/>
                      <p:cNvPicPr/>
                      <p:nvPr/>
                    </p:nvPicPr>
                    <p:blipFill>
                      <a:blip r:embed="rId4"/>
                      <a:stretch>
                        <a:fillRect/>
                      </a:stretch>
                    </p:blipFill>
                    <p:spPr>
                      <a:xfrm>
                        <a:off x="3941547" y="438832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7096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B88AC-8DD2-5BB4-6E24-C5D8A0648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C48E5-BC54-B668-AFFD-8379A532F4BC}"/>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Agentic AI Expectations</a:t>
            </a:r>
          </a:p>
        </p:txBody>
      </p:sp>
      <p:sp>
        <p:nvSpPr>
          <p:cNvPr id="5" name="TextBox 4">
            <a:extLst>
              <a:ext uri="{FF2B5EF4-FFF2-40B4-BE49-F238E27FC236}">
                <a16:creationId xmlns:a16="http://schemas.microsoft.com/office/drawing/2014/main" id="{BBBBCDBB-E9E9-917D-612A-2F30A0170775}"/>
              </a:ext>
            </a:extLst>
          </p:cNvPr>
          <p:cNvSpPr txBox="1"/>
          <p:nvPr/>
        </p:nvSpPr>
        <p:spPr>
          <a:xfrm>
            <a:off x="966216" y="1553801"/>
            <a:ext cx="10226040" cy="2862322"/>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0A0A0A"/>
                </a:solidFill>
                <a:effectLst/>
                <a:latin typeface="system-ui"/>
              </a:rPr>
              <a:t>Key Use Case 3:</a:t>
            </a:r>
          </a:p>
          <a:p>
            <a:pPr marL="742950" lvl="1" indent="-285750">
              <a:buFont typeface="Arial" panose="020B0604020202020204" pitchFamily="34" charset="0"/>
              <a:buChar char="•"/>
            </a:pPr>
            <a:r>
              <a:rPr lang="en-US" b="1" dirty="0">
                <a:solidFill>
                  <a:srgbClr val="0A0A0A"/>
                </a:solidFill>
                <a:latin typeface="system-ui"/>
              </a:rPr>
              <a:t>Identify Refund on the over-payment or deposit for Utility Bills.</a:t>
            </a:r>
          </a:p>
          <a:p>
            <a:pPr marL="742950" lvl="1" indent="-285750">
              <a:buFont typeface="Arial" panose="020B0604020202020204" pitchFamily="34" charset="0"/>
              <a:buChar char="•"/>
            </a:pPr>
            <a:r>
              <a:rPr lang="en-US" b="1" i="0" dirty="0">
                <a:solidFill>
                  <a:srgbClr val="0A0A0A"/>
                </a:solidFill>
                <a:effectLst/>
                <a:latin typeface="system-ui"/>
              </a:rPr>
              <a:t>Additional Note on the Challenges: </a:t>
            </a:r>
          </a:p>
          <a:p>
            <a:pPr marL="1200150" lvl="2" indent="-285750">
              <a:buFont typeface="Wingdings" panose="05000000000000000000" pitchFamily="2" charset="2"/>
              <a:buChar char="Ø"/>
            </a:pPr>
            <a:r>
              <a:rPr lang="en-US" i="0" dirty="0">
                <a:solidFill>
                  <a:srgbClr val="0A0A0A"/>
                </a:solidFill>
                <a:effectLst/>
                <a:latin typeface="system-ui"/>
              </a:rPr>
              <a:t>Financial Operation of Refund is only initiated</a:t>
            </a:r>
            <a:r>
              <a:rPr lang="en-US" dirty="0">
                <a:solidFill>
                  <a:srgbClr val="0A0A0A"/>
                </a:solidFill>
                <a:latin typeface="system-ui"/>
              </a:rPr>
              <a:t> when there is payment received from bank cheque/cashier order.</a:t>
            </a:r>
            <a:endParaRPr lang="en-US" i="0" dirty="0">
              <a:solidFill>
                <a:srgbClr val="0A0A0A"/>
              </a:solidFill>
              <a:effectLst/>
              <a:latin typeface="system-ui"/>
            </a:endParaRPr>
          </a:p>
          <a:p>
            <a:pPr marL="1657350" lvl="3" indent="-285750">
              <a:buFont typeface="Wingdings" panose="05000000000000000000" pitchFamily="2" charset="2"/>
              <a:buChar char="ü"/>
            </a:pPr>
            <a:r>
              <a:rPr lang="en-US" dirty="0">
                <a:solidFill>
                  <a:srgbClr val="0A0A0A"/>
                </a:solidFill>
                <a:latin typeface="system-ui"/>
              </a:rPr>
              <a:t>Use mapping table to derive our bank account.</a:t>
            </a:r>
          </a:p>
          <a:p>
            <a:pPr marL="1200150" lvl="2" indent="-285750">
              <a:buFont typeface="Wingdings" panose="05000000000000000000" pitchFamily="2" charset="2"/>
              <a:buChar char="Ø"/>
            </a:pPr>
            <a:r>
              <a:rPr lang="en-US" dirty="0">
                <a:solidFill>
                  <a:srgbClr val="0A0A0A"/>
                </a:solidFill>
                <a:latin typeface="system-ui"/>
              </a:rPr>
              <a:t>Refund Amount to be expressed in negative sign.</a:t>
            </a:r>
          </a:p>
          <a:p>
            <a:pPr marL="742950" lvl="1" indent="-285750">
              <a:buFont typeface="Arial" panose="020B0604020202020204" pitchFamily="34" charset="0"/>
              <a:buChar char="•"/>
            </a:pPr>
            <a:r>
              <a:rPr lang="en-US" b="1" dirty="0">
                <a:solidFill>
                  <a:srgbClr val="0A0A0A"/>
                </a:solidFill>
                <a:latin typeface="system-ui"/>
              </a:rPr>
              <a:t>Expectation: </a:t>
            </a:r>
            <a:r>
              <a:rPr lang="en-US" dirty="0">
                <a:solidFill>
                  <a:srgbClr val="0A0A0A"/>
                </a:solidFill>
                <a:latin typeface="system-ui"/>
              </a:rPr>
              <a:t>Accurate differentiation of regular bills and refund.  </a:t>
            </a:r>
          </a:p>
          <a:p>
            <a:pPr marL="1200150" lvl="2" indent="-285750">
              <a:buFont typeface="Wingdings" panose="05000000000000000000" pitchFamily="2" charset="2"/>
              <a:buChar char="Ø"/>
            </a:pPr>
            <a:endParaRPr lang="en-US" i="0" dirty="0">
              <a:solidFill>
                <a:srgbClr val="0A0A0A"/>
              </a:solidFill>
              <a:effectLst/>
              <a:latin typeface="system-ui"/>
            </a:endParaRPr>
          </a:p>
          <a:p>
            <a:pPr marL="285750" indent="-285750">
              <a:buFont typeface="Wingdings" panose="05000000000000000000" pitchFamily="2" charset="2"/>
              <a:buChar char="v"/>
            </a:pPr>
            <a:r>
              <a:rPr lang="en-US" b="1" i="0" dirty="0">
                <a:solidFill>
                  <a:srgbClr val="0A0A0A"/>
                </a:solidFill>
                <a:effectLst/>
                <a:latin typeface="system-ui"/>
              </a:rPr>
              <a:t>Visual</a:t>
            </a:r>
            <a:r>
              <a:rPr lang="en-US" b="0" i="0" dirty="0">
                <a:solidFill>
                  <a:srgbClr val="0A0A0A"/>
                </a:solidFill>
                <a:effectLst/>
                <a:latin typeface="system-ui"/>
              </a:rPr>
              <a:t>: Sample Refund Payment and Bills to be displayed in the next slides. </a:t>
            </a:r>
            <a:endParaRPr lang="en-US" b="0" i="0" dirty="0">
              <a:solidFill>
                <a:srgbClr val="FF0000"/>
              </a:solidFill>
              <a:effectLst/>
              <a:latin typeface="system-ui"/>
            </a:endParaRPr>
          </a:p>
        </p:txBody>
      </p:sp>
      <p:sp>
        <p:nvSpPr>
          <p:cNvPr id="3" name="Slide Number Placeholder 2">
            <a:extLst>
              <a:ext uri="{FF2B5EF4-FFF2-40B4-BE49-F238E27FC236}">
                <a16:creationId xmlns:a16="http://schemas.microsoft.com/office/drawing/2014/main" id="{CBE22D5E-5912-FD47-0925-BBBF0C05743E}"/>
              </a:ext>
            </a:extLst>
          </p:cNvPr>
          <p:cNvSpPr>
            <a:spLocks noGrp="1"/>
          </p:cNvSpPr>
          <p:nvPr>
            <p:ph type="sldNum" sz="quarter" idx="12"/>
          </p:nvPr>
        </p:nvSpPr>
        <p:spPr/>
        <p:txBody>
          <a:bodyPr/>
          <a:lstStyle/>
          <a:p>
            <a:fld id="{A5C80B60-846B-4B9C-986A-44FC1777B7D6}" type="slidenum">
              <a:rPr lang="en-US" smtClean="0"/>
              <a:t>11</a:t>
            </a:fld>
            <a:endParaRPr lang="en-US"/>
          </a:p>
        </p:txBody>
      </p:sp>
    </p:spTree>
    <p:extLst>
      <p:ext uri="{BB962C8B-B14F-4D97-AF65-F5344CB8AC3E}">
        <p14:creationId xmlns:p14="http://schemas.microsoft.com/office/powerpoint/2010/main" val="259203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BD409-C622-180A-7AE9-AC579C0C7C2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67C611-5DDE-435D-3541-DB2ECB5FFD82}"/>
              </a:ext>
            </a:extLst>
          </p:cNvPr>
          <p:cNvSpPr txBox="1"/>
          <p:nvPr/>
        </p:nvSpPr>
        <p:spPr>
          <a:xfrm>
            <a:off x="649224" y="539496"/>
            <a:ext cx="4261104"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Payment Advice from Bank</a:t>
            </a:r>
          </a:p>
        </p:txBody>
      </p:sp>
      <p:sp>
        <p:nvSpPr>
          <p:cNvPr id="3" name="TextBox 2">
            <a:extLst>
              <a:ext uri="{FF2B5EF4-FFF2-40B4-BE49-F238E27FC236}">
                <a16:creationId xmlns:a16="http://schemas.microsoft.com/office/drawing/2014/main" id="{7FC2D939-6FAC-3A7C-E46C-DC75E6C68244}"/>
              </a:ext>
            </a:extLst>
          </p:cNvPr>
          <p:cNvSpPr txBox="1"/>
          <p:nvPr/>
        </p:nvSpPr>
        <p:spPr>
          <a:xfrm>
            <a:off x="6096000" y="539495"/>
            <a:ext cx="5886450"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Refund Credit Note</a:t>
            </a:r>
          </a:p>
        </p:txBody>
      </p:sp>
      <p:pic>
        <p:nvPicPr>
          <p:cNvPr id="6" name="Picture 5">
            <a:extLst>
              <a:ext uri="{FF2B5EF4-FFF2-40B4-BE49-F238E27FC236}">
                <a16:creationId xmlns:a16="http://schemas.microsoft.com/office/drawing/2014/main" id="{4FCCD1E6-8E65-1351-AF48-29FCFC619E2C}"/>
              </a:ext>
            </a:extLst>
          </p:cNvPr>
          <p:cNvPicPr>
            <a:picLocks noChangeAspect="1"/>
          </p:cNvPicPr>
          <p:nvPr/>
        </p:nvPicPr>
        <p:blipFill>
          <a:blip r:embed="rId2"/>
          <a:stretch>
            <a:fillRect/>
          </a:stretch>
        </p:blipFill>
        <p:spPr>
          <a:xfrm>
            <a:off x="854202" y="908827"/>
            <a:ext cx="4165854" cy="5554472"/>
          </a:xfrm>
          <a:prstGeom prst="rect">
            <a:avLst/>
          </a:prstGeom>
          <a:ln>
            <a:solidFill>
              <a:schemeClr val="bg1">
                <a:lumMod val="50000"/>
              </a:schemeClr>
            </a:solidFill>
          </a:ln>
        </p:spPr>
      </p:pic>
      <p:pic>
        <p:nvPicPr>
          <p:cNvPr id="10" name="Picture 9">
            <a:extLst>
              <a:ext uri="{FF2B5EF4-FFF2-40B4-BE49-F238E27FC236}">
                <a16:creationId xmlns:a16="http://schemas.microsoft.com/office/drawing/2014/main" id="{5372FB67-3120-84F6-1945-62FD29716DE8}"/>
              </a:ext>
            </a:extLst>
          </p:cNvPr>
          <p:cNvPicPr>
            <a:picLocks noChangeAspect="1"/>
          </p:cNvPicPr>
          <p:nvPr/>
        </p:nvPicPr>
        <p:blipFill>
          <a:blip r:embed="rId3"/>
          <a:stretch>
            <a:fillRect/>
          </a:stretch>
        </p:blipFill>
        <p:spPr>
          <a:xfrm>
            <a:off x="6419294" y="908827"/>
            <a:ext cx="3977433" cy="5554472"/>
          </a:xfrm>
          <a:prstGeom prst="rect">
            <a:avLst/>
          </a:prstGeom>
          <a:ln>
            <a:solidFill>
              <a:schemeClr val="bg1">
                <a:lumMod val="50000"/>
              </a:schemeClr>
            </a:solidFill>
          </a:ln>
        </p:spPr>
      </p:pic>
      <p:sp>
        <p:nvSpPr>
          <p:cNvPr id="11" name="Slide Number Placeholder 10">
            <a:extLst>
              <a:ext uri="{FF2B5EF4-FFF2-40B4-BE49-F238E27FC236}">
                <a16:creationId xmlns:a16="http://schemas.microsoft.com/office/drawing/2014/main" id="{F78DFC94-21E9-CDDF-BB86-BFBB70B93564}"/>
              </a:ext>
            </a:extLst>
          </p:cNvPr>
          <p:cNvSpPr>
            <a:spLocks noGrp="1"/>
          </p:cNvSpPr>
          <p:nvPr>
            <p:ph type="sldNum" sz="quarter" idx="12"/>
          </p:nvPr>
        </p:nvSpPr>
        <p:spPr/>
        <p:txBody>
          <a:bodyPr/>
          <a:lstStyle/>
          <a:p>
            <a:fld id="{A5C80B60-846B-4B9C-986A-44FC1777B7D6}" type="slidenum">
              <a:rPr lang="en-US" smtClean="0"/>
              <a:t>12</a:t>
            </a:fld>
            <a:endParaRPr lang="en-US"/>
          </a:p>
        </p:txBody>
      </p:sp>
    </p:spTree>
    <p:extLst>
      <p:ext uri="{BB962C8B-B14F-4D97-AF65-F5344CB8AC3E}">
        <p14:creationId xmlns:p14="http://schemas.microsoft.com/office/powerpoint/2010/main" val="281648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77987-5CD6-ECA0-980C-7B059232A6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559A9A-A66F-557A-08AF-A0FD192CA3FE}"/>
              </a:ext>
            </a:extLst>
          </p:cNvPr>
          <p:cNvSpPr txBox="1"/>
          <p:nvPr/>
        </p:nvSpPr>
        <p:spPr>
          <a:xfrm>
            <a:off x="649224" y="539496"/>
            <a:ext cx="4261104"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Cashier Order from Bank</a:t>
            </a:r>
          </a:p>
        </p:txBody>
      </p:sp>
      <p:sp>
        <p:nvSpPr>
          <p:cNvPr id="3" name="TextBox 2">
            <a:extLst>
              <a:ext uri="{FF2B5EF4-FFF2-40B4-BE49-F238E27FC236}">
                <a16:creationId xmlns:a16="http://schemas.microsoft.com/office/drawing/2014/main" id="{195DE215-FC3F-F03D-F09D-9131D8BFA99A}"/>
              </a:ext>
            </a:extLst>
          </p:cNvPr>
          <p:cNvSpPr txBox="1"/>
          <p:nvPr/>
        </p:nvSpPr>
        <p:spPr>
          <a:xfrm>
            <a:off x="6096000" y="539495"/>
            <a:ext cx="5886450"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Refund Credit Note</a:t>
            </a:r>
          </a:p>
        </p:txBody>
      </p:sp>
      <p:pic>
        <p:nvPicPr>
          <p:cNvPr id="5" name="Picture 4">
            <a:extLst>
              <a:ext uri="{FF2B5EF4-FFF2-40B4-BE49-F238E27FC236}">
                <a16:creationId xmlns:a16="http://schemas.microsoft.com/office/drawing/2014/main" id="{ADE541CF-D994-3E2D-36E6-716C13AE2AC6}"/>
              </a:ext>
            </a:extLst>
          </p:cNvPr>
          <p:cNvPicPr>
            <a:picLocks noChangeAspect="1"/>
          </p:cNvPicPr>
          <p:nvPr/>
        </p:nvPicPr>
        <p:blipFill>
          <a:blip r:embed="rId2"/>
          <a:stretch>
            <a:fillRect/>
          </a:stretch>
        </p:blipFill>
        <p:spPr>
          <a:xfrm>
            <a:off x="649224" y="1033272"/>
            <a:ext cx="4058547" cy="5495544"/>
          </a:xfrm>
          <a:prstGeom prst="rect">
            <a:avLst/>
          </a:prstGeom>
          <a:ln>
            <a:solidFill>
              <a:schemeClr val="bg1">
                <a:lumMod val="50000"/>
              </a:schemeClr>
            </a:solidFill>
          </a:ln>
        </p:spPr>
      </p:pic>
      <p:sp>
        <p:nvSpPr>
          <p:cNvPr id="7" name="TextBox 6">
            <a:extLst>
              <a:ext uri="{FF2B5EF4-FFF2-40B4-BE49-F238E27FC236}">
                <a16:creationId xmlns:a16="http://schemas.microsoft.com/office/drawing/2014/main" id="{7322D1FE-FAE4-569C-3FC2-56BFAA63A759}"/>
              </a:ext>
            </a:extLst>
          </p:cNvPr>
          <p:cNvSpPr txBox="1"/>
          <p:nvPr/>
        </p:nvSpPr>
        <p:spPr>
          <a:xfrm>
            <a:off x="6263640" y="1033272"/>
            <a:ext cx="4901184" cy="369332"/>
          </a:xfrm>
          <a:prstGeom prst="rect">
            <a:avLst/>
          </a:prstGeom>
          <a:noFill/>
          <a:ln>
            <a:solidFill>
              <a:schemeClr val="tx1"/>
            </a:solidFill>
            <a:prstDash val="dash"/>
          </a:ln>
        </p:spPr>
        <p:txBody>
          <a:bodyPr wrap="square" rtlCol="0">
            <a:spAutoFit/>
          </a:bodyPr>
          <a:lstStyle/>
          <a:p>
            <a:r>
              <a:rPr lang="en-US" dirty="0"/>
              <a:t>Sometimes no Credit Notes from Vendor</a:t>
            </a:r>
          </a:p>
        </p:txBody>
      </p:sp>
      <p:sp>
        <p:nvSpPr>
          <p:cNvPr id="8" name="Slide Number Placeholder 7">
            <a:extLst>
              <a:ext uri="{FF2B5EF4-FFF2-40B4-BE49-F238E27FC236}">
                <a16:creationId xmlns:a16="http://schemas.microsoft.com/office/drawing/2014/main" id="{76BA6C5F-1CBA-5CFB-1DF7-24C6164959BA}"/>
              </a:ext>
            </a:extLst>
          </p:cNvPr>
          <p:cNvSpPr>
            <a:spLocks noGrp="1"/>
          </p:cNvSpPr>
          <p:nvPr>
            <p:ph type="sldNum" sz="quarter" idx="12"/>
          </p:nvPr>
        </p:nvSpPr>
        <p:spPr/>
        <p:txBody>
          <a:bodyPr/>
          <a:lstStyle/>
          <a:p>
            <a:fld id="{A5C80B60-846B-4B9C-986A-44FC1777B7D6}" type="slidenum">
              <a:rPr lang="en-US" smtClean="0"/>
              <a:t>13</a:t>
            </a:fld>
            <a:endParaRPr lang="en-US"/>
          </a:p>
        </p:txBody>
      </p:sp>
    </p:spTree>
    <p:extLst>
      <p:ext uri="{BB962C8B-B14F-4D97-AF65-F5344CB8AC3E}">
        <p14:creationId xmlns:p14="http://schemas.microsoft.com/office/powerpoint/2010/main" val="54768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A907F-B0B7-945B-0E41-9F2B579D6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D3AC8-C285-6231-E3F3-6DF2586CDF67}"/>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Agentic AI Expectations</a:t>
            </a:r>
          </a:p>
        </p:txBody>
      </p:sp>
      <p:sp>
        <p:nvSpPr>
          <p:cNvPr id="5" name="TextBox 4">
            <a:extLst>
              <a:ext uri="{FF2B5EF4-FFF2-40B4-BE49-F238E27FC236}">
                <a16:creationId xmlns:a16="http://schemas.microsoft.com/office/drawing/2014/main" id="{281BF519-39EF-EDBC-3D7E-E62F5D939957}"/>
              </a:ext>
            </a:extLst>
          </p:cNvPr>
          <p:cNvSpPr txBox="1"/>
          <p:nvPr/>
        </p:nvSpPr>
        <p:spPr>
          <a:xfrm>
            <a:off x="966216" y="1553801"/>
            <a:ext cx="10226040" cy="2585323"/>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0A0A0A"/>
                </a:solidFill>
                <a:effectLst/>
                <a:latin typeface="system-ui"/>
              </a:rPr>
              <a:t>Use Case 4 </a:t>
            </a:r>
            <a:r>
              <a:rPr lang="en-US" b="1" i="0" dirty="0">
                <a:solidFill>
                  <a:srgbClr val="FF0000"/>
                </a:solidFill>
                <a:effectLst/>
                <a:latin typeface="system-ui"/>
              </a:rPr>
              <a:t>On-Hold </a:t>
            </a:r>
            <a:r>
              <a:rPr lang="en-US" b="1" i="0" dirty="0">
                <a:solidFill>
                  <a:srgbClr val="0A0A0A"/>
                </a:solidFill>
                <a:effectLst/>
                <a:latin typeface="system-ui"/>
              </a:rPr>
              <a:t>:</a:t>
            </a:r>
          </a:p>
          <a:p>
            <a:pPr marL="742950" lvl="1" indent="-285750">
              <a:buFont typeface="Arial" panose="020B0604020202020204" pitchFamily="34" charset="0"/>
              <a:buChar char="•"/>
            </a:pPr>
            <a:r>
              <a:rPr lang="en-US" b="1" dirty="0">
                <a:solidFill>
                  <a:srgbClr val="0A0A0A"/>
                </a:solidFill>
                <a:latin typeface="system-ui"/>
              </a:rPr>
              <a:t>Derive GL Account Code according to the line item’s description.</a:t>
            </a:r>
          </a:p>
          <a:p>
            <a:pPr marL="742950" lvl="1" indent="-285750">
              <a:buFont typeface="Arial" panose="020B0604020202020204" pitchFamily="34" charset="0"/>
              <a:buChar char="•"/>
            </a:pPr>
            <a:r>
              <a:rPr lang="en-US" b="1" dirty="0">
                <a:solidFill>
                  <a:srgbClr val="0A0A0A"/>
                </a:solidFill>
                <a:latin typeface="system-ui"/>
              </a:rPr>
              <a:t>Rationale</a:t>
            </a:r>
            <a:r>
              <a:rPr lang="en-US" b="1" i="0" dirty="0">
                <a:solidFill>
                  <a:srgbClr val="0A0A0A"/>
                </a:solidFill>
                <a:effectLst/>
                <a:latin typeface="system-ui"/>
              </a:rPr>
              <a:t>: </a:t>
            </a:r>
          </a:p>
          <a:p>
            <a:pPr marL="1200150" lvl="2" indent="-285750">
              <a:buFont typeface="Wingdings" panose="05000000000000000000" pitchFamily="2" charset="2"/>
              <a:buChar char="Ø"/>
            </a:pPr>
            <a:r>
              <a:rPr lang="en-US" i="0" dirty="0">
                <a:solidFill>
                  <a:srgbClr val="0A0A0A"/>
                </a:solidFill>
                <a:effectLst/>
                <a:latin typeface="system-ui"/>
              </a:rPr>
              <a:t>Bill To Company may not be the actual utilization business unit</a:t>
            </a:r>
            <a:r>
              <a:rPr lang="en-US" dirty="0">
                <a:solidFill>
                  <a:srgbClr val="0A0A0A"/>
                </a:solidFill>
                <a:latin typeface="system-ui"/>
              </a:rPr>
              <a:t>.</a:t>
            </a:r>
            <a:endParaRPr lang="en-US" i="0" dirty="0">
              <a:solidFill>
                <a:srgbClr val="0A0A0A"/>
              </a:solidFill>
              <a:effectLst/>
              <a:latin typeface="system-ui"/>
            </a:endParaRPr>
          </a:p>
          <a:p>
            <a:pPr marL="1200150" lvl="2" indent="-285750">
              <a:buFont typeface="Wingdings" panose="05000000000000000000" pitchFamily="2" charset="2"/>
              <a:buChar char="Ø"/>
            </a:pPr>
            <a:r>
              <a:rPr lang="en-US" i="0" dirty="0">
                <a:solidFill>
                  <a:srgbClr val="0A0A0A"/>
                </a:solidFill>
                <a:effectLst/>
                <a:latin typeface="system-ui"/>
              </a:rPr>
              <a:t>We have multiple GL Account Code referring to the same expense according to the utilization business unit.</a:t>
            </a:r>
          </a:p>
          <a:p>
            <a:pPr marL="1200150" lvl="2" indent="-285750">
              <a:buFont typeface="Wingdings" panose="05000000000000000000" pitchFamily="2" charset="2"/>
              <a:buChar char="Ø"/>
            </a:pPr>
            <a:r>
              <a:rPr lang="en-US" i="0" dirty="0">
                <a:solidFill>
                  <a:srgbClr val="0A0A0A"/>
                </a:solidFill>
                <a:effectLst/>
                <a:latin typeface="system-ui"/>
              </a:rPr>
              <a:t>Further involvement on Cost Center mapping</a:t>
            </a:r>
          </a:p>
          <a:p>
            <a:pPr marL="1200150" lvl="2" indent="-285750">
              <a:buFont typeface="Wingdings" panose="05000000000000000000" pitchFamily="2" charset="2"/>
              <a:buChar char="Ø"/>
            </a:pPr>
            <a:r>
              <a:rPr lang="en-US" dirty="0">
                <a:solidFill>
                  <a:srgbClr val="0A0A0A"/>
                </a:solidFill>
                <a:latin typeface="system-ui"/>
              </a:rPr>
              <a:t>Sounds like AI could help when OCR could further read </a:t>
            </a:r>
            <a:r>
              <a:rPr lang="en-US" dirty="0">
                <a:solidFill>
                  <a:srgbClr val="FF0000"/>
                </a:solidFill>
                <a:latin typeface="system-ui"/>
              </a:rPr>
              <a:t>hand-written </a:t>
            </a:r>
            <a:r>
              <a:rPr lang="en-US" dirty="0">
                <a:solidFill>
                  <a:srgbClr val="0A0A0A"/>
                </a:solidFill>
                <a:latin typeface="system-ui"/>
              </a:rPr>
              <a:t>notes to bridge the gap.</a:t>
            </a:r>
            <a:endParaRPr lang="en-US" i="0" dirty="0">
              <a:solidFill>
                <a:srgbClr val="0A0A0A"/>
              </a:solidFill>
              <a:effectLst/>
              <a:latin typeface="system-ui"/>
            </a:endParaRPr>
          </a:p>
          <a:p>
            <a:pPr marL="742950" lvl="1" indent="-285750">
              <a:buFont typeface="Arial" panose="020B0604020202020204" pitchFamily="34" charset="0"/>
              <a:buChar char="•"/>
            </a:pPr>
            <a:r>
              <a:rPr lang="en-US" b="1" dirty="0">
                <a:solidFill>
                  <a:srgbClr val="0A0A0A"/>
                </a:solidFill>
                <a:latin typeface="system-ui"/>
              </a:rPr>
              <a:t>Expectation: </a:t>
            </a:r>
            <a:r>
              <a:rPr lang="en-US" dirty="0">
                <a:solidFill>
                  <a:srgbClr val="0A0A0A"/>
                </a:solidFill>
                <a:latin typeface="system-ui"/>
              </a:rPr>
              <a:t>AWS feedback on whether AI could read human written notes.</a:t>
            </a:r>
          </a:p>
        </p:txBody>
      </p:sp>
      <p:sp>
        <p:nvSpPr>
          <p:cNvPr id="3" name="Slide Number Placeholder 2">
            <a:extLst>
              <a:ext uri="{FF2B5EF4-FFF2-40B4-BE49-F238E27FC236}">
                <a16:creationId xmlns:a16="http://schemas.microsoft.com/office/drawing/2014/main" id="{9E5D7F42-77DB-AF6D-2354-8C50895FD7DB}"/>
              </a:ext>
            </a:extLst>
          </p:cNvPr>
          <p:cNvSpPr>
            <a:spLocks noGrp="1"/>
          </p:cNvSpPr>
          <p:nvPr>
            <p:ph type="sldNum" sz="quarter" idx="12"/>
          </p:nvPr>
        </p:nvSpPr>
        <p:spPr/>
        <p:txBody>
          <a:bodyPr/>
          <a:lstStyle/>
          <a:p>
            <a:fld id="{A5C80B60-846B-4B9C-986A-44FC1777B7D6}" type="slidenum">
              <a:rPr lang="en-US" smtClean="0"/>
              <a:t>14</a:t>
            </a:fld>
            <a:endParaRPr lang="en-US"/>
          </a:p>
        </p:txBody>
      </p:sp>
    </p:spTree>
    <p:extLst>
      <p:ext uri="{BB962C8B-B14F-4D97-AF65-F5344CB8AC3E}">
        <p14:creationId xmlns:p14="http://schemas.microsoft.com/office/powerpoint/2010/main" val="362439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8C068-9EC1-E3C1-CB92-A6FB0C2733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E7743-0E83-DE52-8D18-5A8DC3D98AC6}"/>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Expected Outcome &amp; Timeline for POC</a:t>
            </a:r>
          </a:p>
        </p:txBody>
      </p:sp>
      <p:sp>
        <p:nvSpPr>
          <p:cNvPr id="3" name="TextBox 2">
            <a:extLst>
              <a:ext uri="{FF2B5EF4-FFF2-40B4-BE49-F238E27FC236}">
                <a16:creationId xmlns:a16="http://schemas.microsoft.com/office/drawing/2014/main" id="{420F881C-11C1-D4C1-1A35-31258DB17F0C}"/>
              </a:ext>
            </a:extLst>
          </p:cNvPr>
          <p:cNvSpPr txBox="1"/>
          <p:nvPr/>
        </p:nvSpPr>
        <p:spPr>
          <a:xfrm>
            <a:off x="960120" y="1554480"/>
            <a:ext cx="9957816"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0A0A0A"/>
                </a:solidFill>
                <a:latin typeface="system-ui"/>
              </a:rPr>
              <a:t>Format</a:t>
            </a:r>
            <a:r>
              <a:rPr lang="en-US" b="0" i="0" dirty="0">
                <a:solidFill>
                  <a:srgbClr val="0A0A0A"/>
                </a:solidFill>
                <a:effectLst/>
                <a:latin typeface="system-ui"/>
              </a:rPr>
              <a:t>: CSV file or Result in Table format.</a:t>
            </a:r>
          </a:p>
          <a:p>
            <a:pPr marL="285750" indent="-285750">
              <a:buFont typeface="Wingdings" panose="05000000000000000000" pitchFamily="2" charset="2"/>
              <a:buChar char="v"/>
            </a:pPr>
            <a:r>
              <a:rPr lang="en-US" b="1" i="0" dirty="0">
                <a:solidFill>
                  <a:srgbClr val="0A0A0A"/>
                </a:solidFill>
                <a:effectLst/>
                <a:latin typeface="system-ui"/>
              </a:rPr>
              <a:t>Columns</a:t>
            </a:r>
            <a:r>
              <a:rPr lang="en-US" b="0" i="0" dirty="0">
                <a:solidFill>
                  <a:srgbClr val="0A0A0A"/>
                </a:solidFill>
                <a:effectLst/>
                <a:latin typeface="system-ui"/>
              </a:rPr>
              <a:t>: Per previously slides.</a:t>
            </a:r>
          </a:p>
          <a:p>
            <a:pPr marL="285750" indent="-285750">
              <a:buFont typeface="Wingdings" panose="05000000000000000000" pitchFamily="2" charset="2"/>
              <a:buChar char="v"/>
            </a:pPr>
            <a:r>
              <a:rPr lang="en-US" b="1" i="0" dirty="0">
                <a:solidFill>
                  <a:srgbClr val="0A0A0A"/>
                </a:solidFill>
                <a:effectLst/>
                <a:latin typeface="system-ui"/>
              </a:rPr>
              <a:t>Usage</a:t>
            </a:r>
            <a:r>
              <a:rPr lang="en-US" b="0" i="0" dirty="0">
                <a:solidFill>
                  <a:srgbClr val="0A0A0A"/>
                </a:solidFill>
                <a:effectLst/>
                <a:latin typeface="system-ui"/>
              </a:rPr>
              <a:t>: </a:t>
            </a:r>
            <a:r>
              <a:rPr lang="en-US" dirty="0">
                <a:solidFill>
                  <a:srgbClr val="0A0A0A"/>
                </a:solidFill>
                <a:latin typeface="system-ui"/>
              </a:rPr>
              <a:t>Facilitate users to copy and paste output to Journal Entries Excel Template.</a:t>
            </a:r>
          </a:p>
          <a:p>
            <a:pPr marL="285750" indent="-285750">
              <a:buFont typeface="Wingdings" panose="05000000000000000000" pitchFamily="2" charset="2"/>
              <a:buChar char="v"/>
            </a:pPr>
            <a:r>
              <a:rPr lang="en-US" b="1" dirty="0">
                <a:solidFill>
                  <a:srgbClr val="0A0A0A"/>
                </a:solidFill>
                <a:latin typeface="system-ui"/>
              </a:rPr>
              <a:t>Tentative Timeline</a:t>
            </a:r>
            <a:r>
              <a:rPr lang="en-US" b="0" i="0" dirty="0">
                <a:solidFill>
                  <a:srgbClr val="0A0A0A"/>
                </a:solidFill>
                <a:effectLst/>
                <a:latin typeface="system-ui"/>
              </a:rPr>
              <a:t>: Early July-2025.</a:t>
            </a:r>
          </a:p>
        </p:txBody>
      </p:sp>
      <p:sp>
        <p:nvSpPr>
          <p:cNvPr id="6" name="Slide Number Placeholder 5">
            <a:extLst>
              <a:ext uri="{FF2B5EF4-FFF2-40B4-BE49-F238E27FC236}">
                <a16:creationId xmlns:a16="http://schemas.microsoft.com/office/drawing/2014/main" id="{6F0AE266-E1EA-1094-7A79-53C73B15D770}"/>
              </a:ext>
            </a:extLst>
          </p:cNvPr>
          <p:cNvSpPr>
            <a:spLocks noGrp="1"/>
          </p:cNvSpPr>
          <p:nvPr>
            <p:ph type="sldNum" sz="quarter" idx="12"/>
          </p:nvPr>
        </p:nvSpPr>
        <p:spPr/>
        <p:txBody>
          <a:bodyPr/>
          <a:lstStyle/>
          <a:p>
            <a:fld id="{A5C80B60-846B-4B9C-986A-44FC1777B7D6}" type="slidenum">
              <a:rPr lang="en-US" smtClean="0"/>
              <a:t>15</a:t>
            </a:fld>
            <a:endParaRPr lang="en-US"/>
          </a:p>
        </p:txBody>
      </p:sp>
    </p:spTree>
    <p:extLst>
      <p:ext uri="{BB962C8B-B14F-4D97-AF65-F5344CB8AC3E}">
        <p14:creationId xmlns:p14="http://schemas.microsoft.com/office/powerpoint/2010/main" val="349550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7F561-865B-153E-A392-5DCDD14C4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9B828-3C32-A8C5-43D8-373D4245E305}"/>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POC Success Criteria</a:t>
            </a:r>
          </a:p>
        </p:txBody>
      </p:sp>
      <p:sp>
        <p:nvSpPr>
          <p:cNvPr id="3" name="TextBox 2">
            <a:extLst>
              <a:ext uri="{FF2B5EF4-FFF2-40B4-BE49-F238E27FC236}">
                <a16:creationId xmlns:a16="http://schemas.microsoft.com/office/drawing/2014/main" id="{8E857641-43E8-59A1-9931-0E3B6780AED1}"/>
              </a:ext>
            </a:extLst>
          </p:cNvPr>
          <p:cNvSpPr txBox="1"/>
          <p:nvPr/>
        </p:nvSpPr>
        <p:spPr>
          <a:xfrm>
            <a:off x="960120" y="1554480"/>
            <a:ext cx="9957816" cy="3970318"/>
          </a:xfrm>
          <a:prstGeom prst="rect">
            <a:avLst/>
          </a:prstGeom>
          <a:noFill/>
        </p:spPr>
        <p:txBody>
          <a:bodyPr wrap="square" rtlCol="0">
            <a:spAutoFit/>
          </a:bodyPr>
          <a:lstStyle/>
          <a:p>
            <a:pPr algn="l">
              <a:buFont typeface="+mj-lt"/>
              <a:buAutoNum type="arabicPeriod"/>
            </a:pPr>
            <a:r>
              <a:rPr lang="en-US" b="1" i="0" dirty="0">
                <a:solidFill>
                  <a:srgbClr val="0A0A0A"/>
                </a:solidFill>
                <a:effectLst/>
                <a:latin typeface="system-ui"/>
              </a:rPr>
              <a:t>Accuracy of Data Extraction:</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Define </a:t>
            </a:r>
            <a:r>
              <a:rPr lang="en-US" dirty="0">
                <a:solidFill>
                  <a:srgbClr val="FF0000"/>
                </a:solidFill>
                <a:latin typeface="system-ui"/>
              </a:rPr>
              <a:t>95</a:t>
            </a:r>
            <a:r>
              <a:rPr lang="en-US" b="0" i="0" dirty="0">
                <a:solidFill>
                  <a:srgbClr val="FF0000"/>
                </a:solidFill>
                <a:effectLst/>
                <a:latin typeface="system-ui"/>
              </a:rPr>
              <a:t>% accuracy rates </a:t>
            </a:r>
            <a:r>
              <a:rPr lang="en-US" b="0" i="0" dirty="0">
                <a:solidFill>
                  <a:srgbClr val="0A0A0A"/>
                </a:solidFill>
                <a:effectLst/>
                <a:latin typeface="system-ui"/>
              </a:rPr>
              <a:t>for reading key invoice fields (e.g., Vendor Name, Invoice Total Amount).</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Percentage of correctly extracted data compared to the verified ground truth from the invoices.</a:t>
            </a:r>
          </a:p>
          <a:p>
            <a:pPr algn="l">
              <a:buFont typeface="+mj-lt"/>
              <a:buAutoNum type="arabicPeriod"/>
            </a:pPr>
            <a:r>
              <a:rPr lang="en-US" b="1" i="0" dirty="0">
                <a:solidFill>
                  <a:srgbClr val="0A0A0A"/>
                </a:solidFill>
                <a:effectLst/>
                <a:latin typeface="system-ui"/>
              </a:rPr>
              <a:t>Performance and Speed:</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a:t>
            </a:r>
            <a:r>
              <a:rPr lang="en-US" b="0" i="0" dirty="0">
                <a:solidFill>
                  <a:srgbClr val="FF0000"/>
                </a:solidFill>
                <a:effectLst/>
                <a:latin typeface="system-ui"/>
              </a:rPr>
              <a:t>5 mins </a:t>
            </a:r>
            <a:r>
              <a:rPr lang="en-US" b="0" i="0" dirty="0">
                <a:solidFill>
                  <a:srgbClr val="0A0A0A"/>
                </a:solidFill>
                <a:effectLst/>
                <a:latin typeface="system-ui"/>
              </a:rPr>
              <a:t>to process invoices from reading to mapping. </a:t>
            </a:r>
            <a:r>
              <a:rPr lang="en-US" b="0" i="0" dirty="0">
                <a:solidFill>
                  <a:srgbClr val="FF0000"/>
                </a:solidFill>
                <a:effectLst/>
                <a:highlight>
                  <a:srgbClr val="FFFF00"/>
                </a:highlight>
                <a:latin typeface="system-ui"/>
              </a:rPr>
              <a:t>+10 mins </a:t>
            </a:r>
            <a:r>
              <a:rPr lang="en-US" b="0" i="0" dirty="0">
                <a:solidFill>
                  <a:srgbClr val="0A0A0A"/>
                </a:solidFill>
                <a:effectLst/>
                <a:latin typeface="system-ui"/>
              </a:rPr>
              <a:t>to process if any human interaction could be implanted to the workflow.</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Average processing time per invoice and overall throughput.</a:t>
            </a:r>
          </a:p>
          <a:p>
            <a:pPr algn="l">
              <a:buFont typeface="+mj-lt"/>
              <a:buAutoNum type="arabicPeriod"/>
            </a:pPr>
            <a:r>
              <a:rPr lang="en-US" b="1" i="0" dirty="0">
                <a:solidFill>
                  <a:srgbClr val="0A0A0A"/>
                </a:solidFill>
                <a:effectLst/>
                <a:latin typeface="system-ui"/>
              </a:rPr>
              <a:t>Robustness Against Variability:</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Success in handling different formats of PDFs (original vs. photocopied).</a:t>
            </a:r>
            <a:r>
              <a:rPr lang="en-US" b="0" i="0" dirty="0">
                <a:solidFill>
                  <a:srgbClr val="FF0000"/>
                </a:solidFill>
                <a:effectLst/>
                <a:latin typeface="system-ui"/>
              </a:rPr>
              <a:t> 10% accuracy rates variation.</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Accurate reading rate across the various invoice formats tested.</a:t>
            </a:r>
          </a:p>
          <a:p>
            <a:pPr marL="285750" indent="-285750">
              <a:buFont typeface="Wingdings" panose="05000000000000000000" pitchFamily="2" charset="2"/>
              <a:buChar char="v"/>
            </a:pPr>
            <a:endParaRPr lang="en-US" b="0" i="0" dirty="0">
              <a:solidFill>
                <a:srgbClr val="0A0A0A"/>
              </a:solidFill>
              <a:effectLst/>
              <a:latin typeface="system-ui"/>
            </a:endParaRPr>
          </a:p>
        </p:txBody>
      </p:sp>
      <p:sp>
        <p:nvSpPr>
          <p:cNvPr id="4" name="Slide Number Placeholder 3">
            <a:extLst>
              <a:ext uri="{FF2B5EF4-FFF2-40B4-BE49-F238E27FC236}">
                <a16:creationId xmlns:a16="http://schemas.microsoft.com/office/drawing/2014/main" id="{8A87EA84-CDE5-4B46-080E-39B81F5FF7C9}"/>
              </a:ext>
            </a:extLst>
          </p:cNvPr>
          <p:cNvSpPr>
            <a:spLocks noGrp="1"/>
          </p:cNvSpPr>
          <p:nvPr>
            <p:ph type="sldNum" sz="quarter" idx="12"/>
          </p:nvPr>
        </p:nvSpPr>
        <p:spPr/>
        <p:txBody>
          <a:bodyPr/>
          <a:lstStyle/>
          <a:p>
            <a:fld id="{A5C80B60-846B-4B9C-986A-44FC1777B7D6}" type="slidenum">
              <a:rPr lang="en-US" smtClean="0"/>
              <a:t>16</a:t>
            </a:fld>
            <a:endParaRPr lang="en-US"/>
          </a:p>
        </p:txBody>
      </p:sp>
    </p:spTree>
    <p:extLst>
      <p:ext uri="{BB962C8B-B14F-4D97-AF65-F5344CB8AC3E}">
        <p14:creationId xmlns:p14="http://schemas.microsoft.com/office/powerpoint/2010/main" val="26462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A707-37CE-5FD7-8B6D-224C21D35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122DA-12A3-F1AD-ADAA-D6A1C015F238}"/>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POC Success Criteria</a:t>
            </a:r>
          </a:p>
        </p:txBody>
      </p:sp>
      <p:sp>
        <p:nvSpPr>
          <p:cNvPr id="3" name="TextBox 2">
            <a:extLst>
              <a:ext uri="{FF2B5EF4-FFF2-40B4-BE49-F238E27FC236}">
                <a16:creationId xmlns:a16="http://schemas.microsoft.com/office/drawing/2014/main" id="{A26A6094-94F0-DDB2-3A3A-1100F0B0366A}"/>
              </a:ext>
            </a:extLst>
          </p:cNvPr>
          <p:cNvSpPr txBox="1"/>
          <p:nvPr/>
        </p:nvSpPr>
        <p:spPr>
          <a:xfrm>
            <a:off x="960120" y="1554480"/>
            <a:ext cx="9957816" cy="4801314"/>
          </a:xfrm>
          <a:prstGeom prst="rect">
            <a:avLst/>
          </a:prstGeom>
          <a:noFill/>
        </p:spPr>
        <p:txBody>
          <a:bodyPr wrap="square" rtlCol="0">
            <a:spAutoFit/>
          </a:bodyPr>
          <a:lstStyle/>
          <a:p>
            <a:pPr marL="342900" indent="-342900" algn="l">
              <a:buFont typeface="+mj-lt"/>
              <a:buAutoNum type="arabicPeriod" startAt="4"/>
            </a:pPr>
            <a:r>
              <a:rPr lang="en-US" b="1" i="0" dirty="0">
                <a:solidFill>
                  <a:srgbClr val="0A0A0A"/>
                </a:solidFill>
                <a:effectLst/>
                <a:latin typeface="system-ui"/>
              </a:rPr>
              <a:t>Integration with Existing Journal Entries Template:</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Facilitate to use output of this application to our daily use template. </a:t>
            </a:r>
            <a:r>
              <a:rPr lang="en-US" dirty="0">
                <a:solidFill>
                  <a:srgbClr val="FF0000"/>
                </a:solidFill>
                <a:latin typeface="system-ui"/>
              </a:rPr>
              <a:t>95</a:t>
            </a:r>
            <a:r>
              <a:rPr lang="en-US" b="0" i="0" dirty="0">
                <a:solidFill>
                  <a:srgbClr val="FF0000"/>
                </a:solidFill>
                <a:effectLst/>
                <a:latin typeface="system-ui"/>
              </a:rPr>
              <a:t>% accuracy rates </a:t>
            </a:r>
            <a:r>
              <a:rPr lang="en-US" b="0" i="0" dirty="0">
                <a:solidFill>
                  <a:srgbClr val="0A0A0A"/>
                </a:solidFill>
                <a:effectLst/>
                <a:latin typeface="system-ui"/>
              </a:rPr>
              <a:t>for mapping Vendor Code and Payment Terms</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Percentage of correctly mapped data compared to the verified ground truth from the invoices.</a:t>
            </a:r>
          </a:p>
          <a:p>
            <a:pPr marL="342900" indent="-342900" algn="l">
              <a:buFont typeface="+mj-lt"/>
              <a:buAutoNum type="arabicPeriod" startAt="5"/>
            </a:pPr>
            <a:r>
              <a:rPr lang="en-US" b="1" i="0" dirty="0">
                <a:solidFill>
                  <a:srgbClr val="0A0A0A"/>
                </a:solidFill>
                <a:effectLst/>
                <a:latin typeface="system-ui"/>
              </a:rPr>
              <a:t>Error Rate:</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Keep the error rate below </a:t>
            </a:r>
            <a:r>
              <a:rPr lang="en-US" b="0" i="0" dirty="0">
                <a:solidFill>
                  <a:srgbClr val="FF0000"/>
                </a:solidFill>
                <a:effectLst/>
                <a:latin typeface="system-ui"/>
              </a:rPr>
              <a:t>a 15%</a:t>
            </a:r>
            <a:r>
              <a:rPr lang="en-US" b="0" i="0" dirty="0">
                <a:solidFill>
                  <a:srgbClr val="0A0A0A"/>
                </a:solidFill>
                <a:effectLst/>
                <a:latin typeface="system-ui"/>
              </a:rPr>
              <a:t> threshold.</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Count of misread items among total items processed.</a:t>
            </a:r>
          </a:p>
          <a:p>
            <a:pPr algn="l">
              <a:buFont typeface="+mj-lt"/>
              <a:buAutoNum type="arabicPeriod" startAt="5"/>
            </a:pPr>
            <a:r>
              <a:rPr lang="en-US" b="1" i="0" dirty="0">
                <a:solidFill>
                  <a:srgbClr val="0A0A0A"/>
                </a:solidFill>
                <a:effectLst/>
                <a:latin typeface="system-ui"/>
              </a:rPr>
              <a:t>Complete Vendor Identification:</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Ensure the AI </a:t>
            </a:r>
            <a:r>
              <a:rPr lang="en-US" b="0" i="0" dirty="0">
                <a:solidFill>
                  <a:srgbClr val="FF0000"/>
                </a:solidFill>
                <a:effectLst/>
                <a:latin typeface="system-ui"/>
              </a:rPr>
              <a:t>successfully identifies vendors </a:t>
            </a:r>
            <a:r>
              <a:rPr lang="en-US" b="0" i="0" dirty="0">
                <a:solidFill>
                  <a:srgbClr val="0A0A0A"/>
                </a:solidFill>
                <a:effectLst/>
                <a:latin typeface="system-ui"/>
              </a:rPr>
              <a:t>from the invoice against your pre-existing list, including handling missing information.</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Number of successful identifications and correct matches.</a:t>
            </a:r>
          </a:p>
          <a:p>
            <a:pPr algn="l">
              <a:buFont typeface="+mj-lt"/>
              <a:buAutoNum type="arabicPeriod" startAt="5"/>
            </a:pPr>
            <a:r>
              <a:rPr lang="en-US" b="1" i="0" dirty="0">
                <a:solidFill>
                  <a:srgbClr val="0A0A0A"/>
                </a:solidFill>
                <a:effectLst/>
                <a:latin typeface="system-ui"/>
              </a:rPr>
              <a:t>Effective Payment Term Code Assignment:</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AI should correctly associate invoices with the </a:t>
            </a:r>
            <a:r>
              <a:rPr lang="en-US" b="0" i="0" dirty="0">
                <a:solidFill>
                  <a:srgbClr val="FF0000"/>
                </a:solidFill>
                <a:effectLst/>
                <a:latin typeface="system-ui"/>
              </a:rPr>
              <a:t>right payment terms</a:t>
            </a:r>
            <a:r>
              <a:rPr lang="en-US" b="0" i="0" dirty="0">
                <a:solidFill>
                  <a:srgbClr val="0A0A0A"/>
                </a:solidFill>
                <a:effectLst/>
                <a:latin typeface="system-ui"/>
              </a:rPr>
              <a:t>.</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Verification of correct payment term code extracted for each invoice.</a:t>
            </a:r>
          </a:p>
          <a:p>
            <a:pPr marL="800100" lvl="1" indent="-342900" algn="l">
              <a:buFont typeface="+mj-lt"/>
              <a:buAutoNum type="arabicPeriod" startAt="8"/>
            </a:pPr>
            <a:endParaRPr lang="en-US" b="0" i="0" dirty="0">
              <a:solidFill>
                <a:srgbClr val="0A0A0A"/>
              </a:solidFill>
              <a:effectLst/>
              <a:latin typeface="system-ui"/>
            </a:endParaRPr>
          </a:p>
          <a:p>
            <a:pPr marL="285750" indent="-285750">
              <a:buFont typeface="Wingdings" panose="05000000000000000000" pitchFamily="2" charset="2"/>
              <a:buChar char="v"/>
            </a:pPr>
            <a:endParaRPr lang="en-US" b="0" i="0" dirty="0">
              <a:solidFill>
                <a:srgbClr val="0A0A0A"/>
              </a:solidFill>
              <a:effectLst/>
              <a:latin typeface="system-ui"/>
            </a:endParaRPr>
          </a:p>
        </p:txBody>
      </p:sp>
      <p:sp>
        <p:nvSpPr>
          <p:cNvPr id="4" name="Slide Number Placeholder 3">
            <a:extLst>
              <a:ext uri="{FF2B5EF4-FFF2-40B4-BE49-F238E27FC236}">
                <a16:creationId xmlns:a16="http://schemas.microsoft.com/office/drawing/2014/main" id="{BC2195D0-64A1-EB88-EA69-29D56A797060}"/>
              </a:ext>
            </a:extLst>
          </p:cNvPr>
          <p:cNvSpPr>
            <a:spLocks noGrp="1"/>
          </p:cNvSpPr>
          <p:nvPr>
            <p:ph type="sldNum" sz="quarter" idx="12"/>
          </p:nvPr>
        </p:nvSpPr>
        <p:spPr/>
        <p:txBody>
          <a:bodyPr/>
          <a:lstStyle/>
          <a:p>
            <a:fld id="{A5C80B60-846B-4B9C-986A-44FC1777B7D6}" type="slidenum">
              <a:rPr lang="en-US" smtClean="0"/>
              <a:t>17</a:t>
            </a:fld>
            <a:endParaRPr lang="en-US"/>
          </a:p>
        </p:txBody>
      </p:sp>
    </p:spTree>
    <p:extLst>
      <p:ext uri="{BB962C8B-B14F-4D97-AF65-F5344CB8AC3E}">
        <p14:creationId xmlns:p14="http://schemas.microsoft.com/office/powerpoint/2010/main" val="558439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4469E-C679-A74A-ABFD-A01C3BAE8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48C0C-CC79-AF03-E055-0D1D7C6D75FD}"/>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POC Success Criteria (Optional)</a:t>
            </a:r>
          </a:p>
        </p:txBody>
      </p:sp>
      <p:sp>
        <p:nvSpPr>
          <p:cNvPr id="3" name="TextBox 2">
            <a:extLst>
              <a:ext uri="{FF2B5EF4-FFF2-40B4-BE49-F238E27FC236}">
                <a16:creationId xmlns:a16="http://schemas.microsoft.com/office/drawing/2014/main" id="{B5952353-F637-86C1-82FF-8BDEE68E5295}"/>
              </a:ext>
            </a:extLst>
          </p:cNvPr>
          <p:cNvSpPr txBox="1"/>
          <p:nvPr/>
        </p:nvSpPr>
        <p:spPr>
          <a:xfrm>
            <a:off x="960120" y="1554480"/>
            <a:ext cx="9957816" cy="4524315"/>
          </a:xfrm>
          <a:prstGeom prst="rect">
            <a:avLst/>
          </a:prstGeom>
          <a:noFill/>
        </p:spPr>
        <p:txBody>
          <a:bodyPr wrap="square" rtlCol="0">
            <a:spAutoFit/>
          </a:bodyPr>
          <a:lstStyle/>
          <a:p>
            <a:pPr algn="l">
              <a:buFont typeface="+mj-lt"/>
              <a:buAutoNum type="arabicPeriod" startAt="4"/>
            </a:pPr>
            <a:endParaRPr lang="en-US" b="1" i="0" dirty="0">
              <a:solidFill>
                <a:srgbClr val="0A0A0A"/>
              </a:solidFill>
              <a:effectLst/>
              <a:latin typeface="system-ui"/>
            </a:endParaRPr>
          </a:p>
          <a:p>
            <a:pPr marL="342900" indent="-342900" algn="l">
              <a:buFont typeface="+mj-lt"/>
              <a:buAutoNum type="arabicPeriod" startAt="8"/>
            </a:pPr>
            <a:r>
              <a:rPr lang="en-US" b="1" i="0" dirty="0">
                <a:solidFill>
                  <a:srgbClr val="0A0A0A"/>
                </a:solidFill>
                <a:effectLst/>
                <a:latin typeface="system-ui"/>
              </a:rPr>
              <a:t>Scalability:</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The ability to handle increased volumes of invoices or more complex invoices as business needs grow. Allow multiple users to work on the application without interference from invoices of other users.</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Performance metrics as the load increases, ensuring it maintains required accuracy and speed.</a:t>
            </a:r>
          </a:p>
          <a:p>
            <a:pPr algn="l">
              <a:buFont typeface="+mj-lt"/>
              <a:buAutoNum type="arabicPeriod" startAt="8"/>
            </a:pPr>
            <a:r>
              <a:rPr lang="en-US" b="1" i="0" dirty="0">
                <a:solidFill>
                  <a:srgbClr val="0A0A0A"/>
                </a:solidFill>
                <a:effectLst/>
                <a:latin typeface="system-ui"/>
              </a:rPr>
              <a:t>User Feedback and Satisfaction:</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Obtain feedback from GIT stakeholders on the AI's usability and effectiveness.</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Surveys or interviews with GIT stakeholders to evaluate satisfaction levels and perceived value.</a:t>
            </a:r>
          </a:p>
          <a:p>
            <a:pPr algn="l">
              <a:buFont typeface="+mj-lt"/>
              <a:buAutoNum type="arabicPeriod" startAt="7"/>
            </a:pPr>
            <a:r>
              <a:rPr lang="en-US" b="1" i="0" dirty="0">
                <a:solidFill>
                  <a:srgbClr val="0A0A0A"/>
                </a:solidFill>
                <a:effectLst/>
                <a:latin typeface="system-ui"/>
              </a:rPr>
              <a:t>Flexibility and Adaptability:</a:t>
            </a:r>
            <a:endParaRPr lang="en-US" b="0" i="0" dirty="0">
              <a:solidFill>
                <a:srgbClr val="0A0A0A"/>
              </a:solidFill>
              <a:effectLst/>
              <a:latin typeface="system-ui"/>
            </a:endParaRPr>
          </a:p>
          <a:p>
            <a:pPr marL="742950" lvl="1" indent="-285750" algn="l">
              <a:buFont typeface="+mj-lt"/>
              <a:buAutoNum type="arabicPeriod"/>
            </a:pPr>
            <a:r>
              <a:rPr lang="en-US" b="1" i="0" dirty="0">
                <a:solidFill>
                  <a:srgbClr val="0A0A0A"/>
                </a:solidFill>
                <a:effectLst/>
                <a:latin typeface="system-ui"/>
              </a:rPr>
              <a:t>Target</a:t>
            </a:r>
            <a:r>
              <a:rPr lang="en-US" b="0" i="0" dirty="0">
                <a:solidFill>
                  <a:srgbClr val="0A0A0A"/>
                </a:solidFill>
                <a:effectLst/>
                <a:latin typeface="system-ui"/>
              </a:rPr>
              <a:t>: Ability of the AI to adapt to new invoice layouts or changes in vendor information.</a:t>
            </a:r>
          </a:p>
          <a:p>
            <a:pPr marL="742950" lvl="1" indent="-285750" algn="l">
              <a:buFont typeface="+mj-lt"/>
              <a:buAutoNum type="arabicPeriod"/>
            </a:pPr>
            <a:r>
              <a:rPr lang="en-US" b="1" i="0" dirty="0">
                <a:solidFill>
                  <a:srgbClr val="0A0A0A"/>
                </a:solidFill>
                <a:effectLst/>
                <a:latin typeface="system-ui"/>
              </a:rPr>
              <a:t>Measurement</a:t>
            </a:r>
            <a:r>
              <a:rPr lang="en-US" b="0" i="0" dirty="0">
                <a:solidFill>
                  <a:srgbClr val="0A0A0A"/>
                </a:solidFill>
                <a:effectLst/>
                <a:latin typeface="system-ui"/>
              </a:rPr>
              <a:t>: Time and resources needed for AI retraining or adjustments post-implementation.</a:t>
            </a:r>
          </a:p>
          <a:p>
            <a:pPr marL="285750" indent="-285750">
              <a:buFont typeface="Wingdings" panose="05000000000000000000" pitchFamily="2" charset="2"/>
              <a:buChar char="v"/>
            </a:pPr>
            <a:endParaRPr lang="en-US" b="0" i="0" dirty="0">
              <a:solidFill>
                <a:srgbClr val="0A0A0A"/>
              </a:solidFill>
              <a:effectLst/>
              <a:latin typeface="system-ui"/>
            </a:endParaRPr>
          </a:p>
        </p:txBody>
      </p:sp>
      <p:sp>
        <p:nvSpPr>
          <p:cNvPr id="4" name="Slide Number Placeholder 3">
            <a:extLst>
              <a:ext uri="{FF2B5EF4-FFF2-40B4-BE49-F238E27FC236}">
                <a16:creationId xmlns:a16="http://schemas.microsoft.com/office/drawing/2014/main" id="{830C5B9D-C9A3-AFB3-862C-4C9B96983E8E}"/>
              </a:ext>
            </a:extLst>
          </p:cNvPr>
          <p:cNvSpPr>
            <a:spLocks noGrp="1"/>
          </p:cNvSpPr>
          <p:nvPr>
            <p:ph type="sldNum" sz="quarter" idx="12"/>
          </p:nvPr>
        </p:nvSpPr>
        <p:spPr/>
        <p:txBody>
          <a:bodyPr/>
          <a:lstStyle/>
          <a:p>
            <a:fld id="{A5C80B60-846B-4B9C-986A-44FC1777B7D6}" type="slidenum">
              <a:rPr lang="en-US" smtClean="0"/>
              <a:t>18</a:t>
            </a:fld>
            <a:endParaRPr lang="en-US"/>
          </a:p>
        </p:txBody>
      </p:sp>
    </p:spTree>
    <p:extLst>
      <p:ext uri="{BB962C8B-B14F-4D97-AF65-F5344CB8AC3E}">
        <p14:creationId xmlns:p14="http://schemas.microsoft.com/office/powerpoint/2010/main" val="232436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9AF4A-7772-D18E-7F59-E65DA5E4F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CAB4E-9569-DCA5-12D2-BE4ECA54C4EF}"/>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Future Exploration</a:t>
            </a:r>
          </a:p>
        </p:txBody>
      </p:sp>
      <p:sp>
        <p:nvSpPr>
          <p:cNvPr id="3" name="TextBox 2">
            <a:extLst>
              <a:ext uri="{FF2B5EF4-FFF2-40B4-BE49-F238E27FC236}">
                <a16:creationId xmlns:a16="http://schemas.microsoft.com/office/drawing/2014/main" id="{AB5F4A47-0A4F-1632-9A63-BC73B2D9BBFA}"/>
              </a:ext>
            </a:extLst>
          </p:cNvPr>
          <p:cNvSpPr txBox="1"/>
          <p:nvPr/>
        </p:nvSpPr>
        <p:spPr>
          <a:xfrm>
            <a:off x="960120" y="1554480"/>
            <a:ext cx="9957816" cy="1200329"/>
          </a:xfrm>
          <a:prstGeom prst="rect">
            <a:avLst/>
          </a:prstGeom>
          <a:noFill/>
        </p:spPr>
        <p:txBody>
          <a:bodyPr wrap="square" rtlCol="0">
            <a:spAutoFit/>
          </a:bodyPr>
          <a:lstStyle/>
          <a:p>
            <a:pPr marL="285750" indent="-285750">
              <a:buFont typeface="Wingdings" panose="05000000000000000000" pitchFamily="2" charset="2"/>
              <a:buChar char="v"/>
            </a:pPr>
            <a:r>
              <a:rPr lang="en-US" i="0" dirty="0">
                <a:solidFill>
                  <a:srgbClr val="0A0A0A"/>
                </a:solidFill>
                <a:effectLst/>
                <a:latin typeface="system-ui"/>
              </a:rPr>
              <a:t>There are far more fields to do mapping and use logic to derive value</a:t>
            </a:r>
            <a:r>
              <a:rPr lang="en-US" b="0" i="0" dirty="0">
                <a:solidFill>
                  <a:srgbClr val="0A0A0A"/>
                </a:solidFill>
                <a:effectLst/>
                <a:latin typeface="system-ui"/>
              </a:rPr>
              <a:t>. </a:t>
            </a:r>
          </a:p>
          <a:p>
            <a:pPr marL="285750" indent="-285750">
              <a:buFont typeface="Wingdings" panose="05000000000000000000" pitchFamily="2" charset="2"/>
              <a:buChar char="v"/>
            </a:pPr>
            <a:r>
              <a:rPr lang="en-US" dirty="0">
                <a:solidFill>
                  <a:srgbClr val="0A0A0A"/>
                </a:solidFill>
                <a:latin typeface="system-ui"/>
              </a:rPr>
              <a:t>Highlight the fields which may need further feasibility study.</a:t>
            </a:r>
          </a:p>
          <a:p>
            <a:pPr marL="285750" indent="-285750">
              <a:buFont typeface="Wingdings" panose="05000000000000000000" pitchFamily="2" charset="2"/>
              <a:buChar char="v"/>
            </a:pPr>
            <a:r>
              <a:rPr lang="en-US" b="0" i="0" dirty="0">
                <a:solidFill>
                  <a:srgbClr val="0A0A0A"/>
                </a:solidFill>
                <a:effectLst/>
                <a:latin typeface="system-ui"/>
              </a:rPr>
              <a:t>How an interactive model can be achieved with </a:t>
            </a:r>
            <a:r>
              <a:rPr lang="en-US" b="0" i="0" dirty="0">
                <a:solidFill>
                  <a:srgbClr val="0A0A0A"/>
                </a:solidFill>
                <a:effectLst/>
                <a:highlight>
                  <a:srgbClr val="FFFF00"/>
                </a:highlight>
                <a:latin typeface="system-ui"/>
              </a:rPr>
              <a:t>human decision</a:t>
            </a:r>
            <a:r>
              <a:rPr lang="en-US" b="0" i="0" dirty="0">
                <a:solidFill>
                  <a:srgbClr val="0A0A0A"/>
                </a:solidFill>
                <a:effectLst/>
                <a:latin typeface="system-ui"/>
              </a:rPr>
              <a:t>?</a:t>
            </a:r>
          </a:p>
          <a:p>
            <a:pPr marL="285750" indent="-285750">
              <a:buFont typeface="Wingdings" panose="05000000000000000000" pitchFamily="2" charset="2"/>
              <a:buChar char="v"/>
            </a:pPr>
            <a:r>
              <a:rPr lang="en-US" dirty="0">
                <a:solidFill>
                  <a:srgbClr val="0A0A0A"/>
                </a:solidFill>
                <a:latin typeface="system-ui"/>
              </a:rPr>
              <a:t>How to pass single value/data tables to AI for further processing?</a:t>
            </a:r>
            <a:endParaRPr lang="en-US" b="0" i="0" dirty="0">
              <a:solidFill>
                <a:srgbClr val="0A0A0A"/>
              </a:solidFill>
              <a:effectLst/>
              <a:latin typeface="system-ui"/>
            </a:endParaRPr>
          </a:p>
        </p:txBody>
      </p:sp>
      <p:sp>
        <p:nvSpPr>
          <p:cNvPr id="4" name="Slide Number Placeholder 3">
            <a:extLst>
              <a:ext uri="{FF2B5EF4-FFF2-40B4-BE49-F238E27FC236}">
                <a16:creationId xmlns:a16="http://schemas.microsoft.com/office/drawing/2014/main" id="{35A06846-F62E-B9C7-7D7D-A9AD4EFEE3FA}"/>
              </a:ext>
            </a:extLst>
          </p:cNvPr>
          <p:cNvSpPr>
            <a:spLocks noGrp="1"/>
          </p:cNvSpPr>
          <p:nvPr>
            <p:ph type="sldNum" sz="quarter" idx="12"/>
          </p:nvPr>
        </p:nvSpPr>
        <p:spPr/>
        <p:txBody>
          <a:bodyPr/>
          <a:lstStyle/>
          <a:p>
            <a:fld id="{A5C80B60-846B-4B9C-986A-44FC1777B7D6}" type="slidenum">
              <a:rPr lang="en-US" smtClean="0"/>
              <a:t>19</a:t>
            </a:fld>
            <a:endParaRPr lang="en-US"/>
          </a:p>
        </p:txBody>
      </p:sp>
    </p:spTree>
    <p:extLst>
      <p:ext uri="{BB962C8B-B14F-4D97-AF65-F5344CB8AC3E}">
        <p14:creationId xmlns:p14="http://schemas.microsoft.com/office/powerpoint/2010/main" val="2999999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30585-349B-D5FA-7885-5E8AE63F84F5}"/>
              </a:ext>
            </a:extLst>
          </p:cNvPr>
          <p:cNvSpPr>
            <a:spLocks noGrp="1"/>
          </p:cNvSpPr>
          <p:nvPr>
            <p:ph type="title"/>
          </p:nvPr>
        </p:nvSpPr>
        <p:spPr/>
        <p:txBody>
          <a:bodyPr/>
          <a:lstStyle/>
          <a:p>
            <a:r>
              <a:rPr lang="en-US" sz="4400" dirty="0">
                <a:latin typeface="72 Black" panose="020B0A04030603020204" pitchFamily="34" charset="0"/>
                <a:cs typeface="72 Black" panose="020B0A04030603020204" pitchFamily="34" charset="0"/>
              </a:rPr>
              <a:t>Agenda</a:t>
            </a:r>
            <a:endParaRPr lang="en-US" dirty="0"/>
          </a:p>
        </p:txBody>
      </p:sp>
      <p:sp>
        <p:nvSpPr>
          <p:cNvPr id="3" name="Content Placeholder 2">
            <a:extLst>
              <a:ext uri="{FF2B5EF4-FFF2-40B4-BE49-F238E27FC236}">
                <a16:creationId xmlns:a16="http://schemas.microsoft.com/office/drawing/2014/main" id="{065FE300-B61C-753F-46DE-E8641758EE77}"/>
              </a:ext>
            </a:extLst>
          </p:cNvPr>
          <p:cNvSpPr>
            <a:spLocks noGrp="1"/>
          </p:cNvSpPr>
          <p:nvPr>
            <p:ph idx="1"/>
          </p:nvPr>
        </p:nvSpPr>
        <p:spPr/>
        <p:txBody>
          <a:bodyPr/>
          <a:lstStyle/>
          <a:p>
            <a:r>
              <a:rPr lang="en-US" dirty="0"/>
              <a:t>Introduction</a:t>
            </a:r>
          </a:p>
          <a:p>
            <a:r>
              <a:rPr lang="en-US" dirty="0"/>
              <a:t>Overview of Invoice Samples</a:t>
            </a:r>
          </a:p>
          <a:p>
            <a:r>
              <a:rPr lang="en-US" dirty="0"/>
              <a:t>OCR Expectations</a:t>
            </a:r>
          </a:p>
          <a:p>
            <a:r>
              <a:rPr lang="en-US" dirty="0"/>
              <a:t>Agentic AI Expectations</a:t>
            </a:r>
          </a:p>
          <a:p>
            <a:r>
              <a:rPr lang="en-US" dirty="0"/>
              <a:t>Expected Outcome &amp; Timeline for POC</a:t>
            </a:r>
          </a:p>
          <a:p>
            <a:r>
              <a:rPr lang="en-US" dirty="0"/>
              <a:t>POC Success Criteria</a:t>
            </a:r>
          </a:p>
          <a:p>
            <a:r>
              <a:rPr lang="en-US" dirty="0"/>
              <a:t>Future Exploration</a:t>
            </a:r>
          </a:p>
        </p:txBody>
      </p:sp>
      <p:sp>
        <p:nvSpPr>
          <p:cNvPr id="4" name="Slide Number Placeholder 3">
            <a:extLst>
              <a:ext uri="{FF2B5EF4-FFF2-40B4-BE49-F238E27FC236}">
                <a16:creationId xmlns:a16="http://schemas.microsoft.com/office/drawing/2014/main" id="{9E8336C6-7C55-11F7-8923-D84AE11EF530}"/>
              </a:ext>
            </a:extLst>
          </p:cNvPr>
          <p:cNvSpPr>
            <a:spLocks noGrp="1"/>
          </p:cNvSpPr>
          <p:nvPr>
            <p:ph type="sldNum" sz="quarter" idx="12"/>
          </p:nvPr>
        </p:nvSpPr>
        <p:spPr/>
        <p:txBody>
          <a:bodyPr/>
          <a:lstStyle/>
          <a:p>
            <a:fld id="{A5C80B60-846B-4B9C-986A-44FC1777B7D6}" type="slidenum">
              <a:rPr lang="en-US" smtClean="0"/>
              <a:t>2</a:t>
            </a:fld>
            <a:endParaRPr lang="en-US"/>
          </a:p>
        </p:txBody>
      </p:sp>
    </p:spTree>
    <p:extLst>
      <p:ext uri="{BB962C8B-B14F-4D97-AF65-F5344CB8AC3E}">
        <p14:creationId xmlns:p14="http://schemas.microsoft.com/office/powerpoint/2010/main" val="829763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AF6B-9360-D05D-4ACF-DEF78E013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F8488-935A-2A80-68D3-6FB991E9B149}"/>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Appendix: Journal Entries Import Template</a:t>
            </a:r>
          </a:p>
        </p:txBody>
      </p:sp>
      <p:sp>
        <p:nvSpPr>
          <p:cNvPr id="5" name="TextBox 4">
            <a:extLst>
              <a:ext uri="{FF2B5EF4-FFF2-40B4-BE49-F238E27FC236}">
                <a16:creationId xmlns:a16="http://schemas.microsoft.com/office/drawing/2014/main" id="{8255318A-4826-29DC-5D08-5324B33F83EA}"/>
              </a:ext>
            </a:extLst>
          </p:cNvPr>
          <p:cNvSpPr txBox="1"/>
          <p:nvPr/>
        </p:nvSpPr>
        <p:spPr>
          <a:xfrm>
            <a:off x="966216" y="1553801"/>
            <a:ext cx="10226040" cy="3416320"/>
          </a:xfrm>
          <a:prstGeom prst="rect">
            <a:avLst/>
          </a:prstGeom>
          <a:noFill/>
        </p:spPr>
        <p:txBody>
          <a:bodyPr wrap="square">
            <a:spAutoFit/>
          </a:bodyPr>
          <a:lstStyle/>
          <a:p>
            <a:pPr marL="285750" indent="-285750" algn="l">
              <a:buFont typeface="Wingdings" panose="05000000000000000000" pitchFamily="2" charset="2"/>
              <a:buChar char="v"/>
            </a:pPr>
            <a:r>
              <a:rPr lang="en-US" b="1" dirty="0">
                <a:solidFill>
                  <a:srgbClr val="0A0A0A"/>
                </a:solidFill>
                <a:latin typeface="system-ui"/>
              </a:rPr>
              <a:t>Field Mapping</a:t>
            </a:r>
            <a:endParaRPr lang="en-US" b="1" i="0" dirty="0">
              <a:solidFill>
                <a:srgbClr val="0A0A0A"/>
              </a:solidFill>
              <a:effectLst/>
              <a:latin typeface="system-ui"/>
            </a:endParaRPr>
          </a:p>
          <a:p>
            <a:pPr marL="742950" lvl="1" indent="-285750">
              <a:buFont typeface="Arial" panose="020B0604020202020204" pitchFamily="34" charset="0"/>
              <a:buChar char="•"/>
            </a:pPr>
            <a:r>
              <a:rPr lang="en-US" b="1" dirty="0">
                <a:solidFill>
                  <a:srgbClr val="0A0A0A"/>
                </a:solidFill>
                <a:latin typeface="system-ui"/>
              </a:rPr>
              <a:t>Company Code Driven By Hand Written Utilization Business Unit.</a:t>
            </a:r>
          </a:p>
          <a:p>
            <a:pPr marL="742950" lvl="1" indent="-285750">
              <a:buFont typeface="Arial" panose="020B0604020202020204" pitchFamily="34" charset="0"/>
              <a:buChar char="•"/>
            </a:pPr>
            <a:r>
              <a:rPr lang="en-US" b="1" i="0" dirty="0">
                <a:solidFill>
                  <a:srgbClr val="0A0A0A"/>
                </a:solidFill>
                <a:effectLst/>
                <a:latin typeface="system-ui"/>
              </a:rPr>
              <a:t>Cost Center and Profit Center mapping according to the Utilization Business Unit (1 to multiple further mapping criteria).</a:t>
            </a:r>
          </a:p>
          <a:p>
            <a:pPr marL="742950" lvl="1" indent="-285750">
              <a:buFont typeface="Arial" panose="020B0604020202020204" pitchFamily="34" charset="0"/>
              <a:buChar char="•"/>
            </a:pPr>
            <a:r>
              <a:rPr lang="en-US" b="1" dirty="0">
                <a:solidFill>
                  <a:srgbClr val="0A0A0A"/>
                </a:solidFill>
                <a:latin typeface="system-ui"/>
              </a:rPr>
              <a:t>Fiscal Year Value Driven By System Date</a:t>
            </a:r>
          </a:p>
          <a:p>
            <a:pPr marL="742950" lvl="1" indent="-285750">
              <a:buFont typeface="Arial" panose="020B0604020202020204" pitchFamily="34" charset="0"/>
              <a:buChar char="•"/>
            </a:pPr>
            <a:r>
              <a:rPr lang="en-US" b="1" i="0" dirty="0">
                <a:solidFill>
                  <a:srgbClr val="0A0A0A"/>
                </a:solidFill>
                <a:effectLst/>
                <a:latin typeface="system-ui"/>
              </a:rPr>
              <a:t>Document Type Derived By Nature of the Invoice/Bill (e.g. Intercompany Invoice, Regular Invoice, Credit Memo)</a:t>
            </a:r>
          </a:p>
          <a:p>
            <a:pPr marL="742950" lvl="1" indent="-285750">
              <a:buFont typeface="Arial" panose="020B0604020202020204" pitchFamily="34" charset="0"/>
              <a:buChar char="•"/>
            </a:pPr>
            <a:r>
              <a:rPr lang="en-US" b="1" dirty="0">
                <a:solidFill>
                  <a:srgbClr val="0A0A0A"/>
                </a:solidFill>
                <a:latin typeface="system-ui"/>
              </a:rPr>
              <a:t>WBSE Code Driven By Hand Written or by Vendor Mapping.</a:t>
            </a:r>
          </a:p>
          <a:p>
            <a:pPr marL="742950" lvl="1" indent="-285750">
              <a:buFont typeface="Arial" panose="020B0604020202020204" pitchFamily="34" charset="0"/>
              <a:buChar char="•"/>
            </a:pPr>
            <a:r>
              <a:rPr lang="en-US" b="1" dirty="0">
                <a:solidFill>
                  <a:srgbClr val="0A0A0A"/>
                </a:solidFill>
                <a:latin typeface="system-ui"/>
              </a:rPr>
              <a:t>Business Area </a:t>
            </a:r>
            <a:r>
              <a:rPr lang="en-US" b="1" i="0" dirty="0">
                <a:solidFill>
                  <a:srgbClr val="0A0A0A"/>
                </a:solidFill>
                <a:effectLst/>
                <a:latin typeface="system-ui"/>
              </a:rPr>
              <a:t>mapping according to the Utilization Business Unit.</a:t>
            </a:r>
          </a:p>
          <a:p>
            <a:pPr marL="742950" lvl="1" indent="-285750">
              <a:buFont typeface="Arial" panose="020B0604020202020204" pitchFamily="34" charset="0"/>
              <a:buChar char="•"/>
            </a:pPr>
            <a:r>
              <a:rPr lang="en-US" b="1" dirty="0">
                <a:solidFill>
                  <a:srgbClr val="0A0A0A"/>
                </a:solidFill>
                <a:latin typeface="system-ui"/>
              </a:rPr>
              <a:t>Special GL Indicator /Alternative GL </a:t>
            </a:r>
            <a:r>
              <a:rPr lang="en-US" b="1" i="0" dirty="0">
                <a:solidFill>
                  <a:srgbClr val="0A0A0A"/>
                </a:solidFill>
                <a:effectLst/>
                <a:latin typeface="system-ui"/>
              </a:rPr>
              <a:t>Derived By Nature of the Expense (e.g. Refundable Deposit).</a:t>
            </a:r>
          </a:p>
          <a:p>
            <a:pPr marL="742950" lvl="1" indent="-285750">
              <a:buFont typeface="Arial" panose="020B0604020202020204" pitchFamily="34" charset="0"/>
              <a:buChar char="•"/>
            </a:pPr>
            <a:r>
              <a:rPr lang="en-US" b="1" dirty="0">
                <a:solidFill>
                  <a:srgbClr val="0A0A0A"/>
                </a:solidFill>
                <a:latin typeface="system-ui"/>
              </a:rPr>
              <a:t>Direct Field Recognition for One Time Vendor (Name, Street…)</a:t>
            </a:r>
            <a:endParaRPr lang="en-US" b="1" i="0" dirty="0">
              <a:solidFill>
                <a:srgbClr val="0A0A0A"/>
              </a:solidFill>
              <a:effectLst/>
              <a:latin typeface="system-ui"/>
            </a:endParaRPr>
          </a:p>
          <a:p>
            <a:pPr marL="285750" indent="-285750">
              <a:buFont typeface="Wingdings" panose="05000000000000000000" pitchFamily="2" charset="2"/>
              <a:buChar char="v"/>
            </a:pPr>
            <a:r>
              <a:rPr lang="en-US" b="1" i="0" dirty="0">
                <a:solidFill>
                  <a:srgbClr val="0A0A0A"/>
                </a:solidFill>
                <a:effectLst/>
                <a:latin typeface="system-ui"/>
              </a:rPr>
              <a:t>Visual</a:t>
            </a:r>
            <a:r>
              <a:rPr lang="en-US" b="0" i="0" dirty="0">
                <a:solidFill>
                  <a:srgbClr val="0A0A0A"/>
                </a:solidFill>
                <a:effectLst/>
                <a:latin typeface="system-ui"/>
              </a:rPr>
              <a:t>: Sample Journal Entries Import Template to be displayed. </a:t>
            </a:r>
            <a:endParaRPr lang="en-US" b="0" i="0" dirty="0">
              <a:solidFill>
                <a:srgbClr val="FF0000"/>
              </a:solidFill>
              <a:effectLst/>
              <a:latin typeface="system-ui"/>
            </a:endParaRPr>
          </a:p>
        </p:txBody>
      </p:sp>
      <p:pic>
        <p:nvPicPr>
          <p:cNvPr id="4" name="Picture 3">
            <a:extLst>
              <a:ext uri="{FF2B5EF4-FFF2-40B4-BE49-F238E27FC236}">
                <a16:creationId xmlns:a16="http://schemas.microsoft.com/office/drawing/2014/main" id="{13D3E58A-03B0-EEF8-67D4-7F4E47253F91}"/>
              </a:ext>
            </a:extLst>
          </p:cNvPr>
          <p:cNvPicPr>
            <a:picLocks noChangeAspect="1"/>
          </p:cNvPicPr>
          <p:nvPr/>
        </p:nvPicPr>
        <p:blipFill>
          <a:blip r:embed="rId2"/>
          <a:stretch>
            <a:fillRect/>
          </a:stretch>
        </p:blipFill>
        <p:spPr>
          <a:xfrm>
            <a:off x="-16764" y="4970121"/>
            <a:ext cx="12192000" cy="2919307"/>
          </a:xfrm>
          <a:prstGeom prst="rect">
            <a:avLst/>
          </a:prstGeom>
        </p:spPr>
      </p:pic>
      <p:pic>
        <p:nvPicPr>
          <p:cNvPr id="7" name="Picture 6">
            <a:extLst>
              <a:ext uri="{FF2B5EF4-FFF2-40B4-BE49-F238E27FC236}">
                <a16:creationId xmlns:a16="http://schemas.microsoft.com/office/drawing/2014/main" id="{E0465A5A-4063-726E-7A8E-BB0137931669}"/>
              </a:ext>
            </a:extLst>
          </p:cNvPr>
          <p:cNvPicPr>
            <a:picLocks noChangeAspect="1"/>
          </p:cNvPicPr>
          <p:nvPr/>
        </p:nvPicPr>
        <p:blipFill>
          <a:blip r:embed="rId3"/>
          <a:stretch>
            <a:fillRect/>
          </a:stretch>
        </p:blipFill>
        <p:spPr>
          <a:xfrm>
            <a:off x="-16764" y="5891899"/>
            <a:ext cx="12192000" cy="2919876"/>
          </a:xfrm>
          <a:prstGeom prst="rect">
            <a:avLst/>
          </a:prstGeom>
        </p:spPr>
      </p:pic>
      <p:sp>
        <p:nvSpPr>
          <p:cNvPr id="9" name="Slide Number Placeholder 8">
            <a:extLst>
              <a:ext uri="{FF2B5EF4-FFF2-40B4-BE49-F238E27FC236}">
                <a16:creationId xmlns:a16="http://schemas.microsoft.com/office/drawing/2014/main" id="{B8364B4C-DC01-69C1-3C76-665D3C5465F7}"/>
              </a:ext>
            </a:extLst>
          </p:cNvPr>
          <p:cNvSpPr>
            <a:spLocks noGrp="1"/>
          </p:cNvSpPr>
          <p:nvPr>
            <p:ph type="sldNum" sz="quarter" idx="12"/>
          </p:nvPr>
        </p:nvSpPr>
        <p:spPr/>
        <p:txBody>
          <a:bodyPr/>
          <a:lstStyle/>
          <a:p>
            <a:fld id="{A5C80B60-846B-4B9C-986A-44FC1777B7D6}" type="slidenum">
              <a:rPr lang="en-US" smtClean="0"/>
              <a:t>20</a:t>
            </a:fld>
            <a:endParaRPr lang="en-US"/>
          </a:p>
        </p:txBody>
      </p:sp>
      <p:graphicFrame>
        <p:nvGraphicFramePr>
          <p:cNvPr id="3" name="Object 2">
            <a:extLst>
              <a:ext uri="{FF2B5EF4-FFF2-40B4-BE49-F238E27FC236}">
                <a16:creationId xmlns:a16="http://schemas.microsoft.com/office/drawing/2014/main" id="{B3C05DD5-D652-D413-6296-34A942BD9D77}"/>
              </a:ext>
            </a:extLst>
          </p:cNvPr>
          <p:cNvGraphicFramePr>
            <a:graphicFrameLocks noChangeAspect="1"/>
          </p:cNvGraphicFramePr>
          <p:nvPr>
            <p:extLst>
              <p:ext uri="{D42A27DB-BD31-4B8C-83A1-F6EECF244321}">
                <p14:modId xmlns:p14="http://schemas.microsoft.com/office/powerpoint/2010/main" val="4088515779"/>
              </p:ext>
            </p:extLst>
          </p:nvPr>
        </p:nvGraphicFramePr>
        <p:xfrm>
          <a:off x="9826752" y="550050"/>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400" imgH="771525" progId="Excel.Sheet.12">
                  <p:embed/>
                </p:oleObj>
              </mc:Choice>
              <mc:Fallback>
                <p:oleObj name="Worksheet" showAsIcon="1" r:id="rId4" imgW="914400" imgH="771525" progId="Excel.Sheet.12">
                  <p:embed/>
                  <p:pic>
                    <p:nvPicPr>
                      <p:cNvPr id="0" name=""/>
                      <p:cNvPicPr/>
                      <p:nvPr/>
                    </p:nvPicPr>
                    <p:blipFill>
                      <a:blip r:embed="rId5"/>
                      <a:stretch>
                        <a:fillRect/>
                      </a:stretch>
                    </p:blipFill>
                    <p:spPr>
                      <a:xfrm>
                        <a:off x="9826752" y="5500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3315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3F79-0E99-E549-95AE-94D56C763FD2}"/>
              </a:ext>
            </a:extLst>
          </p:cNvPr>
          <p:cNvSpPr txBox="1">
            <a:spLocks/>
          </p:cNvSpPr>
          <p:nvPr/>
        </p:nvSpPr>
        <p:spPr>
          <a:xfrm>
            <a:off x="1524000" y="3289491"/>
            <a:ext cx="9144000" cy="23876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-End-</a:t>
            </a:r>
            <a:endParaRPr lang="en-US" dirty="0">
              <a:latin typeface="72 Black" panose="020B0A04030603020204" pitchFamily="34" charset="0"/>
              <a:cs typeface="72 Black" panose="020B0A04030603020204" pitchFamily="34" charset="0"/>
            </a:endParaRPr>
          </a:p>
        </p:txBody>
      </p:sp>
      <p:sp>
        <p:nvSpPr>
          <p:cNvPr id="3" name="Slide Number Placeholder 2">
            <a:extLst>
              <a:ext uri="{FF2B5EF4-FFF2-40B4-BE49-F238E27FC236}">
                <a16:creationId xmlns:a16="http://schemas.microsoft.com/office/drawing/2014/main" id="{33F6A14C-1653-A5E6-38D2-B56743EED1AA}"/>
              </a:ext>
            </a:extLst>
          </p:cNvPr>
          <p:cNvSpPr>
            <a:spLocks noGrp="1"/>
          </p:cNvSpPr>
          <p:nvPr>
            <p:ph type="sldNum" sz="quarter" idx="12"/>
          </p:nvPr>
        </p:nvSpPr>
        <p:spPr/>
        <p:txBody>
          <a:bodyPr/>
          <a:lstStyle/>
          <a:p>
            <a:fld id="{A5C80B60-846B-4B9C-986A-44FC1777B7D6}" type="slidenum">
              <a:rPr lang="en-US" smtClean="0"/>
              <a:t>21</a:t>
            </a:fld>
            <a:endParaRPr lang="en-US"/>
          </a:p>
        </p:txBody>
      </p:sp>
    </p:spTree>
    <p:extLst>
      <p:ext uri="{BB962C8B-B14F-4D97-AF65-F5344CB8AC3E}">
        <p14:creationId xmlns:p14="http://schemas.microsoft.com/office/powerpoint/2010/main" val="50437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47E6-F02E-16EF-B9FD-E3EED52A4E67}"/>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Introduction</a:t>
            </a:r>
          </a:p>
        </p:txBody>
      </p:sp>
      <p:sp>
        <p:nvSpPr>
          <p:cNvPr id="3" name="TextBox 2">
            <a:extLst>
              <a:ext uri="{FF2B5EF4-FFF2-40B4-BE49-F238E27FC236}">
                <a16:creationId xmlns:a16="http://schemas.microsoft.com/office/drawing/2014/main" id="{849E3247-1409-6FB9-2D54-98BA4ACF76AC}"/>
              </a:ext>
            </a:extLst>
          </p:cNvPr>
          <p:cNvSpPr txBox="1"/>
          <p:nvPr/>
        </p:nvSpPr>
        <p:spPr>
          <a:xfrm>
            <a:off x="960120" y="1554480"/>
            <a:ext cx="9957816" cy="646331"/>
          </a:xfrm>
          <a:prstGeom prst="rect">
            <a:avLst/>
          </a:prstGeom>
          <a:noFill/>
        </p:spPr>
        <p:txBody>
          <a:bodyPr wrap="square" rtlCol="0">
            <a:spAutoFit/>
          </a:bodyPr>
          <a:lstStyle/>
          <a:p>
            <a:pPr marL="285750" indent="-285750">
              <a:buFont typeface="Wingdings" panose="05000000000000000000" pitchFamily="2" charset="2"/>
              <a:buChar char="v"/>
            </a:pPr>
            <a:r>
              <a:rPr lang="en-US" b="1" i="0" dirty="0">
                <a:solidFill>
                  <a:srgbClr val="0A0A0A"/>
                </a:solidFill>
                <a:effectLst/>
                <a:latin typeface="system-ui"/>
              </a:rPr>
              <a:t>Purpose of Presentation</a:t>
            </a:r>
            <a:r>
              <a:rPr lang="en-US" b="0" i="0" dirty="0">
                <a:solidFill>
                  <a:srgbClr val="0A0A0A"/>
                </a:solidFill>
                <a:effectLst/>
                <a:latin typeface="system-ui"/>
              </a:rPr>
              <a:t>: To outline expectations for the Proof of Concept relating to invoice processing and vendor identification using AI technologies.</a:t>
            </a:r>
          </a:p>
        </p:txBody>
      </p:sp>
      <p:sp>
        <p:nvSpPr>
          <p:cNvPr id="4" name="Slide Number Placeholder 3">
            <a:extLst>
              <a:ext uri="{FF2B5EF4-FFF2-40B4-BE49-F238E27FC236}">
                <a16:creationId xmlns:a16="http://schemas.microsoft.com/office/drawing/2014/main" id="{596A8CE2-F89E-7328-F5EB-22E18ED033AF}"/>
              </a:ext>
            </a:extLst>
          </p:cNvPr>
          <p:cNvSpPr>
            <a:spLocks noGrp="1"/>
          </p:cNvSpPr>
          <p:nvPr>
            <p:ph type="sldNum" sz="quarter" idx="12"/>
          </p:nvPr>
        </p:nvSpPr>
        <p:spPr/>
        <p:txBody>
          <a:bodyPr/>
          <a:lstStyle/>
          <a:p>
            <a:fld id="{A5C80B60-846B-4B9C-986A-44FC1777B7D6}" type="slidenum">
              <a:rPr lang="en-US" smtClean="0"/>
              <a:t>3</a:t>
            </a:fld>
            <a:endParaRPr lang="en-US"/>
          </a:p>
        </p:txBody>
      </p:sp>
    </p:spTree>
    <p:extLst>
      <p:ext uri="{BB962C8B-B14F-4D97-AF65-F5344CB8AC3E}">
        <p14:creationId xmlns:p14="http://schemas.microsoft.com/office/powerpoint/2010/main" val="44398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58B17-210F-483F-A52B-BEB6A0C5DF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4D9144-6583-1741-41CD-B17692B1F97A}"/>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Overview of Invoice Samples</a:t>
            </a:r>
          </a:p>
        </p:txBody>
      </p:sp>
      <p:sp>
        <p:nvSpPr>
          <p:cNvPr id="5" name="TextBox 4">
            <a:extLst>
              <a:ext uri="{FF2B5EF4-FFF2-40B4-BE49-F238E27FC236}">
                <a16:creationId xmlns:a16="http://schemas.microsoft.com/office/drawing/2014/main" id="{D343A626-B76B-D392-522C-041FC74A6507}"/>
              </a:ext>
            </a:extLst>
          </p:cNvPr>
          <p:cNvSpPr txBox="1"/>
          <p:nvPr/>
        </p:nvSpPr>
        <p:spPr>
          <a:xfrm>
            <a:off x="966216" y="1553801"/>
            <a:ext cx="10226040" cy="2031325"/>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0A0A0A"/>
                </a:solidFill>
                <a:effectLst/>
                <a:latin typeface="system-ui"/>
              </a:rPr>
              <a:t>Content</a:t>
            </a:r>
            <a:r>
              <a:rPr lang="en-US" b="0" i="0" dirty="0">
                <a:solidFill>
                  <a:srgbClr val="0A0A0A"/>
                </a:solidFill>
                <a:effectLst/>
                <a:latin typeface="system-ui"/>
              </a:rPr>
              <a:t>:</a:t>
            </a:r>
          </a:p>
          <a:p>
            <a:pPr marL="742950" lvl="1" indent="-285750" algn="l">
              <a:buFont typeface="Arial" panose="020B0604020202020204" pitchFamily="34" charset="0"/>
              <a:buChar char="•"/>
            </a:pPr>
            <a:r>
              <a:rPr lang="en-US" b="1" i="0" dirty="0">
                <a:solidFill>
                  <a:srgbClr val="0A0A0A"/>
                </a:solidFill>
                <a:effectLst/>
                <a:latin typeface="system-ui"/>
              </a:rPr>
              <a:t>Invoice generation methods</a:t>
            </a:r>
            <a:r>
              <a:rPr lang="en-US" b="0" i="0" dirty="0">
                <a:solidFill>
                  <a:srgbClr val="0A0A0A"/>
                </a:solidFill>
                <a:effectLst/>
                <a:latin typeface="system-ui"/>
              </a:rPr>
              <a:t>:</a:t>
            </a:r>
          </a:p>
          <a:p>
            <a:pPr marL="1143000" lvl="2" indent="-228600" algn="l">
              <a:buFont typeface="Arial" panose="020B0604020202020204" pitchFamily="34" charset="0"/>
              <a:buChar char="•"/>
            </a:pPr>
            <a:r>
              <a:rPr lang="en-US" b="0" i="0" dirty="0">
                <a:solidFill>
                  <a:srgbClr val="0A0A0A"/>
                </a:solidFill>
                <a:effectLst/>
                <a:latin typeface="system-ui"/>
              </a:rPr>
              <a:t>Original PDF from Microsoft Word</a:t>
            </a:r>
          </a:p>
          <a:p>
            <a:pPr marL="1143000" lvl="2" indent="-228600" algn="l">
              <a:buFont typeface="Arial" panose="020B0604020202020204" pitchFamily="34" charset="0"/>
              <a:buChar char="•"/>
            </a:pPr>
            <a:r>
              <a:rPr lang="en-US" b="0" i="0" dirty="0">
                <a:solidFill>
                  <a:srgbClr val="0A0A0A"/>
                </a:solidFill>
                <a:effectLst/>
                <a:latin typeface="system-ui"/>
              </a:rPr>
              <a:t>Printed and photocopied PDF</a:t>
            </a:r>
          </a:p>
          <a:p>
            <a:pPr marL="742950" lvl="1" indent="-285750" algn="l">
              <a:buFont typeface="Arial" panose="020B0604020202020204" pitchFamily="34" charset="0"/>
              <a:buChar char="•"/>
            </a:pPr>
            <a:r>
              <a:rPr lang="en-US" b="1" i="0" dirty="0">
                <a:solidFill>
                  <a:srgbClr val="0A0A0A"/>
                </a:solidFill>
                <a:effectLst/>
                <a:latin typeface="system-ui"/>
              </a:rPr>
              <a:t>Expectation</a:t>
            </a:r>
            <a:r>
              <a:rPr lang="en-US" b="0" i="0" dirty="0">
                <a:solidFill>
                  <a:srgbClr val="0A0A0A"/>
                </a:solidFill>
                <a:effectLst/>
                <a:latin typeface="system-ui"/>
              </a:rPr>
              <a:t>: We would like to evaluate the accuracy of reading these invoices generated through different formats.</a:t>
            </a:r>
          </a:p>
          <a:p>
            <a:pPr marL="285750" indent="-285750">
              <a:buFont typeface="Wingdings" panose="05000000000000000000" pitchFamily="2" charset="2"/>
              <a:buChar char="v"/>
            </a:pPr>
            <a:r>
              <a:rPr lang="en-US" b="1" i="0" dirty="0">
                <a:solidFill>
                  <a:srgbClr val="0A0A0A"/>
                </a:solidFill>
                <a:effectLst/>
                <a:latin typeface="system-ui"/>
              </a:rPr>
              <a:t>Visual</a:t>
            </a:r>
            <a:r>
              <a:rPr lang="en-US" b="0" i="0" dirty="0">
                <a:solidFill>
                  <a:srgbClr val="0A0A0A"/>
                </a:solidFill>
                <a:effectLst/>
                <a:latin typeface="system-ui"/>
              </a:rPr>
              <a:t>: </a:t>
            </a:r>
            <a:r>
              <a:rPr lang="en-US" b="0" i="0" dirty="0">
                <a:effectLst/>
                <a:latin typeface="system-ui"/>
              </a:rPr>
              <a:t>Sample invoice in 2 different generation methods to be displayed in the next slide.</a:t>
            </a:r>
          </a:p>
        </p:txBody>
      </p:sp>
      <p:sp>
        <p:nvSpPr>
          <p:cNvPr id="6" name="Slide Number Placeholder 5">
            <a:extLst>
              <a:ext uri="{FF2B5EF4-FFF2-40B4-BE49-F238E27FC236}">
                <a16:creationId xmlns:a16="http://schemas.microsoft.com/office/drawing/2014/main" id="{BD55AACD-8E2C-CC9C-C528-F977B0F5CD32}"/>
              </a:ext>
            </a:extLst>
          </p:cNvPr>
          <p:cNvSpPr>
            <a:spLocks noGrp="1"/>
          </p:cNvSpPr>
          <p:nvPr>
            <p:ph type="sldNum" sz="quarter" idx="12"/>
          </p:nvPr>
        </p:nvSpPr>
        <p:spPr/>
        <p:txBody>
          <a:bodyPr/>
          <a:lstStyle/>
          <a:p>
            <a:fld id="{A5C80B60-846B-4B9C-986A-44FC1777B7D6}" type="slidenum">
              <a:rPr lang="en-US" smtClean="0"/>
              <a:t>4</a:t>
            </a:fld>
            <a:endParaRPr lang="en-US"/>
          </a:p>
        </p:txBody>
      </p:sp>
    </p:spTree>
    <p:extLst>
      <p:ext uri="{BB962C8B-B14F-4D97-AF65-F5344CB8AC3E}">
        <p14:creationId xmlns:p14="http://schemas.microsoft.com/office/powerpoint/2010/main" val="315726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55CE0-BF4C-858B-5DAD-02DFF7AAC2F6}"/>
              </a:ext>
            </a:extLst>
          </p:cNvPr>
          <p:cNvSpPr txBox="1"/>
          <p:nvPr/>
        </p:nvSpPr>
        <p:spPr>
          <a:xfrm>
            <a:off x="649224" y="539496"/>
            <a:ext cx="4261104"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Original PDF from Microsoft Word</a:t>
            </a:r>
          </a:p>
        </p:txBody>
      </p:sp>
      <p:sp>
        <p:nvSpPr>
          <p:cNvPr id="3" name="TextBox 2">
            <a:extLst>
              <a:ext uri="{FF2B5EF4-FFF2-40B4-BE49-F238E27FC236}">
                <a16:creationId xmlns:a16="http://schemas.microsoft.com/office/drawing/2014/main" id="{AE9AF6FA-8178-0F69-D187-AC5DD8F8CC7C}"/>
              </a:ext>
            </a:extLst>
          </p:cNvPr>
          <p:cNvSpPr txBox="1"/>
          <p:nvPr/>
        </p:nvSpPr>
        <p:spPr>
          <a:xfrm>
            <a:off x="6096000" y="539495"/>
            <a:ext cx="4261104"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Printed and photocopied PDF</a:t>
            </a:r>
          </a:p>
        </p:txBody>
      </p:sp>
      <p:pic>
        <p:nvPicPr>
          <p:cNvPr id="6" name="Picture 5">
            <a:extLst>
              <a:ext uri="{FF2B5EF4-FFF2-40B4-BE49-F238E27FC236}">
                <a16:creationId xmlns:a16="http://schemas.microsoft.com/office/drawing/2014/main" id="{73CF73F2-AF3B-BFA1-B970-FA076EE7194C}"/>
              </a:ext>
            </a:extLst>
          </p:cNvPr>
          <p:cNvPicPr>
            <a:picLocks noChangeAspect="1"/>
          </p:cNvPicPr>
          <p:nvPr/>
        </p:nvPicPr>
        <p:blipFill>
          <a:blip r:embed="rId2"/>
          <a:stretch>
            <a:fillRect/>
          </a:stretch>
        </p:blipFill>
        <p:spPr>
          <a:xfrm>
            <a:off x="649224" y="868680"/>
            <a:ext cx="4040507" cy="5449824"/>
          </a:xfrm>
          <a:prstGeom prst="rect">
            <a:avLst/>
          </a:prstGeom>
          <a:ln>
            <a:solidFill>
              <a:schemeClr val="bg1">
                <a:lumMod val="50000"/>
              </a:schemeClr>
            </a:solidFill>
          </a:ln>
        </p:spPr>
      </p:pic>
      <p:pic>
        <p:nvPicPr>
          <p:cNvPr id="8" name="Picture 7">
            <a:extLst>
              <a:ext uri="{FF2B5EF4-FFF2-40B4-BE49-F238E27FC236}">
                <a16:creationId xmlns:a16="http://schemas.microsoft.com/office/drawing/2014/main" id="{55B25FEF-3BFA-5DE4-C156-AE7B4D0FA214}"/>
              </a:ext>
            </a:extLst>
          </p:cNvPr>
          <p:cNvPicPr>
            <a:picLocks noChangeAspect="1"/>
          </p:cNvPicPr>
          <p:nvPr/>
        </p:nvPicPr>
        <p:blipFill>
          <a:blip r:embed="rId3"/>
          <a:stretch>
            <a:fillRect/>
          </a:stretch>
        </p:blipFill>
        <p:spPr>
          <a:xfrm>
            <a:off x="6219146" y="868680"/>
            <a:ext cx="4137958" cy="5449824"/>
          </a:xfrm>
          <a:prstGeom prst="rect">
            <a:avLst/>
          </a:prstGeom>
          <a:ln>
            <a:solidFill>
              <a:schemeClr val="bg1">
                <a:lumMod val="50000"/>
              </a:schemeClr>
            </a:solidFill>
          </a:ln>
        </p:spPr>
      </p:pic>
      <p:graphicFrame>
        <p:nvGraphicFramePr>
          <p:cNvPr id="10" name="Object 9">
            <a:extLst>
              <a:ext uri="{FF2B5EF4-FFF2-40B4-BE49-F238E27FC236}">
                <a16:creationId xmlns:a16="http://schemas.microsoft.com/office/drawing/2014/main" id="{C58CF959-6778-706A-F599-FE396268C879}"/>
              </a:ext>
            </a:extLst>
          </p:cNvPr>
          <p:cNvGraphicFramePr>
            <a:graphicFrameLocks noChangeAspect="1"/>
          </p:cNvGraphicFramePr>
          <p:nvPr>
            <p:extLst>
              <p:ext uri="{D42A27DB-BD31-4B8C-83A1-F6EECF244321}">
                <p14:modId xmlns:p14="http://schemas.microsoft.com/office/powerpoint/2010/main" val="1904123380"/>
              </p:ext>
            </p:extLst>
          </p:nvPr>
        </p:nvGraphicFramePr>
        <p:xfrm>
          <a:off x="4555700" y="868680"/>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4" imgW="914400" imgH="771525" progId="Acrobat.Document.DC">
                  <p:embed/>
                </p:oleObj>
              </mc:Choice>
              <mc:Fallback>
                <p:oleObj name="Acrobat Document" showAsIcon="1" r:id="rId4" imgW="914400" imgH="771525" progId="Acrobat.Document.DC">
                  <p:embed/>
                  <p:pic>
                    <p:nvPicPr>
                      <p:cNvPr id="0" name=""/>
                      <p:cNvPicPr/>
                      <p:nvPr/>
                    </p:nvPicPr>
                    <p:blipFill>
                      <a:blip r:embed="rId5"/>
                      <a:stretch>
                        <a:fillRect/>
                      </a:stretch>
                    </p:blipFill>
                    <p:spPr>
                      <a:xfrm>
                        <a:off x="4555700" y="868680"/>
                        <a:ext cx="914400" cy="77152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A8BCFF4-6705-5573-2F8B-646F3CF21662}"/>
              </a:ext>
            </a:extLst>
          </p:cNvPr>
          <p:cNvGraphicFramePr>
            <a:graphicFrameLocks noChangeAspect="1"/>
          </p:cNvGraphicFramePr>
          <p:nvPr>
            <p:extLst>
              <p:ext uri="{D42A27DB-BD31-4B8C-83A1-F6EECF244321}">
                <p14:modId xmlns:p14="http://schemas.microsoft.com/office/powerpoint/2010/main" val="3587595505"/>
              </p:ext>
            </p:extLst>
          </p:nvPr>
        </p:nvGraphicFramePr>
        <p:xfrm>
          <a:off x="10267950" y="868680"/>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6" imgW="914400" imgH="771525" progId="Acrobat.Document.DC">
                  <p:embed/>
                </p:oleObj>
              </mc:Choice>
              <mc:Fallback>
                <p:oleObj name="Acrobat Document" showAsIcon="1" r:id="rId6" imgW="914400" imgH="771525" progId="Acrobat.Document.DC">
                  <p:embed/>
                  <p:pic>
                    <p:nvPicPr>
                      <p:cNvPr id="0" name=""/>
                      <p:cNvPicPr/>
                      <p:nvPr/>
                    </p:nvPicPr>
                    <p:blipFill>
                      <a:blip r:embed="rId7"/>
                      <a:stretch>
                        <a:fillRect/>
                      </a:stretch>
                    </p:blipFill>
                    <p:spPr>
                      <a:xfrm>
                        <a:off x="10267950" y="868680"/>
                        <a:ext cx="914400" cy="771525"/>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1573C2F5-D7E8-A4EB-C54F-8DC23382F138}"/>
              </a:ext>
            </a:extLst>
          </p:cNvPr>
          <p:cNvSpPr>
            <a:spLocks noGrp="1"/>
          </p:cNvSpPr>
          <p:nvPr>
            <p:ph type="sldNum" sz="quarter" idx="12"/>
          </p:nvPr>
        </p:nvSpPr>
        <p:spPr/>
        <p:txBody>
          <a:bodyPr/>
          <a:lstStyle/>
          <a:p>
            <a:fld id="{A5C80B60-846B-4B9C-986A-44FC1777B7D6}" type="slidenum">
              <a:rPr lang="en-US" smtClean="0"/>
              <a:t>5</a:t>
            </a:fld>
            <a:endParaRPr lang="en-US"/>
          </a:p>
        </p:txBody>
      </p:sp>
    </p:spTree>
    <p:extLst>
      <p:ext uri="{BB962C8B-B14F-4D97-AF65-F5344CB8AC3E}">
        <p14:creationId xmlns:p14="http://schemas.microsoft.com/office/powerpoint/2010/main" val="302343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0F4B4-705E-2126-C8EA-A3A50AF65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0E9C0-422F-6B29-F925-78F952A5598A}"/>
              </a:ext>
            </a:extLst>
          </p:cNvPr>
          <p:cNvSpPr>
            <a:spLocks noGrp="1"/>
          </p:cNvSpPr>
          <p:nvPr>
            <p:ph type="title"/>
          </p:nvPr>
        </p:nvSpPr>
        <p:spPr>
          <a:xfrm>
            <a:off x="838200" y="365125"/>
            <a:ext cx="11058144" cy="1325563"/>
          </a:xfrm>
        </p:spPr>
        <p:txBody>
          <a:bodyPr/>
          <a:lstStyle/>
          <a:p>
            <a:r>
              <a:rPr lang="en-US" sz="4000" dirty="0">
                <a:latin typeface="72 Black" panose="020B0A04030603020204" pitchFamily="34" charset="0"/>
                <a:cs typeface="72 Black" panose="020B0A04030603020204" pitchFamily="34" charset="0"/>
              </a:rPr>
              <a:t>OCR Expectations</a:t>
            </a:r>
            <a:endParaRPr lang="en-US" dirty="0">
              <a:latin typeface="72 Black" panose="020B0A04030603020204" pitchFamily="34" charset="0"/>
              <a:cs typeface="72 Black" panose="020B0A04030603020204" pitchFamily="34" charset="0"/>
            </a:endParaRPr>
          </a:p>
        </p:txBody>
      </p:sp>
      <p:sp>
        <p:nvSpPr>
          <p:cNvPr id="5" name="TextBox 4">
            <a:extLst>
              <a:ext uri="{FF2B5EF4-FFF2-40B4-BE49-F238E27FC236}">
                <a16:creationId xmlns:a16="http://schemas.microsoft.com/office/drawing/2014/main" id="{A662F5F0-50EF-31E8-65E6-054E8F106E08}"/>
              </a:ext>
            </a:extLst>
          </p:cNvPr>
          <p:cNvSpPr txBox="1"/>
          <p:nvPr/>
        </p:nvSpPr>
        <p:spPr>
          <a:xfrm>
            <a:off x="966216" y="1553801"/>
            <a:ext cx="10226040" cy="4524315"/>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0A0A0A"/>
                </a:solidFill>
                <a:effectLst/>
                <a:latin typeface="system-ui"/>
              </a:rPr>
              <a:t>Key Requirements</a:t>
            </a:r>
            <a:r>
              <a:rPr lang="en-US" b="0" i="0" dirty="0">
                <a:solidFill>
                  <a:srgbClr val="0A0A0A"/>
                </a:solidFill>
                <a:effectLst/>
                <a:latin typeface="system-ui"/>
              </a:rPr>
              <a:t>:</a:t>
            </a:r>
          </a:p>
          <a:p>
            <a:pPr marL="742950" lvl="1" indent="-285750" algn="l">
              <a:buFont typeface="Arial" panose="020B0604020202020204" pitchFamily="34" charset="0"/>
              <a:buChar char="•"/>
            </a:pPr>
            <a:r>
              <a:rPr lang="en-US" b="1" i="0" dirty="0">
                <a:solidFill>
                  <a:srgbClr val="0A0A0A"/>
                </a:solidFill>
                <a:effectLst/>
                <a:latin typeface="system-ui"/>
              </a:rPr>
              <a:t>Precise identification of the following fields from invoices</a:t>
            </a:r>
            <a:r>
              <a:rPr lang="en-US" b="0" i="0" dirty="0">
                <a:solidFill>
                  <a:srgbClr val="0A0A0A"/>
                </a:solidFill>
                <a:effectLst/>
                <a:latin typeface="system-ui"/>
              </a:rPr>
              <a:t>:</a:t>
            </a:r>
          </a:p>
          <a:p>
            <a:pPr marL="1143000" lvl="2" indent="-228600" algn="l">
              <a:buFont typeface="Arial" panose="020B0604020202020204" pitchFamily="34" charset="0"/>
              <a:buChar char="•"/>
            </a:pPr>
            <a:r>
              <a:rPr lang="en-US" b="0" i="0" dirty="0">
                <a:solidFill>
                  <a:srgbClr val="0A0A0A"/>
                </a:solidFill>
                <a:effectLst/>
                <a:latin typeface="system-ui"/>
              </a:rPr>
              <a:t>Vendor</a:t>
            </a:r>
          </a:p>
          <a:p>
            <a:pPr marL="1143000" lvl="2" indent="-228600" algn="l">
              <a:buFont typeface="Arial" panose="020B0604020202020204" pitchFamily="34" charset="0"/>
              <a:buChar char="•"/>
            </a:pPr>
            <a:r>
              <a:rPr lang="en-US" b="0" i="0" dirty="0">
                <a:solidFill>
                  <a:srgbClr val="0A0A0A"/>
                </a:solidFill>
                <a:effectLst/>
                <a:latin typeface="system-ui"/>
              </a:rPr>
              <a:t>Invoice Date</a:t>
            </a:r>
          </a:p>
          <a:p>
            <a:pPr marL="1143000" lvl="2" indent="-228600" algn="l">
              <a:buFont typeface="Arial" panose="020B0604020202020204" pitchFamily="34" charset="0"/>
              <a:buChar char="•"/>
            </a:pPr>
            <a:r>
              <a:rPr lang="en-US" b="0" i="0" dirty="0">
                <a:solidFill>
                  <a:srgbClr val="0A0A0A"/>
                </a:solidFill>
                <a:effectLst/>
                <a:latin typeface="system-ui"/>
              </a:rPr>
              <a:t>Payment Terms</a:t>
            </a:r>
          </a:p>
          <a:p>
            <a:pPr marL="1143000" lvl="2" indent="-228600" algn="l">
              <a:buFont typeface="Arial" panose="020B0604020202020204" pitchFamily="34" charset="0"/>
              <a:buChar char="•"/>
            </a:pPr>
            <a:r>
              <a:rPr lang="en-US" b="0" i="0" dirty="0">
                <a:solidFill>
                  <a:srgbClr val="0A0A0A"/>
                </a:solidFill>
                <a:effectLst/>
                <a:latin typeface="system-ui"/>
              </a:rPr>
              <a:t>Due Date</a:t>
            </a:r>
          </a:p>
          <a:p>
            <a:pPr marL="1143000" lvl="2" indent="-228600" algn="l">
              <a:buFont typeface="Arial" panose="020B0604020202020204" pitchFamily="34" charset="0"/>
              <a:buChar char="•"/>
            </a:pPr>
            <a:r>
              <a:rPr lang="en-US" b="0" i="0" dirty="0">
                <a:solidFill>
                  <a:srgbClr val="0A0A0A"/>
                </a:solidFill>
                <a:effectLst/>
                <a:latin typeface="system-ui"/>
              </a:rPr>
              <a:t>Currency</a:t>
            </a:r>
          </a:p>
          <a:p>
            <a:pPr marL="1143000" lvl="2" indent="-228600" algn="l">
              <a:buFont typeface="Arial" panose="020B0604020202020204" pitchFamily="34" charset="0"/>
              <a:buChar char="•"/>
            </a:pPr>
            <a:r>
              <a:rPr lang="en-US" b="0" i="0" dirty="0">
                <a:solidFill>
                  <a:srgbClr val="0A0A0A"/>
                </a:solidFill>
                <a:effectLst/>
                <a:latin typeface="system-ui"/>
              </a:rPr>
              <a:t>Invoice Total Amount</a:t>
            </a:r>
          </a:p>
          <a:p>
            <a:pPr marL="1143000" lvl="2" indent="-228600" algn="l">
              <a:buFont typeface="Arial" panose="020B0604020202020204" pitchFamily="34" charset="0"/>
              <a:buChar char="•"/>
            </a:pPr>
            <a:r>
              <a:rPr lang="en-US" b="0" i="0" dirty="0">
                <a:solidFill>
                  <a:srgbClr val="0A0A0A"/>
                </a:solidFill>
                <a:effectLst/>
                <a:latin typeface="system-ui"/>
              </a:rPr>
              <a:t>Invoice Line Items (Description and Amount)</a:t>
            </a:r>
          </a:p>
          <a:p>
            <a:pPr marL="1143000" lvl="2" indent="-228600" algn="l">
              <a:buFont typeface="Arial" panose="020B0604020202020204" pitchFamily="34" charset="0"/>
              <a:buChar char="•"/>
            </a:pPr>
            <a:r>
              <a:rPr lang="en-US" b="0" i="0" dirty="0">
                <a:solidFill>
                  <a:srgbClr val="0A0A0A"/>
                </a:solidFill>
                <a:effectLst/>
                <a:latin typeface="system-ui"/>
              </a:rPr>
              <a:t>Special Remarks from Vendor if any</a:t>
            </a:r>
          </a:p>
          <a:p>
            <a:pPr marL="1143000" lvl="2" indent="-228600" algn="l">
              <a:buFont typeface="Arial" panose="020B0604020202020204" pitchFamily="34" charset="0"/>
              <a:buChar char="•"/>
            </a:pPr>
            <a:r>
              <a:rPr lang="en-US" b="0" i="0" dirty="0">
                <a:solidFill>
                  <a:srgbClr val="0A0A0A"/>
                </a:solidFill>
                <a:effectLst/>
                <a:latin typeface="system-ui"/>
              </a:rPr>
              <a:t>Vendor's Bank Account, Bank Code, and SWIFT code</a:t>
            </a:r>
          </a:p>
          <a:p>
            <a:pPr marL="1143000" lvl="2" indent="-228600" algn="l">
              <a:buFont typeface="Arial" panose="020B0604020202020204" pitchFamily="34" charset="0"/>
              <a:buChar char="•"/>
            </a:pPr>
            <a:r>
              <a:rPr lang="en-US" dirty="0">
                <a:solidFill>
                  <a:srgbClr val="0A0A0A"/>
                </a:solidFill>
                <a:latin typeface="system-ui"/>
              </a:rPr>
              <a:t>Meter Number, Delta of Readings on Water Bills</a:t>
            </a:r>
            <a:endParaRPr lang="en-US" b="0" i="0" dirty="0">
              <a:solidFill>
                <a:srgbClr val="0A0A0A"/>
              </a:solidFill>
              <a:effectLst/>
              <a:latin typeface="system-ui"/>
            </a:endParaRPr>
          </a:p>
          <a:p>
            <a:pPr marL="742950" lvl="1" indent="-285750">
              <a:buFont typeface="Arial" panose="020B0604020202020204" pitchFamily="34" charset="0"/>
              <a:buChar char="•"/>
            </a:pPr>
            <a:r>
              <a:rPr lang="en-US" b="1" i="0" dirty="0">
                <a:solidFill>
                  <a:srgbClr val="0A0A0A"/>
                </a:solidFill>
                <a:effectLst/>
                <a:latin typeface="system-ui"/>
              </a:rPr>
              <a:t>Expectation</a:t>
            </a:r>
            <a:r>
              <a:rPr lang="en-US" b="0" i="0" dirty="0">
                <a:solidFill>
                  <a:srgbClr val="0A0A0A"/>
                </a:solidFill>
                <a:effectLst/>
                <a:latin typeface="system-ui"/>
              </a:rPr>
              <a:t>: </a:t>
            </a:r>
            <a:r>
              <a:rPr lang="en-US" dirty="0">
                <a:solidFill>
                  <a:srgbClr val="0A0A0A"/>
                </a:solidFill>
                <a:latin typeface="system-ui"/>
              </a:rPr>
              <a:t>Accurate recognition and result in column format with Column Title and can be used for further AI processing. For Water Bills, it is expected to identify Meter Code. </a:t>
            </a:r>
          </a:p>
          <a:p>
            <a:pPr marL="285750" indent="-285750">
              <a:buFont typeface="Wingdings" panose="05000000000000000000" pitchFamily="2" charset="2"/>
              <a:buChar char="v"/>
            </a:pPr>
            <a:r>
              <a:rPr lang="en-US" b="1" i="0" dirty="0">
                <a:solidFill>
                  <a:srgbClr val="0A0A0A"/>
                </a:solidFill>
                <a:effectLst/>
                <a:latin typeface="system-ui"/>
              </a:rPr>
              <a:t>Visual</a:t>
            </a:r>
            <a:r>
              <a:rPr lang="en-US" b="0" i="0" dirty="0">
                <a:solidFill>
                  <a:srgbClr val="0A0A0A"/>
                </a:solidFill>
                <a:effectLst/>
                <a:latin typeface="system-ui"/>
              </a:rPr>
              <a:t>: </a:t>
            </a:r>
            <a:r>
              <a:rPr lang="en-US" b="0" i="0" dirty="0">
                <a:effectLst/>
                <a:latin typeface="system-ui"/>
              </a:rPr>
              <a:t>Sample Invoice of the Water Bills and Invoice with “0” Amount/ “Included” Line Items.</a:t>
            </a:r>
            <a:endParaRPr lang="en-US" b="0" i="0" dirty="0">
              <a:solidFill>
                <a:srgbClr val="FF0000"/>
              </a:solidFill>
              <a:effectLst/>
              <a:latin typeface="system-ui"/>
            </a:endParaRPr>
          </a:p>
          <a:p>
            <a:pPr marL="742950" lvl="1" indent="-285750" algn="l">
              <a:buFont typeface="Arial" panose="020B0604020202020204" pitchFamily="34" charset="0"/>
              <a:buChar char="•"/>
            </a:pPr>
            <a:endParaRPr lang="en-US" b="0" i="0" dirty="0">
              <a:solidFill>
                <a:srgbClr val="0A0A0A"/>
              </a:solidFill>
              <a:effectLst/>
              <a:latin typeface="system-ui"/>
            </a:endParaRPr>
          </a:p>
        </p:txBody>
      </p:sp>
      <p:sp>
        <p:nvSpPr>
          <p:cNvPr id="3" name="Slide Number Placeholder 2">
            <a:extLst>
              <a:ext uri="{FF2B5EF4-FFF2-40B4-BE49-F238E27FC236}">
                <a16:creationId xmlns:a16="http://schemas.microsoft.com/office/drawing/2014/main" id="{BFF391E1-1493-BD44-8014-ECBEFAC5CC5A}"/>
              </a:ext>
            </a:extLst>
          </p:cNvPr>
          <p:cNvSpPr>
            <a:spLocks noGrp="1"/>
          </p:cNvSpPr>
          <p:nvPr>
            <p:ph type="sldNum" sz="quarter" idx="12"/>
          </p:nvPr>
        </p:nvSpPr>
        <p:spPr/>
        <p:txBody>
          <a:bodyPr/>
          <a:lstStyle/>
          <a:p>
            <a:fld id="{A5C80B60-846B-4B9C-986A-44FC1777B7D6}" type="slidenum">
              <a:rPr lang="en-US" smtClean="0"/>
              <a:t>6</a:t>
            </a:fld>
            <a:endParaRPr lang="en-US"/>
          </a:p>
        </p:txBody>
      </p:sp>
    </p:spTree>
    <p:extLst>
      <p:ext uri="{BB962C8B-B14F-4D97-AF65-F5344CB8AC3E}">
        <p14:creationId xmlns:p14="http://schemas.microsoft.com/office/powerpoint/2010/main" val="329968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07D75-AAB3-5DBE-CEA7-C43C6BE530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94A5DD-EE47-9337-8815-98A4E8A6F2A9}"/>
              </a:ext>
            </a:extLst>
          </p:cNvPr>
          <p:cNvSpPr txBox="1"/>
          <p:nvPr/>
        </p:nvSpPr>
        <p:spPr>
          <a:xfrm>
            <a:off x="649224" y="539496"/>
            <a:ext cx="4261104"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Water Bill</a:t>
            </a:r>
          </a:p>
        </p:txBody>
      </p:sp>
      <p:sp>
        <p:nvSpPr>
          <p:cNvPr id="3" name="TextBox 2">
            <a:extLst>
              <a:ext uri="{FF2B5EF4-FFF2-40B4-BE49-F238E27FC236}">
                <a16:creationId xmlns:a16="http://schemas.microsoft.com/office/drawing/2014/main" id="{CCBEA02E-B768-3C75-18CB-6B36EA31DC44}"/>
              </a:ext>
            </a:extLst>
          </p:cNvPr>
          <p:cNvSpPr txBox="1"/>
          <p:nvPr/>
        </p:nvSpPr>
        <p:spPr>
          <a:xfrm>
            <a:off x="6096000" y="539495"/>
            <a:ext cx="5886450"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Invoices with “0” Amount/ “Included” Line Items</a:t>
            </a:r>
          </a:p>
        </p:txBody>
      </p:sp>
      <p:pic>
        <p:nvPicPr>
          <p:cNvPr id="5" name="Picture 4">
            <a:extLst>
              <a:ext uri="{FF2B5EF4-FFF2-40B4-BE49-F238E27FC236}">
                <a16:creationId xmlns:a16="http://schemas.microsoft.com/office/drawing/2014/main" id="{43D6F470-ABAF-EFE7-4DD2-E1B9ACEE662E}"/>
              </a:ext>
            </a:extLst>
          </p:cNvPr>
          <p:cNvPicPr>
            <a:picLocks noChangeAspect="1"/>
          </p:cNvPicPr>
          <p:nvPr/>
        </p:nvPicPr>
        <p:blipFill>
          <a:blip r:embed="rId2"/>
          <a:stretch>
            <a:fillRect/>
          </a:stretch>
        </p:blipFill>
        <p:spPr>
          <a:xfrm>
            <a:off x="649224" y="908827"/>
            <a:ext cx="4030918" cy="5691229"/>
          </a:xfrm>
          <a:prstGeom prst="rect">
            <a:avLst/>
          </a:prstGeom>
          <a:ln>
            <a:solidFill>
              <a:schemeClr val="bg1">
                <a:lumMod val="50000"/>
              </a:schemeClr>
            </a:solidFill>
          </a:ln>
        </p:spPr>
      </p:pic>
      <p:sp>
        <p:nvSpPr>
          <p:cNvPr id="7" name="Rectangle 6">
            <a:extLst>
              <a:ext uri="{FF2B5EF4-FFF2-40B4-BE49-F238E27FC236}">
                <a16:creationId xmlns:a16="http://schemas.microsoft.com/office/drawing/2014/main" id="{879C0735-3200-ACF7-A06B-F8A3C9E4EE3D}"/>
              </a:ext>
            </a:extLst>
          </p:cNvPr>
          <p:cNvSpPr/>
          <p:nvPr/>
        </p:nvSpPr>
        <p:spPr>
          <a:xfrm>
            <a:off x="1157288" y="2995613"/>
            <a:ext cx="495300" cy="2333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Object 8">
            <a:extLst>
              <a:ext uri="{FF2B5EF4-FFF2-40B4-BE49-F238E27FC236}">
                <a16:creationId xmlns:a16="http://schemas.microsoft.com/office/drawing/2014/main" id="{A0A7E012-6518-D834-FF45-90455A4B54A3}"/>
              </a:ext>
            </a:extLst>
          </p:cNvPr>
          <p:cNvGraphicFramePr>
            <a:graphicFrameLocks noChangeAspect="1"/>
          </p:cNvGraphicFramePr>
          <p:nvPr>
            <p:extLst>
              <p:ext uri="{D42A27DB-BD31-4B8C-83A1-F6EECF244321}">
                <p14:modId xmlns:p14="http://schemas.microsoft.com/office/powerpoint/2010/main" val="408881985"/>
              </p:ext>
            </p:extLst>
          </p:nvPr>
        </p:nvGraphicFramePr>
        <p:xfrm>
          <a:off x="4588764" y="908826"/>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3" imgW="914400" imgH="771525" progId="Acrobat.Document.DC">
                  <p:embed/>
                </p:oleObj>
              </mc:Choice>
              <mc:Fallback>
                <p:oleObj name="Acrobat Document" showAsIcon="1" r:id="rId3" imgW="914400" imgH="771525" progId="Acrobat.Document.DC">
                  <p:embed/>
                  <p:pic>
                    <p:nvPicPr>
                      <p:cNvPr id="0" name=""/>
                      <p:cNvPicPr/>
                      <p:nvPr/>
                    </p:nvPicPr>
                    <p:blipFill>
                      <a:blip r:embed="rId4"/>
                      <a:stretch>
                        <a:fillRect/>
                      </a:stretch>
                    </p:blipFill>
                    <p:spPr>
                      <a:xfrm>
                        <a:off x="4588764" y="908826"/>
                        <a:ext cx="914400" cy="771525"/>
                      </a:xfrm>
                      <a:prstGeom prst="rect">
                        <a:avLst/>
                      </a:prstGeom>
                    </p:spPr>
                  </p:pic>
                </p:oleObj>
              </mc:Fallback>
            </mc:AlternateContent>
          </a:graphicData>
        </a:graphic>
      </p:graphicFrame>
      <p:pic>
        <p:nvPicPr>
          <p:cNvPr id="13" name="Picture 12">
            <a:extLst>
              <a:ext uri="{FF2B5EF4-FFF2-40B4-BE49-F238E27FC236}">
                <a16:creationId xmlns:a16="http://schemas.microsoft.com/office/drawing/2014/main" id="{F6622666-4D91-9A6F-3F6D-E23938B1CA2B}"/>
              </a:ext>
            </a:extLst>
          </p:cNvPr>
          <p:cNvPicPr>
            <a:picLocks noChangeAspect="1"/>
          </p:cNvPicPr>
          <p:nvPr/>
        </p:nvPicPr>
        <p:blipFill>
          <a:blip r:embed="rId5"/>
          <a:stretch>
            <a:fillRect/>
          </a:stretch>
        </p:blipFill>
        <p:spPr>
          <a:xfrm>
            <a:off x="6096000" y="908826"/>
            <a:ext cx="4030918" cy="5583053"/>
          </a:xfrm>
          <a:prstGeom prst="rect">
            <a:avLst/>
          </a:prstGeom>
          <a:ln>
            <a:solidFill>
              <a:schemeClr val="bg1">
                <a:lumMod val="50000"/>
              </a:schemeClr>
            </a:solidFill>
          </a:ln>
        </p:spPr>
      </p:pic>
      <p:sp>
        <p:nvSpPr>
          <p:cNvPr id="14" name="Rectangle 13">
            <a:extLst>
              <a:ext uri="{FF2B5EF4-FFF2-40B4-BE49-F238E27FC236}">
                <a16:creationId xmlns:a16="http://schemas.microsoft.com/office/drawing/2014/main" id="{F3B23EC7-4C5B-7230-9206-58231C4DF4FE}"/>
              </a:ext>
            </a:extLst>
          </p:cNvPr>
          <p:cNvSpPr/>
          <p:nvPr/>
        </p:nvSpPr>
        <p:spPr>
          <a:xfrm>
            <a:off x="6962775" y="3583670"/>
            <a:ext cx="2433638" cy="369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8DAF8EF7-54A1-8AF8-2F96-3F62363E47BC}"/>
              </a:ext>
            </a:extLst>
          </p:cNvPr>
          <p:cNvSpPr>
            <a:spLocks noGrp="1"/>
          </p:cNvSpPr>
          <p:nvPr>
            <p:ph type="sldNum" sz="quarter" idx="12"/>
          </p:nvPr>
        </p:nvSpPr>
        <p:spPr/>
        <p:txBody>
          <a:bodyPr/>
          <a:lstStyle/>
          <a:p>
            <a:fld id="{A5C80B60-846B-4B9C-986A-44FC1777B7D6}" type="slidenum">
              <a:rPr lang="en-US" smtClean="0"/>
              <a:t>7</a:t>
            </a:fld>
            <a:endParaRPr lang="en-US"/>
          </a:p>
        </p:txBody>
      </p:sp>
    </p:spTree>
    <p:extLst>
      <p:ext uri="{BB962C8B-B14F-4D97-AF65-F5344CB8AC3E}">
        <p14:creationId xmlns:p14="http://schemas.microsoft.com/office/powerpoint/2010/main" val="396639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23931-A522-9C3B-AC13-5CDFDCB80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65319-E59E-FE82-891D-C5042F6D6687}"/>
              </a:ext>
            </a:extLst>
          </p:cNvPr>
          <p:cNvSpPr>
            <a:spLocks noGrp="1"/>
          </p:cNvSpPr>
          <p:nvPr>
            <p:ph type="title"/>
          </p:nvPr>
        </p:nvSpPr>
        <p:spPr/>
        <p:txBody>
          <a:bodyPr>
            <a:normAutofit/>
          </a:bodyPr>
          <a:lstStyle/>
          <a:p>
            <a:r>
              <a:rPr lang="en-US" sz="4000" dirty="0">
                <a:latin typeface="72 Black" panose="020B0A04030603020204" pitchFamily="34" charset="0"/>
                <a:cs typeface="72 Black" panose="020B0A04030603020204" pitchFamily="34" charset="0"/>
              </a:rPr>
              <a:t>Agentic AI Expectations</a:t>
            </a:r>
          </a:p>
        </p:txBody>
      </p:sp>
      <p:sp>
        <p:nvSpPr>
          <p:cNvPr id="5" name="TextBox 4">
            <a:extLst>
              <a:ext uri="{FF2B5EF4-FFF2-40B4-BE49-F238E27FC236}">
                <a16:creationId xmlns:a16="http://schemas.microsoft.com/office/drawing/2014/main" id="{7AF443D8-B29C-9485-20D4-4DC7D60FFFA9}"/>
              </a:ext>
            </a:extLst>
          </p:cNvPr>
          <p:cNvSpPr txBox="1"/>
          <p:nvPr/>
        </p:nvSpPr>
        <p:spPr>
          <a:xfrm>
            <a:off x="966216" y="1553801"/>
            <a:ext cx="10226040" cy="4801314"/>
          </a:xfrm>
          <a:prstGeom prst="rect">
            <a:avLst/>
          </a:prstGeom>
          <a:noFill/>
        </p:spPr>
        <p:txBody>
          <a:bodyPr wrap="square">
            <a:spAutoFit/>
          </a:bodyPr>
          <a:lstStyle/>
          <a:p>
            <a:pPr marL="285750" indent="-285750" algn="l">
              <a:buFont typeface="Wingdings" panose="05000000000000000000" pitchFamily="2" charset="2"/>
              <a:buChar char="v"/>
            </a:pPr>
            <a:r>
              <a:rPr lang="en-US" b="1" i="0" dirty="0">
                <a:solidFill>
                  <a:srgbClr val="0A0A0A"/>
                </a:solidFill>
                <a:effectLst/>
                <a:latin typeface="system-ui"/>
              </a:rPr>
              <a:t>Key Use Case 1:</a:t>
            </a:r>
          </a:p>
          <a:p>
            <a:pPr marL="742950" lvl="1" indent="-285750">
              <a:buFont typeface="Arial" panose="020B0604020202020204" pitchFamily="34" charset="0"/>
              <a:buChar char="•"/>
            </a:pPr>
            <a:r>
              <a:rPr lang="en-US" b="1" dirty="0">
                <a:solidFill>
                  <a:srgbClr val="0A0A0A"/>
                </a:solidFill>
                <a:latin typeface="system-ui"/>
              </a:rPr>
              <a:t>Use the prepared Vendor list to find the appropriate Vendor Code based on the names identified from invoices.</a:t>
            </a:r>
          </a:p>
          <a:p>
            <a:pPr marL="742950" lvl="1" indent="-285750">
              <a:buFont typeface="Arial" panose="020B0604020202020204" pitchFamily="34" charset="0"/>
              <a:buChar char="•"/>
            </a:pPr>
            <a:r>
              <a:rPr lang="en-US" b="1" i="0" dirty="0">
                <a:solidFill>
                  <a:srgbClr val="0A0A0A"/>
                </a:solidFill>
                <a:effectLst/>
                <a:latin typeface="system-ui"/>
              </a:rPr>
              <a:t>Challenges: </a:t>
            </a:r>
          </a:p>
          <a:p>
            <a:pPr marL="1657350" lvl="3" indent="-285750">
              <a:buFont typeface="Wingdings" panose="05000000000000000000" pitchFamily="2" charset="2"/>
              <a:buChar char="Ø"/>
            </a:pPr>
            <a:r>
              <a:rPr lang="en-US" i="0" dirty="0">
                <a:solidFill>
                  <a:srgbClr val="0A0A0A"/>
                </a:solidFill>
                <a:effectLst/>
                <a:latin typeface="system-ui"/>
              </a:rPr>
              <a:t>Vendor Code and Vendor Name split into two columns</a:t>
            </a:r>
          </a:p>
          <a:p>
            <a:pPr marL="1657350" lvl="3" indent="-285750">
              <a:buFont typeface="Wingdings" panose="05000000000000000000" pitchFamily="2" charset="2"/>
              <a:buChar char="Ø"/>
            </a:pPr>
            <a:r>
              <a:rPr lang="en-US" dirty="0">
                <a:solidFill>
                  <a:srgbClr val="0A0A0A"/>
                </a:solidFill>
                <a:latin typeface="system-ui"/>
              </a:rPr>
              <a:t>O</a:t>
            </a:r>
            <a:r>
              <a:rPr lang="en-US" i="0" dirty="0">
                <a:solidFill>
                  <a:srgbClr val="0A0A0A"/>
                </a:solidFill>
                <a:effectLst/>
                <a:latin typeface="system-ui"/>
              </a:rPr>
              <a:t>ne missing Vendor in the list </a:t>
            </a:r>
          </a:p>
          <a:p>
            <a:pPr marL="1657350" lvl="3" indent="-285750">
              <a:buFont typeface="Wingdings" panose="05000000000000000000" pitchFamily="2" charset="2"/>
              <a:buChar char="Ø"/>
            </a:pPr>
            <a:r>
              <a:rPr lang="en-US" i="0" dirty="0">
                <a:solidFill>
                  <a:srgbClr val="0A0A0A"/>
                </a:solidFill>
                <a:effectLst/>
                <a:latin typeface="system-ui"/>
              </a:rPr>
              <a:t>Vendor Name with similar wordings</a:t>
            </a:r>
          </a:p>
          <a:p>
            <a:pPr marL="1657350" lvl="3" indent="-285750">
              <a:buFont typeface="Wingdings" panose="05000000000000000000" pitchFamily="2" charset="2"/>
              <a:buChar char="Ø"/>
            </a:pPr>
            <a:r>
              <a:rPr lang="en-US" i="0" dirty="0">
                <a:solidFill>
                  <a:srgbClr val="0A0A0A"/>
                </a:solidFill>
                <a:effectLst/>
                <a:latin typeface="system-ui"/>
              </a:rPr>
              <a:t>Water Bill’s Vendor is HKSAR Government but not Water Suppliers Department.</a:t>
            </a:r>
          </a:p>
          <a:p>
            <a:pPr marL="1657350" lvl="3" indent="-285750">
              <a:buFont typeface="Wingdings" panose="05000000000000000000" pitchFamily="2" charset="2"/>
              <a:buChar char="Ø"/>
            </a:pPr>
            <a:r>
              <a:rPr lang="en-US" dirty="0">
                <a:solidFill>
                  <a:srgbClr val="0A0A0A"/>
                </a:solidFill>
                <a:latin typeface="system-ui"/>
              </a:rPr>
              <a:t>Vendor Code Column contains Various Data Format.</a:t>
            </a:r>
            <a:endParaRPr lang="en-US" i="0" dirty="0">
              <a:solidFill>
                <a:srgbClr val="0A0A0A"/>
              </a:solidFill>
              <a:effectLst/>
              <a:latin typeface="system-ui"/>
            </a:endParaRPr>
          </a:p>
          <a:p>
            <a:pPr marL="1657350" lvl="3" indent="-285750">
              <a:buFont typeface="Wingdings" panose="05000000000000000000" pitchFamily="2" charset="2"/>
              <a:buChar char="Ø"/>
            </a:pPr>
            <a:r>
              <a:rPr lang="en-US" i="0" dirty="0">
                <a:solidFill>
                  <a:srgbClr val="0A0A0A"/>
                </a:solidFill>
                <a:effectLst/>
                <a:latin typeface="system-ui"/>
              </a:rPr>
              <a:t>Column Title is not straight forward for machine reading</a:t>
            </a:r>
          </a:p>
          <a:p>
            <a:pPr marL="1657350" lvl="3" indent="-285750">
              <a:buFont typeface="Wingdings" panose="05000000000000000000" pitchFamily="2" charset="2"/>
              <a:buChar char="Ø"/>
            </a:pPr>
            <a:r>
              <a:rPr lang="en-US" i="0" dirty="0">
                <a:solidFill>
                  <a:srgbClr val="0A0A0A"/>
                </a:solidFill>
                <a:effectLst/>
                <a:latin typeface="system-ui"/>
              </a:rPr>
              <a:t>Small sample population.</a:t>
            </a:r>
          </a:p>
          <a:p>
            <a:pPr marL="742950" lvl="1" indent="-285750">
              <a:buFont typeface="Arial" panose="020B0604020202020204" pitchFamily="34" charset="0"/>
              <a:buChar char="•"/>
            </a:pPr>
            <a:r>
              <a:rPr lang="en-US" b="1" i="0" dirty="0">
                <a:solidFill>
                  <a:srgbClr val="0A0A0A"/>
                </a:solidFill>
                <a:effectLst/>
                <a:latin typeface="system-ui"/>
              </a:rPr>
              <a:t>Expectation</a:t>
            </a:r>
            <a:r>
              <a:rPr lang="en-US" b="0" i="0" dirty="0">
                <a:solidFill>
                  <a:srgbClr val="0A0A0A"/>
                </a:solidFill>
                <a:effectLst/>
                <a:latin typeface="system-ui"/>
              </a:rPr>
              <a:t>: </a:t>
            </a:r>
            <a:r>
              <a:rPr lang="en-US" dirty="0">
                <a:solidFill>
                  <a:srgbClr val="0A0A0A"/>
                </a:solidFill>
                <a:latin typeface="system-ui"/>
              </a:rPr>
              <a:t>Accurate matching of Vendor Code and give alert if the Vendor Code derived is not from 100% matched Vendor Name. The potential ambiguity due to mixed vendor names in the supplier list. Want to understand how the missing Vendor information impacting the remaining process.</a:t>
            </a:r>
          </a:p>
          <a:p>
            <a:pPr marL="1657350" lvl="3" indent="-285750">
              <a:buFont typeface="Wingdings" panose="05000000000000000000" pitchFamily="2" charset="2"/>
              <a:buChar char="Ø"/>
            </a:pPr>
            <a:endParaRPr lang="en-US" i="0" dirty="0">
              <a:solidFill>
                <a:srgbClr val="0A0A0A"/>
              </a:solidFill>
              <a:effectLst/>
              <a:latin typeface="system-ui"/>
            </a:endParaRPr>
          </a:p>
          <a:p>
            <a:pPr marL="285750" indent="-285750">
              <a:buFont typeface="Wingdings" panose="05000000000000000000" pitchFamily="2" charset="2"/>
              <a:buChar char="v"/>
            </a:pPr>
            <a:r>
              <a:rPr lang="en-US" b="1" i="0" dirty="0">
                <a:solidFill>
                  <a:srgbClr val="0A0A0A"/>
                </a:solidFill>
                <a:effectLst/>
                <a:latin typeface="system-ui"/>
              </a:rPr>
              <a:t>Visual</a:t>
            </a:r>
            <a:r>
              <a:rPr lang="en-US" b="0" i="0" dirty="0">
                <a:solidFill>
                  <a:srgbClr val="0A0A0A"/>
                </a:solidFill>
                <a:effectLst/>
                <a:latin typeface="system-ui"/>
              </a:rPr>
              <a:t>:</a:t>
            </a:r>
            <a:r>
              <a:rPr lang="en-US" b="0" i="0" dirty="0">
                <a:effectLst/>
                <a:latin typeface="system-ui"/>
              </a:rPr>
              <a:t> Vendor List to be displayed in the next slide.</a:t>
            </a:r>
            <a:endParaRPr lang="en-US" b="0" i="0" dirty="0">
              <a:solidFill>
                <a:srgbClr val="FF0000"/>
              </a:solidFill>
              <a:effectLst/>
              <a:latin typeface="system-ui"/>
            </a:endParaRPr>
          </a:p>
        </p:txBody>
      </p:sp>
      <p:sp>
        <p:nvSpPr>
          <p:cNvPr id="3" name="Slide Number Placeholder 2">
            <a:extLst>
              <a:ext uri="{FF2B5EF4-FFF2-40B4-BE49-F238E27FC236}">
                <a16:creationId xmlns:a16="http://schemas.microsoft.com/office/drawing/2014/main" id="{F16D038D-A5F3-66B6-7BAF-9A7809386C7F}"/>
              </a:ext>
            </a:extLst>
          </p:cNvPr>
          <p:cNvSpPr>
            <a:spLocks noGrp="1"/>
          </p:cNvSpPr>
          <p:nvPr>
            <p:ph type="sldNum" sz="quarter" idx="12"/>
          </p:nvPr>
        </p:nvSpPr>
        <p:spPr/>
        <p:txBody>
          <a:bodyPr/>
          <a:lstStyle/>
          <a:p>
            <a:fld id="{A5C80B60-846B-4B9C-986A-44FC1777B7D6}" type="slidenum">
              <a:rPr lang="en-US" smtClean="0"/>
              <a:t>8</a:t>
            </a:fld>
            <a:endParaRPr lang="en-US"/>
          </a:p>
        </p:txBody>
      </p:sp>
    </p:spTree>
    <p:extLst>
      <p:ext uri="{BB962C8B-B14F-4D97-AF65-F5344CB8AC3E}">
        <p14:creationId xmlns:p14="http://schemas.microsoft.com/office/powerpoint/2010/main" val="58688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60E7F-8DF1-310B-807B-72F7B5796C21}"/>
              </a:ext>
            </a:extLst>
          </p:cNvPr>
          <p:cNvPicPr>
            <a:picLocks noChangeAspect="1"/>
          </p:cNvPicPr>
          <p:nvPr/>
        </p:nvPicPr>
        <p:blipFill>
          <a:blip r:embed="rId2"/>
          <a:stretch>
            <a:fillRect/>
          </a:stretch>
        </p:blipFill>
        <p:spPr>
          <a:xfrm>
            <a:off x="617510" y="1340396"/>
            <a:ext cx="11574490" cy="3543795"/>
          </a:xfrm>
          <a:prstGeom prst="rect">
            <a:avLst/>
          </a:prstGeom>
        </p:spPr>
      </p:pic>
      <p:sp>
        <p:nvSpPr>
          <p:cNvPr id="6" name="Rectangle 5">
            <a:extLst>
              <a:ext uri="{FF2B5EF4-FFF2-40B4-BE49-F238E27FC236}">
                <a16:creationId xmlns:a16="http://schemas.microsoft.com/office/drawing/2014/main" id="{7A28E514-9F97-7944-6B7C-4AC6C772EC79}"/>
              </a:ext>
            </a:extLst>
          </p:cNvPr>
          <p:cNvSpPr/>
          <p:nvPr/>
        </p:nvSpPr>
        <p:spPr>
          <a:xfrm>
            <a:off x="617510" y="4514850"/>
            <a:ext cx="896965" cy="3693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91D243-B056-BC14-E388-881B40D9A177}"/>
              </a:ext>
            </a:extLst>
          </p:cNvPr>
          <p:cNvSpPr/>
          <p:nvPr/>
        </p:nvSpPr>
        <p:spPr>
          <a:xfrm>
            <a:off x="617510" y="1340396"/>
            <a:ext cx="7192990" cy="20265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795BE28-7BC8-7975-BEF2-62EA8422EA12}"/>
              </a:ext>
            </a:extLst>
          </p:cNvPr>
          <p:cNvSpPr/>
          <p:nvPr/>
        </p:nvSpPr>
        <p:spPr>
          <a:xfrm>
            <a:off x="617510" y="2809875"/>
            <a:ext cx="7192990" cy="20265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2E48B6-A964-B2C0-5886-60385E4A37CB}"/>
              </a:ext>
            </a:extLst>
          </p:cNvPr>
          <p:cNvSpPr/>
          <p:nvPr/>
        </p:nvSpPr>
        <p:spPr>
          <a:xfrm>
            <a:off x="4533900" y="3867150"/>
            <a:ext cx="1009650" cy="202654"/>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F96811-E30B-C9B1-61AD-3BF3D50585A4}"/>
              </a:ext>
            </a:extLst>
          </p:cNvPr>
          <p:cNvSpPr/>
          <p:nvPr/>
        </p:nvSpPr>
        <p:spPr>
          <a:xfrm>
            <a:off x="1581150" y="3867150"/>
            <a:ext cx="2876550" cy="202654"/>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759FB9-4CA4-8B42-4054-5BCFE5BAA202}"/>
              </a:ext>
            </a:extLst>
          </p:cNvPr>
          <p:cNvSpPr/>
          <p:nvPr/>
        </p:nvSpPr>
        <p:spPr>
          <a:xfrm>
            <a:off x="4533900" y="4514850"/>
            <a:ext cx="1009650" cy="202654"/>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E13310-1417-EB1D-9AB7-C343CBD612B9}"/>
              </a:ext>
            </a:extLst>
          </p:cNvPr>
          <p:cNvSpPr/>
          <p:nvPr/>
        </p:nvSpPr>
        <p:spPr>
          <a:xfrm>
            <a:off x="1581150" y="4514850"/>
            <a:ext cx="2876550" cy="202654"/>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5C0FED-92DA-ECF4-7DB1-569DA0D1B5EE}"/>
              </a:ext>
            </a:extLst>
          </p:cNvPr>
          <p:cNvSpPr/>
          <p:nvPr/>
        </p:nvSpPr>
        <p:spPr>
          <a:xfrm>
            <a:off x="4533900" y="4724400"/>
            <a:ext cx="1009650" cy="202654"/>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FCBC996-F2B4-E301-0D58-AD45FE0A8AAF}"/>
              </a:ext>
            </a:extLst>
          </p:cNvPr>
          <p:cNvSpPr/>
          <p:nvPr/>
        </p:nvSpPr>
        <p:spPr>
          <a:xfrm>
            <a:off x="1581150" y="4724400"/>
            <a:ext cx="2876550" cy="202654"/>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1BDC415-2643-70A6-BBDA-589D7A6AF81B}"/>
              </a:ext>
            </a:extLst>
          </p:cNvPr>
          <p:cNvSpPr txBox="1"/>
          <p:nvPr/>
        </p:nvSpPr>
        <p:spPr>
          <a:xfrm>
            <a:off x="649224" y="539496"/>
            <a:ext cx="4261104" cy="369332"/>
          </a:xfrm>
          <a:prstGeom prst="rect">
            <a:avLst/>
          </a:prstGeom>
          <a:noFill/>
        </p:spPr>
        <p:txBody>
          <a:bodyPr wrap="square" rtlCol="0">
            <a:spAutoFit/>
          </a:bodyPr>
          <a:lstStyle/>
          <a:p>
            <a:pPr marL="285750" indent="-285750">
              <a:buFont typeface="Wingdings" panose="05000000000000000000" pitchFamily="2" charset="2"/>
              <a:buChar char="v"/>
            </a:pPr>
            <a:r>
              <a:rPr lang="en-US" b="0" i="0" dirty="0">
                <a:solidFill>
                  <a:srgbClr val="0A0A0A"/>
                </a:solidFill>
                <a:effectLst/>
                <a:latin typeface="system-ui"/>
              </a:rPr>
              <a:t>Shortlisted Vendor List</a:t>
            </a:r>
          </a:p>
        </p:txBody>
      </p:sp>
      <p:sp>
        <p:nvSpPr>
          <p:cNvPr id="18" name="Slide Number Placeholder 17">
            <a:extLst>
              <a:ext uri="{FF2B5EF4-FFF2-40B4-BE49-F238E27FC236}">
                <a16:creationId xmlns:a16="http://schemas.microsoft.com/office/drawing/2014/main" id="{1AB72085-5918-A887-406D-E4B2FAFD4029}"/>
              </a:ext>
            </a:extLst>
          </p:cNvPr>
          <p:cNvSpPr>
            <a:spLocks noGrp="1"/>
          </p:cNvSpPr>
          <p:nvPr>
            <p:ph type="sldNum" sz="quarter" idx="12"/>
          </p:nvPr>
        </p:nvSpPr>
        <p:spPr/>
        <p:txBody>
          <a:bodyPr/>
          <a:lstStyle/>
          <a:p>
            <a:fld id="{A5C80B60-846B-4B9C-986A-44FC1777B7D6}" type="slidenum">
              <a:rPr lang="en-US" smtClean="0"/>
              <a:t>9</a:t>
            </a:fld>
            <a:endParaRPr lang="en-US"/>
          </a:p>
        </p:txBody>
      </p:sp>
    </p:spTree>
    <p:extLst>
      <p:ext uri="{BB962C8B-B14F-4D97-AF65-F5344CB8AC3E}">
        <p14:creationId xmlns:p14="http://schemas.microsoft.com/office/powerpoint/2010/main" val="4284263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rgbClr val="FF0000"/>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TotalTime>
  <Words>1339</Words>
  <Application>Microsoft Office PowerPoint</Application>
  <PresentationFormat>Widescreen</PresentationFormat>
  <Paragraphs>164</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31" baseType="lpstr">
      <vt:lpstr>system-ui</vt:lpstr>
      <vt:lpstr>72 Black</vt:lpstr>
      <vt:lpstr>Arial</vt:lpstr>
      <vt:lpstr>Calibri</vt:lpstr>
      <vt:lpstr>Calibri Light</vt:lpstr>
      <vt:lpstr>Wingdings</vt:lpstr>
      <vt:lpstr>Office Theme</vt:lpstr>
      <vt:lpstr>Acrobat Document</vt:lpstr>
      <vt:lpstr>Worksheet</vt:lpstr>
      <vt:lpstr>Microsoft Excel Worksheet</vt:lpstr>
      <vt:lpstr>Expectations for  Proof of Concept:  OCR &amp; Agentic AI</vt:lpstr>
      <vt:lpstr>Agenda</vt:lpstr>
      <vt:lpstr>Introduction</vt:lpstr>
      <vt:lpstr>Overview of Invoice Samples</vt:lpstr>
      <vt:lpstr>PowerPoint Presentation</vt:lpstr>
      <vt:lpstr>OCR Expectations</vt:lpstr>
      <vt:lpstr>PowerPoint Presentation</vt:lpstr>
      <vt:lpstr>Agentic AI Expectations</vt:lpstr>
      <vt:lpstr>PowerPoint Presentation</vt:lpstr>
      <vt:lpstr>Agentic AI Expectations</vt:lpstr>
      <vt:lpstr>Agentic AI Expectations</vt:lpstr>
      <vt:lpstr>PowerPoint Presentation</vt:lpstr>
      <vt:lpstr>PowerPoint Presentation</vt:lpstr>
      <vt:lpstr>Agentic AI Expectations</vt:lpstr>
      <vt:lpstr>Expected Outcome &amp; Timeline for POC</vt:lpstr>
      <vt:lpstr>POC Success Criteria</vt:lpstr>
      <vt:lpstr>POC Success Criteria</vt:lpstr>
      <vt:lpstr>POC Success Criteria (Optional)</vt:lpstr>
      <vt:lpstr>Future Exploration</vt:lpstr>
      <vt:lpstr>Appendix: Journal Entries Import Template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Alyce Chan (GIT)</dc:creator>
  <cp:lastModifiedBy>Alyce Chan (GIT)</cp:lastModifiedBy>
  <cp:revision>9</cp:revision>
  <cp:lastPrinted>2025-06-02T06:24:48Z</cp:lastPrinted>
  <dcterms:created xsi:type="dcterms:W3CDTF">2025-06-02T01:58:07Z</dcterms:created>
  <dcterms:modified xsi:type="dcterms:W3CDTF">2025-06-03T03:43:49Z</dcterms:modified>
</cp:coreProperties>
</file>