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Charlotte Hill"/>
  <p:cmAuthor clrIdx="1" id="1" initials="" lastIdx="3" name="Jonathan Mendenhal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02T15:26:58.253">
    <p:pos x="6000" y="0"/>
    <p:text>We can put most of what would be spoken in the speaker notes area and then abbreviate the bullet points down to be shorter. The will help to also create almost like a script and make it easier to record and alleviate the worry of forgetting something.</p:text>
  </p:cm>
  <p:cm authorId="1" idx="1" dt="2021-05-01T19:34:48.894">
    <p:pos x="6000" y="0"/>
    <p:text>great idea!</p:text>
  </p:cm>
  <p:cm authorId="1" idx="2" dt="2021-05-02T15:26:58.253">
    <p:pos x="6000" y="0"/>
    <p:text>great flow of problem &gt;&gt; solution &gt;&gt; benefit of the product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5-02T15:25:22.764">
    <p:pos x="6000" y="0"/>
    <p:text>We should think about putting the use case diagram on a slide before this one too.</p:text>
  </p:cm>
  <p:cm authorId="1" idx="3" dt="2021-05-02T15:25:22.764">
    <p:pos x="6000" y="0"/>
    <p:text>how about on the same slide so presenter can reference back and forth between them</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5-02T13:22:02.388">
    <p:pos x="6000" y="0"/>
    <p:text>I think a little bit more detail here. It could be just done verbally. 
We could also think about reaching out to our partner team and asking if there is anything specific they would like to highlight or a quote that one of them would like to give.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5-02T11:38:09.982">
    <p:pos x="6000" y="0"/>
    <p:text>We need to update this with using the stock ticker to create the indexing system and to include about how we dealt with the parts of each post message that was not a stock but spelled the same. Find more info in the final report of same area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59909b9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59909b9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Many are not sure what stocks they should invest in and are worried that investments they make may result in lost money due to a poor investment decision.</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rPr>
              <a:t>WallStreetBets Tracker is a web app that analyzes Reddit posts to find trends in different stocks, allowing users to take advantage of stock price increases due to mass market activity.</a:t>
            </a:r>
            <a:endParaRPr sz="16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59e5b40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59e5b40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a:t>
            </a:r>
            <a:r>
              <a:rPr lang="en" sz="1600"/>
              <a:t>WallStreetBets</a:t>
            </a:r>
            <a:r>
              <a:rPr lang="en" sz="1600"/>
              <a:t> Tracker is an application that really anyone can use but is </a:t>
            </a:r>
            <a:r>
              <a:rPr lang="en" sz="1600"/>
              <a:t>targeting</a:t>
            </a:r>
            <a:r>
              <a:rPr lang="en" sz="1600"/>
              <a:t> </a:t>
            </a:r>
            <a:r>
              <a:rPr lang="en" sz="1600"/>
              <a:t>more so</a:t>
            </a:r>
            <a:r>
              <a:rPr lang="en" sz="1600"/>
              <a:t> for </a:t>
            </a:r>
            <a:r>
              <a:rPr lang="en" sz="1600"/>
              <a:t>individual</a:t>
            </a:r>
            <a:r>
              <a:rPr lang="en" sz="1600"/>
              <a:t> who are interested in the stock market &amp; want to take advantage of, what many people call, “hype waves”.  </a:t>
            </a:r>
            <a:endParaRPr sz="1600"/>
          </a:p>
          <a:p>
            <a:pPr indent="-330200" lvl="0" marL="457200" rtl="0" algn="l">
              <a:spcBef>
                <a:spcPts val="0"/>
              </a:spcBef>
              <a:spcAft>
                <a:spcPts val="0"/>
              </a:spcAft>
              <a:buSzPts val="1600"/>
              <a:buChar char="-"/>
            </a:pPr>
            <a:r>
              <a:rPr lang="en" sz="1600"/>
              <a:t>These “hype waves” occur when </a:t>
            </a:r>
            <a:r>
              <a:rPr lang="en" sz="1600"/>
              <a:t>specific, mainly high volatile stocks are talked about on different social media platforms and become trending.</a:t>
            </a:r>
            <a:endParaRPr sz="1600"/>
          </a:p>
          <a:p>
            <a:pPr indent="-330200" lvl="0" marL="457200" rtl="0" algn="l">
              <a:spcBef>
                <a:spcPts val="0"/>
              </a:spcBef>
              <a:spcAft>
                <a:spcPts val="0"/>
              </a:spcAft>
              <a:buSzPts val="1600"/>
              <a:buChar char="-"/>
            </a:pPr>
            <a:r>
              <a:rPr lang="en" sz="1600"/>
              <a:t>This is where the WSBT plays its part by allowing users to see which stocks are being talked about before they blow up which can make it easier for a new investor to potentially make some money.</a:t>
            </a: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59e5b40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59e5b40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User Scenarios</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
              <a:t>Andrew Davis is a 21 year old who is interested in the stock market because of tweets and posts about GameStop giving people huge returns. He wants to know if people are still talking about GameStop and if it could be on the verge of another spike.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 at GameStop for all time, to see the spike at end of January, then see that it’s not really talked about anymore… conclusion: probably not on the verge of another spike)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Mavis Brown is a homemaker and mother of 3 </a:t>
            </a:r>
            <a:r>
              <a:rPr lang="en"/>
              <a:t>who does not have a lot of time to spend searching for stocks. She wants to know what stocks are more popular and narrow down her choices quickly so that the time she spends reviewing information about a stock gives her as much confidence as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 at top 5 stocks for past 30 days in all industries and see which ones are currently trending and view financial information for the top 1 of the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Thomas Smith is a verteran stock market trader who mainly invests in long term options, specifically for the </a:t>
            </a:r>
            <a:r>
              <a:rPr lang="en"/>
              <a:t>transportation</a:t>
            </a:r>
            <a:r>
              <a:rPr lang="en"/>
              <a:t> industry because he feels it is the backbone to commerce and trade as a whole. He is inter</a:t>
            </a:r>
            <a:r>
              <a:rPr lang="en"/>
              <a:t>ested in day trading and would like to know more </a:t>
            </a:r>
            <a:r>
              <a:rPr lang="en"/>
              <a:t>information</a:t>
            </a:r>
            <a:r>
              <a:rPr lang="en"/>
              <a:t> about how stocks in the transportation industry could benefit him in the short term also.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 at top 10 stocks for past 90 days in transportation)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John Doe is new to the stock market and doesn’t really know where to start. He keeps up with social media but there’s just too many things said by thousands of other people, so he wants a simple way to get an overview of what stocks people have been talking about across different industries.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 at top 5 stocks for past 30 days in each of the different industries to get a broad idea of all industries)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User Stories</a:t>
            </a:r>
            <a:endParaRPr u="sng"/>
          </a:p>
          <a:p>
            <a:pPr indent="-298450" lvl="0" marL="457200" rtl="0" algn="l">
              <a:lnSpc>
                <a:spcPct val="115000"/>
              </a:lnSpc>
              <a:spcBef>
                <a:spcPts val="0"/>
              </a:spcBef>
              <a:spcAft>
                <a:spcPts val="0"/>
              </a:spcAft>
              <a:buClr>
                <a:schemeClr val="dk1"/>
              </a:buClr>
              <a:buSzPts val="1100"/>
              <a:buChar char="●"/>
            </a:pPr>
            <a:r>
              <a:rPr lang="en">
                <a:solidFill>
                  <a:schemeClr val="dk1"/>
                </a:solidFill>
              </a:rPr>
              <a:t>As a user, I want to be able to see the currently trending stocks mentioned by people.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As a user, I want to be able to view the trend in a specific stock over time.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As a user, I want to be able to view real financial data for stock trends.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59e5b40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59e5b40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General notes:</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
              <a:t>Use case diagram shows the high level overview of people interacting with the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Flow Diagram (DFD) shows what data goes where when people are interacting with the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Acquired datasets are the base datasets that the app uses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Probably walk through something like: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In our app, the role of the system admin is to generate the compiled index that powers the rest of the app for other users.</a:t>
            </a:r>
            <a:endParaRPr/>
          </a:p>
          <a:p>
            <a:pPr indent="0" lvl="0" marL="0" rtl="0" algn="l">
              <a:spcBef>
                <a:spcPts val="0"/>
              </a:spcBef>
              <a:spcAft>
                <a:spcPts val="0"/>
              </a:spcAft>
              <a:buNone/>
            </a:pPr>
            <a:r>
              <a:rPr lang="en"/>
              <a:t>The system admin selects various parameters for the search algorithm, then the indexing process scans through all messages, looking for occurrences of thousands of stock symbols, and outputs an easy to read dataset of stock occurrences on each day. </a:t>
            </a:r>
            <a:endParaRPr/>
          </a:p>
          <a:p>
            <a:pPr indent="0" lvl="0" marL="0" rtl="0" algn="l">
              <a:spcBef>
                <a:spcPts val="0"/>
              </a:spcBef>
              <a:spcAft>
                <a:spcPts val="0"/>
              </a:spcAft>
              <a:buNone/>
            </a:pPr>
            <a:r>
              <a:rPr lang="en"/>
              <a:t>The pre-compiled index enables users to have fast and high performance analysis when viewing stock trends in the app.</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explain rest of how user interacts with the app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59e5b407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59e5b407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59e5b407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59e5b407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59e5b407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59e5b40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indexer was mentioned in the system model slide, so here just talk about how it relates to the “reading through all of the </a:t>
            </a:r>
            <a:r>
              <a:rPr lang="en"/>
              <a:t>messages…” point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snF57_l6MbcXs-5rM3bxlFepwlr7f1yR/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4.xml"/><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Software Engineering Project</a:t>
            </a:r>
            <a:endParaRPr/>
          </a:p>
          <a:p>
            <a:pPr indent="0" lvl="0" marL="0" rtl="0" algn="ctr">
              <a:spcBef>
                <a:spcPts val="0"/>
              </a:spcBef>
              <a:spcAft>
                <a:spcPts val="0"/>
              </a:spcAft>
              <a:buNone/>
            </a:pPr>
            <a:r>
              <a:rPr lang="en" sz="3600">
                <a:solidFill>
                  <a:srgbClr val="85200C"/>
                </a:solidFill>
              </a:rPr>
              <a:t>WallStreetBets Tracker</a:t>
            </a:r>
            <a:endParaRPr sz="3600">
              <a:solidFill>
                <a:srgbClr val="85200C"/>
              </a:solidFill>
            </a:endParaRPr>
          </a:p>
        </p:txBody>
      </p:sp>
      <p:sp>
        <p:nvSpPr>
          <p:cNvPr id="87" name="Google Shape;87;p13"/>
          <p:cNvSpPr txBox="1"/>
          <p:nvPr>
            <p:ph idx="1" type="subTitle"/>
          </p:nvPr>
        </p:nvSpPr>
        <p:spPr>
          <a:xfrm>
            <a:off x="729450" y="2830150"/>
            <a:ext cx="7688100" cy="19590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a:t>Jonathan</a:t>
            </a:r>
            <a:r>
              <a:rPr lang="en"/>
              <a:t> Mendenhall</a:t>
            </a:r>
            <a:endParaRPr/>
          </a:p>
          <a:p>
            <a:pPr indent="0" lvl="0" marL="0" rtl="0" algn="l">
              <a:lnSpc>
                <a:spcPct val="150000"/>
              </a:lnSpc>
              <a:spcBef>
                <a:spcPts val="0"/>
              </a:spcBef>
              <a:spcAft>
                <a:spcPts val="0"/>
              </a:spcAft>
              <a:buNone/>
            </a:pPr>
            <a:r>
              <a:rPr lang="en"/>
              <a:t>Daniel Tyree</a:t>
            </a:r>
            <a:endParaRPr/>
          </a:p>
          <a:p>
            <a:pPr indent="0" lvl="0" marL="0" rtl="0" algn="l">
              <a:lnSpc>
                <a:spcPct val="150000"/>
              </a:lnSpc>
              <a:spcBef>
                <a:spcPts val="0"/>
              </a:spcBef>
              <a:spcAft>
                <a:spcPts val="0"/>
              </a:spcAft>
              <a:buNone/>
            </a:pPr>
            <a:r>
              <a:rPr lang="en"/>
              <a:t>Charlotte Hill</a:t>
            </a:r>
            <a:endParaRPr/>
          </a:p>
          <a:p>
            <a:pPr indent="0" lvl="0" marL="0" rtl="0" algn="l">
              <a:lnSpc>
                <a:spcPct val="150000"/>
              </a:lnSpc>
              <a:spcBef>
                <a:spcPts val="0"/>
              </a:spcBef>
              <a:spcAft>
                <a:spcPts val="0"/>
              </a:spcAft>
              <a:buNone/>
            </a:pPr>
            <a:r>
              <a:rPr lang="en"/>
              <a:t>Ian Zheng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Overview</a:t>
            </a:r>
            <a:endParaRPr/>
          </a:p>
        </p:txBody>
      </p:sp>
      <p:sp>
        <p:nvSpPr>
          <p:cNvPr id="93" name="Google Shape;93;p14"/>
          <p:cNvSpPr txBox="1"/>
          <p:nvPr>
            <p:ph idx="1" type="body"/>
          </p:nvPr>
        </p:nvSpPr>
        <p:spPr>
          <a:xfrm>
            <a:off x="288575" y="1853850"/>
            <a:ext cx="4570200" cy="2908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Many are not sure what stocks they should invest in.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Poor i</a:t>
            </a:r>
            <a:r>
              <a:rPr lang="en" sz="1600">
                <a:solidFill>
                  <a:srgbClr val="000000"/>
                </a:solidFill>
                <a:latin typeface="Arial"/>
                <a:ea typeface="Arial"/>
                <a:cs typeface="Arial"/>
                <a:sym typeface="Arial"/>
              </a:rPr>
              <a:t>nvestments often result in lost money due to a poor knowledge and information.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WallStreetBets Tracker analyzes Reddit posts to find trends mentioned stocks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Allows users to take advantage of potential future stock price increases.</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000000"/>
              </a:solidFill>
              <a:latin typeface="Arial"/>
              <a:ea typeface="Arial"/>
              <a:cs typeface="Arial"/>
              <a:sym typeface="Arial"/>
            </a:endParaRPr>
          </a:p>
        </p:txBody>
      </p:sp>
      <p:pic>
        <p:nvPicPr>
          <p:cNvPr id="94" name="Google Shape;94;p14"/>
          <p:cNvPicPr preferRelativeResize="0"/>
          <p:nvPr/>
        </p:nvPicPr>
        <p:blipFill>
          <a:blip r:embed="rId4">
            <a:alphaModFix/>
          </a:blip>
          <a:stretch>
            <a:fillRect/>
          </a:stretch>
        </p:blipFill>
        <p:spPr>
          <a:xfrm>
            <a:off x="4883175" y="1828952"/>
            <a:ext cx="4050276" cy="238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Audience</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900"/>
              </a:spcBef>
              <a:spcAft>
                <a:spcPts val="0"/>
              </a:spcAft>
              <a:buSzPts val="1600"/>
              <a:buChar char="-"/>
            </a:pPr>
            <a:r>
              <a:rPr lang="en" sz="1600">
                <a:solidFill>
                  <a:srgbClr val="000000"/>
                </a:solidFill>
                <a:latin typeface="Arial"/>
                <a:ea typeface="Arial"/>
                <a:cs typeface="Arial"/>
                <a:sym typeface="Arial"/>
              </a:rPr>
              <a:t>Anyone interested in individual investment in the stock market.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People who want to take advantage of the “hype waves” that can happen because of wallstreetbets posts and don’t mind the risk.</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Individuals who are new to the stock market </a:t>
            </a:r>
            <a:r>
              <a:rPr lang="en" sz="1600">
                <a:solidFill>
                  <a:srgbClr val="000000"/>
                </a:solidFill>
                <a:latin typeface="Arial"/>
                <a:ea typeface="Arial"/>
                <a:cs typeface="Arial"/>
                <a:sym typeface="Arial"/>
              </a:rPr>
              <a:t>looking to find trends in specific “hyped” up stocks.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People who are interested in being connected to a broker and or to find a list of sources regarding trading.</a:t>
            </a:r>
            <a:endParaRPr sz="1600">
              <a:solidFill>
                <a:srgbClr val="000000"/>
              </a:solidFill>
              <a:latin typeface="Arial"/>
              <a:ea typeface="Arial"/>
              <a:cs typeface="Arial"/>
              <a:sym typeface="Arial"/>
            </a:endParaRPr>
          </a:p>
          <a:p>
            <a:pPr indent="0" lvl="0" marL="457200" rtl="0" algn="l">
              <a:spcBef>
                <a:spcPts val="900"/>
              </a:spcBef>
              <a:spcAft>
                <a:spcPts val="9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1270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a:p>
            <a:pPr indent="0" lvl="0" marL="0" rtl="0" algn="l">
              <a:spcBef>
                <a:spcPts val="0"/>
              </a:spcBef>
              <a:spcAft>
                <a:spcPts val="0"/>
              </a:spcAft>
              <a:buNone/>
            </a:pPr>
            <a:r>
              <a:t/>
            </a:r>
            <a:endParaRPr/>
          </a:p>
        </p:txBody>
      </p:sp>
      <p:pic>
        <p:nvPicPr>
          <p:cNvPr id="106" name="Google Shape;106;p16" title="WSB Tracker Demo.mp4.mov">
            <a:hlinkClick r:id="rId3"/>
          </p:cNvPr>
          <p:cNvPicPr preferRelativeResize="0"/>
          <p:nvPr/>
        </p:nvPicPr>
        <p:blipFill>
          <a:blip r:embed="rId4">
            <a:alphaModFix/>
          </a:blip>
          <a:stretch>
            <a:fillRect/>
          </a:stretch>
        </p:blipFill>
        <p:spPr>
          <a:xfrm>
            <a:off x="1998800" y="1231550"/>
            <a:ext cx="6993875" cy="3858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Model</a:t>
            </a:r>
            <a:endParaRPr/>
          </a:p>
        </p:txBody>
      </p:sp>
      <p:pic>
        <p:nvPicPr>
          <p:cNvPr id="112" name="Google Shape;112;p17"/>
          <p:cNvPicPr preferRelativeResize="0"/>
          <p:nvPr/>
        </p:nvPicPr>
        <p:blipFill>
          <a:blip r:embed="rId4">
            <a:alphaModFix/>
          </a:blip>
          <a:stretch>
            <a:fillRect/>
          </a:stretch>
        </p:blipFill>
        <p:spPr>
          <a:xfrm>
            <a:off x="4220575" y="1406725"/>
            <a:ext cx="4631325" cy="3421550"/>
          </a:xfrm>
          <a:prstGeom prst="rect">
            <a:avLst/>
          </a:prstGeom>
          <a:noFill/>
          <a:ln>
            <a:noFill/>
          </a:ln>
        </p:spPr>
      </p:pic>
      <p:pic>
        <p:nvPicPr>
          <p:cNvPr id="113" name="Google Shape;113;p17"/>
          <p:cNvPicPr preferRelativeResize="0"/>
          <p:nvPr/>
        </p:nvPicPr>
        <p:blipFill>
          <a:blip r:embed="rId5">
            <a:alphaModFix/>
          </a:blip>
          <a:stretch>
            <a:fillRect/>
          </a:stretch>
        </p:blipFill>
        <p:spPr>
          <a:xfrm>
            <a:off x="322775" y="2276376"/>
            <a:ext cx="3395274" cy="2551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Customer/Partner Team Feedback</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All user stories were executed successfully and easily.</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application was fully capable of solving the target problem.</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app was intuitive, visually appealing, and cohesive.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included features were implemented very well.</a:t>
            </a:r>
            <a:endParaRPr sz="16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Enhancements / Future Work</a:t>
            </a:r>
            <a:endParaRPr/>
          </a:p>
        </p:txBody>
      </p:sp>
      <p:sp>
        <p:nvSpPr>
          <p:cNvPr id="125" name="Google Shape;125;p19"/>
          <p:cNvSpPr txBox="1"/>
          <p:nvPr>
            <p:ph idx="1" type="body"/>
          </p:nvPr>
        </p:nvSpPr>
        <p:spPr>
          <a:xfrm>
            <a:off x="729450" y="2078875"/>
            <a:ext cx="7688700" cy="3006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Allow search stock trends when a specific phrase is mentioned. </a:t>
            </a:r>
            <a:endParaRPr sz="16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666666"/>
              </a:buClr>
              <a:buSzPts val="1400"/>
              <a:buFont typeface="Arial"/>
              <a:buChar char="-"/>
            </a:pPr>
            <a:r>
              <a:rPr lang="en" sz="1400">
                <a:solidFill>
                  <a:srgbClr val="666666"/>
                </a:solidFill>
                <a:latin typeface="Arial"/>
                <a:ea typeface="Arial"/>
                <a:cs typeface="Arial"/>
                <a:sym typeface="Arial"/>
              </a:rPr>
              <a:t>E.g. find occurrences of stocks in messages that contain “to the moon”</a:t>
            </a:r>
            <a:endParaRPr sz="1400">
              <a:solidFill>
                <a:srgbClr val="666666"/>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Show financial data directly on the app</a:t>
            </a:r>
            <a:endParaRPr sz="16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666666"/>
              </a:buClr>
              <a:buSzPts val="1400"/>
              <a:buFont typeface="Arial"/>
              <a:buChar char="-"/>
            </a:pPr>
            <a:r>
              <a:rPr lang="en" sz="1400">
                <a:solidFill>
                  <a:srgbClr val="666666"/>
                </a:solidFill>
                <a:latin typeface="Arial"/>
                <a:ea typeface="Arial"/>
                <a:cs typeface="Arial"/>
                <a:sym typeface="Arial"/>
              </a:rPr>
              <a:t>User is given more context about the market to make better decisions</a:t>
            </a:r>
            <a:endParaRPr sz="1400">
              <a:solidFill>
                <a:srgbClr val="666666"/>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Automatically scrape most current discussions from WallStreetBets subreddit</a:t>
            </a:r>
            <a:endParaRPr sz="16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666666"/>
              </a:buClr>
              <a:buSzPts val="1400"/>
              <a:buFont typeface="Arial"/>
              <a:buChar char="-"/>
            </a:pPr>
            <a:r>
              <a:rPr lang="en" sz="1400">
                <a:solidFill>
                  <a:srgbClr val="666666"/>
                </a:solidFill>
                <a:latin typeface="Arial"/>
                <a:ea typeface="Arial"/>
                <a:cs typeface="Arial"/>
                <a:sym typeface="Arial"/>
              </a:rPr>
              <a:t>Current trends </a:t>
            </a:r>
            <a:r>
              <a:rPr lang="en" sz="1400">
                <a:solidFill>
                  <a:srgbClr val="666666"/>
                </a:solidFill>
                <a:latin typeface="Arial"/>
                <a:ea typeface="Arial"/>
                <a:cs typeface="Arial"/>
                <a:sym typeface="Arial"/>
              </a:rPr>
              <a:t>would</a:t>
            </a:r>
            <a:r>
              <a:rPr lang="en" sz="1400">
                <a:solidFill>
                  <a:srgbClr val="666666"/>
                </a:solidFill>
                <a:latin typeface="Arial"/>
                <a:ea typeface="Arial"/>
                <a:cs typeface="Arial"/>
                <a:sym typeface="Arial"/>
              </a:rPr>
              <a:t> always be available</a:t>
            </a:r>
            <a:endParaRPr sz="1400">
              <a:solidFill>
                <a:srgbClr val="666666"/>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Improve search algorithm to understand context of messages for </a:t>
            </a:r>
            <a:endParaRPr sz="16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666666"/>
              </a:buClr>
              <a:buSzPts val="1400"/>
              <a:buFont typeface="Arial"/>
              <a:buChar char="-"/>
            </a:pPr>
            <a:r>
              <a:rPr lang="en" sz="1400">
                <a:solidFill>
                  <a:srgbClr val="666666"/>
                </a:solidFill>
                <a:latin typeface="Arial"/>
                <a:ea typeface="Arial"/>
                <a:cs typeface="Arial"/>
                <a:sym typeface="Arial"/>
              </a:rPr>
              <a:t>More accurate identification of stock trends</a:t>
            </a:r>
            <a:endParaRPr sz="1400">
              <a:solidFill>
                <a:srgbClr val="666666"/>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Expansion to track index funds</a:t>
            </a:r>
            <a:endParaRPr sz="16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666666"/>
              </a:buClr>
              <a:buSzPts val="1400"/>
              <a:buFont typeface="Arial"/>
              <a:buChar char="-"/>
            </a:pPr>
            <a:r>
              <a:rPr lang="en" sz="1400">
                <a:solidFill>
                  <a:srgbClr val="666666"/>
                </a:solidFill>
                <a:latin typeface="Arial"/>
                <a:ea typeface="Arial"/>
                <a:cs typeface="Arial"/>
                <a:sym typeface="Arial"/>
              </a:rPr>
              <a:t>E.g. Dow Jones Industrial Average, S&amp;P 500...</a:t>
            </a:r>
            <a:endParaRPr sz="1400">
              <a:solidFill>
                <a:srgbClr val="66666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Challenges/Lessons Learned</a:t>
            </a:r>
            <a:endParaRPr/>
          </a:p>
        </p:txBody>
      </p:sp>
      <p:sp>
        <p:nvSpPr>
          <p:cNvPr id="131" name="Google Shape;131;p20"/>
          <p:cNvSpPr txBox="1"/>
          <p:nvPr>
            <p:ph idx="1" type="body"/>
          </p:nvPr>
        </p:nvSpPr>
        <p:spPr>
          <a:xfrm>
            <a:off x="729450" y="2078875"/>
            <a:ext cx="4652400" cy="2809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Dealing with large datasets and maintaining performance is a common challenge in production applications</a:t>
            </a:r>
            <a:endParaRPr sz="1600">
              <a:solidFill>
                <a:srgbClr val="000000"/>
              </a:solidFill>
              <a:latin typeface="Arial"/>
              <a:ea typeface="Arial"/>
              <a:cs typeface="Arial"/>
              <a:sym typeface="Arial"/>
            </a:endParaRPr>
          </a:p>
          <a:p>
            <a:pPr indent="-317500" lvl="1" marL="914400" rtl="0" algn="l">
              <a:spcBef>
                <a:spcPts val="0"/>
              </a:spcBef>
              <a:spcAft>
                <a:spcPts val="0"/>
              </a:spcAft>
              <a:buClr>
                <a:srgbClr val="666666"/>
              </a:buClr>
              <a:buSzPts val="1400"/>
              <a:buFont typeface="Arial"/>
              <a:buChar char="-"/>
            </a:pPr>
            <a:r>
              <a:rPr lang="en" sz="1400">
                <a:solidFill>
                  <a:srgbClr val="666666"/>
                </a:solidFill>
                <a:latin typeface="Arial"/>
                <a:ea typeface="Arial"/>
                <a:cs typeface="Arial"/>
                <a:sym typeface="Arial"/>
              </a:rPr>
              <a:t>Reading through all of the messages takes a long time</a:t>
            </a:r>
            <a:endParaRPr sz="1400">
              <a:solidFill>
                <a:srgbClr val="666666"/>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Always work ahead of deadlines so potential challenges can be resolved with enough time.</a:t>
            </a:r>
            <a:endParaRPr sz="1600">
              <a:solidFill>
                <a:srgbClr val="000000"/>
              </a:solidFill>
              <a:latin typeface="Arial"/>
              <a:ea typeface="Arial"/>
              <a:cs typeface="Arial"/>
              <a:sym typeface="Arial"/>
            </a:endParaRPr>
          </a:p>
        </p:txBody>
      </p:sp>
      <p:pic>
        <p:nvPicPr>
          <p:cNvPr id="132" name="Google Shape;132;p20"/>
          <p:cNvPicPr preferRelativeResize="0"/>
          <p:nvPr/>
        </p:nvPicPr>
        <p:blipFill>
          <a:blip r:embed="rId4">
            <a:alphaModFix/>
          </a:blip>
          <a:stretch>
            <a:fillRect/>
          </a:stretch>
        </p:blipFill>
        <p:spPr>
          <a:xfrm>
            <a:off x="6481900" y="3309226"/>
            <a:ext cx="2245625" cy="1420700"/>
          </a:xfrm>
          <a:prstGeom prst="rect">
            <a:avLst/>
          </a:prstGeom>
          <a:noFill/>
          <a:ln>
            <a:noFill/>
          </a:ln>
        </p:spPr>
      </p:pic>
      <p:pic>
        <p:nvPicPr>
          <p:cNvPr id="133" name="Google Shape;133;p20"/>
          <p:cNvPicPr preferRelativeResize="0"/>
          <p:nvPr/>
        </p:nvPicPr>
        <p:blipFill>
          <a:blip r:embed="rId5">
            <a:alphaModFix/>
          </a:blip>
          <a:stretch>
            <a:fillRect/>
          </a:stretch>
        </p:blipFill>
        <p:spPr>
          <a:xfrm>
            <a:off x="6360675" y="1920488"/>
            <a:ext cx="2488075" cy="186725"/>
          </a:xfrm>
          <a:prstGeom prst="rect">
            <a:avLst/>
          </a:prstGeom>
          <a:noFill/>
          <a:ln>
            <a:noFill/>
          </a:ln>
        </p:spPr>
      </p:pic>
      <p:cxnSp>
        <p:nvCxnSpPr>
          <p:cNvPr id="134" name="Google Shape;134;p20"/>
          <p:cNvCxnSpPr>
            <a:stCxn id="133" idx="2"/>
            <a:endCxn id="132" idx="0"/>
          </p:cNvCxnSpPr>
          <p:nvPr/>
        </p:nvCxnSpPr>
        <p:spPr>
          <a:xfrm>
            <a:off x="7604712" y="2107213"/>
            <a:ext cx="0" cy="1202100"/>
          </a:xfrm>
          <a:prstGeom prst="straightConnector1">
            <a:avLst/>
          </a:prstGeom>
          <a:noFill/>
          <a:ln cap="flat" cmpd="sng" w="28575">
            <a:solidFill>
              <a:schemeClr val="dk2"/>
            </a:solidFill>
            <a:prstDash val="solid"/>
            <a:round/>
            <a:headEnd len="med" w="med" type="none"/>
            <a:tailEnd len="med" w="med" type="triangle"/>
          </a:ln>
        </p:spPr>
      </p:cxnSp>
      <p:sp>
        <p:nvSpPr>
          <p:cNvPr id="135" name="Google Shape;135;p20"/>
          <p:cNvSpPr/>
          <p:nvPr/>
        </p:nvSpPr>
        <p:spPr>
          <a:xfrm>
            <a:off x="6987450" y="2378838"/>
            <a:ext cx="1234500" cy="4587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Indexer</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